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handoutMasterIdLst>
    <p:handoutMasterId r:id="rId4"/>
  </p:handoutMasterIdLst>
  <p:sldIdLst>
    <p:sldId id="257" r:id="rId2"/>
  </p:sldIdLst>
  <p:sldSz cx="30275213" cy="42803763"/>
  <p:notesSz cx="6797675" cy="9926638"/>
  <p:defaultTextStyle>
    <a:defPPr>
      <a:defRPr lang="en-US"/>
    </a:defPPr>
    <a:lvl1pPr marL="0" algn="l" defTabSz="3771077" rtl="0" eaLnBrk="1" latinLnBrk="0" hangingPunct="1">
      <a:defRPr sz="7423" kern="1200">
        <a:solidFill>
          <a:schemeClr val="tx1"/>
        </a:solidFill>
        <a:latin typeface="+mn-lt"/>
        <a:ea typeface="+mn-ea"/>
        <a:cs typeface="+mn-cs"/>
      </a:defRPr>
    </a:lvl1pPr>
    <a:lvl2pPr marL="1885539" algn="l" defTabSz="3771077" rtl="0" eaLnBrk="1" latinLnBrk="0" hangingPunct="1">
      <a:defRPr sz="7423" kern="1200">
        <a:solidFill>
          <a:schemeClr val="tx1"/>
        </a:solidFill>
        <a:latin typeface="+mn-lt"/>
        <a:ea typeface="+mn-ea"/>
        <a:cs typeface="+mn-cs"/>
      </a:defRPr>
    </a:lvl2pPr>
    <a:lvl3pPr marL="3771077" algn="l" defTabSz="3771077" rtl="0" eaLnBrk="1" latinLnBrk="0" hangingPunct="1">
      <a:defRPr sz="7423" kern="1200">
        <a:solidFill>
          <a:schemeClr val="tx1"/>
        </a:solidFill>
        <a:latin typeface="+mn-lt"/>
        <a:ea typeface="+mn-ea"/>
        <a:cs typeface="+mn-cs"/>
      </a:defRPr>
    </a:lvl3pPr>
    <a:lvl4pPr marL="5656616" algn="l" defTabSz="3771077" rtl="0" eaLnBrk="1" latinLnBrk="0" hangingPunct="1">
      <a:defRPr sz="7423" kern="1200">
        <a:solidFill>
          <a:schemeClr val="tx1"/>
        </a:solidFill>
        <a:latin typeface="+mn-lt"/>
        <a:ea typeface="+mn-ea"/>
        <a:cs typeface="+mn-cs"/>
      </a:defRPr>
    </a:lvl4pPr>
    <a:lvl5pPr marL="7542154" algn="l" defTabSz="3771077" rtl="0" eaLnBrk="1" latinLnBrk="0" hangingPunct="1">
      <a:defRPr sz="7423" kern="1200">
        <a:solidFill>
          <a:schemeClr val="tx1"/>
        </a:solidFill>
        <a:latin typeface="+mn-lt"/>
        <a:ea typeface="+mn-ea"/>
        <a:cs typeface="+mn-cs"/>
      </a:defRPr>
    </a:lvl5pPr>
    <a:lvl6pPr marL="9427693" algn="l" defTabSz="3771077" rtl="0" eaLnBrk="1" latinLnBrk="0" hangingPunct="1">
      <a:defRPr sz="7423" kern="1200">
        <a:solidFill>
          <a:schemeClr val="tx1"/>
        </a:solidFill>
        <a:latin typeface="+mn-lt"/>
        <a:ea typeface="+mn-ea"/>
        <a:cs typeface="+mn-cs"/>
      </a:defRPr>
    </a:lvl6pPr>
    <a:lvl7pPr marL="11313231" algn="l" defTabSz="3771077" rtl="0" eaLnBrk="1" latinLnBrk="0" hangingPunct="1">
      <a:defRPr sz="7423" kern="1200">
        <a:solidFill>
          <a:schemeClr val="tx1"/>
        </a:solidFill>
        <a:latin typeface="+mn-lt"/>
        <a:ea typeface="+mn-ea"/>
        <a:cs typeface="+mn-cs"/>
      </a:defRPr>
    </a:lvl7pPr>
    <a:lvl8pPr marL="13198770" algn="l" defTabSz="3771077" rtl="0" eaLnBrk="1" latinLnBrk="0" hangingPunct="1">
      <a:defRPr sz="7423" kern="1200">
        <a:solidFill>
          <a:schemeClr val="tx1"/>
        </a:solidFill>
        <a:latin typeface="+mn-lt"/>
        <a:ea typeface="+mn-ea"/>
        <a:cs typeface="+mn-cs"/>
      </a:defRPr>
    </a:lvl8pPr>
    <a:lvl9pPr marL="15084308" algn="l" defTabSz="3771077" rtl="0" eaLnBrk="1" latinLnBrk="0" hangingPunct="1">
      <a:defRPr sz="7423"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2A4"/>
    <a:srgbClr val="00ACE5"/>
    <a:srgbClr val="FFFFFF"/>
    <a:srgbClr val="7640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C083E6E3-FA7D-4D7B-A595-EF9225AFEA82}" styleName="Style léger 1 - Accentuation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122" autoAdjust="0"/>
  </p:normalViewPr>
  <p:slideViewPr>
    <p:cSldViewPr snapToGrid="0">
      <p:cViewPr>
        <p:scale>
          <a:sx n="30" d="100"/>
          <a:sy n="30" d="100"/>
        </p:scale>
        <p:origin x="994" y="-4493"/>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77" d="100"/>
          <a:sy n="77" d="100"/>
        </p:scale>
        <p:origin x="2160"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 Id="rId9"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997E1A98-D60E-4C2E-A052-202A70CFBBE1}" type="datetimeFigureOut">
              <a:rPr lang="fr-FR" smtClean="0"/>
              <a:t>30/10/2017</a:t>
            </a:fld>
            <a:endParaRPr lang="fr-FR"/>
          </a:p>
        </p:txBody>
      </p:sp>
      <p:sp>
        <p:nvSpPr>
          <p:cNvPr id="4" name="Espace réservé du pied de page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E052E2F0-E911-4CC6-98A1-44F194A5FF76}" type="slidenum">
              <a:rPr lang="fr-FR" smtClean="0"/>
              <a:t>‹N°›</a:t>
            </a:fld>
            <a:endParaRPr lang="fr-FR"/>
          </a:p>
        </p:txBody>
      </p:sp>
    </p:spTree>
    <p:extLst>
      <p:ext uri="{BB962C8B-B14F-4D97-AF65-F5344CB8AC3E}">
        <p14:creationId xmlns:p14="http://schemas.microsoft.com/office/powerpoint/2010/main" val="15579597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6A20A352-3DFB-4E5B-8938-894559676114}" type="datetimeFigureOut">
              <a:rPr lang="fr-FR" smtClean="0"/>
              <a:t>30/10/2017</a:t>
            </a:fld>
            <a:endParaRPr lang="fr-FR"/>
          </a:p>
        </p:txBody>
      </p:sp>
      <p:sp>
        <p:nvSpPr>
          <p:cNvPr id="4" name="Espace réservé de l'image des diapositives 3"/>
          <p:cNvSpPr>
            <a:spLocks noGrp="1" noRot="1" noChangeAspect="1"/>
          </p:cNvSpPr>
          <p:nvPr>
            <p:ph type="sldImg" idx="2"/>
          </p:nvPr>
        </p:nvSpPr>
        <p:spPr>
          <a:xfrm>
            <a:off x="2214563" y="1241425"/>
            <a:ext cx="2368550" cy="3349625"/>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B7D058AD-FB0B-4C46-B262-0FFBC1F80628}" type="slidenum">
              <a:rPr lang="fr-FR" smtClean="0"/>
              <a:t>‹N°›</a:t>
            </a:fld>
            <a:endParaRPr lang="fr-FR"/>
          </a:p>
        </p:txBody>
      </p:sp>
    </p:spTree>
    <p:extLst>
      <p:ext uri="{BB962C8B-B14F-4D97-AF65-F5344CB8AC3E}">
        <p14:creationId xmlns:p14="http://schemas.microsoft.com/office/powerpoint/2010/main" val="2171203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7D058AD-FB0B-4C46-B262-0FFBC1F80628}" type="slidenum">
              <a:rPr lang="fr-FR" smtClean="0"/>
              <a:t>1</a:t>
            </a:fld>
            <a:endParaRPr lang="fr-FR"/>
          </a:p>
        </p:txBody>
      </p:sp>
    </p:spTree>
    <p:extLst>
      <p:ext uri="{BB962C8B-B14F-4D97-AF65-F5344CB8AC3E}">
        <p14:creationId xmlns:p14="http://schemas.microsoft.com/office/powerpoint/2010/main" val="2212833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fr-FR"/>
              <a:t>Modifiez le style du titre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63D053A8-65AE-4946-BEE4-10C0EABB93AD}" type="datetimeFigureOut">
              <a:rPr lang="en-US" smtClean="0"/>
              <a:t>10/30/2017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B25558-6FCB-4190-80D0-6D490033C8FA}" type="slidenum">
              <a:rPr lang="en-US" smtClean="0"/>
              <a:t>‹N°›</a:t>
            </a:fld>
            <a:endParaRPr lang="en-US"/>
          </a:p>
        </p:txBody>
      </p:sp>
    </p:spTree>
    <p:extLst>
      <p:ext uri="{BB962C8B-B14F-4D97-AF65-F5344CB8AC3E}">
        <p14:creationId xmlns:p14="http://schemas.microsoft.com/office/powerpoint/2010/main" val="576472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3D053A8-65AE-4946-BEE4-10C0EABB93AD}" type="datetimeFigureOut">
              <a:rPr lang="en-US" smtClean="0"/>
              <a:t>10/30/2017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B25558-6FCB-4190-80D0-6D490033C8FA}" type="slidenum">
              <a:rPr lang="en-US" smtClean="0"/>
              <a:t>‹N°›</a:t>
            </a:fld>
            <a:endParaRPr lang="en-US"/>
          </a:p>
        </p:txBody>
      </p:sp>
    </p:spTree>
    <p:extLst>
      <p:ext uri="{BB962C8B-B14F-4D97-AF65-F5344CB8AC3E}">
        <p14:creationId xmlns:p14="http://schemas.microsoft.com/office/powerpoint/2010/main" val="3603079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3D053A8-65AE-4946-BEE4-10C0EABB93AD}" type="datetimeFigureOut">
              <a:rPr lang="en-US" smtClean="0"/>
              <a:t>10/30/2017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B25558-6FCB-4190-80D0-6D490033C8FA}" type="slidenum">
              <a:rPr lang="en-US" smtClean="0"/>
              <a:t>‹N°›</a:t>
            </a:fld>
            <a:endParaRPr lang="en-US"/>
          </a:p>
        </p:txBody>
      </p:sp>
    </p:spTree>
    <p:extLst>
      <p:ext uri="{BB962C8B-B14F-4D97-AF65-F5344CB8AC3E}">
        <p14:creationId xmlns:p14="http://schemas.microsoft.com/office/powerpoint/2010/main" val="617848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3D053A8-65AE-4946-BEE4-10C0EABB93AD}" type="datetimeFigureOut">
              <a:rPr lang="en-US" smtClean="0"/>
              <a:t>10/30/2017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B25558-6FCB-4190-80D0-6D490033C8FA}" type="slidenum">
              <a:rPr lang="en-US" smtClean="0"/>
              <a:t>‹N°›</a:t>
            </a:fld>
            <a:endParaRPr lang="en-US"/>
          </a:p>
        </p:txBody>
      </p:sp>
    </p:spTree>
    <p:extLst>
      <p:ext uri="{BB962C8B-B14F-4D97-AF65-F5344CB8AC3E}">
        <p14:creationId xmlns:p14="http://schemas.microsoft.com/office/powerpoint/2010/main" val="898681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fr-FR"/>
              <a:t>Modifiez le style du titre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63D053A8-65AE-4946-BEE4-10C0EABB93AD}" type="datetimeFigureOut">
              <a:rPr lang="en-US" smtClean="0"/>
              <a:t>10/30/2017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B25558-6FCB-4190-80D0-6D490033C8FA}" type="slidenum">
              <a:rPr lang="en-US" smtClean="0"/>
              <a:t>‹N°›</a:t>
            </a:fld>
            <a:endParaRPr lang="en-US"/>
          </a:p>
        </p:txBody>
      </p:sp>
    </p:spTree>
    <p:extLst>
      <p:ext uri="{BB962C8B-B14F-4D97-AF65-F5344CB8AC3E}">
        <p14:creationId xmlns:p14="http://schemas.microsoft.com/office/powerpoint/2010/main" val="1013460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63D053A8-65AE-4946-BEE4-10C0EABB93AD}" type="datetimeFigureOut">
              <a:rPr lang="en-US" smtClean="0"/>
              <a:t>10/30/2017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B25558-6FCB-4190-80D0-6D490033C8FA}" type="slidenum">
              <a:rPr lang="en-US" smtClean="0"/>
              <a:t>‹N°›</a:t>
            </a:fld>
            <a:endParaRPr lang="en-US"/>
          </a:p>
        </p:txBody>
      </p:sp>
    </p:spTree>
    <p:extLst>
      <p:ext uri="{BB962C8B-B14F-4D97-AF65-F5344CB8AC3E}">
        <p14:creationId xmlns:p14="http://schemas.microsoft.com/office/powerpoint/2010/main" val="2032731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fr-FR"/>
              <a:t>Modifiez le style du titre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fr-FR"/>
              <a:t>Modifiez les styles du texte du masque</a:t>
            </a:r>
          </a:p>
        </p:txBody>
      </p:sp>
      <p:sp>
        <p:nvSpPr>
          <p:cNvPr id="4" name="Content Placeholder 3"/>
          <p:cNvSpPr>
            <a:spLocks noGrp="1"/>
          </p:cNvSpPr>
          <p:nvPr>
            <p:ph sz="half" idx="2"/>
          </p:nvPr>
        </p:nvSpPr>
        <p:spPr>
          <a:xfrm>
            <a:off x="2085368" y="15635264"/>
            <a:ext cx="12807832" cy="22997117"/>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fr-FR"/>
              <a:t>Modifiez les styles du texte du masque</a:t>
            </a:r>
          </a:p>
        </p:txBody>
      </p:sp>
      <p:sp>
        <p:nvSpPr>
          <p:cNvPr id="6" name="Content Placeholder 5"/>
          <p:cNvSpPr>
            <a:spLocks noGrp="1"/>
          </p:cNvSpPr>
          <p:nvPr>
            <p:ph sz="quarter" idx="4"/>
          </p:nvPr>
        </p:nvSpPr>
        <p:spPr>
          <a:xfrm>
            <a:off x="15326828" y="15635264"/>
            <a:ext cx="12870909" cy="22997117"/>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63D053A8-65AE-4946-BEE4-10C0EABB93AD}" type="datetimeFigureOut">
              <a:rPr lang="en-US" smtClean="0"/>
              <a:t>10/30/2017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B25558-6FCB-4190-80D0-6D490033C8FA}" type="slidenum">
              <a:rPr lang="en-US" smtClean="0"/>
              <a:t>‹N°›</a:t>
            </a:fld>
            <a:endParaRPr lang="en-US"/>
          </a:p>
        </p:txBody>
      </p:sp>
    </p:spTree>
    <p:extLst>
      <p:ext uri="{BB962C8B-B14F-4D97-AF65-F5344CB8AC3E}">
        <p14:creationId xmlns:p14="http://schemas.microsoft.com/office/powerpoint/2010/main" val="370484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63D053A8-65AE-4946-BEE4-10C0EABB93AD}" type="datetimeFigureOut">
              <a:rPr lang="en-US" smtClean="0"/>
              <a:t>10/30/2017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B25558-6FCB-4190-80D0-6D490033C8FA}" type="slidenum">
              <a:rPr lang="en-US" smtClean="0"/>
              <a:t>‹N°›</a:t>
            </a:fld>
            <a:endParaRPr lang="en-US"/>
          </a:p>
        </p:txBody>
      </p:sp>
    </p:spTree>
    <p:extLst>
      <p:ext uri="{BB962C8B-B14F-4D97-AF65-F5344CB8AC3E}">
        <p14:creationId xmlns:p14="http://schemas.microsoft.com/office/powerpoint/2010/main" val="1833256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D053A8-65AE-4946-BEE4-10C0EABB93AD}" type="datetimeFigureOut">
              <a:rPr lang="en-US" smtClean="0"/>
              <a:t>10/30/2017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B25558-6FCB-4190-80D0-6D490033C8FA}" type="slidenum">
              <a:rPr lang="en-US" smtClean="0"/>
              <a:t>‹N°›</a:t>
            </a:fld>
            <a:endParaRPr lang="en-US"/>
          </a:p>
        </p:txBody>
      </p:sp>
    </p:spTree>
    <p:extLst>
      <p:ext uri="{BB962C8B-B14F-4D97-AF65-F5344CB8AC3E}">
        <p14:creationId xmlns:p14="http://schemas.microsoft.com/office/powerpoint/2010/main" val="1136090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fr-FR"/>
              <a:t>Modifiez le style du titre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fr-FR"/>
              <a:t>Modifiez les styles du texte du masque</a:t>
            </a:r>
          </a:p>
        </p:txBody>
      </p:sp>
      <p:sp>
        <p:nvSpPr>
          <p:cNvPr id="5" name="Date Placeholder 4"/>
          <p:cNvSpPr>
            <a:spLocks noGrp="1"/>
          </p:cNvSpPr>
          <p:nvPr>
            <p:ph type="dt" sz="half" idx="10"/>
          </p:nvPr>
        </p:nvSpPr>
        <p:spPr/>
        <p:txBody>
          <a:bodyPr/>
          <a:lstStyle/>
          <a:p>
            <a:fld id="{63D053A8-65AE-4946-BEE4-10C0EABB93AD}" type="datetimeFigureOut">
              <a:rPr lang="en-US" smtClean="0"/>
              <a:t>10/30/2017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B25558-6FCB-4190-80D0-6D490033C8FA}" type="slidenum">
              <a:rPr lang="en-US" smtClean="0"/>
              <a:t>‹N°›</a:t>
            </a:fld>
            <a:endParaRPr lang="en-US"/>
          </a:p>
        </p:txBody>
      </p:sp>
    </p:spTree>
    <p:extLst>
      <p:ext uri="{BB962C8B-B14F-4D97-AF65-F5344CB8AC3E}">
        <p14:creationId xmlns:p14="http://schemas.microsoft.com/office/powerpoint/2010/main" val="2573198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fr-FR"/>
              <a:t>Modifiez le style du titre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fr-FR"/>
              <a:t>Cliquez sur l'icône pour ajouter une image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fr-FR"/>
              <a:t>Modifiez les styles du texte du masque</a:t>
            </a:r>
          </a:p>
        </p:txBody>
      </p:sp>
      <p:sp>
        <p:nvSpPr>
          <p:cNvPr id="5" name="Date Placeholder 4"/>
          <p:cNvSpPr>
            <a:spLocks noGrp="1"/>
          </p:cNvSpPr>
          <p:nvPr>
            <p:ph type="dt" sz="half" idx="10"/>
          </p:nvPr>
        </p:nvSpPr>
        <p:spPr/>
        <p:txBody>
          <a:bodyPr/>
          <a:lstStyle/>
          <a:p>
            <a:fld id="{63D053A8-65AE-4946-BEE4-10C0EABB93AD}" type="datetimeFigureOut">
              <a:rPr lang="en-US" smtClean="0"/>
              <a:t>10/30/2017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B25558-6FCB-4190-80D0-6D490033C8FA}" type="slidenum">
              <a:rPr lang="en-US" smtClean="0"/>
              <a:t>‹N°›</a:t>
            </a:fld>
            <a:endParaRPr lang="en-US"/>
          </a:p>
        </p:txBody>
      </p:sp>
    </p:spTree>
    <p:extLst>
      <p:ext uri="{BB962C8B-B14F-4D97-AF65-F5344CB8AC3E}">
        <p14:creationId xmlns:p14="http://schemas.microsoft.com/office/powerpoint/2010/main" val="2629116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63D053A8-65AE-4946-BEE4-10C0EABB93AD}" type="datetimeFigureOut">
              <a:rPr lang="en-US" smtClean="0"/>
              <a:t>10/30/2017</a:t>
            </a:fld>
            <a:endParaRPr 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AEB25558-6FCB-4190-80D0-6D490033C8FA}" type="slidenum">
              <a:rPr lang="en-US" smtClean="0"/>
              <a:t>‹N°›</a:t>
            </a:fld>
            <a:endParaRPr lang="en-US"/>
          </a:p>
        </p:txBody>
      </p:sp>
      <p:pic>
        <p:nvPicPr>
          <p:cNvPr id="7" name="Imag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87" y="0"/>
            <a:ext cx="30276000" cy="42825880"/>
          </a:xfrm>
          <a:prstGeom prst="rect">
            <a:avLst/>
          </a:prstGeom>
        </p:spPr>
      </p:pic>
    </p:spTree>
    <p:extLst>
      <p:ext uri="{BB962C8B-B14F-4D97-AF65-F5344CB8AC3E}">
        <p14:creationId xmlns:p14="http://schemas.microsoft.com/office/powerpoint/2010/main" val="93224156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hyperlink" Target="mailto:animalcare.ts@olmix.com" TargetMode="External"/><Relationship Id="rId4" Type="http://schemas.openxmlformats.org/officeDocument/2006/relationships/image" Target="../media/image3.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Image 27"/>
          <p:cNvPicPr>
            <a:picLocks noChangeAspect="1"/>
          </p:cNvPicPr>
          <p:nvPr/>
        </p:nvPicPr>
        <p:blipFill>
          <a:blip r:embed="rId3"/>
          <a:stretch>
            <a:fillRect/>
          </a:stretch>
        </p:blipFill>
        <p:spPr>
          <a:xfrm>
            <a:off x="16276732" y="16540200"/>
            <a:ext cx="13133446" cy="5751148"/>
          </a:xfrm>
          <a:prstGeom prst="rect">
            <a:avLst/>
          </a:prstGeom>
        </p:spPr>
      </p:pic>
      <p:pic>
        <p:nvPicPr>
          <p:cNvPr id="24" name="Image 23"/>
          <p:cNvPicPr>
            <a:picLocks noChangeAspect="1"/>
          </p:cNvPicPr>
          <p:nvPr/>
        </p:nvPicPr>
        <p:blipFill>
          <a:blip r:embed="rId4"/>
          <a:stretch>
            <a:fillRect/>
          </a:stretch>
        </p:blipFill>
        <p:spPr>
          <a:xfrm>
            <a:off x="12106156" y="17209600"/>
            <a:ext cx="3878575" cy="3046409"/>
          </a:xfrm>
          <a:prstGeom prst="rect">
            <a:avLst/>
          </a:prstGeom>
        </p:spPr>
      </p:pic>
      <p:sp>
        <p:nvSpPr>
          <p:cNvPr id="9" name="Rectangle 8"/>
          <p:cNvSpPr/>
          <p:nvPr/>
        </p:nvSpPr>
        <p:spPr>
          <a:xfrm>
            <a:off x="0" y="41079524"/>
            <a:ext cx="30275213" cy="1724239"/>
          </a:xfrm>
          <a:prstGeom prst="rect">
            <a:avLst/>
          </a:prstGeom>
          <a:solidFill>
            <a:srgbClr val="0082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p:cNvSpPr txBox="1"/>
          <p:nvPr/>
        </p:nvSpPr>
        <p:spPr>
          <a:xfrm>
            <a:off x="3812078" y="427613"/>
            <a:ext cx="22042392" cy="3724096"/>
          </a:xfrm>
          <a:prstGeom prst="rect">
            <a:avLst/>
          </a:prstGeom>
          <a:noFill/>
        </p:spPr>
        <p:txBody>
          <a:bodyPr wrap="square" rtlCol="0">
            <a:spAutoFit/>
          </a:bodyPr>
          <a:lstStyle/>
          <a:p>
            <a:pPr algn="ctr"/>
            <a:r>
              <a:rPr lang="fr-FR" altLang="fr-FR" sz="8000" b="1" dirty="0">
                <a:solidFill>
                  <a:schemeClr val="bg1"/>
                </a:solidFill>
                <a:latin typeface="Open Sans"/>
              </a:rPr>
              <a:t>Can </a:t>
            </a:r>
            <a:r>
              <a:rPr lang="fr-FR" altLang="fr-FR" sz="8000" b="1" dirty="0" err="1">
                <a:solidFill>
                  <a:schemeClr val="bg1"/>
                </a:solidFill>
                <a:latin typeface="Open Sans"/>
              </a:rPr>
              <a:t>Seaweed</a:t>
            </a:r>
            <a:r>
              <a:rPr lang="fr-FR" altLang="fr-FR" sz="8000" b="1" dirty="0">
                <a:solidFill>
                  <a:schemeClr val="bg1"/>
                </a:solidFill>
                <a:latin typeface="Open Sans"/>
              </a:rPr>
              <a:t> replace </a:t>
            </a:r>
            <a:r>
              <a:rPr lang="fr-FR" altLang="fr-FR" sz="8000" b="1" dirty="0" err="1">
                <a:solidFill>
                  <a:schemeClr val="bg1"/>
                </a:solidFill>
                <a:latin typeface="Open Sans"/>
              </a:rPr>
              <a:t>Antibiotics</a:t>
            </a:r>
            <a:r>
              <a:rPr lang="fr-FR" altLang="fr-FR" sz="8000" b="1" dirty="0">
                <a:solidFill>
                  <a:schemeClr val="bg1"/>
                </a:solidFill>
                <a:latin typeface="Open Sans"/>
              </a:rPr>
              <a:t> in                                    the </a:t>
            </a:r>
            <a:r>
              <a:rPr lang="fr-FR" altLang="fr-FR" sz="8000" b="1" dirty="0" err="1">
                <a:solidFill>
                  <a:schemeClr val="bg1"/>
                </a:solidFill>
                <a:latin typeface="Open Sans"/>
              </a:rPr>
              <a:t>farming</a:t>
            </a:r>
            <a:r>
              <a:rPr lang="fr-FR" altLang="fr-FR" sz="8000" b="1" dirty="0">
                <a:solidFill>
                  <a:schemeClr val="bg1"/>
                </a:solidFill>
                <a:latin typeface="Open Sans"/>
              </a:rPr>
              <a:t> </a:t>
            </a:r>
            <a:r>
              <a:rPr lang="fr-FR" altLang="fr-FR" sz="8000" b="1" dirty="0" err="1">
                <a:solidFill>
                  <a:schemeClr val="bg1"/>
                </a:solidFill>
                <a:latin typeface="Open Sans"/>
              </a:rPr>
              <a:t>industry</a:t>
            </a:r>
            <a:r>
              <a:rPr lang="fr-FR" altLang="fr-FR" sz="8000" b="1" dirty="0">
                <a:solidFill>
                  <a:schemeClr val="bg1"/>
                </a:solidFill>
                <a:latin typeface="Open Sans"/>
              </a:rPr>
              <a:t>?  </a:t>
            </a:r>
          </a:p>
          <a:p>
            <a:pPr algn="ctr">
              <a:spcBef>
                <a:spcPts val="1200"/>
              </a:spcBef>
            </a:pPr>
            <a:r>
              <a:rPr lang="fr-FR" sz="6600" b="1" i="1" dirty="0">
                <a:solidFill>
                  <a:schemeClr val="bg1"/>
                </a:solidFill>
                <a:latin typeface="Open Sans"/>
              </a:rPr>
              <a:t>A case </a:t>
            </a:r>
            <a:r>
              <a:rPr lang="fr-FR" sz="6600" b="1" i="1" dirty="0" err="1">
                <a:solidFill>
                  <a:schemeClr val="bg1"/>
                </a:solidFill>
                <a:latin typeface="Open Sans"/>
              </a:rPr>
              <a:t>study</a:t>
            </a:r>
            <a:r>
              <a:rPr lang="fr-FR" sz="6600" b="1" i="1" dirty="0">
                <a:solidFill>
                  <a:schemeClr val="bg1"/>
                </a:solidFill>
                <a:latin typeface="Open Sans"/>
              </a:rPr>
              <a:t> on </a:t>
            </a:r>
            <a:r>
              <a:rPr lang="fr-FR" sz="6600" b="1" i="1" dirty="0" err="1">
                <a:solidFill>
                  <a:schemeClr val="bg1"/>
                </a:solidFill>
                <a:latin typeface="Open Sans"/>
              </a:rPr>
              <a:t>raising</a:t>
            </a:r>
            <a:r>
              <a:rPr lang="fr-FR" sz="6600" b="1" i="1" dirty="0">
                <a:solidFill>
                  <a:schemeClr val="bg1"/>
                </a:solidFill>
                <a:latin typeface="Open Sans"/>
              </a:rPr>
              <a:t> </a:t>
            </a:r>
            <a:r>
              <a:rPr lang="fr-FR" sz="6600" b="1" i="1" dirty="0" err="1">
                <a:solidFill>
                  <a:schemeClr val="bg1"/>
                </a:solidFill>
                <a:latin typeface="Open Sans"/>
              </a:rPr>
              <a:t>broilers</a:t>
            </a:r>
            <a:endParaRPr lang="en-US" sz="6600" i="1" dirty="0">
              <a:solidFill>
                <a:schemeClr val="bg1"/>
              </a:solidFill>
              <a:latin typeface="Open Sans"/>
            </a:endParaRPr>
          </a:p>
        </p:txBody>
      </p:sp>
      <p:sp>
        <p:nvSpPr>
          <p:cNvPr id="7" name="Text Box 6"/>
          <p:cNvSpPr txBox="1">
            <a:spLocks noChangeArrowheads="1"/>
          </p:cNvSpPr>
          <p:nvPr/>
        </p:nvSpPr>
        <p:spPr bwMode="auto">
          <a:xfrm>
            <a:off x="848160" y="4911259"/>
            <a:ext cx="26005164" cy="1058204"/>
          </a:xfrm>
          <a:prstGeom prst="rect">
            <a:avLst/>
          </a:prstGeom>
          <a:noFill/>
          <a:ln>
            <a:noFill/>
          </a:ln>
          <a:effectLst/>
          <a:extLst/>
        </p:spPr>
        <p:txBody>
          <a:bodyPr wrap="square" lIns="72610" tIns="36305" rIns="72610" bIns="36305">
            <a:spAutoFit/>
          </a:bodyPr>
          <a:lstStyle>
            <a:lvl1pPr defTabSz="889000" eaLnBrk="0" hangingPunct="0">
              <a:defRPr sz="3900">
                <a:solidFill>
                  <a:schemeClr val="tx1"/>
                </a:solidFill>
                <a:latin typeface="Arial" pitchFamily="34" charset="0"/>
              </a:defRPr>
            </a:lvl1pPr>
            <a:lvl2pPr marL="742950" indent="-285750" defTabSz="889000" eaLnBrk="0" hangingPunct="0">
              <a:defRPr sz="3900">
                <a:solidFill>
                  <a:schemeClr val="tx1"/>
                </a:solidFill>
                <a:latin typeface="Arial" pitchFamily="34" charset="0"/>
              </a:defRPr>
            </a:lvl2pPr>
            <a:lvl3pPr marL="1143000" indent="-228600" defTabSz="889000" eaLnBrk="0" hangingPunct="0">
              <a:defRPr sz="3900">
                <a:solidFill>
                  <a:schemeClr val="tx1"/>
                </a:solidFill>
                <a:latin typeface="Arial" pitchFamily="34" charset="0"/>
              </a:defRPr>
            </a:lvl3pPr>
            <a:lvl4pPr marL="1600200" indent="-228600" defTabSz="889000" eaLnBrk="0" hangingPunct="0">
              <a:defRPr sz="3900">
                <a:solidFill>
                  <a:schemeClr val="tx1"/>
                </a:solidFill>
                <a:latin typeface="Arial" pitchFamily="34" charset="0"/>
              </a:defRPr>
            </a:lvl4pPr>
            <a:lvl5pPr marL="2057400" indent="-228600" defTabSz="889000" eaLnBrk="0" hangingPunct="0">
              <a:defRPr sz="3900">
                <a:solidFill>
                  <a:schemeClr val="tx1"/>
                </a:solidFill>
                <a:latin typeface="Arial" pitchFamily="34" charset="0"/>
              </a:defRPr>
            </a:lvl5pPr>
            <a:lvl6pPr marL="2514600" indent="-228600" defTabSz="889000" eaLnBrk="0" fontAlgn="base" hangingPunct="0">
              <a:spcBef>
                <a:spcPct val="0"/>
              </a:spcBef>
              <a:spcAft>
                <a:spcPct val="0"/>
              </a:spcAft>
              <a:defRPr sz="3900">
                <a:solidFill>
                  <a:schemeClr val="tx1"/>
                </a:solidFill>
                <a:latin typeface="Arial" pitchFamily="34" charset="0"/>
              </a:defRPr>
            </a:lvl6pPr>
            <a:lvl7pPr marL="2971800" indent="-228600" defTabSz="889000" eaLnBrk="0" fontAlgn="base" hangingPunct="0">
              <a:spcBef>
                <a:spcPct val="0"/>
              </a:spcBef>
              <a:spcAft>
                <a:spcPct val="0"/>
              </a:spcAft>
              <a:defRPr sz="3900">
                <a:solidFill>
                  <a:schemeClr val="tx1"/>
                </a:solidFill>
                <a:latin typeface="Arial" pitchFamily="34" charset="0"/>
              </a:defRPr>
            </a:lvl7pPr>
            <a:lvl8pPr marL="3429000" indent="-228600" defTabSz="889000" eaLnBrk="0" fontAlgn="base" hangingPunct="0">
              <a:spcBef>
                <a:spcPct val="0"/>
              </a:spcBef>
              <a:spcAft>
                <a:spcPct val="0"/>
              </a:spcAft>
              <a:defRPr sz="3900">
                <a:solidFill>
                  <a:schemeClr val="tx1"/>
                </a:solidFill>
                <a:latin typeface="Arial" pitchFamily="34" charset="0"/>
              </a:defRPr>
            </a:lvl8pPr>
            <a:lvl9pPr marL="3886200" indent="-228600" defTabSz="889000" eaLnBrk="0" fontAlgn="base" hangingPunct="0">
              <a:spcBef>
                <a:spcPct val="0"/>
              </a:spcBef>
              <a:spcAft>
                <a:spcPct val="0"/>
              </a:spcAft>
              <a:defRPr sz="3900">
                <a:solidFill>
                  <a:schemeClr val="tx1"/>
                </a:solidFill>
                <a:latin typeface="Arial" pitchFamily="34" charset="0"/>
              </a:defRPr>
            </a:lvl9pPr>
          </a:lstStyle>
          <a:p>
            <a:r>
              <a:rPr lang="en-US" sz="3600" b="1" dirty="0">
                <a:solidFill>
                  <a:srgbClr val="0082A4"/>
                </a:solidFill>
                <a:latin typeface="Open Sans"/>
              </a:rPr>
              <a:t>Dr. </a:t>
            </a:r>
            <a:r>
              <a:rPr lang="en-US" sz="3600" b="1" dirty="0" err="1">
                <a:solidFill>
                  <a:srgbClr val="0082A4"/>
                </a:solidFill>
                <a:latin typeface="Open Sans"/>
              </a:rPr>
              <a:t>Phát</a:t>
            </a:r>
            <a:r>
              <a:rPr lang="en-US" sz="3600" b="1" dirty="0">
                <a:solidFill>
                  <a:srgbClr val="0082A4"/>
                </a:solidFill>
                <a:latin typeface="Open Sans"/>
              </a:rPr>
              <a:t> LUONG TAN, </a:t>
            </a:r>
            <a:r>
              <a:rPr lang="fr-FR" sz="3600" b="1" dirty="0">
                <a:solidFill>
                  <a:srgbClr val="0082A4"/>
                </a:solidFill>
                <a:latin typeface="Open Sans"/>
              </a:rPr>
              <a:t>Olivier BIANNIC, Pi NYVALL-COLLEN</a:t>
            </a:r>
          </a:p>
          <a:p>
            <a:r>
              <a:rPr lang="fr-FR" sz="2800" dirty="0">
                <a:latin typeface="Open Sans"/>
              </a:rPr>
              <a:t>OLMIX SA – ZA du haut du bois, 56580 </a:t>
            </a:r>
            <a:r>
              <a:rPr lang="fr-FR" sz="2800" dirty="0" err="1">
                <a:latin typeface="Open Sans"/>
              </a:rPr>
              <a:t>Bréhan</a:t>
            </a:r>
            <a:r>
              <a:rPr lang="fr-FR" sz="2800" dirty="0">
                <a:latin typeface="Open Sans"/>
              </a:rPr>
              <a:t>, France, </a:t>
            </a:r>
            <a:r>
              <a:rPr lang="fr-FR" sz="2800" dirty="0">
                <a:latin typeface="Open Sans"/>
                <a:hlinkClick r:id="rId5"/>
              </a:rPr>
              <a:t>animalcare.ts@olmix.com</a:t>
            </a:r>
            <a:endParaRPr lang="fr-FR" sz="2800" dirty="0">
              <a:latin typeface="Open Sans"/>
            </a:endParaRPr>
          </a:p>
        </p:txBody>
      </p:sp>
      <p:sp>
        <p:nvSpPr>
          <p:cNvPr id="11" name="Rectangle à coins arrondis 1"/>
          <p:cNvSpPr>
            <a:spLocks noChangeArrowheads="1"/>
          </p:cNvSpPr>
          <p:nvPr/>
        </p:nvSpPr>
        <p:spPr bwMode="auto">
          <a:xfrm>
            <a:off x="773606" y="7133702"/>
            <a:ext cx="28728000" cy="5627810"/>
          </a:xfrm>
          <a:prstGeom prst="rect">
            <a:avLst/>
          </a:prstGeom>
          <a:noFill/>
          <a:ln w="76200" algn="ctr">
            <a:solidFill>
              <a:srgbClr val="0082A4"/>
            </a:solidFill>
            <a:round/>
            <a:headEnd/>
            <a:tailEnd/>
          </a:ln>
          <a:extLst>
            <a:ext uri="{909E8E84-426E-40DD-AFC4-6F175D3DCCD1}">
              <a14:hiddenFill xmlns:a14="http://schemas.microsoft.com/office/drawing/2010/main">
                <a:solidFill>
                  <a:srgbClr val="FFFFFF"/>
                </a:solidFill>
              </a14:hiddenFill>
            </a:ext>
          </a:extLst>
        </p:spPr>
        <p:txBody>
          <a:bodyPr lIns="74678" tIns="37339" rIns="74678" bIns="37339"/>
          <a:lstStyle/>
          <a:p>
            <a:pPr defTabSz="4137025">
              <a:spcBef>
                <a:spcPct val="0"/>
              </a:spcBef>
            </a:pPr>
            <a:endParaRPr lang="fr-FR" altLang="fr-FR" sz="1926" dirty="0">
              <a:latin typeface="Open Sans"/>
            </a:endParaRPr>
          </a:p>
        </p:txBody>
      </p:sp>
      <p:sp>
        <p:nvSpPr>
          <p:cNvPr id="12" name="ZoneTexte 11"/>
          <p:cNvSpPr txBox="1"/>
          <p:nvPr/>
        </p:nvSpPr>
        <p:spPr>
          <a:xfrm>
            <a:off x="952498" y="7277457"/>
            <a:ext cx="28370216" cy="5353775"/>
          </a:xfrm>
          <a:prstGeom prst="rect">
            <a:avLst/>
          </a:prstGeom>
          <a:noFill/>
        </p:spPr>
        <p:txBody>
          <a:bodyPr wrap="square" lIns="74678" tIns="37339" rIns="74678" bIns="37339" rtlCol="0">
            <a:spAutoFit/>
          </a:bodyPr>
          <a:lstStyle/>
          <a:p>
            <a:pPr algn="just"/>
            <a:r>
              <a:rPr lang="en-US" sz="3400" dirty="0">
                <a:latin typeface="Open Sans" panose="020B0606030504020204" pitchFamily="34" charset="0"/>
                <a:ea typeface="Open Sans" panose="020B0606030504020204" pitchFamily="34" charset="0"/>
                <a:cs typeface="Open Sans" panose="020B0606030504020204" pitchFamily="34" charset="0"/>
              </a:rPr>
              <a:t>Animal protein consumption is rising globally at an unprecedented rate. Animal production practices are associated with regular use of antimicrobials for disease prevention and growth promotion. 63 000 tons of antibiotics are currently introduced in animal food per year and this figure is inclined to increase by 67% in 2030, reaching over 105 000 tons/</a:t>
            </a:r>
            <a:r>
              <a:rPr lang="en-US" sz="3400" dirty="0" err="1">
                <a:latin typeface="Open Sans" panose="020B0606030504020204" pitchFamily="34" charset="0"/>
                <a:ea typeface="Open Sans" panose="020B0606030504020204" pitchFamily="34" charset="0"/>
                <a:cs typeface="Open Sans" panose="020B0606030504020204" pitchFamily="34" charset="0"/>
              </a:rPr>
              <a:t>yr</a:t>
            </a:r>
            <a:r>
              <a:rPr lang="en-US" sz="3400" dirty="0">
                <a:latin typeface="Open Sans" panose="020B0606030504020204" pitchFamily="34" charset="0"/>
                <a:ea typeface="Open Sans" panose="020B0606030504020204" pitchFamily="34" charset="0"/>
                <a:cs typeface="Open Sans" panose="020B0606030504020204" pitchFamily="34" charset="0"/>
              </a:rPr>
              <a:t> [1]. This widespread use of antimicrobials in livestock contributes to potential selection pressure on bacteria and hence the emergence of resistant strains in animals and in humans [2]. The development of antibiotic resistance is one of the top five public health concerns according to the WHO. </a:t>
            </a:r>
          </a:p>
          <a:p>
            <a:pPr algn="just">
              <a:spcBef>
                <a:spcPts val="600"/>
              </a:spcBef>
            </a:pPr>
            <a:r>
              <a:rPr lang="en-ZA" sz="3400" b="1" dirty="0">
                <a:solidFill>
                  <a:srgbClr val="0082A4"/>
                </a:solidFill>
                <a:latin typeface="Open Sans"/>
              </a:rPr>
              <a:t>A major challenge in the animal farming industry will be to reduce the use of pharmaceuticals while maintaining growth performances in order to support the growing demand for meat.</a:t>
            </a:r>
            <a:r>
              <a:rPr lang="en-US" sz="3400" b="1" dirty="0">
                <a:solidFill>
                  <a:schemeClr val="accent6">
                    <a:lumMod val="50000"/>
                  </a:schemeClr>
                </a:solidFill>
                <a:latin typeface="Open Sans" panose="020B0606030504020204" pitchFamily="34" charset="0"/>
                <a:ea typeface="Open Sans" panose="020B0606030504020204" pitchFamily="34" charset="0"/>
                <a:cs typeface="Open Sans" panose="020B0606030504020204" pitchFamily="34" charset="0"/>
              </a:rPr>
              <a:t> </a:t>
            </a:r>
            <a:r>
              <a:rPr lang="en-US" sz="3400" dirty="0">
                <a:latin typeface="Open Sans" panose="020B0606030504020204" pitchFamily="34" charset="0"/>
                <a:ea typeface="Open Sans" panose="020B0606030504020204" pitchFamily="34" charset="0"/>
                <a:cs typeface="Open Sans" panose="020B0606030504020204" pitchFamily="34" charset="0"/>
              </a:rPr>
              <a:t>Interest for exploring natural bioactive products, able to improve animal health or act against infections, has increased. Seaweed in particular, expose an abundant and divers range of metabolites suggested as prime material for the pharmaceutical industry [3]. This poster will present a case study of using a range of seaweed based food additives in an industrial poultry farm with the aim to reduce the use of antibiotics.</a:t>
            </a:r>
            <a:endParaRPr lang="fr-FR" sz="3400" dirty="0">
              <a:latin typeface="Open Sans" panose="020B0606030504020204" pitchFamily="34" charset="0"/>
              <a:ea typeface="Open Sans" panose="020B0606030504020204" pitchFamily="34" charset="0"/>
              <a:cs typeface="Open Sans" panose="020B0606030504020204" pitchFamily="34" charset="0"/>
            </a:endParaRPr>
          </a:p>
        </p:txBody>
      </p:sp>
      <p:sp>
        <p:nvSpPr>
          <p:cNvPr id="13" name="ZoneTexte 3"/>
          <p:cNvSpPr txBox="1">
            <a:spLocks noChangeArrowheads="1"/>
          </p:cNvSpPr>
          <p:nvPr/>
        </p:nvSpPr>
        <p:spPr bwMode="auto">
          <a:xfrm>
            <a:off x="907532" y="6401928"/>
            <a:ext cx="5496429" cy="69096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74678" tIns="37339" rIns="74678" bIns="37339">
            <a:spAutoFit/>
          </a:bodyPr>
          <a:lstStyle>
            <a:lvl1pPr eaLnBrk="0" hangingPunct="0">
              <a:spcBef>
                <a:spcPct val="20000"/>
              </a:spcBef>
              <a:buChar char="•"/>
              <a:defRPr sz="14500">
                <a:solidFill>
                  <a:schemeClr val="tx1"/>
                </a:solidFill>
                <a:latin typeface="Arial" charset="0"/>
              </a:defRPr>
            </a:lvl1pPr>
            <a:lvl2pPr marL="742950" indent="-285750" eaLnBrk="0" hangingPunct="0">
              <a:spcBef>
                <a:spcPct val="20000"/>
              </a:spcBef>
              <a:buChar char="–"/>
              <a:defRPr sz="12600">
                <a:solidFill>
                  <a:schemeClr val="tx1"/>
                </a:solidFill>
                <a:latin typeface="Arial" charset="0"/>
              </a:defRPr>
            </a:lvl2pPr>
            <a:lvl3pPr marL="1143000" indent="-228600" eaLnBrk="0" hangingPunct="0">
              <a:spcBef>
                <a:spcPct val="20000"/>
              </a:spcBef>
              <a:buChar char="•"/>
              <a:defRPr sz="10800">
                <a:solidFill>
                  <a:schemeClr val="tx1"/>
                </a:solidFill>
                <a:latin typeface="Arial" charset="0"/>
              </a:defRPr>
            </a:lvl3pPr>
            <a:lvl4pPr marL="1600200" indent="-228600" eaLnBrk="0" hangingPunct="0">
              <a:spcBef>
                <a:spcPct val="20000"/>
              </a:spcBef>
              <a:buChar char="–"/>
              <a:defRPr sz="9200">
                <a:solidFill>
                  <a:schemeClr val="tx1"/>
                </a:solidFill>
                <a:latin typeface="Arial" charset="0"/>
              </a:defRPr>
            </a:lvl4pPr>
            <a:lvl5pPr marL="2057400" indent="-228600" eaLnBrk="0" hangingPunct="0">
              <a:spcBef>
                <a:spcPct val="20000"/>
              </a:spcBef>
              <a:buChar char="»"/>
              <a:defRPr sz="9200">
                <a:solidFill>
                  <a:schemeClr val="tx1"/>
                </a:solidFill>
                <a:latin typeface="Arial" charset="0"/>
              </a:defRPr>
            </a:lvl5pPr>
            <a:lvl6pPr marL="2514600" indent="-228600" eaLnBrk="0" fontAlgn="base" hangingPunct="0">
              <a:spcBef>
                <a:spcPct val="20000"/>
              </a:spcBef>
              <a:spcAft>
                <a:spcPct val="0"/>
              </a:spcAft>
              <a:buChar char="»"/>
              <a:defRPr sz="9200">
                <a:solidFill>
                  <a:schemeClr val="tx1"/>
                </a:solidFill>
                <a:latin typeface="Arial" charset="0"/>
              </a:defRPr>
            </a:lvl6pPr>
            <a:lvl7pPr marL="2971800" indent="-228600" eaLnBrk="0" fontAlgn="base" hangingPunct="0">
              <a:spcBef>
                <a:spcPct val="20000"/>
              </a:spcBef>
              <a:spcAft>
                <a:spcPct val="0"/>
              </a:spcAft>
              <a:buChar char="»"/>
              <a:defRPr sz="9200">
                <a:solidFill>
                  <a:schemeClr val="tx1"/>
                </a:solidFill>
                <a:latin typeface="Arial" charset="0"/>
              </a:defRPr>
            </a:lvl7pPr>
            <a:lvl8pPr marL="3429000" indent="-228600" eaLnBrk="0" fontAlgn="base" hangingPunct="0">
              <a:spcBef>
                <a:spcPct val="20000"/>
              </a:spcBef>
              <a:spcAft>
                <a:spcPct val="0"/>
              </a:spcAft>
              <a:buChar char="»"/>
              <a:defRPr sz="9200">
                <a:solidFill>
                  <a:schemeClr val="tx1"/>
                </a:solidFill>
                <a:latin typeface="Arial" charset="0"/>
              </a:defRPr>
            </a:lvl8pPr>
            <a:lvl9pPr marL="3886200" indent="-228600" eaLnBrk="0" fontAlgn="base" hangingPunct="0">
              <a:spcBef>
                <a:spcPct val="20000"/>
              </a:spcBef>
              <a:spcAft>
                <a:spcPct val="0"/>
              </a:spcAft>
              <a:buChar char="»"/>
              <a:defRPr sz="9200">
                <a:solidFill>
                  <a:schemeClr val="tx1"/>
                </a:solidFill>
                <a:latin typeface="Arial" charset="0"/>
              </a:defRPr>
            </a:lvl9pPr>
          </a:lstStyle>
          <a:p>
            <a:pPr eaLnBrk="1" hangingPunct="1">
              <a:spcBef>
                <a:spcPct val="0"/>
              </a:spcBef>
              <a:buFontTx/>
              <a:buNone/>
            </a:pPr>
            <a:r>
              <a:rPr lang="fr-FR" altLang="fr-FR" sz="4000" b="1" dirty="0">
                <a:solidFill>
                  <a:srgbClr val="0082A4"/>
                </a:solidFill>
                <a:latin typeface="Open Sans"/>
              </a:rPr>
              <a:t>INTRODUCTION</a:t>
            </a:r>
            <a:r>
              <a:rPr lang="fr-FR" altLang="fr-FR" sz="4000" dirty="0">
                <a:solidFill>
                  <a:srgbClr val="0082A4"/>
                </a:solidFill>
                <a:latin typeface="Open Sans"/>
              </a:rPr>
              <a:t>  </a:t>
            </a:r>
          </a:p>
        </p:txBody>
      </p:sp>
      <p:sp>
        <p:nvSpPr>
          <p:cNvPr id="14" name="Rectangle à coins arrondis 1"/>
          <p:cNvSpPr>
            <a:spLocks noChangeArrowheads="1"/>
          </p:cNvSpPr>
          <p:nvPr/>
        </p:nvSpPr>
        <p:spPr bwMode="auto">
          <a:xfrm>
            <a:off x="773605" y="13937554"/>
            <a:ext cx="28727999" cy="9467558"/>
          </a:xfrm>
          <a:prstGeom prst="rect">
            <a:avLst/>
          </a:prstGeom>
          <a:noFill/>
          <a:ln w="76200" algn="ctr">
            <a:solidFill>
              <a:srgbClr val="0082A4"/>
            </a:solidFill>
            <a:round/>
            <a:headEnd/>
            <a:tailEnd/>
          </a:ln>
          <a:extLst>
            <a:ext uri="{909E8E84-426E-40DD-AFC4-6F175D3DCCD1}">
              <a14:hiddenFill xmlns:a14="http://schemas.microsoft.com/office/drawing/2010/main">
                <a:solidFill>
                  <a:srgbClr val="FFFFFF"/>
                </a:solidFill>
              </a14:hiddenFill>
            </a:ext>
          </a:extLst>
        </p:spPr>
        <p:txBody>
          <a:bodyPr lIns="74678" tIns="37339" rIns="74678" bIns="37339"/>
          <a:lstStyle>
            <a:lvl1pPr defTabSz="4137025" eaLnBrk="0" hangingPunct="0">
              <a:spcBef>
                <a:spcPct val="20000"/>
              </a:spcBef>
              <a:buChar char="•"/>
              <a:defRPr sz="14500">
                <a:solidFill>
                  <a:schemeClr val="tx1"/>
                </a:solidFill>
                <a:latin typeface="Arial" charset="0"/>
              </a:defRPr>
            </a:lvl1pPr>
            <a:lvl2pPr marL="742950" indent="-285750" defTabSz="4137025" eaLnBrk="0" hangingPunct="0">
              <a:spcBef>
                <a:spcPct val="20000"/>
              </a:spcBef>
              <a:buChar char="–"/>
              <a:defRPr sz="12600">
                <a:solidFill>
                  <a:schemeClr val="tx1"/>
                </a:solidFill>
                <a:latin typeface="Arial" charset="0"/>
              </a:defRPr>
            </a:lvl2pPr>
            <a:lvl3pPr marL="1143000" indent="-228600" defTabSz="4137025" eaLnBrk="0" hangingPunct="0">
              <a:spcBef>
                <a:spcPct val="20000"/>
              </a:spcBef>
              <a:buChar char="•"/>
              <a:defRPr sz="10800">
                <a:solidFill>
                  <a:schemeClr val="tx1"/>
                </a:solidFill>
                <a:latin typeface="Arial" charset="0"/>
              </a:defRPr>
            </a:lvl3pPr>
            <a:lvl4pPr marL="1600200" indent="-228600" defTabSz="4137025" eaLnBrk="0" hangingPunct="0">
              <a:spcBef>
                <a:spcPct val="20000"/>
              </a:spcBef>
              <a:buChar char="–"/>
              <a:defRPr sz="9200">
                <a:solidFill>
                  <a:schemeClr val="tx1"/>
                </a:solidFill>
                <a:latin typeface="Arial" charset="0"/>
              </a:defRPr>
            </a:lvl4pPr>
            <a:lvl5pPr marL="2057400" indent="-228600" defTabSz="4137025" eaLnBrk="0" hangingPunct="0">
              <a:spcBef>
                <a:spcPct val="20000"/>
              </a:spcBef>
              <a:buChar char="»"/>
              <a:defRPr sz="9200">
                <a:solidFill>
                  <a:schemeClr val="tx1"/>
                </a:solidFill>
                <a:latin typeface="Arial" charset="0"/>
              </a:defRPr>
            </a:lvl5pPr>
            <a:lvl6pPr marL="2514600" indent="-228600" defTabSz="4137025" eaLnBrk="0" fontAlgn="base" hangingPunct="0">
              <a:spcBef>
                <a:spcPct val="20000"/>
              </a:spcBef>
              <a:spcAft>
                <a:spcPct val="0"/>
              </a:spcAft>
              <a:buChar char="»"/>
              <a:defRPr sz="9200">
                <a:solidFill>
                  <a:schemeClr val="tx1"/>
                </a:solidFill>
                <a:latin typeface="Arial" charset="0"/>
              </a:defRPr>
            </a:lvl6pPr>
            <a:lvl7pPr marL="2971800" indent="-228600" defTabSz="4137025" eaLnBrk="0" fontAlgn="base" hangingPunct="0">
              <a:spcBef>
                <a:spcPct val="20000"/>
              </a:spcBef>
              <a:spcAft>
                <a:spcPct val="0"/>
              </a:spcAft>
              <a:buChar char="»"/>
              <a:defRPr sz="9200">
                <a:solidFill>
                  <a:schemeClr val="tx1"/>
                </a:solidFill>
                <a:latin typeface="Arial" charset="0"/>
              </a:defRPr>
            </a:lvl7pPr>
            <a:lvl8pPr marL="3429000" indent="-228600" defTabSz="4137025" eaLnBrk="0" fontAlgn="base" hangingPunct="0">
              <a:spcBef>
                <a:spcPct val="20000"/>
              </a:spcBef>
              <a:spcAft>
                <a:spcPct val="0"/>
              </a:spcAft>
              <a:buChar char="»"/>
              <a:defRPr sz="9200">
                <a:solidFill>
                  <a:schemeClr val="tx1"/>
                </a:solidFill>
                <a:latin typeface="Arial" charset="0"/>
              </a:defRPr>
            </a:lvl8pPr>
            <a:lvl9pPr marL="3886200" indent="-228600" defTabSz="4137025" eaLnBrk="0" fontAlgn="base" hangingPunct="0">
              <a:spcBef>
                <a:spcPct val="20000"/>
              </a:spcBef>
              <a:spcAft>
                <a:spcPct val="0"/>
              </a:spcAft>
              <a:buChar char="»"/>
              <a:defRPr sz="9200">
                <a:solidFill>
                  <a:schemeClr val="tx1"/>
                </a:solidFill>
                <a:latin typeface="Arial" charset="0"/>
              </a:defRPr>
            </a:lvl9pPr>
          </a:lstStyle>
          <a:p>
            <a:pPr eaLnBrk="1" hangingPunct="1">
              <a:spcBef>
                <a:spcPct val="0"/>
              </a:spcBef>
              <a:buFontTx/>
              <a:buNone/>
            </a:pPr>
            <a:endParaRPr lang="fr-FR" altLang="fr-FR" sz="1926" dirty="0">
              <a:latin typeface="Open Sans"/>
            </a:endParaRPr>
          </a:p>
        </p:txBody>
      </p:sp>
      <p:sp>
        <p:nvSpPr>
          <p:cNvPr id="15" name="ZoneTexte 3"/>
          <p:cNvSpPr txBox="1">
            <a:spLocks noChangeArrowheads="1"/>
          </p:cNvSpPr>
          <p:nvPr/>
        </p:nvSpPr>
        <p:spPr bwMode="auto">
          <a:xfrm>
            <a:off x="907532" y="13176461"/>
            <a:ext cx="9081160" cy="69096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74678" tIns="37339" rIns="74678" bIns="37339">
            <a:spAutoFit/>
          </a:bodyPr>
          <a:lstStyle>
            <a:lvl1pPr eaLnBrk="0" hangingPunct="0">
              <a:spcBef>
                <a:spcPct val="20000"/>
              </a:spcBef>
              <a:buChar char="•"/>
              <a:defRPr sz="14500">
                <a:solidFill>
                  <a:schemeClr val="tx1"/>
                </a:solidFill>
                <a:latin typeface="Arial" charset="0"/>
              </a:defRPr>
            </a:lvl1pPr>
            <a:lvl2pPr marL="742950" indent="-285750" eaLnBrk="0" hangingPunct="0">
              <a:spcBef>
                <a:spcPct val="20000"/>
              </a:spcBef>
              <a:buChar char="–"/>
              <a:defRPr sz="12600">
                <a:solidFill>
                  <a:schemeClr val="tx1"/>
                </a:solidFill>
                <a:latin typeface="Arial" charset="0"/>
              </a:defRPr>
            </a:lvl2pPr>
            <a:lvl3pPr marL="1143000" indent="-228600" eaLnBrk="0" hangingPunct="0">
              <a:spcBef>
                <a:spcPct val="20000"/>
              </a:spcBef>
              <a:buChar char="•"/>
              <a:defRPr sz="10800">
                <a:solidFill>
                  <a:schemeClr val="tx1"/>
                </a:solidFill>
                <a:latin typeface="Arial" charset="0"/>
              </a:defRPr>
            </a:lvl3pPr>
            <a:lvl4pPr marL="1600200" indent="-228600" eaLnBrk="0" hangingPunct="0">
              <a:spcBef>
                <a:spcPct val="20000"/>
              </a:spcBef>
              <a:buChar char="–"/>
              <a:defRPr sz="9200">
                <a:solidFill>
                  <a:schemeClr val="tx1"/>
                </a:solidFill>
                <a:latin typeface="Arial" charset="0"/>
              </a:defRPr>
            </a:lvl4pPr>
            <a:lvl5pPr marL="2057400" indent="-228600" eaLnBrk="0" hangingPunct="0">
              <a:spcBef>
                <a:spcPct val="20000"/>
              </a:spcBef>
              <a:buChar char="»"/>
              <a:defRPr sz="9200">
                <a:solidFill>
                  <a:schemeClr val="tx1"/>
                </a:solidFill>
                <a:latin typeface="Arial" charset="0"/>
              </a:defRPr>
            </a:lvl5pPr>
            <a:lvl6pPr marL="2514600" indent="-228600" eaLnBrk="0" fontAlgn="base" hangingPunct="0">
              <a:spcBef>
                <a:spcPct val="20000"/>
              </a:spcBef>
              <a:spcAft>
                <a:spcPct val="0"/>
              </a:spcAft>
              <a:buChar char="»"/>
              <a:defRPr sz="9200">
                <a:solidFill>
                  <a:schemeClr val="tx1"/>
                </a:solidFill>
                <a:latin typeface="Arial" charset="0"/>
              </a:defRPr>
            </a:lvl6pPr>
            <a:lvl7pPr marL="2971800" indent="-228600" eaLnBrk="0" fontAlgn="base" hangingPunct="0">
              <a:spcBef>
                <a:spcPct val="20000"/>
              </a:spcBef>
              <a:spcAft>
                <a:spcPct val="0"/>
              </a:spcAft>
              <a:buChar char="»"/>
              <a:defRPr sz="9200">
                <a:solidFill>
                  <a:schemeClr val="tx1"/>
                </a:solidFill>
                <a:latin typeface="Arial" charset="0"/>
              </a:defRPr>
            </a:lvl7pPr>
            <a:lvl8pPr marL="3429000" indent="-228600" eaLnBrk="0" fontAlgn="base" hangingPunct="0">
              <a:spcBef>
                <a:spcPct val="20000"/>
              </a:spcBef>
              <a:spcAft>
                <a:spcPct val="0"/>
              </a:spcAft>
              <a:buChar char="»"/>
              <a:defRPr sz="9200">
                <a:solidFill>
                  <a:schemeClr val="tx1"/>
                </a:solidFill>
                <a:latin typeface="Arial" charset="0"/>
              </a:defRPr>
            </a:lvl8pPr>
            <a:lvl9pPr marL="3886200" indent="-228600" eaLnBrk="0" fontAlgn="base" hangingPunct="0">
              <a:spcBef>
                <a:spcPct val="20000"/>
              </a:spcBef>
              <a:spcAft>
                <a:spcPct val="0"/>
              </a:spcAft>
              <a:buChar char="»"/>
              <a:defRPr sz="9200">
                <a:solidFill>
                  <a:schemeClr val="tx1"/>
                </a:solidFill>
                <a:latin typeface="Arial" charset="0"/>
              </a:defRPr>
            </a:lvl9pPr>
          </a:lstStyle>
          <a:p>
            <a:pPr eaLnBrk="1" hangingPunct="1">
              <a:spcBef>
                <a:spcPct val="0"/>
              </a:spcBef>
              <a:buFontTx/>
              <a:buNone/>
            </a:pPr>
            <a:r>
              <a:rPr lang="en-ZA" altLang="fr-FR" sz="4000" b="1" dirty="0">
                <a:solidFill>
                  <a:srgbClr val="0082A4"/>
                </a:solidFill>
                <a:latin typeface="Open Sans"/>
              </a:rPr>
              <a:t>EXPERIMENTAL PROTOCOL</a:t>
            </a:r>
          </a:p>
        </p:txBody>
      </p:sp>
      <p:sp>
        <p:nvSpPr>
          <p:cNvPr id="16" name="Rectangle à coins arrondis 1"/>
          <p:cNvSpPr>
            <a:spLocks noChangeArrowheads="1"/>
          </p:cNvSpPr>
          <p:nvPr/>
        </p:nvSpPr>
        <p:spPr bwMode="auto">
          <a:xfrm>
            <a:off x="773606" y="24422404"/>
            <a:ext cx="28728000" cy="10285293"/>
          </a:xfrm>
          <a:prstGeom prst="rect">
            <a:avLst/>
          </a:prstGeom>
          <a:noFill/>
          <a:ln w="76200" algn="ctr">
            <a:solidFill>
              <a:srgbClr val="0082A4"/>
            </a:solidFill>
            <a:round/>
            <a:headEnd/>
            <a:tailEnd/>
          </a:ln>
          <a:extLst>
            <a:ext uri="{909E8E84-426E-40DD-AFC4-6F175D3DCCD1}">
              <a14:hiddenFill xmlns:a14="http://schemas.microsoft.com/office/drawing/2010/main">
                <a:solidFill>
                  <a:srgbClr val="FFFFFF"/>
                </a:solidFill>
              </a14:hiddenFill>
            </a:ext>
          </a:extLst>
        </p:spPr>
        <p:txBody>
          <a:bodyPr lIns="74678" tIns="37339" rIns="74678" bIns="37339"/>
          <a:lstStyle/>
          <a:p>
            <a:pPr defTabSz="4137025">
              <a:spcBef>
                <a:spcPct val="0"/>
              </a:spcBef>
            </a:pPr>
            <a:endParaRPr lang="fr-FR" altLang="fr-FR" sz="1926" dirty="0">
              <a:latin typeface="Open Sans"/>
            </a:endParaRPr>
          </a:p>
        </p:txBody>
      </p:sp>
      <p:sp>
        <p:nvSpPr>
          <p:cNvPr id="17" name="ZoneTexte 3"/>
          <p:cNvSpPr txBox="1">
            <a:spLocks noChangeArrowheads="1"/>
          </p:cNvSpPr>
          <p:nvPr/>
        </p:nvSpPr>
        <p:spPr bwMode="auto">
          <a:xfrm>
            <a:off x="907532" y="23681700"/>
            <a:ext cx="3379394" cy="69096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74678" tIns="37339" rIns="74678" bIns="37339">
            <a:spAutoFit/>
          </a:bodyPr>
          <a:lstStyle>
            <a:lvl1pPr eaLnBrk="0" hangingPunct="0">
              <a:spcBef>
                <a:spcPct val="20000"/>
              </a:spcBef>
              <a:buChar char="•"/>
              <a:defRPr sz="14500">
                <a:solidFill>
                  <a:schemeClr val="tx1"/>
                </a:solidFill>
                <a:latin typeface="Arial" charset="0"/>
              </a:defRPr>
            </a:lvl1pPr>
            <a:lvl2pPr marL="742950" indent="-285750" eaLnBrk="0" hangingPunct="0">
              <a:spcBef>
                <a:spcPct val="20000"/>
              </a:spcBef>
              <a:buChar char="–"/>
              <a:defRPr sz="12600">
                <a:solidFill>
                  <a:schemeClr val="tx1"/>
                </a:solidFill>
                <a:latin typeface="Arial" charset="0"/>
              </a:defRPr>
            </a:lvl2pPr>
            <a:lvl3pPr marL="1143000" indent="-228600" eaLnBrk="0" hangingPunct="0">
              <a:spcBef>
                <a:spcPct val="20000"/>
              </a:spcBef>
              <a:buChar char="•"/>
              <a:defRPr sz="10800">
                <a:solidFill>
                  <a:schemeClr val="tx1"/>
                </a:solidFill>
                <a:latin typeface="Arial" charset="0"/>
              </a:defRPr>
            </a:lvl3pPr>
            <a:lvl4pPr marL="1600200" indent="-228600" eaLnBrk="0" hangingPunct="0">
              <a:spcBef>
                <a:spcPct val="20000"/>
              </a:spcBef>
              <a:buChar char="–"/>
              <a:defRPr sz="9200">
                <a:solidFill>
                  <a:schemeClr val="tx1"/>
                </a:solidFill>
                <a:latin typeface="Arial" charset="0"/>
              </a:defRPr>
            </a:lvl4pPr>
            <a:lvl5pPr marL="2057400" indent="-228600" eaLnBrk="0" hangingPunct="0">
              <a:spcBef>
                <a:spcPct val="20000"/>
              </a:spcBef>
              <a:buChar char="»"/>
              <a:defRPr sz="9200">
                <a:solidFill>
                  <a:schemeClr val="tx1"/>
                </a:solidFill>
                <a:latin typeface="Arial" charset="0"/>
              </a:defRPr>
            </a:lvl5pPr>
            <a:lvl6pPr marL="2514600" indent="-228600" eaLnBrk="0" fontAlgn="base" hangingPunct="0">
              <a:spcBef>
                <a:spcPct val="20000"/>
              </a:spcBef>
              <a:spcAft>
                <a:spcPct val="0"/>
              </a:spcAft>
              <a:buChar char="»"/>
              <a:defRPr sz="9200">
                <a:solidFill>
                  <a:schemeClr val="tx1"/>
                </a:solidFill>
                <a:latin typeface="Arial" charset="0"/>
              </a:defRPr>
            </a:lvl6pPr>
            <a:lvl7pPr marL="2971800" indent="-228600" eaLnBrk="0" fontAlgn="base" hangingPunct="0">
              <a:spcBef>
                <a:spcPct val="20000"/>
              </a:spcBef>
              <a:spcAft>
                <a:spcPct val="0"/>
              </a:spcAft>
              <a:buChar char="»"/>
              <a:defRPr sz="9200">
                <a:solidFill>
                  <a:schemeClr val="tx1"/>
                </a:solidFill>
                <a:latin typeface="Arial" charset="0"/>
              </a:defRPr>
            </a:lvl7pPr>
            <a:lvl8pPr marL="3429000" indent="-228600" eaLnBrk="0" fontAlgn="base" hangingPunct="0">
              <a:spcBef>
                <a:spcPct val="20000"/>
              </a:spcBef>
              <a:spcAft>
                <a:spcPct val="0"/>
              </a:spcAft>
              <a:buChar char="»"/>
              <a:defRPr sz="9200">
                <a:solidFill>
                  <a:schemeClr val="tx1"/>
                </a:solidFill>
                <a:latin typeface="Arial" charset="0"/>
              </a:defRPr>
            </a:lvl8pPr>
            <a:lvl9pPr marL="3886200" indent="-228600" eaLnBrk="0" fontAlgn="base" hangingPunct="0">
              <a:spcBef>
                <a:spcPct val="20000"/>
              </a:spcBef>
              <a:spcAft>
                <a:spcPct val="0"/>
              </a:spcAft>
              <a:buChar char="»"/>
              <a:defRPr sz="9200">
                <a:solidFill>
                  <a:schemeClr val="tx1"/>
                </a:solidFill>
                <a:latin typeface="Arial" charset="0"/>
              </a:defRPr>
            </a:lvl9pPr>
          </a:lstStyle>
          <a:p>
            <a:pPr eaLnBrk="1" hangingPunct="1">
              <a:spcBef>
                <a:spcPct val="0"/>
              </a:spcBef>
              <a:buFontTx/>
              <a:buNone/>
            </a:pPr>
            <a:r>
              <a:rPr lang="fr-FR" altLang="fr-FR" sz="4000" b="1" dirty="0">
                <a:solidFill>
                  <a:srgbClr val="0082A4"/>
                </a:solidFill>
                <a:latin typeface="Open Sans"/>
              </a:rPr>
              <a:t>RESULTATS</a:t>
            </a:r>
          </a:p>
        </p:txBody>
      </p:sp>
      <p:sp>
        <p:nvSpPr>
          <p:cNvPr id="31" name="Rectangle à coins arrondis 1"/>
          <p:cNvSpPr>
            <a:spLocks noChangeArrowheads="1"/>
          </p:cNvSpPr>
          <p:nvPr/>
        </p:nvSpPr>
        <p:spPr bwMode="auto">
          <a:xfrm>
            <a:off x="773606" y="35709702"/>
            <a:ext cx="28727999" cy="3488581"/>
          </a:xfrm>
          <a:prstGeom prst="rect">
            <a:avLst/>
          </a:prstGeom>
          <a:noFill/>
          <a:ln w="76200" algn="ctr">
            <a:solidFill>
              <a:srgbClr val="0082A4"/>
            </a:solidFill>
            <a:round/>
            <a:headEnd/>
            <a:tailEnd/>
          </a:ln>
          <a:extLst>
            <a:ext uri="{909E8E84-426E-40DD-AFC4-6F175D3DCCD1}">
              <a14:hiddenFill xmlns:a14="http://schemas.microsoft.com/office/drawing/2010/main">
                <a:solidFill>
                  <a:srgbClr val="FFFFFF"/>
                </a:solidFill>
              </a14:hiddenFill>
            </a:ext>
          </a:extLst>
        </p:spPr>
        <p:txBody>
          <a:bodyPr lIns="74678" tIns="37339" rIns="74678" bIns="37339"/>
          <a:lstStyle/>
          <a:p>
            <a:pPr defTabSz="4137025">
              <a:spcBef>
                <a:spcPct val="0"/>
              </a:spcBef>
            </a:pPr>
            <a:endParaRPr lang="fr-FR" altLang="fr-FR" sz="1926" dirty="0">
              <a:latin typeface="Open Sans"/>
            </a:endParaRPr>
          </a:p>
        </p:txBody>
      </p:sp>
      <p:sp>
        <p:nvSpPr>
          <p:cNvPr id="32" name="ZoneTexte 3"/>
          <p:cNvSpPr txBox="1">
            <a:spLocks noChangeArrowheads="1"/>
          </p:cNvSpPr>
          <p:nvPr/>
        </p:nvSpPr>
        <p:spPr bwMode="auto">
          <a:xfrm>
            <a:off x="949160" y="34997592"/>
            <a:ext cx="5225040" cy="69096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74678" tIns="37339" rIns="74678" bIns="37339">
            <a:spAutoFit/>
          </a:bodyPr>
          <a:lstStyle>
            <a:lvl1pPr eaLnBrk="0" hangingPunct="0">
              <a:spcBef>
                <a:spcPct val="20000"/>
              </a:spcBef>
              <a:buChar char="•"/>
              <a:defRPr sz="14500">
                <a:solidFill>
                  <a:schemeClr val="tx1"/>
                </a:solidFill>
                <a:latin typeface="Arial" charset="0"/>
              </a:defRPr>
            </a:lvl1pPr>
            <a:lvl2pPr marL="742950" indent="-285750" eaLnBrk="0" hangingPunct="0">
              <a:spcBef>
                <a:spcPct val="20000"/>
              </a:spcBef>
              <a:buChar char="–"/>
              <a:defRPr sz="12600">
                <a:solidFill>
                  <a:schemeClr val="tx1"/>
                </a:solidFill>
                <a:latin typeface="Arial" charset="0"/>
              </a:defRPr>
            </a:lvl2pPr>
            <a:lvl3pPr marL="1143000" indent="-228600" eaLnBrk="0" hangingPunct="0">
              <a:spcBef>
                <a:spcPct val="20000"/>
              </a:spcBef>
              <a:buChar char="•"/>
              <a:defRPr sz="10800">
                <a:solidFill>
                  <a:schemeClr val="tx1"/>
                </a:solidFill>
                <a:latin typeface="Arial" charset="0"/>
              </a:defRPr>
            </a:lvl3pPr>
            <a:lvl4pPr marL="1600200" indent="-228600" eaLnBrk="0" hangingPunct="0">
              <a:spcBef>
                <a:spcPct val="20000"/>
              </a:spcBef>
              <a:buChar char="–"/>
              <a:defRPr sz="9200">
                <a:solidFill>
                  <a:schemeClr val="tx1"/>
                </a:solidFill>
                <a:latin typeface="Arial" charset="0"/>
              </a:defRPr>
            </a:lvl4pPr>
            <a:lvl5pPr marL="2057400" indent="-228600" eaLnBrk="0" hangingPunct="0">
              <a:spcBef>
                <a:spcPct val="20000"/>
              </a:spcBef>
              <a:buChar char="»"/>
              <a:defRPr sz="9200">
                <a:solidFill>
                  <a:schemeClr val="tx1"/>
                </a:solidFill>
                <a:latin typeface="Arial" charset="0"/>
              </a:defRPr>
            </a:lvl5pPr>
            <a:lvl6pPr marL="2514600" indent="-228600" eaLnBrk="0" fontAlgn="base" hangingPunct="0">
              <a:spcBef>
                <a:spcPct val="20000"/>
              </a:spcBef>
              <a:spcAft>
                <a:spcPct val="0"/>
              </a:spcAft>
              <a:buChar char="»"/>
              <a:defRPr sz="9200">
                <a:solidFill>
                  <a:schemeClr val="tx1"/>
                </a:solidFill>
                <a:latin typeface="Arial" charset="0"/>
              </a:defRPr>
            </a:lvl6pPr>
            <a:lvl7pPr marL="2971800" indent="-228600" eaLnBrk="0" fontAlgn="base" hangingPunct="0">
              <a:spcBef>
                <a:spcPct val="20000"/>
              </a:spcBef>
              <a:spcAft>
                <a:spcPct val="0"/>
              </a:spcAft>
              <a:buChar char="»"/>
              <a:defRPr sz="9200">
                <a:solidFill>
                  <a:schemeClr val="tx1"/>
                </a:solidFill>
                <a:latin typeface="Arial" charset="0"/>
              </a:defRPr>
            </a:lvl7pPr>
            <a:lvl8pPr marL="3429000" indent="-228600" eaLnBrk="0" fontAlgn="base" hangingPunct="0">
              <a:spcBef>
                <a:spcPct val="20000"/>
              </a:spcBef>
              <a:spcAft>
                <a:spcPct val="0"/>
              </a:spcAft>
              <a:buChar char="»"/>
              <a:defRPr sz="9200">
                <a:solidFill>
                  <a:schemeClr val="tx1"/>
                </a:solidFill>
                <a:latin typeface="Arial" charset="0"/>
              </a:defRPr>
            </a:lvl8pPr>
            <a:lvl9pPr marL="3886200" indent="-228600" eaLnBrk="0" fontAlgn="base" hangingPunct="0">
              <a:spcBef>
                <a:spcPct val="20000"/>
              </a:spcBef>
              <a:spcAft>
                <a:spcPct val="0"/>
              </a:spcAft>
              <a:buChar char="»"/>
              <a:defRPr sz="9200">
                <a:solidFill>
                  <a:schemeClr val="tx1"/>
                </a:solidFill>
                <a:latin typeface="Arial" charset="0"/>
              </a:defRPr>
            </a:lvl9pPr>
          </a:lstStyle>
          <a:p>
            <a:pPr eaLnBrk="1" hangingPunct="1">
              <a:spcBef>
                <a:spcPct val="0"/>
              </a:spcBef>
              <a:buFontTx/>
              <a:buNone/>
            </a:pPr>
            <a:r>
              <a:rPr lang="fr-FR" altLang="fr-FR" sz="4000" b="1" dirty="0">
                <a:solidFill>
                  <a:srgbClr val="0082A4"/>
                </a:solidFill>
                <a:latin typeface="Open Sans"/>
              </a:rPr>
              <a:t>CONCLUSION</a:t>
            </a:r>
          </a:p>
        </p:txBody>
      </p:sp>
      <p:sp>
        <p:nvSpPr>
          <p:cNvPr id="61" name="ZoneTexte 60"/>
          <p:cNvSpPr txBox="1"/>
          <p:nvPr/>
        </p:nvSpPr>
        <p:spPr>
          <a:xfrm>
            <a:off x="961581" y="35875941"/>
            <a:ext cx="28335733" cy="3214728"/>
          </a:xfrm>
          <a:prstGeom prst="rect">
            <a:avLst/>
          </a:prstGeom>
          <a:noFill/>
        </p:spPr>
        <p:txBody>
          <a:bodyPr wrap="square" lIns="74678" tIns="37339" rIns="74678" bIns="37339" rtlCol="0">
            <a:spAutoFit/>
          </a:bodyPr>
          <a:lstStyle/>
          <a:p>
            <a:pPr algn="just"/>
            <a:r>
              <a:rPr lang="en-ZA" sz="3400" dirty="0">
                <a:latin typeface="Open Sans"/>
              </a:rPr>
              <a:t>Independently on the genetics, the attribution of seaweed based additives to broilers, according to a specific feeding protocol, reduced antibiotic treatments by 92% without significantly affecting </a:t>
            </a:r>
            <a:r>
              <a:rPr lang="en-ZA" sz="3400" dirty="0" err="1">
                <a:latin typeface="Open Sans"/>
              </a:rPr>
              <a:t>zootechnical</a:t>
            </a:r>
            <a:r>
              <a:rPr lang="en-ZA" sz="3400" dirty="0">
                <a:latin typeface="Open Sans"/>
              </a:rPr>
              <a:t> performances. Moreover, le overall meat loss (economic mortality) for JA 987 populations was reduced by 68% when applying these seaweed based additives.</a:t>
            </a:r>
          </a:p>
          <a:p>
            <a:pPr algn="just"/>
            <a:r>
              <a:rPr lang="en-ZA" sz="3400" dirty="0">
                <a:latin typeface="Open Sans"/>
              </a:rPr>
              <a:t>In a global context where the demand for meat is increasing, seaweed based additives seem to offer an alternative to reduce antibiotic treatments in the farming industry and simultaneously improve animal health and reduce economic loss for the farmers.</a:t>
            </a:r>
          </a:p>
          <a:p>
            <a:pPr algn="just"/>
            <a:r>
              <a:rPr lang="en-ZA" sz="3400" dirty="0">
                <a:latin typeface="Open Sans"/>
              </a:rPr>
              <a:t>Further trails are in progress regarding swine and turkey populations in order to adapt this protocol to other sectors in the farming industry.</a:t>
            </a:r>
          </a:p>
        </p:txBody>
      </p:sp>
      <p:sp>
        <p:nvSpPr>
          <p:cNvPr id="19" name="ZoneTexte 18"/>
          <p:cNvSpPr txBox="1"/>
          <p:nvPr/>
        </p:nvSpPr>
        <p:spPr>
          <a:xfrm>
            <a:off x="5494449" y="41099182"/>
            <a:ext cx="19286370" cy="1754326"/>
          </a:xfrm>
          <a:prstGeom prst="rect">
            <a:avLst/>
          </a:prstGeom>
          <a:noFill/>
        </p:spPr>
        <p:txBody>
          <a:bodyPr wrap="none" rtlCol="0">
            <a:spAutoFit/>
          </a:bodyPr>
          <a:lstStyle/>
          <a:p>
            <a:pPr algn="ctr"/>
            <a:r>
              <a:rPr lang="fr-FR" sz="4800" i="1" dirty="0">
                <a:solidFill>
                  <a:schemeClr val="bg1"/>
                </a:solidFill>
                <a:latin typeface="Open Sans"/>
              </a:rPr>
              <a:t>11 Asian Pacific </a:t>
            </a:r>
            <a:r>
              <a:rPr lang="fr-FR" sz="4800" i="1" dirty="0" err="1">
                <a:solidFill>
                  <a:schemeClr val="bg1"/>
                </a:solidFill>
                <a:latin typeface="Open Sans"/>
              </a:rPr>
              <a:t>Poultry</a:t>
            </a:r>
            <a:r>
              <a:rPr lang="fr-FR" sz="4800" i="1" dirty="0">
                <a:solidFill>
                  <a:schemeClr val="bg1"/>
                </a:solidFill>
                <a:latin typeface="Open Sans"/>
              </a:rPr>
              <a:t> </a:t>
            </a:r>
            <a:r>
              <a:rPr lang="fr-FR" sz="4800" i="1" dirty="0" err="1">
                <a:solidFill>
                  <a:schemeClr val="bg1"/>
                </a:solidFill>
                <a:latin typeface="Open Sans"/>
              </a:rPr>
              <a:t>Conference</a:t>
            </a:r>
            <a:r>
              <a:rPr lang="fr-FR" sz="4800" i="1" dirty="0">
                <a:solidFill>
                  <a:schemeClr val="bg1"/>
                </a:solidFill>
                <a:latin typeface="Open Sans"/>
              </a:rPr>
              <a:t> 25-27 June 2018, Bangkok </a:t>
            </a:r>
            <a:r>
              <a:rPr lang="fr-FR" sz="4800" i="1" dirty="0" err="1">
                <a:solidFill>
                  <a:schemeClr val="bg1"/>
                </a:solidFill>
                <a:latin typeface="Open Sans"/>
              </a:rPr>
              <a:t>Thaïland</a:t>
            </a:r>
            <a:endParaRPr lang="en-US" sz="4800" dirty="0">
              <a:solidFill>
                <a:schemeClr val="bg1"/>
              </a:solidFill>
              <a:latin typeface="Open Sans"/>
            </a:endParaRPr>
          </a:p>
          <a:p>
            <a:pPr algn="ctr"/>
            <a:r>
              <a:rPr lang="fr-FR" sz="6000" dirty="0">
                <a:solidFill>
                  <a:schemeClr val="bg1"/>
                </a:solidFill>
                <a:latin typeface="Open Sans"/>
              </a:rPr>
              <a:t>www.olmix.com</a:t>
            </a:r>
          </a:p>
        </p:txBody>
      </p:sp>
      <p:sp>
        <p:nvSpPr>
          <p:cNvPr id="64" name="ZoneTexte 63"/>
          <p:cNvSpPr txBox="1"/>
          <p:nvPr/>
        </p:nvSpPr>
        <p:spPr>
          <a:xfrm>
            <a:off x="907532" y="24581849"/>
            <a:ext cx="18713968" cy="10125849"/>
          </a:xfrm>
          <a:prstGeom prst="rect">
            <a:avLst/>
          </a:prstGeom>
          <a:noFill/>
        </p:spPr>
        <p:txBody>
          <a:bodyPr wrap="square" rtlCol="0">
            <a:spAutoFit/>
          </a:bodyPr>
          <a:lstStyle/>
          <a:p>
            <a:pPr algn="just"/>
            <a:r>
              <a:rPr lang="en-ZA" sz="3600" b="1" dirty="0">
                <a:solidFill>
                  <a:srgbClr val="0082A4"/>
                </a:solidFill>
                <a:latin typeface="Open Sans"/>
              </a:rPr>
              <a:t>Reduced antibiotic use</a:t>
            </a:r>
          </a:p>
          <a:p>
            <a:pPr marL="457200" indent="-457200" algn="just">
              <a:buFont typeface="Arial" panose="020B0604020202020204" pitchFamily="34" charset="0"/>
              <a:buChar char="•"/>
            </a:pPr>
            <a:r>
              <a:rPr lang="en-ZA" sz="3400" dirty="0">
                <a:solidFill>
                  <a:schemeClr val="accent6">
                    <a:lumMod val="50000"/>
                  </a:schemeClr>
                </a:solidFill>
                <a:latin typeface="Open Sans"/>
              </a:rPr>
              <a:t>The number of batches, all genetics mixed, which received antibiotics reduced from 66% in the control trials to 5% in the TTA trials (see Table 3). </a:t>
            </a:r>
          </a:p>
          <a:p>
            <a:pPr marL="457200" indent="-457200" algn="just">
              <a:buFont typeface="Arial" panose="020B0604020202020204" pitchFamily="34" charset="0"/>
              <a:buChar char="•"/>
            </a:pPr>
            <a:r>
              <a:rPr lang="en-ZA" sz="3400" dirty="0">
                <a:solidFill>
                  <a:schemeClr val="accent6">
                    <a:lumMod val="50000"/>
                  </a:schemeClr>
                </a:solidFill>
                <a:latin typeface="Open Sans"/>
              </a:rPr>
              <a:t>Mortality counts at 10 days were low in both control and TTA trails and only decreased slightly, 1.6 to 1.5 % respectively.</a:t>
            </a:r>
          </a:p>
          <a:p>
            <a:pPr algn="just"/>
            <a:endParaRPr lang="en-ZA" sz="3600" b="1" dirty="0">
              <a:solidFill>
                <a:srgbClr val="0082A4"/>
              </a:solidFill>
              <a:latin typeface="Open Sans"/>
            </a:endParaRPr>
          </a:p>
          <a:p>
            <a:pPr algn="just"/>
            <a:r>
              <a:rPr lang="en-ZA" sz="3600" b="1" dirty="0">
                <a:solidFill>
                  <a:srgbClr val="0082A4"/>
                </a:solidFill>
                <a:latin typeface="Open Sans"/>
              </a:rPr>
              <a:t>Identical </a:t>
            </a:r>
            <a:r>
              <a:rPr lang="en-ZA" sz="3600" b="1" dirty="0" err="1">
                <a:solidFill>
                  <a:srgbClr val="0082A4"/>
                </a:solidFill>
                <a:latin typeface="Open Sans"/>
              </a:rPr>
              <a:t>Zootechnical</a:t>
            </a:r>
            <a:r>
              <a:rPr lang="en-ZA" sz="3600" b="1" dirty="0">
                <a:solidFill>
                  <a:srgbClr val="0082A4"/>
                </a:solidFill>
                <a:latin typeface="Open Sans"/>
              </a:rPr>
              <a:t> performances</a:t>
            </a:r>
            <a:endParaRPr lang="en-ZA" sz="3400" dirty="0">
              <a:solidFill>
                <a:schemeClr val="accent6">
                  <a:lumMod val="50000"/>
                </a:schemeClr>
              </a:solidFill>
              <a:latin typeface="Open Sans"/>
            </a:endParaRPr>
          </a:p>
          <a:p>
            <a:pPr marL="457200" indent="-457200" algn="just">
              <a:buFont typeface="Arial" panose="020B0604020202020204" pitchFamily="34" charset="0"/>
              <a:buChar char="•"/>
            </a:pPr>
            <a:r>
              <a:rPr lang="en-ZA" sz="3400" dirty="0">
                <a:solidFill>
                  <a:schemeClr val="accent6">
                    <a:lumMod val="50000"/>
                  </a:schemeClr>
                </a:solidFill>
                <a:latin typeface="Open Sans"/>
              </a:rPr>
              <a:t>The average weight at slaughter maintained a stable value, between 1.40 and 1.48 kg per broiler, independently of the control or TTA trails and of the genetics.</a:t>
            </a:r>
          </a:p>
          <a:p>
            <a:pPr marL="457200" indent="-457200" algn="just">
              <a:buFont typeface="Arial" panose="020B0604020202020204" pitchFamily="34" charset="0"/>
              <a:buChar char="•"/>
            </a:pPr>
            <a:r>
              <a:rPr lang="en-ZA" sz="3400" dirty="0">
                <a:solidFill>
                  <a:schemeClr val="accent6">
                    <a:lumMod val="50000"/>
                  </a:schemeClr>
                </a:solidFill>
                <a:latin typeface="Open Sans"/>
              </a:rPr>
              <a:t>The FCR calculated at the end of the trials, showed no significant change between control and TTA trails or between genetics, with values between 1,84 and 1,9 kg animal weight/ingested food weight.</a:t>
            </a:r>
          </a:p>
          <a:p>
            <a:pPr algn="just"/>
            <a:endParaRPr lang="en-ZA" sz="3200" b="1" dirty="0">
              <a:solidFill>
                <a:srgbClr val="0082A4"/>
              </a:solidFill>
              <a:latin typeface="Open Sans"/>
            </a:endParaRPr>
          </a:p>
          <a:p>
            <a:pPr algn="just"/>
            <a:r>
              <a:rPr lang="en-ZA" sz="3600" b="1" dirty="0">
                <a:solidFill>
                  <a:srgbClr val="0082A4"/>
                </a:solidFill>
                <a:latin typeface="Open Sans"/>
              </a:rPr>
              <a:t>Reduced animal meat loss</a:t>
            </a:r>
          </a:p>
          <a:p>
            <a:pPr marL="457200" indent="-457200" algn="just">
              <a:buFont typeface="Arial" panose="020B0604020202020204" pitchFamily="34" charset="0"/>
              <a:buChar char="•"/>
            </a:pPr>
            <a:r>
              <a:rPr lang="en-ZA" sz="3400" dirty="0">
                <a:solidFill>
                  <a:schemeClr val="accent6">
                    <a:lumMod val="50000"/>
                  </a:schemeClr>
                </a:solidFill>
                <a:latin typeface="Open Sans"/>
              </a:rPr>
              <a:t>Economic mortality reduced significantly for JA 987 populations, from 1,37% in the control trails to 0,44% in the TTA trails. Economic mortality was already low and remained unchanged for JA 957 populations.</a:t>
            </a:r>
          </a:p>
          <a:p>
            <a:pPr marL="457200" indent="-457200" algn="just">
              <a:buFont typeface="Arial" panose="020B0604020202020204" pitchFamily="34" charset="0"/>
              <a:buChar char="•"/>
            </a:pPr>
            <a:r>
              <a:rPr lang="en-ZA" sz="3400" dirty="0">
                <a:solidFill>
                  <a:schemeClr val="accent6">
                    <a:lumMod val="50000"/>
                  </a:schemeClr>
                </a:solidFill>
                <a:latin typeface="Open Sans"/>
              </a:rPr>
              <a:t>Condemnation rate reduced by 25% for JA 987 populations and by 14% for JA 957 populations between control and TTA trials.</a:t>
            </a:r>
          </a:p>
        </p:txBody>
      </p:sp>
      <p:sp>
        <p:nvSpPr>
          <p:cNvPr id="2" name="ZoneTexte 1"/>
          <p:cNvSpPr txBox="1"/>
          <p:nvPr/>
        </p:nvSpPr>
        <p:spPr>
          <a:xfrm>
            <a:off x="907532" y="39515144"/>
            <a:ext cx="28594072" cy="1200329"/>
          </a:xfrm>
          <a:prstGeom prst="rect">
            <a:avLst/>
          </a:prstGeom>
          <a:noFill/>
        </p:spPr>
        <p:txBody>
          <a:bodyPr wrap="square" rtlCol="0">
            <a:spAutoFit/>
          </a:bodyPr>
          <a:lstStyle/>
          <a:p>
            <a:pPr algn="just"/>
            <a:r>
              <a:rPr lang="en-US" sz="2400" b="1" i="1" dirty="0">
                <a:latin typeface="Open Sans"/>
              </a:rPr>
              <a:t>REFERENCES: [1] </a:t>
            </a:r>
            <a:r>
              <a:rPr lang="en-US" sz="2400" i="1" dirty="0">
                <a:latin typeface="Open Sans"/>
              </a:rPr>
              <a:t>Van </a:t>
            </a:r>
            <a:r>
              <a:rPr lang="en-US" sz="2400" i="1" dirty="0" err="1">
                <a:latin typeface="Open Sans"/>
              </a:rPr>
              <a:t>Boeckler</a:t>
            </a:r>
            <a:r>
              <a:rPr lang="en-US" sz="2400" i="1" dirty="0">
                <a:latin typeface="Open Sans"/>
              </a:rPr>
              <a:t> T.P. et al. (2015). Global trends in antimicrobial use in food animals. PNAS 112(18) : 5649-5654,</a:t>
            </a:r>
            <a:r>
              <a:rPr lang="en-US" sz="2400" b="1" i="1" dirty="0">
                <a:latin typeface="Open Sans"/>
              </a:rPr>
              <a:t> [2] </a:t>
            </a:r>
            <a:r>
              <a:rPr lang="en-US" sz="2400" i="1" dirty="0">
                <a:latin typeface="Open Sans"/>
              </a:rPr>
              <a:t>Vieira AR, et al. (2011) Association between antimicrobial resistance in Escherichia coli isolates from food animals and blood stream isolates from humans in Europe: An ecological study. Foodborne </a:t>
            </a:r>
            <a:r>
              <a:rPr lang="en-US" sz="2400" i="1" dirty="0" err="1">
                <a:latin typeface="Open Sans"/>
              </a:rPr>
              <a:t>Pathog</a:t>
            </a:r>
            <a:r>
              <a:rPr lang="en-US" sz="2400" i="1" dirty="0">
                <a:latin typeface="Open Sans"/>
              </a:rPr>
              <a:t> Dis 8(12):1295 – 130,</a:t>
            </a:r>
            <a:r>
              <a:rPr lang="en-US" sz="2400" b="1" i="1" dirty="0">
                <a:latin typeface="Open Sans"/>
              </a:rPr>
              <a:t> [3] </a:t>
            </a:r>
            <a:r>
              <a:rPr lang="en-US" sz="2400" i="1" dirty="0">
                <a:latin typeface="Open Sans"/>
              </a:rPr>
              <a:t>Smit J. (2004). Medicinal and pharmaceutical uses of seaweed natural products: A review. </a:t>
            </a:r>
            <a:r>
              <a:rPr lang="en-US" sz="2400" i="1" dirty="0" err="1">
                <a:latin typeface="Open Sans"/>
              </a:rPr>
              <a:t>Journ</a:t>
            </a:r>
            <a:r>
              <a:rPr lang="en-US" sz="2400" i="1" dirty="0">
                <a:latin typeface="Open Sans"/>
              </a:rPr>
              <a:t>. Appl. Phycology 16: 245 – 262.</a:t>
            </a:r>
          </a:p>
        </p:txBody>
      </p:sp>
      <p:sp>
        <p:nvSpPr>
          <p:cNvPr id="648" name="ZoneTexte 647"/>
          <p:cNvSpPr txBox="1"/>
          <p:nvPr/>
        </p:nvSpPr>
        <p:spPr>
          <a:xfrm>
            <a:off x="952497" y="14160857"/>
            <a:ext cx="28370217" cy="2168288"/>
          </a:xfrm>
          <a:prstGeom prst="rect">
            <a:avLst/>
          </a:prstGeom>
          <a:noFill/>
        </p:spPr>
        <p:txBody>
          <a:bodyPr wrap="square" lIns="74678" tIns="37339" rIns="74678" bIns="37339" rtlCol="0">
            <a:spAutoFit/>
          </a:bodyPr>
          <a:lstStyle/>
          <a:p>
            <a:pPr marL="457200" indent="-457200" algn="just">
              <a:buFont typeface="Wingdings" panose="05000000000000000000" pitchFamily="2" charset="2"/>
              <a:buChar char="§"/>
            </a:pPr>
            <a:r>
              <a:rPr lang="en-ZA" sz="3400" dirty="0">
                <a:latin typeface="Open Sans" panose="020B0606030504020204" pitchFamily="34" charset="0"/>
                <a:ea typeface="Open Sans" panose="020B0606030504020204" pitchFamily="34" charset="0"/>
                <a:cs typeface="Open Sans" panose="020B0606030504020204" pitchFamily="34" charset="0"/>
              </a:rPr>
              <a:t>Four different food additives (</a:t>
            </a:r>
            <a:r>
              <a:rPr lang="en-ZA" sz="3400" dirty="0" err="1">
                <a:latin typeface="Open Sans" panose="020B0606030504020204" pitchFamily="34" charset="0"/>
                <a:ea typeface="Open Sans" panose="020B0606030504020204" pitchFamily="34" charset="0"/>
                <a:cs typeface="Open Sans" panose="020B0606030504020204" pitchFamily="34" charset="0"/>
              </a:rPr>
              <a:t>SeaLyt</a:t>
            </a:r>
            <a:r>
              <a:rPr lang="en-ZA" sz="3400" dirty="0">
                <a:latin typeface="Open Sans" panose="020B0606030504020204" pitchFamily="34" charset="0"/>
                <a:ea typeface="Open Sans" panose="020B0606030504020204" pitchFamily="34" charset="0"/>
                <a:cs typeface="Open Sans" panose="020B0606030504020204" pitchFamily="34" charset="0"/>
              </a:rPr>
              <a:t>, </a:t>
            </a:r>
            <a:r>
              <a:rPr lang="en-ZA" sz="3400" dirty="0" err="1">
                <a:latin typeface="Open Sans" panose="020B0606030504020204" pitchFamily="34" charset="0"/>
                <a:ea typeface="Open Sans" panose="020B0606030504020204" pitchFamily="34" charset="0"/>
                <a:cs typeface="Open Sans" panose="020B0606030504020204" pitchFamily="34" charset="0"/>
              </a:rPr>
              <a:t>Searup</a:t>
            </a:r>
            <a:r>
              <a:rPr lang="en-ZA" sz="3400" dirty="0">
                <a:latin typeface="Open Sans" panose="020B0606030504020204" pitchFamily="34" charset="0"/>
                <a:ea typeface="Open Sans" panose="020B0606030504020204" pitchFamily="34" charset="0"/>
                <a:cs typeface="Open Sans" panose="020B0606030504020204" pitchFamily="34" charset="0"/>
              </a:rPr>
              <a:t>, </a:t>
            </a:r>
            <a:r>
              <a:rPr lang="en-ZA" sz="3400" dirty="0" err="1">
                <a:latin typeface="Open Sans" panose="020B0606030504020204" pitchFamily="34" charset="0"/>
                <a:ea typeface="Open Sans" panose="020B0606030504020204" pitchFamily="34" charset="0"/>
                <a:cs typeface="Open Sans" panose="020B0606030504020204" pitchFamily="34" charset="0"/>
              </a:rPr>
              <a:t>Mfeed</a:t>
            </a:r>
            <a:r>
              <a:rPr lang="en-ZA" sz="3400" dirty="0">
                <a:latin typeface="Open Sans" panose="020B0606030504020204" pitchFamily="34" charset="0"/>
                <a:ea typeface="Open Sans" panose="020B0606030504020204" pitchFamily="34" charset="0"/>
                <a:cs typeface="Open Sans" panose="020B0606030504020204" pitchFamily="34" charset="0"/>
              </a:rPr>
              <a:t>+ and MT.X+) based on seaweed extracts from the green seaweed </a:t>
            </a:r>
            <a:r>
              <a:rPr lang="en-ZA" sz="3400" i="1" dirty="0">
                <a:latin typeface="Open Sans" panose="020B0606030504020204" pitchFamily="34" charset="0"/>
                <a:ea typeface="Open Sans" panose="020B0606030504020204" pitchFamily="34" charset="0"/>
                <a:cs typeface="Open Sans" panose="020B0606030504020204" pitchFamily="34" charset="0"/>
              </a:rPr>
              <a:t>Ulva sp. </a:t>
            </a:r>
            <a:r>
              <a:rPr lang="en-ZA" sz="3400" dirty="0">
                <a:latin typeface="Open Sans" panose="020B0606030504020204" pitchFamily="34" charset="0"/>
                <a:ea typeface="Open Sans" panose="020B0606030504020204" pitchFamily="34" charset="0"/>
                <a:cs typeface="Open Sans" panose="020B0606030504020204" pitchFamily="34" charset="0"/>
              </a:rPr>
              <a:t>as well as one sanitizer powder (Mistral) were used throughout the duration of the trial. All products are found on the market and commercialised by </a:t>
            </a:r>
            <a:r>
              <a:rPr lang="en-ZA" sz="3400" i="1" dirty="0" err="1">
                <a:latin typeface="Open Sans" panose="020B0606030504020204" pitchFamily="34" charset="0"/>
                <a:ea typeface="Open Sans" panose="020B0606030504020204" pitchFamily="34" charset="0"/>
                <a:cs typeface="Open Sans" panose="020B0606030504020204" pitchFamily="34" charset="0"/>
              </a:rPr>
              <a:t>Olmix</a:t>
            </a:r>
            <a:r>
              <a:rPr lang="en-ZA" sz="3400" i="1" dirty="0">
                <a:latin typeface="Open Sans" panose="020B0606030504020204" pitchFamily="34" charset="0"/>
                <a:ea typeface="Open Sans" panose="020B0606030504020204" pitchFamily="34" charset="0"/>
                <a:cs typeface="Open Sans" panose="020B0606030504020204" pitchFamily="34" charset="0"/>
              </a:rPr>
              <a:t> Group,</a:t>
            </a:r>
            <a:r>
              <a:rPr lang="en-ZA" sz="3400" dirty="0">
                <a:latin typeface="Open Sans" panose="020B0606030504020204" pitchFamily="34" charset="0"/>
                <a:ea typeface="Open Sans" panose="020B0606030504020204" pitchFamily="34" charset="0"/>
                <a:cs typeface="Open Sans" panose="020B0606030504020204" pitchFamily="34" charset="0"/>
              </a:rPr>
              <a:t> and demonstrate specific health applications as shown in Table 1. The trial was based on applying a feeding program described in Table 2, which combined the use of these products at recognised stressful periods of the life of broilers (reduced immune system…</a:t>
            </a:r>
            <a:r>
              <a:rPr lang="en-ZA" sz="3400" dirty="0" err="1">
                <a:latin typeface="Open Sans" panose="020B0606030504020204" pitchFamily="34" charset="0"/>
                <a:ea typeface="Open Sans" panose="020B0606030504020204" pitchFamily="34" charset="0"/>
                <a:cs typeface="Open Sans" panose="020B0606030504020204" pitchFamily="34" charset="0"/>
              </a:rPr>
              <a:t>etc</a:t>
            </a:r>
            <a:r>
              <a:rPr lang="en-ZA" sz="3400" dirty="0">
                <a:latin typeface="Open Sans" panose="020B0606030504020204" pitchFamily="34" charset="0"/>
                <a:ea typeface="Open Sans" panose="020B0606030504020204" pitchFamily="34" charset="0"/>
                <a:cs typeface="Open Sans" panose="020B0606030504020204" pitchFamily="34" charset="0"/>
              </a:rPr>
              <a:t>).</a:t>
            </a:r>
          </a:p>
        </p:txBody>
      </p:sp>
      <p:sp>
        <p:nvSpPr>
          <p:cNvPr id="27" name="ZoneTexte 26"/>
          <p:cNvSpPr txBox="1"/>
          <p:nvPr/>
        </p:nvSpPr>
        <p:spPr>
          <a:xfrm>
            <a:off x="12275083" y="20121088"/>
            <a:ext cx="4314926" cy="873957"/>
          </a:xfrm>
          <a:prstGeom prst="rect">
            <a:avLst/>
          </a:prstGeom>
          <a:noFill/>
        </p:spPr>
        <p:txBody>
          <a:bodyPr wrap="square" rtlCol="0">
            <a:spAutoFit/>
          </a:bodyPr>
          <a:lstStyle/>
          <a:p>
            <a:pPr>
              <a:lnSpc>
                <a:spcPts val="3000"/>
              </a:lnSpc>
            </a:pPr>
            <a:r>
              <a:rPr lang="fr-FR" sz="3200" b="1" i="1" dirty="0"/>
              <a:t>Table 1</a:t>
            </a:r>
            <a:r>
              <a:rPr lang="fr-FR" sz="3200" i="1" dirty="0"/>
              <a:t>  </a:t>
            </a:r>
          </a:p>
          <a:p>
            <a:pPr>
              <a:lnSpc>
                <a:spcPts val="3000"/>
              </a:lnSpc>
            </a:pPr>
            <a:r>
              <a:rPr lang="fr-FR" sz="3200" i="1" dirty="0"/>
              <a:t>Product applications </a:t>
            </a:r>
          </a:p>
        </p:txBody>
      </p:sp>
      <p:sp>
        <p:nvSpPr>
          <p:cNvPr id="29" name="ZoneTexte 28"/>
          <p:cNvSpPr txBox="1"/>
          <p:nvPr/>
        </p:nvSpPr>
        <p:spPr>
          <a:xfrm>
            <a:off x="949160" y="16414781"/>
            <a:ext cx="10864995" cy="5109091"/>
          </a:xfrm>
          <a:prstGeom prst="rect">
            <a:avLst/>
          </a:prstGeom>
          <a:noFill/>
        </p:spPr>
        <p:txBody>
          <a:bodyPr wrap="square" rtlCol="0">
            <a:spAutoFit/>
          </a:bodyPr>
          <a:lstStyle/>
          <a:p>
            <a:pPr marL="457200" lvl="0" indent="-457200" algn="just">
              <a:spcBef>
                <a:spcPts val="1200"/>
              </a:spcBef>
              <a:buFont typeface="Wingdings" panose="05000000000000000000" pitchFamily="2" charset="2"/>
              <a:buChar char="§"/>
            </a:pPr>
            <a:r>
              <a:rPr lang="en-ZA" sz="3400" dirty="0">
                <a:solidFill>
                  <a:prstClr val="black"/>
                </a:solidFill>
                <a:latin typeface="Open Sans" panose="020B0606030504020204" pitchFamily="34" charset="0"/>
                <a:ea typeface="Open Sans" panose="020B0606030504020204" pitchFamily="34" charset="0"/>
                <a:cs typeface="Open Sans" panose="020B0606030504020204" pitchFamily="34" charset="0"/>
              </a:rPr>
              <a:t>Two broiler genetics were tested: JA 957 and JA 987. 411 459 broilers (50% JA 957/JA 987) divided in 11 batches received the feeding program based on seaweed extracts (named TTA). A control population counted 634 453 broilers divided in 14 batches (52% JA 957, 48% JA 987) and </a:t>
            </a:r>
            <a:r>
              <a:rPr lang="en-ZA" sz="3400" dirty="0">
                <a:solidFill>
                  <a:prstClr val="black"/>
                </a:solidFill>
                <a:latin typeface="Open Sans" panose="020B0606030504020204"/>
                <a:ea typeface="Open Sans" panose="020B0606030504020204" pitchFamily="34" charset="0"/>
                <a:cs typeface="Open Sans" panose="020B0606030504020204" pitchFamily="34" charset="0"/>
              </a:rPr>
              <a:t>received conventional feed.</a:t>
            </a:r>
          </a:p>
          <a:p>
            <a:pPr marL="457200" lvl="0" indent="-457200" algn="just">
              <a:spcBef>
                <a:spcPts val="1200"/>
              </a:spcBef>
              <a:buFont typeface="Wingdings" panose="05000000000000000000" pitchFamily="2" charset="2"/>
              <a:buChar char="§"/>
            </a:pPr>
            <a:r>
              <a:rPr lang="en-ZA" sz="3400" dirty="0">
                <a:solidFill>
                  <a:prstClr val="black"/>
                </a:solidFill>
                <a:latin typeface="Open Sans" panose="020B0606030504020204"/>
                <a:ea typeface="Open Sans" panose="020B0606030504020204" pitchFamily="34" charset="0"/>
                <a:cs typeface="Open Sans" panose="020B0606030504020204" pitchFamily="34" charset="0"/>
              </a:rPr>
              <a:t>Population density was high : </a:t>
            </a:r>
            <a:r>
              <a:rPr lang="en-US" sz="3400" dirty="0">
                <a:latin typeface="Open Sans" panose="020B0606030504020204"/>
              </a:rPr>
              <a:t>28-32 birds/m²</a:t>
            </a:r>
            <a:endParaRPr lang="en-ZA" sz="3400" dirty="0">
              <a:solidFill>
                <a:prstClr val="black"/>
              </a:solidFill>
              <a:latin typeface="Open Sans" panose="020B0606030504020204"/>
              <a:ea typeface="Open Sans" panose="020B0606030504020204" pitchFamily="34" charset="0"/>
              <a:cs typeface="Open Sans" panose="020B0606030504020204" pitchFamily="34" charset="0"/>
            </a:endParaRPr>
          </a:p>
          <a:p>
            <a:pPr marL="457200" lvl="0" indent="-457200" algn="just">
              <a:spcBef>
                <a:spcPts val="1200"/>
              </a:spcBef>
              <a:buFont typeface="Wingdings" panose="05000000000000000000" pitchFamily="2" charset="2"/>
              <a:buChar char="§"/>
            </a:pPr>
            <a:r>
              <a:rPr lang="en-ZA" sz="3400" dirty="0">
                <a:solidFill>
                  <a:prstClr val="black"/>
                </a:solidFill>
                <a:latin typeface="Open Sans" panose="020B0606030504020204"/>
                <a:ea typeface="Open Sans" panose="020B0606030504020204" pitchFamily="34" charset="0"/>
                <a:cs typeface="Open Sans" panose="020B0606030504020204" pitchFamily="34" charset="0"/>
              </a:rPr>
              <a:t>The trial lasted 32 days (April - </a:t>
            </a:r>
            <a:r>
              <a:rPr lang="en-ZA" sz="3400" dirty="0">
                <a:solidFill>
                  <a:prstClr val="black"/>
                </a:solidFill>
                <a:latin typeface="Open Sans" panose="020B0606030504020204" pitchFamily="34" charset="0"/>
                <a:ea typeface="Open Sans" panose="020B0606030504020204" pitchFamily="34" charset="0"/>
                <a:cs typeface="Open Sans" panose="020B0606030504020204" pitchFamily="34" charset="0"/>
              </a:rPr>
              <a:t>June 2015) and </a:t>
            </a:r>
            <a:r>
              <a:rPr lang="en-ZA" sz="3400" dirty="0">
                <a:solidFill>
                  <a:prstClr val="black"/>
                </a:solidFill>
                <a:latin typeface="Open Sans" panose="020B0606030504020204"/>
                <a:ea typeface="Open Sans" panose="020B0606030504020204" pitchFamily="34" charset="0"/>
                <a:cs typeface="Open Sans" panose="020B0606030504020204" pitchFamily="34" charset="0"/>
              </a:rPr>
              <a:t>took </a:t>
            </a:r>
            <a:r>
              <a:rPr lang="en-ZA" sz="3400" dirty="0">
                <a:latin typeface="Open Sans" panose="020B0606030504020204"/>
                <a:ea typeface="Open Sans" panose="020B0606030504020204" pitchFamily="34" charset="0"/>
                <a:cs typeface="Open Sans" panose="020B0606030504020204" pitchFamily="34" charset="0"/>
              </a:rPr>
              <a:t>place in a conventional farm located in France</a:t>
            </a:r>
          </a:p>
        </p:txBody>
      </p:sp>
      <p:sp>
        <p:nvSpPr>
          <p:cNvPr id="939" name="ZoneTexte 938"/>
          <p:cNvSpPr txBox="1"/>
          <p:nvPr/>
        </p:nvSpPr>
        <p:spPr>
          <a:xfrm>
            <a:off x="16332828" y="20121088"/>
            <a:ext cx="8983587" cy="873957"/>
          </a:xfrm>
          <a:prstGeom prst="rect">
            <a:avLst/>
          </a:prstGeom>
          <a:noFill/>
        </p:spPr>
        <p:txBody>
          <a:bodyPr wrap="square" rtlCol="0">
            <a:spAutoFit/>
          </a:bodyPr>
          <a:lstStyle/>
          <a:p>
            <a:pPr>
              <a:lnSpc>
                <a:spcPts val="3000"/>
              </a:lnSpc>
            </a:pPr>
            <a:r>
              <a:rPr lang="fr-FR" sz="3200" b="1" i="1" dirty="0"/>
              <a:t>Table 2</a:t>
            </a:r>
            <a:r>
              <a:rPr lang="fr-FR" sz="3200" i="1" dirty="0"/>
              <a:t>  </a:t>
            </a:r>
          </a:p>
          <a:p>
            <a:pPr>
              <a:lnSpc>
                <a:spcPts val="3000"/>
              </a:lnSpc>
            </a:pPr>
            <a:r>
              <a:rPr lang="fr-FR" sz="3200" i="1" dirty="0" err="1"/>
              <a:t>Feeding</a:t>
            </a:r>
            <a:r>
              <a:rPr lang="fr-FR" sz="3200" i="1" dirty="0"/>
              <a:t> program </a:t>
            </a:r>
            <a:r>
              <a:rPr lang="fr-FR" sz="3200" i="1" dirty="0" err="1"/>
              <a:t>applied</a:t>
            </a:r>
            <a:r>
              <a:rPr lang="fr-FR" sz="3200" i="1" dirty="0"/>
              <a:t> </a:t>
            </a:r>
            <a:r>
              <a:rPr lang="fr-FR" sz="3200" i="1" dirty="0" err="1"/>
              <a:t>during</a:t>
            </a:r>
            <a:r>
              <a:rPr lang="fr-FR" sz="3200" i="1" dirty="0"/>
              <a:t> the </a:t>
            </a:r>
            <a:r>
              <a:rPr lang="fr-FR" sz="3200" i="1" dirty="0" err="1"/>
              <a:t>experiment</a:t>
            </a:r>
            <a:endParaRPr lang="fr-FR" sz="3200" i="1" dirty="0"/>
          </a:p>
        </p:txBody>
      </p:sp>
      <p:pic>
        <p:nvPicPr>
          <p:cNvPr id="940" name="Image 939"/>
          <p:cNvPicPr>
            <a:picLocks noChangeAspect="1"/>
          </p:cNvPicPr>
          <p:nvPr/>
        </p:nvPicPr>
        <p:blipFill rotWithShape="1">
          <a:blip r:embed="rId6"/>
          <a:srcRect l="3616" t="28225" r="22338" b="15838"/>
          <a:stretch/>
        </p:blipFill>
        <p:spPr>
          <a:xfrm>
            <a:off x="20383499" y="28149382"/>
            <a:ext cx="8988577" cy="5432230"/>
          </a:xfrm>
          <a:prstGeom prst="rect">
            <a:avLst/>
          </a:prstGeom>
        </p:spPr>
      </p:pic>
      <p:pic>
        <p:nvPicPr>
          <p:cNvPr id="25" name="Image 2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55130" y="750362"/>
            <a:ext cx="2956948" cy="3163578"/>
          </a:xfrm>
          <a:prstGeom prst="rect">
            <a:avLst/>
          </a:prstGeom>
        </p:spPr>
      </p:pic>
      <p:sp>
        <p:nvSpPr>
          <p:cNvPr id="3" name="Rectangle 2"/>
          <p:cNvSpPr/>
          <p:nvPr/>
        </p:nvSpPr>
        <p:spPr>
          <a:xfrm>
            <a:off x="936251" y="21563062"/>
            <a:ext cx="25733749" cy="1815882"/>
          </a:xfrm>
          <a:prstGeom prst="rect">
            <a:avLst/>
          </a:prstGeom>
        </p:spPr>
        <p:txBody>
          <a:bodyPr wrap="square">
            <a:spAutoFit/>
          </a:bodyPr>
          <a:lstStyle/>
          <a:p>
            <a:pPr marL="457200" lvl="0" indent="-457200" algn="just">
              <a:spcBef>
                <a:spcPts val="1200"/>
              </a:spcBef>
              <a:buFont typeface="Wingdings" panose="05000000000000000000" pitchFamily="2" charset="2"/>
              <a:buChar char="§"/>
            </a:pPr>
            <a:r>
              <a:rPr lang="en-ZA" sz="3400" dirty="0">
                <a:latin typeface="Open Sans" panose="020B0606030504020204"/>
                <a:ea typeface="Open Sans" panose="020B0606030504020204" pitchFamily="34" charset="0"/>
                <a:cs typeface="Open Sans" panose="020B0606030504020204" pitchFamily="34" charset="0"/>
              </a:rPr>
              <a:t>Experimental data was collected during the trial : number of antibiotic administrations per batch, number of mortalities.</a:t>
            </a:r>
          </a:p>
          <a:p>
            <a:pPr marL="457200" lvl="0" indent="-457200" algn="just">
              <a:spcBef>
                <a:spcPts val="1200"/>
              </a:spcBef>
              <a:buFont typeface="Wingdings" panose="05000000000000000000" pitchFamily="2" charset="2"/>
              <a:buChar char="§"/>
            </a:pPr>
            <a:r>
              <a:rPr lang="en-ZA" sz="3400" dirty="0" err="1">
                <a:latin typeface="Open Sans" panose="020B0606030504020204"/>
                <a:ea typeface="Open Sans" panose="020B0606030504020204" pitchFamily="34" charset="0"/>
                <a:cs typeface="Open Sans" panose="020B0606030504020204" pitchFamily="34" charset="0"/>
              </a:rPr>
              <a:t>Zootechnical</a:t>
            </a:r>
            <a:r>
              <a:rPr lang="en-ZA" sz="3400" dirty="0">
                <a:latin typeface="Open Sans" panose="020B0606030504020204"/>
                <a:ea typeface="Open Sans" panose="020B0606030504020204" pitchFamily="34" charset="0"/>
                <a:cs typeface="Open Sans" panose="020B0606030504020204" pitchFamily="34" charset="0"/>
              </a:rPr>
              <a:t> performances were measured at the end of the trial : average weight at slaughter, Food Conversion Ratio (FCR), economic mortality and condemnation rate.</a:t>
            </a:r>
            <a:endParaRPr lang="en-ZA" sz="3400" dirty="0">
              <a:latin typeface="Open Sans" panose="020B0606030504020204" pitchFamily="34" charset="0"/>
              <a:ea typeface="Open Sans" panose="020B0606030504020204" pitchFamily="34" charset="0"/>
              <a:cs typeface="Open Sans" panose="020B0606030504020204" pitchFamily="34" charset="0"/>
            </a:endParaRPr>
          </a:p>
        </p:txBody>
      </p:sp>
      <p:pic>
        <p:nvPicPr>
          <p:cNvPr id="30" name="Image 29"/>
          <p:cNvPicPr>
            <a:picLocks noChangeAspect="1"/>
          </p:cNvPicPr>
          <p:nvPr/>
        </p:nvPicPr>
        <p:blipFill rotWithShape="1">
          <a:blip r:embed="rId8"/>
          <a:srcRect l="5316" t="52452" r="3730" b="23219"/>
          <a:stretch/>
        </p:blipFill>
        <p:spPr>
          <a:xfrm>
            <a:off x="20384349" y="24493508"/>
            <a:ext cx="8987729" cy="1923145"/>
          </a:xfrm>
          <a:prstGeom prst="rect">
            <a:avLst/>
          </a:prstGeom>
        </p:spPr>
      </p:pic>
      <p:sp>
        <p:nvSpPr>
          <p:cNvPr id="33" name="ZoneTexte 32"/>
          <p:cNvSpPr txBox="1"/>
          <p:nvPr/>
        </p:nvSpPr>
        <p:spPr>
          <a:xfrm>
            <a:off x="20384348" y="26437222"/>
            <a:ext cx="8987729" cy="1246495"/>
          </a:xfrm>
          <a:prstGeom prst="rect">
            <a:avLst/>
          </a:prstGeom>
          <a:noFill/>
        </p:spPr>
        <p:txBody>
          <a:bodyPr wrap="square" rtlCol="0">
            <a:spAutoFit/>
          </a:bodyPr>
          <a:lstStyle/>
          <a:p>
            <a:pPr>
              <a:lnSpc>
                <a:spcPts val="3000"/>
              </a:lnSpc>
            </a:pPr>
            <a:r>
              <a:rPr lang="fr-FR" sz="3200" b="1" i="1" dirty="0"/>
              <a:t>Table 3</a:t>
            </a:r>
            <a:r>
              <a:rPr lang="fr-FR" sz="3200" i="1" dirty="0"/>
              <a:t>  </a:t>
            </a:r>
          </a:p>
          <a:p>
            <a:pPr>
              <a:lnSpc>
                <a:spcPts val="3000"/>
              </a:lnSpc>
            </a:pPr>
            <a:r>
              <a:rPr lang="fr-FR" sz="3200" i="1" dirty="0" err="1"/>
              <a:t>Mortality</a:t>
            </a:r>
            <a:r>
              <a:rPr lang="fr-FR" sz="3200" i="1" dirty="0"/>
              <a:t> </a:t>
            </a:r>
            <a:r>
              <a:rPr lang="fr-FR" sz="3200" i="1" dirty="0" err="1"/>
              <a:t>counts</a:t>
            </a:r>
            <a:r>
              <a:rPr lang="fr-FR" sz="3200" i="1" dirty="0"/>
              <a:t> and </a:t>
            </a:r>
            <a:r>
              <a:rPr lang="fr-FR" sz="3200" i="1" dirty="0" err="1"/>
              <a:t>number</a:t>
            </a:r>
            <a:r>
              <a:rPr lang="fr-FR" sz="3200" i="1" dirty="0"/>
              <a:t> of </a:t>
            </a:r>
            <a:r>
              <a:rPr lang="fr-FR" sz="3200" i="1" dirty="0" err="1"/>
              <a:t>antibiotic</a:t>
            </a:r>
            <a:r>
              <a:rPr lang="fr-FR" sz="3200" i="1" dirty="0"/>
              <a:t> applications for </a:t>
            </a:r>
            <a:r>
              <a:rPr lang="fr-FR" sz="3200" i="1" dirty="0" err="1"/>
              <a:t>both</a:t>
            </a:r>
            <a:r>
              <a:rPr lang="fr-FR" sz="3200" i="1" dirty="0"/>
              <a:t> </a:t>
            </a:r>
            <a:r>
              <a:rPr lang="fr-FR" sz="3200" i="1" dirty="0" err="1"/>
              <a:t>genetics</a:t>
            </a:r>
            <a:r>
              <a:rPr lang="fr-FR" sz="3200" i="1" dirty="0"/>
              <a:t> </a:t>
            </a:r>
            <a:r>
              <a:rPr lang="fr-FR" sz="3200" i="1" dirty="0" err="1"/>
              <a:t>during</a:t>
            </a:r>
            <a:r>
              <a:rPr lang="fr-FR" sz="3200" i="1" dirty="0"/>
              <a:t> the trial</a:t>
            </a:r>
          </a:p>
        </p:txBody>
      </p:sp>
      <p:sp>
        <p:nvSpPr>
          <p:cNvPr id="34" name="ZoneTexte 33"/>
          <p:cNvSpPr txBox="1"/>
          <p:nvPr/>
        </p:nvSpPr>
        <p:spPr>
          <a:xfrm>
            <a:off x="20384348" y="33714322"/>
            <a:ext cx="8987729" cy="861774"/>
          </a:xfrm>
          <a:prstGeom prst="rect">
            <a:avLst/>
          </a:prstGeom>
          <a:noFill/>
        </p:spPr>
        <p:txBody>
          <a:bodyPr wrap="square" rtlCol="0">
            <a:spAutoFit/>
          </a:bodyPr>
          <a:lstStyle/>
          <a:p>
            <a:pPr>
              <a:lnSpc>
                <a:spcPts val="3000"/>
              </a:lnSpc>
            </a:pPr>
            <a:r>
              <a:rPr lang="fr-FR" sz="3200" b="1" i="1" dirty="0"/>
              <a:t>Table 4</a:t>
            </a:r>
            <a:r>
              <a:rPr lang="fr-FR" sz="3200" i="1" dirty="0"/>
              <a:t>  </a:t>
            </a:r>
          </a:p>
          <a:p>
            <a:pPr>
              <a:lnSpc>
                <a:spcPts val="3000"/>
              </a:lnSpc>
            </a:pPr>
            <a:r>
              <a:rPr lang="fr-FR" sz="3200" i="1" dirty="0" err="1"/>
              <a:t>Zootechnical</a:t>
            </a:r>
            <a:r>
              <a:rPr lang="fr-FR" sz="3200" i="1" dirty="0"/>
              <a:t> performances </a:t>
            </a:r>
            <a:r>
              <a:rPr lang="fr-FR" sz="3200" i="1" dirty="0" err="1"/>
              <a:t>measured</a:t>
            </a:r>
            <a:r>
              <a:rPr lang="fr-FR" sz="3200" i="1" dirty="0"/>
              <a:t> </a:t>
            </a:r>
            <a:r>
              <a:rPr lang="fr-FR" sz="3200" i="1" dirty="0" err="1"/>
              <a:t>after</a:t>
            </a:r>
            <a:r>
              <a:rPr lang="fr-FR" sz="3200" i="1" dirty="0"/>
              <a:t> the trial  </a:t>
            </a:r>
          </a:p>
        </p:txBody>
      </p:sp>
      <p:pic>
        <p:nvPicPr>
          <p:cNvPr id="4" name="Image 3">
            <a:extLst>
              <a:ext uri="{FF2B5EF4-FFF2-40B4-BE49-F238E27FC236}">
                <a16:creationId xmlns:a16="http://schemas.microsoft.com/office/drawing/2014/main" id="{FEAC177E-7C4B-4108-81D5-0823E64DD6F8}"/>
              </a:ext>
            </a:extLst>
          </p:cNvPr>
          <p:cNvPicPr>
            <a:picLocks noChangeAspect="1"/>
          </p:cNvPicPr>
          <p:nvPr/>
        </p:nvPicPr>
        <p:blipFill>
          <a:blip r:embed="rId9"/>
          <a:stretch>
            <a:fillRect/>
          </a:stretch>
        </p:blipFill>
        <p:spPr>
          <a:xfrm>
            <a:off x="22875149" y="3351481"/>
            <a:ext cx="1905670" cy="3119556"/>
          </a:xfrm>
          <a:prstGeom prst="rect">
            <a:avLst/>
          </a:prstGeom>
        </p:spPr>
      </p:pic>
    </p:spTree>
    <p:extLst>
      <p:ext uri="{BB962C8B-B14F-4D97-AF65-F5344CB8AC3E}">
        <p14:creationId xmlns:p14="http://schemas.microsoft.com/office/powerpoint/2010/main" val="1242081484"/>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1613</TotalTime>
  <Words>997</Words>
  <Application>Microsoft Office PowerPoint</Application>
  <PresentationFormat>Personnalisé</PresentationFormat>
  <Paragraphs>42</Paragraphs>
  <Slides>1</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vt:i4>
      </vt:variant>
    </vt:vector>
  </HeadingPairs>
  <TitlesOfParts>
    <vt:vector size="7" baseType="lpstr">
      <vt:lpstr>Arial</vt:lpstr>
      <vt:lpstr>Calibri</vt:lpstr>
      <vt:lpstr>Calibri Light</vt:lpstr>
      <vt:lpstr>Open Sans</vt:lpstr>
      <vt:lpstr>Wingdings</vt:lpstr>
      <vt:lpstr>Thème Office</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Julia Laurain</dc:creator>
  <cp:lastModifiedBy>Olivier Biannic</cp:lastModifiedBy>
  <cp:revision>216</cp:revision>
  <cp:lastPrinted>2016-03-10T09:46:52Z</cp:lastPrinted>
  <dcterms:created xsi:type="dcterms:W3CDTF">2016-02-18T08:40:19Z</dcterms:created>
  <dcterms:modified xsi:type="dcterms:W3CDTF">2017-10-30T16:41:33Z</dcterms:modified>
</cp:coreProperties>
</file>