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"/>
  </p:handoutMasterIdLst>
  <p:sldIdLst>
    <p:sldId id="258" r:id="rId2"/>
  </p:sldIdLst>
  <p:sldSz cx="43891200" cy="32918400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8"/>
    <p:restoredTop sz="99218" autoAdjust="0"/>
  </p:normalViewPr>
  <p:slideViewPr>
    <p:cSldViewPr>
      <p:cViewPr varScale="1">
        <p:scale>
          <a:sx n="23" d="100"/>
          <a:sy n="23" d="100"/>
        </p:scale>
        <p:origin x="2312" y="29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EA519AC-F66A-7AAA-BD2A-668E10C854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BBEA844-05A9-FED1-CCA6-91071B2C68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CE62528-92EF-8BD3-A3F1-DAAC31D7D4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64C1BD8-87BE-25FB-34DB-10BD15087C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E36DC1-C8DD-4940-9E80-CAEEE97DDF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5339"/>
            <a:ext cx="37306250" cy="70565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460"/>
            <a:ext cx="30724475" cy="841308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8796FD-8F01-7DF2-6B63-EBFE3ED5D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B5AF0B-88D9-8912-21F2-1E106B750A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8ED608-4511-6C35-8800-0C117A0EE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9D16B-276F-004D-8678-A53B7E86D015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853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E9C745-0DC2-CE7D-6C76-3E20A5404E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0EA48E-F309-9BD0-C443-B378DD2216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FE16F3-564D-38D7-5DD9-DBB9600A4D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D1FF4-FBE3-5740-A4A4-E7591A0250C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7574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9" y="1318962"/>
            <a:ext cx="9875837" cy="280862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8962"/>
            <a:ext cx="29475113" cy="280862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F9D0A4-48C4-B84F-AFDF-BE0796EB9B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29CF2-86CC-118C-A538-8ADA3BBA6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232255-7DA5-876F-DDF4-4BC7EE885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27E9D-97F2-FB46-AF0A-BC8D5CF2870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986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6C1A42-606D-B525-D3E1-7A985A2E9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D6BC1E-516D-E756-5B47-B6701E5A7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42A47-C6ED-6E98-0B45-EE29E501B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9268B-2E8C-9E40-8847-9E8F0D11D1E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308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020"/>
            <a:ext cx="37307838" cy="65376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120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46BFD7-9A37-84E9-2AD0-37C403DAB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3936E7-C105-E5A4-D01F-740DF63B3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BFEAB2-3880-439C-8259-A2F832952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D4428-509C-794C-90F3-34D16A5E816A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869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6" y="7680660"/>
            <a:ext cx="19675475" cy="217245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1" y="7680660"/>
            <a:ext cx="19675475" cy="217245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0A2B0-CA4F-2584-DB9D-B2428267D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CFC08-3EDF-DCAF-43A6-E8BBE9C4C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CB532-0D8F-49AE-2DAA-33B5E44D7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0D8F2-CC69-EA4D-BEBA-D029D2D3C02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4971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7839"/>
            <a:ext cx="19392900" cy="3071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8899"/>
            <a:ext cx="19392900" cy="18966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7839"/>
            <a:ext cx="19400837" cy="30710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8899"/>
            <a:ext cx="19400837" cy="18966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F549C4-B4F5-5573-C722-6496EA3CC1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EE3CBD-E5A1-0FA0-EC04-608A48EAF7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B11863-937E-5873-DEBB-83FFF88A42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6EFD1-7DB2-8F4F-875D-7E8214D81B53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825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AE5D06-AD3A-2275-9E65-2C6FAAE22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2B3515-ADB4-E3F6-2FFF-D6B698F86C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882A40-CE3E-65A4-4A18-601D7DAF9E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820F-0B7E-474B-8CBA-7D01A7C93F8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0750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F8DE18-BCF6-1A65-C438-C2AA98D80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7D139F-F4DB-3A7F-53E0-9CCCFDE69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027A7F1-AC2E-E464-3FEA-2B014A59A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EE8F-5583-1843-9FCF-E55B7A34BA2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499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09939"/>
            <a:ext cx="14439900" cy="55781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09939"/>
            <a:ext cx="24536400" cy="28095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079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078A2-56D2-6864-E5DA-D3566151D8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1E71B-A4A8-DAFB-4211-FDDE1A15C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64CEC-6643-FE83-A5E8-B7EDA40FED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E724F-C0E8-9C42-8704-FC33C5581E4F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2491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3482"/>
            <a:ext cx="26335037" cy="27191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721"/>
            <a:ext cx="26335037" cy="197513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2619"/>
            <a:ext cx="26335037" cy="38636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5F5A7B-7B2D-FCFD-2CC2-83310777D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1B1065-D0B1-91B9-E0BC-19126D2EA8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14617-1536-DE09-3D28-CFC6AECEF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702A1-711A-1044-A720-F5695020D4D9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8747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4597A01-4A3F-06EF-B639-D24B8F7F1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9153" tIns="224574" rIns="449153" bIns="2245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7AF0D9-7236-5599-F247-9B91CEA47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49153" tIns="224574" rIns="449153" bIns="2245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50226B4-D8FA-7F75-5CC3-8BD6AF683C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49153" tIns="224574" rIns="449153" bIns="224574" numCol="1" anchor="t" anchorCtr="0" compatLnSpc="1">
            <a:prstTxWarp prst="textNoShape">
              <a:avLst/>
            </a:prstTxWarp>
          </a:bodyPr>
          <a:lstStyle>
            <a:lvl1pPr defTabSz="4494213" eaLnBrk="1" hangingPunct="1">
              <a:defRPr sz="69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37E0B23-4A9C-AAD5-13ED-1BBA7B89FC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49153" tIns="224574" rIns="449153" bIns="224574" numCol="1" anchor="t" anchorCtr="0" compatLnSpc="1">
            <a:prstTxWarp prst="textNoShape">
              <a:avLst/>
            </a:prstTxWarp>
          </a:bodyPr>
          <a:lstStyle>
            <a:lvl1pPr algn="ctr" defTabSz="4494213" eaLnBrk="1" hangingPunct="1">
              <a:defRPr sz="69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53F5086F-490F-D298-96B0-BCA5FDEA9E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49153" tIns="224574" rIns="449153" bIns="224574" numCol="1" anchor="t" anchorCtr="0" compatLnSpc="1">
            <a:prstTxWarp prst="textNoShape">
              <a:avLst/>
            </a:prstTxWarp>
          </a:bodyPr>
          <a:lstStyle>
            <a:lvl1pPr algn="r" defTabSz="4494213" eaLnBrk="1" hangingPunct="1">
              <a:defRPr sz="6900"/>
            </a:lvl1pPr>
          </a:lstStyle>
          <a:p>
            <a:pPr>
              <a:defRPr/>
            </a:pPr>
            <a:fld id="{7DB52395-C5E7-F34D-8978-50E2073FE89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4213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494213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Arial" charset="0"/>
          <a:cs typeface="Arial" charset="0"/>
        </a:defRPr>
      </a:lvl2pPr>
      <a:lvl3pPr algn="ctr" defTabSz="4494213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Arial" charset="0"/>
          <a:cs typeface="Arial" charset="0"/>
        </a:defRPr>
      </a:lvl3pPr>
      <a:lvl4pPr algn="ctr" defTabSz="4494213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Arial" charset="0"/>
          <a:cs typeface="Arial" charset="0"/>
        </a:defRPr>
      </a:lvl4pPr>
      <a:lvl5pPr algn="ctr" defTabSz="4494213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Arial" charset="0"/>
          <a:cs typeface="Arial" charset="0"/>
        </a:defRPr>
      </a:lvl5pPr>
      <a:lvl6pPr marL="457200" algn="ctr" defTabSz="4494213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494213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494213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494213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84338" indent="-1684338" algn="l" defTabSz="4494213" rtl="0" eaLnBrk="0" fontAlgn="base" hangingPunct="0">
        <a:spcBef>
          <a:spcPct val="20000"/>
        </a:spcBef>
        <a:spcAft>
          <a:spcPct val="0"/>
        </a:spcAft>
        <a:buChar char="•"/>
        <a:defRPr sz="15700">
          <a:solidFill>
            <a:schemeClr val="tx1"/>
          </a:solidFill>
          <a:latin typeface="+mn-lt"/>
          <a:ea typeface="+mn-ea"/>
          <a:cs typeface="+mn-cs"/>
        </a:defRPr>
      </a:lvl1pPr>
      <a:lvl2pPr marL="3651250" indent="-1404938" algn="l" defTabSz="4494213" rtl="0" eaLnBrk="0" fontAlgn="base" hangingPunct="0">
        <a:spcBef>
          <a:spcPct val="20000"/>
        </a:spcBef>
        <a:spcAft>
          <a:spcPct val="0"/>
        </a:spcAft>
        <a:buChar char="–"/>
        <a:defRPr sz="13800">
          <a:solidFill>
            <a:schemeClr val="tx1"/>
          </a:solidFill>
          <a:latin typeface="+mn-lt"/>
          <a:cs typeface="+mn-cs"/>
        </a:defRPr>
      </a:lvl2pPr>
      <a:lvl3pPr marL="5616575" indent="-1122363" algn="l" defTabSz="4494213" rtl="0" eaLnBrk="0" fontAlgn="base" hangingPunct="0">
        <a:spcBef>
          <a:spcPct val="20000"/>
        </a:spcBef>
        <a:spcAft>
          <a:spcPct val="0"/>
        </a:spcAft>
        <a:buChar char="•"/>
        <a:defRPr sz="11800">
          <a:solidFill>
            <a:schemeClr val="tx1"/>
          </a:solidFill>
          <a:latin typeface="+mn-lt"/>
          <a:cs typeface="+mn-cs"/>
        </a:defRPr>
      </a:lvl3pPr>
      <a:lvl4pPr marL="7864475" indent="-1123950" algn="l" defTabSz="4494213" rtl="0" eaLnBrk="0" fontAlgn="base" hangingPunct="0">
        <a:spcBef>
          <a:spcPct val="20000"/>
        </a:spcBef>
        <a:spcAft>
          <a:spcPct val="0"/>
        </a:spcAft>
        <a:buChar char="–"/>
        <a:defRPr sz="9800">
          <a:solidFill>
            <a:schemeClr val="tx1"/>
          </a:solidFill>
          <a:latin typeface="+mn-lt"/>
          <a:cs typeface="+mn-cs"/>
        </a:defRPr>
      </a:lvl4pPr>
      <a:lvl5pPr marL="10102850" indent="-1123950" algn="l" defTabSz="4494213" rtl="0" eaLnBrk="0" fontAlgn="base" hangingPunct="0">
        <a:spcBef>
          <a:spcPct val="20000"/>
        </a:spcBef>
        <a:spcAft>
          <a:spcPct val="0"/>
        </a:spcAft>
        <a:buChar char="»"/>
        <a:defRPr sz="9800">
          <a:solidFill>
            <a:schemeClr val="tx1"/>
          </a:solidFill>
          <a:latin typeface="+mn-lt"/>
          <a:cs typeface="+mn-cs"/>
        </a:defRPr>
      </a:lvl5pPr>
      <a:lvl6pPr marL="10560050" indent="-1123950" algn="l" defTabSz="4494213" rtl="0" fontAlgn="base">
        <a:spcBef>
          <a:spcPct val="20000"/>
        </a:spcBef>
        <a:spcAft>
          <a:spcPct val="0"/>
        </a:spcAft>
        <a:buChar char="»"/>
        <a:defRPr sz="9800">
          <a:solidFill>
            <a:schemeClr val="tx1"/>
          </a:solidFill>
          <a:latin typeface="+mn-lt"/>
          <a:cs typeface="+mn-cs"/>
        </a:defRPr>
      </a:lvl6pPr>
      <a:lvl7pPr marL="11017250" indent="-1123950" algn="l" defTabSz="4494213" rtl="0" fontAlgn="base">
        <a:spcBef>
          <a:spcPct val="20000"/>
        </a:spcBef>
        <a:spcAft>
          <a:spcPct val="0"/>
        </a:spcAft>
        <a:buChar char="»"/>
        <a:defRPr sz="9800">
          <a:solidFill>
            <a:schemeClr val="tx1"/>
          </a:solidFill>
          <a:latin typeface="+mn-lt"/>
          <a:cs typeface="+mn-cs"/>
        </a:defRPr>
      </a:lvl7pPr>
      <a:lvl8pPr marL="11474450" indent="-1123950" algn="l" defTabSz="4494213" rtl="0" fontAlgn="base">
        <a:spcBef>
          <a:spcPct val="20000"/>
        </a:spcBef>
        <a:spcAft>
          <a:spcPct val="0"/>
        </a:spcAft>
        <a:buChar char="»"/>
        <a:defRPr sz="9800">
          <a:solidFill>
            <a:schemeClr val="tx1"/>
          </a:solidFill>
          <a:latin typeface="+mn-lt"/>
          <a:cs typeface="+mn-cs"/>
        </a:defRPr>
      </a:lvl8pPr>
      <a:lvl9pPr marL="11931650" indent="-1123950" algn="l" defTabSz="4494213" rtl="0" fontAlgn="base">
        <a:spcBef>
          <a:spcPct val="20000"/>
        </a:spcBef>
        <a:spcAft>
          <a:spcPct val="0"/>
        </a:spcAft>
        <a:buChar char="»"/>
        <a:defRPr sz="9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eg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70511-E2B4-B795-328C-3152006F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53">
            <a:extLst>
              <a:ext uri="{FF2B5EF4-FFF2-40B4-BE49-F238E27FC236}">
                <a16:creationId xmlns:a16="http://schemas.microsoft.com/office/drawing/2014/main" id="{8393AAD8-35A8-70A6-49CB-4528C5C5C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97475"/>
            <a:ext cx="41986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5" name="Text Box 255">
            <a:extLst>
              <a:ext uri="{FF2B5EF4-FFF2-40B4-BE49-F238E27FC236}">
                <a16:creationId xmlns:a16="http://schemas.microsoft.com/office/drawing/2014/main" id="{14788832-8249-48F2-B240-15962830D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9800" y="4043363"/>
            <a:ext cx="150876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15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1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Char char="•"/>
              <a:defRPr sz="1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har char="–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spcBef>
                <a:spcPct val="20000"/>
              </a:spcBef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2600">
              <a:latin typeface="Book Antiqua" panose="0204060205030503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2600">
              <a:latin typeface="Book Antiqua" panose="02040602050305030304" pitchFamily="18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en-US" sz="2600">
              <a:latin typeface="Book Antiqua" panose="02040602050305030304" pitchFamily="18" charset="0"/>
            </a:endParaRP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ru-RU" altLang="en-US" sz="2600">
              <a:latin typeface="Book Antiqua" panose="02040602050305030304" pitchFamily="18" charset="0"/>
            </a:endParaRPr>
          </a:p>
        </p:txBody>
      </p:sp>
      <p:sp>
        <p:nvSpPr>
          <p:cNvPr id="3076" name="Rectangle 1109">
            <a:extLst>
              <a:ext uri="{FF2B5EF4-FFF2-40B4-BE49-F238E27FC236}">
                <a16:creationId xmlns:a16="http://schemas.microsoft.com/office/drawing/2014/main" id="{461387D7-C649-0020-BE60-ACB8B4FE6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9138" y="10264601"/>
            <a:ext cx="184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5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569" name="Text Box 2017">
            <a:extLst>
              <a:ext uri="{FF2B5EF4-FFF2-40B4-BE49-F238E27FC236}">
                <a16:creationId xmlns:a16="http://schemas.microsoft.com/office/drawing/2014/main" id="{CB1F0D7F-1DA7-C17E-8E61-4109F861C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92204"/>
            <a:ext cx="30913388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66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Aharoni" panose="02010803020104030203" pitchFamily="2" charset="-79"/>
              </a:rPr>
              <a:t>Prediction Geolocation based on social media data</a:t>
            </a:r>
            <a:endParaRPr lang="en-US" sz="413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996" name="Text Box 6444">
            <a:extLst>
              <a:ext uri="{FF2B5EF4-FFF2-40B4-BE49-F238E27FC236}">
                <a16:creationId xmlns:a16="http://schemas.microsoft.com/office/drawing/2014/main" id="{55908AE1-ACB7-037F-8BEE-E9AE652C9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5414963"/>
            <a:ext cx="15078075" cy="116647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685800" indent="-685800" eaLnBrk="1" hangingPunct="1">
              <a:buFont typeface="Arial" panose="020B0604020202020204" pitchFamily="34" charset="0"/>
              <a:buChar char="•"/>
              <a:defRPr/>
            </a:pPr>
            <a:endParaRPr lang="en-US" altLang="en-US" sz="6600" b="1" dirty="0">
              <a:latin typeface="Georgia" pitchFamily="18" charset="0"/>
            </a:endParaRPr>
          </a:p>
          <a:p>
            <a:pPr marL="685800" indent="-6858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6600" b="1" dirty="0">
                <a:latin typeface="Georgia" pitchFamily="18" charset="0"/>
              </a:rPr>
              <a:t>Goal:</a:t>
            </a:r>
          </a:p>
          <a:p>
            <a:pPr marL="1143000" lvl="1" indent="-6858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6000" dirty="0">
                <a:latin typeface="Georgia" pitchFamily="18" charset="0"/>
              </a:rPr>
              <a:t>Develop </a:t>
            </a:r>
            <a:r>
              <a:rPr lang="en-US" altLang="en-US" sz="6000" b="1" dirty="0">
                <a:latin typeface="Georgia" pitchFamily="18" charset="0"/>
              </a:rPr>
              <a:t>Various </a:t>
            </a:r>
            <a:r>
              <a:rPr lang="en-US" altLang="en-US" sz="6000" b="1" dirty="0" err="1">
                <a:latin typeface="Georgia" pitchFamily="18" charset="0"/>
              </a:rPr>
              <a:t>Transfromer</a:t>
            </a:r>
            <a:r>
              <a:rPr lang="en-US" altLang="en-US" sz="6000" b="1" dirty="0">
                <a:latin typeface="Georgia" pitchFamily="18" charset="0"/>
              </a:rPr>
              <a:t> Language Model based Application</a:t>
            </a:r>
          </a:p>
          <a:p>
            <a:pPr marL="1143000" lvl="1" indent="-685800" eaLnBrk="1" hangingPunct="1">
              <a:buFont typeface="Arial" panose="020B0604020202020204" pitchFamily="34" charset="0"/>
              <a:buChar char="•"/>
              <a:defRPr/>
            </a:pPr>
            <a:endParaRPr lang="en-US" altLang="en-US" sz="6000" b="1" dirty="0">
              <a:latin typeface="Georgia" pitchFamily="18" charset="0"/>
            </a:endParaRP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sz="6000" dirty="0">
                <a:latin typeface="Georgia" pitchFamily="18" charset="0"/>
              </a:rPr>
              <a:t> </a:t>
            </a:r>
            <a:r>
              <a:rPr lang="en-US" altLang="en-US" sz="6000" b="1" dirty="0">
                <a:solidFill>
                  <a:srgbClr val="C00000"/>
                </a:solidFill>
                <a:latin typeface="Georgia" pitchFamily="18" charset="0"/>
              </a:rPr>
              <a:t>1. Predict Geolocation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sz="6000" b="1" dirty="0">
                <a:solidFill>
                  <a:srgbClr val="C00000"/>
                </a:solidFill>
                <a:latin typeface="Georgia" pitchFamily="18" charset="0"/>
              </a:rPr>
              <a:t> 2. Sentiment Analysis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en-US" sz="6000" b="1" dirty="0">
                <a:solidFill>
                  <a:srgbClr val="C00000"/>
                </a:solidFill>
                <a:latin typeface="Georgia" pitchFamily="18" charset="0"/>
              </a:rPr>
              <a:t> 3. Recommendation</a:t>
            </a:r>
          </a:p>
          <a:p>
            <a:pPr marL="1143000" lvl="1" indent="-6858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en-US" sz="4800" dirty="0">
              <a:latin typeface="Georgia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  <a:defRPr/>
            </a:pPr>
            <a:r>
              <a:rPr lang="en-US" altLang="en-US" sz="6000" dirty="0">
                <a:latin typeface="Georgia" pitchFamily="18" charset="0"/>
              </a:rPr>
              <a:t>Preprocessing Algorithm for Social Media Data</a:t>
            </a:r>
            <a:endParaRPr lang="en-US" altLang="en-US" sz="4800" dirty="0">
              <a:latin typeface="Georgia" pitchFamily="18" charset="0"/>
            </a:endParaRPr>
          </a:p>
          <a:p>
            <a:pPr marL="914400" lvl="1" indent="-457200" eaLnBrk="1" hangingPunct="1">
              <a:spcBef>
                <a:spcPct val="50000"/>
              </a:spcBef>
              <a:buClr>
                <a:srgbClr val="996600"/>
              </a:buClr>
              <a:buFont typeface="Arial" panose="020B0604020202020204" pitchFamily="34" charset="0"/>
              <a:buChar char="•"/>
              <a:defRPr/>
            </a:pPr>
            <a:endParaRPr lang="en-US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Arial" charset="0"/>
            </a:endParaRPr>
          </a:p>
        </p:txBody>
      </p:sp>
      <p:sp>
        <p:nvSpPr>
          <p:cNvPr id="3079" name="Line 6463">
            <a:extLst>
              <a:ext uri="{FF2B5EF4-FFF2-40B4-BE49-F238E27FC236}">
                <a16:creationId xmlns:a16="http://schemas.microsoft.com/office/drawing/2014/main" id="{51634B0E-8347-FCA5-7404-A8B619F2E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32613600"/>
            <a:ext cx="41986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1" name="Text Box 2018">
            <a:extLst>
              <a:ext uri="{FF2B5EF4-FFF2-40B4-BE49-F238E27FC236}">
                <a16:creationId xmlns:a16="http://schemas.microsoft.com/office/drawing/2014/main" id="{2CE8CB37-5BB9-174C-6674-93310E072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4800" y="1653600"/>
            <a:ext cx="20116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en-US" sz="5000" b="1" dirty="0">
                <a:latin typeface="Book Antiqua" panose="02040602050305030304" pitchFamily="18" charset="0"/>
              </a:rPr>
              <a:t>Jongbum Choi, Tanvir Alam, </a:t>
            </a:r>
            <a:r>
              <a:rPr lang="en-US" altLang="en-US" sz="5000" b="1" dirty="0" err="1">
                <a:latin typeface="Book Antiqua" panose="02040602050305030304" pitchFamily="18" charset="0"/>
              </a:rPr>
              <a:t>Devansh</a:t>
            </a:r>
            <a:r>
              <a:rPr lang="en-US" altLang="en-US" sz="5000" b="1" dirty="0">
                <a:latin typeface="Book Antiqua" panose="02040602050305030304" pitchFamily="18" charset="0"/>
              </a:rPr>
              <a:t> Shah,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en-US" sz="5000" b="1" dirty="0" err="1">
                <a:latin typeface="Book Antiqua" panose="02040602050305030304" pitchFamily="18" charset="0"/>
              </a:rPr>
              <a:t>Dinisha</a:t>
            </a:r>
            <a:r>
              <a:rPr lang="en-US" altLang="en-US" sz="5000" b="1" dirty="0">
                <a:latin typeface="Book Antiqua" panose="02040602050305030304" pitchFamily="18" charset="0"/>
              </a:rPr>
              <a:t> </a:t>
            </a:r>
            <a:r>
              <a:rPr lang="en-US" altLang="en-US" sz="5000" b="1" dirty="0" err="1">
                <a:latin typeface="Book Antiqua" panose="02040602050305030304" pitchFamily="18" charset="0"/>
              </a:rPr>
              <a:t>Surywa</a:t>
            </a:r>
            <a:r>
              <a:rPr lang="en-US" altLang="en-US" sz="5000" b="1" dirty="0">
                <a:latin typeface="Book Antiqua" panose="02040602050305030304" pitchFamily="18" charset="0"/>
              </a:rPr>
              <a:t>, Evelyn Rose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en-US" sz="5000" i="1" dirty="0">
                <a:latin typeface="Book Antiqua" panose="02040602050305030304" pitchFamily="18" charset="0"/>
              </a:rPr>
              <a:t>The University of Texas at San Antonio</a:t>
            </a:r>
          </a:p>
        </p:txBody>
      </p:sp>
      <p:sp>
        <p:nvSpPr>
          <p:cNvPr id="3083" name="Line 253">
            <a:extLst>
              <a:ext uri="{FF2B5EF4-FFF2-40B4-BE49-F238E27FC236}">
                <a16:creationId xmlns:a16="http://schemas.microsoft.com/office/drawing/2014/main" id="{304DDED2-51D6-7F6B-874B-F46576653D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79775" y="5611813"/>
            <a:ext cx="11113" cy="26571575"/>
          </a:xfrm>
          <a:prstGeom prst="line">
            <a:avLst/>
          </a:prstGeom>
          <a:noFill/>
          <a:ln w="1016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4" name="Text Box 6444">
            <a:extLst>
              <a:ext uri="{FF2B5EF4-FFF2-40B4-BE49-F238E27FC236}">
                <a16:creationId xmlns:a16="http://schemas.microsoft.com/office/drawing/2014/main" id="{C873122E-0603-32A2-EECB-6B2432AFE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5400" y="15228713"/>
            <a:ext cx="46323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5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996600"/>
              </a:buClr>
              <a:buFontTx/>
              <a:buNone/>
            </a:pPr>
            <a:r>
              <a:rPr lang="en-US" altLang="en-US" sz="4800" b="1" i="1">
                <a:latin typeface="Book Antiqua" panose="02040602050305030304" pitchFamily="18" charset="0"/>
              </a:rPr>
              <a:t>   </a:t>
            </a:r>
          </a:p>
        </p:txBody>
      </p:sp>
      <p:pic>
        <p:nvPicPr>
          <p:cNvPr id="3086" name="Picture 47" descr="University of Texas at San Antonio - FIRE">
            <a:extLst>
              <a:ext uri="{FF2B5EF4-FFF2-40B4-BE49-F238E27FC236}">
                <a16:creationId xmlns:a16="http://schemas.microsoft.com/office/drawing/2014/main" id="{A59969D3-6BBF-723B-678F-93F87FCA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400" y="233363"/>
            <a:ext cx="48672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Line 6463">
            <a:extLst>
              <a:ext uri="{FF2B5EF4-FFF2-40B4-BE49-F238E27FC236}">
                <a16:creationId xmlns:a16="http://schemas.microsoft.com/office/drawing/2014/main" id="{AF5CE6D5-CD69-6E2C-C0DC-A0E0E5274594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68325" y="17754600"/>
            <a:ext cx="15078075" cy="0"/>
          </a:xfrm>
          <a:prstGeom prst="line">
            <a:avLst/>
          </a:prstGeom>
          <a:noFill/>
          <a:ln w="127000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9" name="Line 253">
            <a:extLst>
              <a:ext uri="{FF2B5EF4-FFF2-40B4-BE49-F238E27FC236}">
                <a16:creationId xmlns:a16="http://schemas.microsoft.com/office/drawing/2014/main" id="{1AE5072F-2A8B-7DE4-215D-AAE76382D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52520" y="26009328"/>
            <a:ext cx="26758900" cy="61912"/>
          </a:xfrm>
          <a:prstGeom prst="line">
            <a:avLst/>
          </a:prstGeom>
          <a:noFill/>
          <a:ln w="1016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D31D42F-8836-39B5-00F2-A1B91A2CEF74}"/>
              </a:ext>
            </a:extLst>
          </p:cNvPr>
          <p:cNvSpPr/>
          <p:nvPr/>
        </p:nvSpPr>
        <p:spPr>
          <a:xfrm>
            <a:off x="568325" y="4564324"/>
            <a:ext cx="7429500" cy="120501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34" charset="-127"/>
                <a:cs typeface="+mn-cs"/>
              </a:rPr>
              <a:t>Introduction</a:t>
            </a:r>
            <a:endParaRPr kumimoji="1" lang="ko-KR" altLang="en-US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F4F1DF8-9BCB-C340-C9CD-B1C89E047312}"/>
              </a:ext>
            </a:extLst>
          </p:cNvPr>
          <p:cNvSpPr/>
          <p:nvPr/>
        </p:nvSpPr>
        <p:spPr>
          <a:xfrm>
            <a:off x="540704" y="17049765"/>
            <a:ext cx="7429500" cy="120501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5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34" charset="-127"/>
                <a:cs typeface="+mn-cs"/>
              </a:rPr>
              <a:t>PreProcessing</a:t>
            </a:r>
            <a:endParaRPr kumimoji="1" lang="ko-KR" altLang="en-US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8DEFD-6385-16C1-B12B-331AAE043EC3}"/>
              </a:ext>
            </a:extLst>
          </p:cNvPr>
          <p:cNvSpPr txBox="1"/>
          <p:nvPr/>
        </p:nvSpPr>
        <p:spPr>
          <a:xfrm>
            <a:off x="864394" y="19065270"/>
            <a:ext cx="147153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ko-KR" sz="6000" dirty="0">
                <a:latin typeface="Georgia" pitchFamily="18" charset="0"/>
              </a:rPr>
              <a:t>Statistical DB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ko-KR" sz="6000" dirty="0">
                <a:latin typeface="Georgia" pitchFamily="18" charset="0"/>
              </a:rPr>
              <a:t>Geographical, Tweet Time Distribution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" altLang="ko-KR" sz="6000" dirty="0">
              <a:latin typeface="Georgia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ko-KR" sz="6000" dirty="0">
                <a:latin typeface="Georgia" pitchFamily="18" charset="0"/>
              </a:rPr>
              <a:t>Noise and Outlier analysis &amp; Cleaning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ko-KR" sz="6000" dirty="0">
                <a:latin typeface="Georgia" pitchFamily="18" charset="0"/>
              </a:rPr>
              <a:t>Remove Emoji, punctuations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ko-KR" sz="6000" dirty="0">
                <a:latin typeface="Georgia" pitchFamily="18" charset="0"/>
              </a:rPr>
              <a:t>Non-US DB Translation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1DA4C31-311F-DDB2-29B0-39BFECC1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96" y="29595921"/>
            <a:ext cx="6589412" cy="1899771"/>
          </a:xfrm>
          <a:prstGeom prst="rect">
            <a:avLst/>
          </a:prstGeom>
        </p:spPr>
      </p:pic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DA3A4B49-B6BD-9E7B-EA42-10D79C1CD75A}"/>
              </a:ext>
            </a:extLst>
          </p:cNvPr>
          <p:cNvSpPr/>
          <p:nvPr/>
        </p:nvSpPr>
        <p:spPr>
          <a:xfrm>
            <a:off x="6186016" y="30592675"/>
            <a:ext cx="652608" cy="5915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C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997B7-1728-2BF5-C3F3-079905C716F2}"/>
              </a:ext>
            </a:extLst>
          </p:cNvPr>
          <p:cNvSpPr/>
          <p:nvPr/>
        </p:nvSpPr>
        <p:spPr>
          <a:xfrm>
            <a:off x="4441823" y="31297568"/>
            <a:ext cx="439251" cy="176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7319AE5-3977-2961-35E0-BE4991B6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7252" y="25614255"/>
            <a:ext cx="5641946" cy="29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A58A6C59-BAAD-FF93-E0E2-FBE434228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845" y="25818414"/>
            <a:ext cx="4860813" cy="26849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1CB052-104D-F5FE-B2A9-9B56957E4E0A}"/>
              </a:ext>
            </a:extLst>
          </p:cNvPr>
          <p:cNvSpPr txBox="1"/>
          <p:nvPr/>
        </p:nvSpPr>
        <p:spPr>
          <a:xfrm>
            <a:off x="7381874" y="30556200"/>
            <a:ext cx="9077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800" dirty="0">
                <a:latin typeface="Georgia" pitchFamily="18" charset="0"/>
              </a:rPr>
              <a:t>It’s decided. Getting a tattoo.</a:t>
            </a:r>
            <a:endParaRPr lang="ko-KR" altLang="en-US" sz="4800" dirty="0">
              <a:latin typeface="Georgia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928B3-7852-E987-3FFD-DF9238255BC2}"/>
              </a:ext>
            </a:extLst>
          </p:cNvPr>
          <p:cNvSpPr txBox="1"/>
          <p:nvPr/>
        </p:nvSpPr>
        <p:spPr>
          <a:xfrm>
            <a:off x="8620891" y="28697097"/>
            <a:ext cx="5192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Georgia" panose="02040502050405020303" pitchFamily="18" charset="0"/>
              </a:rPr>
              <a:t>&lt; Tweets Made Every Hour &gt;</a:t>
            </a:r>
            <a:endParaRPr kumimoji="1" lang="ko-KR" altLang="en-US" sz="280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77316-70CB-2371-6DFA-E4522CCDD027}"/>
              </a:ext>
            </a:extLst>
          </p:cNvPr>
          <p:cNvSpPr txBox="1"/>
          <p:nvPr/>
        </p:nvSpPr>
        <p:spPr>
          <a:xfrm>
            <a:off x="800100" y="28640039"/>
            <a:ext cx="6362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Georgia" panose="02040502050405020303" pitchFamily="18" charset="0"/>
              </a:rPr>
              <a:t>&lt; Geographical Distribution: Tweets &gt;</a:t>
            </a:r>
            <a:endParaRPr kumimoji="1" lang="ko-KR" altLang="en-US" sz="2800" dirty="0">
              <a:latin typeface="Georgia" panose="02040502050405020303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9B056E8-6339-8C47-569D-731B77DEA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9138" y="8915400"/>
            <a:ext cx="8892222" cy="71275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6B616DE-BA94-8AED-45C7-0EF402FCF926}"/>
              </a:ext>
            </a:extLst>
          </p:cNvPr>
          <p:cNvSpPr txBox="1"/>
          <p:nvPr/>
        </p:nvSpPr>
        <p:spPr>
          <a:xfrm>
            <a:off x="16416814" y="6105292"/>
            <a:ext cx="12613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4800" b="1" dirty="0">
                <a:latin typeface="Georgia" pitchFamily="18" charset="0"/>
              </a:rPr>
              <a:t>Pipeline of </a:t>
            </a:r>
            <a:r>
              <a:rPr lang="en-US" altLang="ko-KR" sz="4800" b="1" dirty="0">
                <a:solidFill>
                  <a:srgbClr val="C00000"/>
                </a:solidFill>
                <a:latin typeface="Georgia" pitchFamily="18" charset="0"/>
              </a:rPr>
              <a:t>Two Cascading Models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Georgia" pitchFamily="18" charset="0"/>
              </a:rPr>
              <a:t>1st Model: Predict Region and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Georgia" pitchFamily="18" charset="0"/>
              </a:rPr>
              <a:t>2nd Model: Predict Location</a:t>
            </a:r>
            <a:endParaRPr lang="ko-KR" altLang="en-US" sz="4800" dirty="0">
              <a:latin typeface="Georgia" pitchFamily="18" charset="0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8DEE5E06-8534-1B87-7BD1-37E8A7A86824}"/>
              </a:ext>
            </a:extLst>
          </p:cNvPr>
          <p:cNvSpPr/>
          <p:nvPr/>
        </p:nvSpPr>
        <p:spPr>
          <a:xfrm>
            <a:off x="16286163" y="25413723"/>
            <a:ext cx="7429500" cy="120501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34" charset="-127"/>
                <a:cs typeface="+mn-cs"/>
              </a:rPr>
              <a:t>Conclusion</a:t>
            </a:r>
            <a:endParaRPr kumimoji="1" lang="ko-KR" altLang="en-US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077" name="모서리가 둥근 직사각형 3076">
            <a:extLst>
              <a:ext uri="{FF2B5EF4-FFF2-40B4-BE49-F238E27FC236}">
                <a16:creationId xmlns:a16="http://schemas.microsoft.com/office/drawing/2014/main" id="{483B300D-45EF-7478-D1A1-255DE1CECB2D}"/>
              </a:ext>
            </a:extLst>
          </p:cNvPr>
          <p:cNvSpPr/>
          <p:nvPr/>
        </p:nvSpPr>
        <p:spPr>
          <a:xfrm>
            <a:off x="17235715" y="19603833"/>
            <a:ext cx="2233836" cy="1749506"/>
          </a:xfrm>
          <a:prstGeom prst="roundRect">
            <a:avLst>
              <a:gd name="adj" fmla="val 8425"/>
            </a:avLst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078" name="모서리가 둥근 직사각형 3077">
            <a:extLst>
              <a:ext uri="{FF2B5EF4-FFF2-40B4-BE49-F238E27FC236}">
                <a16:creationId xmlns:a16="http://schemas.microsoft.com/office/drawing/2014/main" id="{222CF3FB-FFC1-DB8E-5389-A04DA6F82D63}"/>
              </a:ext>
            </a:extLst>
          </p:cNvPr>
          <p:cNvSpPr/>
          <p:nvPr/>
        </p:nvSpPr>
        <p:spPr>
          <a:xfrm>
            <a:off x="17441301" y="20613846"/>
            <a:ext cx="1822663" cy="60695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굴림" panose="020B0600000101010101" pitchFamily="34" charset="-127"/>
                <a:cs typeface="+mn-cs"/>
              </a:rPr>
              <a:t>BERT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굴림" panose="020B0600000101010101" pitchFamily="34" charset="-127"/>
                <a:cs typeface="+mn-cs"/>
              </a:rPr>
              <a:t>Model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080" name="모서리가 둥근 직사각형 3079">
            <a:extLst>
              <a:ext uri="{FF2B5EF4-FFF2-40B4-BE49-F238E27FC236}">
                <a16:creationId xmlns:a16="http://schemas.microsoft.com/office/drawing/2014/main" id="{BE14AB9B-B0C1-5F41-8B18-F220646A200E}"/>
              </a:ext>
            </a:extLst>
          </p:cNvPr>
          <p:cNvSpPr/>
          <p:nvPr/>
        </p:nvSpPr>
        <p:spPr>
          <a:xfrm>
            <a:off x="17441300" y="19786399"/>
            <a:ext cx="1822663" cy="57801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굴림" panose="020B0600000101010101" pitchFamily="34" charset="-127"/>
                <a:cs typeface="+mn-cs"/>
              </a:rPr>
              <a:t>Tokenizer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cxnSp>
        <p:nvCxnSpPr>
          <p:cNvPr id="3082" name="직선 화살표 연결선 3081">
            <a:extLst>
              <a:ext uri="{FF2B5EF4-FFF2-40B4-BE49-F238E27FC236}">
                <a16:creationId xmlns:a16="http://schemas.microsoft.com/office/drawing/2014/main" id="{77085EAD-83A1-0309-96C5-D10F870D2E8F}"/>
              </a:ext>
            </a:extLst>
          </p:cNvPr>
          <p:cNvCxnSpPr>
            <a:cxnSpLocks/>
            <a:stCxn id="3080" idx="2"/>
            <a:endCxn id="3078" idx="0"/>
          </p:cNvCxnSpPr>
          <p:nvPr/>
        </p:nvCxnSpPr>
        <p:spPr>
          <a:xfrm>
            <a:off x="18352632" y="20364411"/>
            <a:ext cx="1" cy="24943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85" name="모서리가 둥근 직사각형 3084">
            <a:extLst>
              <a:ext uri="{FF2B5EF4-FFF2-40B4-BE49-F238E27FC236}">
                <a16:creationId xmlns:a16="http://schemas.microsoft.com/office/drawing/2014/main" id="{7B396AB1-E96A-F2B5-7F0A-AC0BB4DCBD25}"/>
              </a:ext>
            </a:extLst>
          </p:cNvPr>
          <p:cNvSpPr/>
          <p:nvPr/>
        </p:nvSpPr>
        <p:spPr>
          <a:xfrm>
            <a:off x="17441302" y="21727205"/>
            <a:ext cx="1822663" cy="747731"/>
          </a:xfrm>
          <a:prstGeom prst="roundRect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굴림" panose="020B0600000101010101" pitchFamily="34" charset="-127"/>
                <a:cs typeface="+mn-cs"/>
              </a:rPr>
              <a:t>Location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굴림" panose="020B0600000101010101" pitchFamily="34" charset="-127"/>
                <a:cs typeface="+mn-cs"/>
              </a:rPr>
              <a:t>Model</a:t>
            </a:r>
            <a:endParaRPr kumimoji="1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cxnSp>
        <p:nvCxnSpPr>
          <p:cNvPr id="3087" name="직선 화살표 연결선 3086">
            <a:extLst>
              <a:ext uri="{FF2B5EF4-FFF2-40B4-BE49-F238E27FC236}">
                <a16:creationId xmlns:a16="http://schemas.microsoft.com/office/drawing/2014/main" id="{50C6007B-3AAA-052B-D9D6-CFA6C15CB49C}"/>
              </a:ext>
            </a:extLst>
          </p:cNvPr>
          <p:cNvCxnSpPr>
            <a:cxnSpLocks/>
            <a:stCxn id="3078" idx="2"/>
            <a:endCxn id="3085" idx="0"/>
          </p:cNvCxnSpPr>
          <p:nvPr/>
        </p:nvCxnSpPr>
        <p:spPr>
          <a:xfrm>
            <a:off x="18352633" y="21220804"/>
            <a:ext cx="1" cy="50640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91" name="TextBox 3090">
            <a:extLst>
              <a:ext uri="{FF2B5EF4-FFF2-40B4-BE49-F238E27FC236}">
                <a16:creationId xmlns:a16="http://schemas.microsoft.com/office/drawing/2014/main" id="{1AEBE75E-6E49-8A13-DED2-B5876BF9F180}"/>
              </a:ext>
            </a:extLst>
          </p:cNvPr>
          <p:cNvSpPr txBox="1"/>
          <p:nvPr/>
        </p:nvSpPr>
        <p:spPr>
          <a:xfrm>
            <a:off x="17887688" y="21368728"/>
            <a:ext cx="2233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600" dirty="0">
                <a:solidFill>
                  <a:srgbClr val="F26000"/>
                </a:solidFill>
                <a:latin typeface="Helvetica"/>
                <a:ea typeface="굴림" panose="020B0600000101010101" pitchFamily="34" charset="-127"/>
                <a:cs typeface="Helvetica"/>
              </a:rPr>
              <a:t>(Batch, 768)</a:t>
            </a:r>
            <a:endParaRPr kumimoji="1" lang="ko-KR" altLang="en-US" sz="1600" dirty="0">
              <a:solidFill>
                <a:srgbClr val="F26000"/>
              </a:solidFill>
              <a:latin typeface="Helvetica"/>
              <a:ea typeface="굴림" panose="020B0600000101010101" pitchFamily="34" charset="-127"/>
              <a:cs typeface="Helvetica"/>
            </a:endParaRPr>
          </a:p>
        </p:txBody>
      </p:sp>
      <p:sp>
        <p:nvSpPr>
          <p:cNvPr id="3093" name="TextBox 3092">
            <a:extLst>
              <a:ext uri="{FF2B5EF4-FFF2-40B4-BE49-F238E27FC236}">
                <a16:creationId xmlns:a16="http://schemas.microsoft.com/office/drawing/2014/main" id="{CD9D3D05-11B7-708A-558A-890FC773FDBE}"/>
              </a:ext>
            </a:extLst>
          </p:cNvPr>
          <p:cNvSpPr txBox="1"/>
          <p:nvPr/>
        </p:nvSpPr>
        <p:spPr>
          <a:xfrm>
            <a:off x="17158143" y="22747069"/>
            <a:ext cx="2388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dirty="0">
                <a:solidFill>
                  <a:srgbClr val="F26000"/>
                </a:solidFill>
                <a:latin typeface="Helvetica"/>
                <a:ea typeface="굴림" panose="020B0600000101010101" pitchFamily="34" charset="-127"/>
                <a:cs typeface="Helvetica"/>
              </a:rPr>
              <a:t>(Mean, Variation)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dirty="0">
                <a:solidFill>
                  <a:srgbClr val="F26000"/>
                </a:solidFill>
                <a:latin typeface="Helvetica"/>
                <a:ea typeface="굴림" panose="020B0600000101010101" pitchFamily="34" charset="-127"/>
                <a:cs typeface="Helvetica"/>
              </a:rPr>
              <a:t>of Location</a:t>
            </a:r>
            <a:endParaRPr kumimoji="1" lang="ko-KR" altLang="en-US" dirty="0">
              <a:solidFill>
                <a:srgbClr val="F26000"/>
              </a:solidFill>
              <a:latin typeface="Helvetica"/>
              <a:ea typeface="굴림" panose="020B0600000101010101" pitchFamily="34" charset="-127"/>
              <a:cs typeface="Helvetica"/>
            </a:endParaRPr>
          </a:p>
        </p:txBody>
      </p:sp>
      <p:cxnSp>
        <p:nvCxnSpPr>
          <p:cNvPr id="3094" name="직선 화살표 연결선 3093">
            <a:extLst>
              <a:ext uri="{FF2B5EF4-FFF2-40B4-BE49-F238E27FC236}">
                <a16:creationId xmlns:a16="http://schemas.microsoft.com/office/drawing/2014/main" id="{F98C8A27-E190-2AA7-35B0-1573F0B806F6}"/>
              </a:ext>
            </a:extLst>
          </p:cNvPr>
          <p:cNvCxnSpPr>
            <a:cxnSpLocks/>
            <a:stCxn id="3085" idx="2"/>
            <a:endCxn id="3093" idx="0"/>
          </p:cNvCxnSpPr>
          <p:nvPr/>
        </p:nvCxnSpPr>
        <p:spPr>
          <a:xfrm flipH="1">
            <a:off x="18352631" y="22474936"/>
            <a:ext cx="3" cy="272133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95" name="직선 화살표 연결선 3094">
            <a:extLst>
              <a:ext uri="{FF2B5EF4-FFF2-40B4-BE49-F238E27FC236}">
                <a16:creationId xmlns:a16="http://schemas.microsoft.com/office/drawing/2014/main" id="{E91E67B9-C0D9-2657-A6D3-00E750DEFD61}"/>
              </a:ext>
            </a:extLst>
          </p:cNvPr>
          <p:cNvCxnSpPr/>
          <p:nvPr/>
        </p:nvCxnSpPr>
        <p:spPr>
          <a:xfrm>
            <a:off x="18390161" y="19452105"/>
            <a:ext cx="0" cy="15172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96" name="직선 연결선[R] 3095">
            <a:extLst>
              <a:ext uri="{FF2B5EF4-FFF2-40B4-BE49-F238E27FC236}">
                <a16:creationId xmlns:a16="http://schemas.microsoft.com/office/drawing/2014/main" id="{2322D601-DA76-9E46-9047-CEB561178C61}"/>
              </a:ext>
            </a:extLst>
          </p:cNvPr>
          <p:cNvCxnSpPr/>
          <p:nvPr/>
        </p:nvCxnSpPr>
        <p:spPr>
          <a:xfrm>
            <a:off x="16488229" y="19598153"/>
            <a:ext cx="74748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097" name="직선 연결선[R] 3096">
            <a:extLst>
              <a:ext uri="{FF2B5EF4-FFF2-40B4-BE49-F238E27FC236}">
                <a16:creationId xmlns:a16="http://schemas.microsoft.com/office/drawing/2014/main" id="{2B065435-5384-C833-D69D-98CE3069B8B5}"/>
              </a:ext>
            </a:extLst>
          </p:cNvPr>
          <p:cNvCxnSpPr/>
          <p:nvPr/>
        </p:nvCxnSpPr>
        <p:spPr>
          <a:xfrm>
            <a:off x="16459200" y="19598153"/>
            <a:ext cx="74748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103" name="직선 연결선[R] 3102">
            <a:extLst>
              <a:ext uri="{FF2B5EF4-FFF2-40B4-BE49-F238E27FC236}">
                <a16:creationId xmlns:a16="http://schemas.microsoft.com/office/drawing/2014/main" id="{2BC7BA69-2878-00DB-1679-B4D5D9209CBB}"/>
              </a:ext>
            </a:extLst>
          </p:cNvPr>
          <p:cNvCxnSpPr/>
          <p:nvPr/>
        </p:nvCxnSpPr>
        <p:spPr>
          <a:xfrm>
            <a:off x="16459200" y="21361638"/>
            <a:ext cx="74748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107" name="직선 연결선[R] 3106">
            <a:extLst>
              <a:ext uri="{FF2B5EF4-FFF2-40B4-BE49-F238E27FC236}">
                <a16:creationId xmlns:a16="http://schemas.microsoft.com/office/drawing/2014/main" id="{F6150CBD-D94B-F100-D070-4E46AF8CFADE}"/>
              </a:ext>
            </a:extLst>
          </p:cNvPr>
          <p:cNvCxnSpPr/>
          <p:nvPr/>
        </p:nvCxnSpPr>
        <p:spPr>
          <a:xfrm>
            <a:off x="16459200" y="22493752"/>
            <a:ext cx="747486" cy="0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109" name="직선 화살표 연결선 3108">
            <a:extLst>
              <a:ext uri="{FF2B5EF4-FFF2-40B4-BE49-F238E27FC236}">
                <a16:creationId xmlns:a16="http://schemas.microsoft.com/office/drawing/2014/main" id="{AB9216F7-4E8C-610C-7B81-59FE85DF3FEF}"/>
              </a:ext>
            </a:extLst>
          </p:cNvPr>
          <p:cNvCxnSpPr/>
          <p:nvPr/>
        </p:nvCxnSpPr>
        <p:spPr>
          <a:xfrm>
            <a:off x="16983323" y="19598153"/>
            <a:ext cx="0" cy="1755186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110" name="직선 화살표 연결선 3109">
            <a:extLst>
              <a:ext uri="{FF2B5EF4-FFF2-40B4-BE49-F238E27FC236}">
                <a16:creationId xmlns:a16="http://schemas.microsoft.com/office/drawing/2014/main" id="{8FFC3569-AD27-2D4E-F273-1DAA17F26CF7}"/>
              </a:ext>
            </a:extLst>
          </p:cNvPr>
          <p:cNvCxnSpPr>
            <a:cxnSpLocks/>
          </p:cNvCxnSpPr>
          <p:nvPr/>
        </p:nvCxnSpPr>
        <p:spPr>
          <a:xfrm>
            <a:off x="16983323" y="21361638"/>
            <a:ext cx="0" cy="113211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111" name="TextBox 3110">
            <a:extLst>
              <a:ext uri="{FF2B5EF4-FFF2-40B4-BE49-F238E27FC236}">
                <a16:creationId xmlns:a16="http://schemas.microsoft.com/office/drawing/2014/main" id="{D38EDCC7-D2F8-260E-199E-ADF83918E318}"/>
              </a:ext>
            </a:extLst>
          </p:cNvPr>
          <p:cNvSpPr txBox="1"/>
          <p:nvPr/>
        </p:nvSpPr>
        <p:spPr>
          <a:xfrm rot="16200000">
            <a:off x="15984238" y="20350628"/>
            <a:ext cx="141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200" dirty="0">
                <a:solidFill>
                  <a:srgbClr val="F26000"/>
                </a:solidFill>
                <a:latin typeface="Helvetica"/>
                <a:ea typeface="굴림" panose="020B0600000101010101" pitchFamily="34" charset="-127"/>
                <a:cs typeface="Helvetica"/>
              </a:rPr>
              <a:t>Foundation Model</a:t>
            </a:r>
            <a:endParaRPr kumimoji="1" lang="ko-KR" altLang="en-US" sz="1200" dirty="0">
              <a:solidFill>
                <a:srgbClr val="F26000"/>
              </a:solidFill>
              <a:latin typeface="Helvetica"/>
              <a:ea typeface="굴림" panose="020B0600000101010101" pitchFamily="34" charset="-127"/>
              <a:cs typeface="Helvetica"/>
            </a:endParaRPr>
          </a:p>
        </p:txBody>
      </p:sp>
      <p:sp>
        <p:nvSpPr>
          <p:cNvPr id="3113" name="TextBox 3112">
            <a:extLst>
              <a:ext uri="{FF2B5EF4-FFF2-40B4-BE49-F238E27FC236}">
                <a16:creationId xmlns:a16="http://schemas.microsoft.com/office/drawing/2014/main" id="{E78C45E4-C129-FD1B-EC18-73612E254E81}"/>
              </a:ext>
            </a:extLst>
          </p:cNvPr>
          <p:cNvSpPr txBox="1"/>
          <p:nvPr/>
        </p:nvSpPr>
        <p:spPr>
          <a:xfrm rot="16200000">
            <a:off x="15968834" y="21765771"/>
            <a:ext cx="141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sz="1200" dirty="0">
                <a:solidFill>
                  <a:srgbClr val="F26000"/>
                </a:solidFill>
                <a:latin typeface="Helvetica"/>
                <a:ea typeface="굴림" panose="020B0600000101010101" pitchFamily="34" charset="-127"/>
                <a:cs typeface="Helvetica"/>
              </a:rPr>
              <a:t>Our Model</a:t>
            </a:r>
            <a:endParaRPr kumimoji="1" lang="ko-KR" altLang="en-US" sz="1200" dirty="0">
              <a:solidFill>
                <a:srgbClr val="F26000"/>
              </a:solidFill>
              <a:latin typeface="Helvetica"/>
              <a:ea typeface="굴림" panose="020B0600000101010101" pitchFamily="34" charset="-127"/>
              <a:cs typeface="Helvetica"/>
            </a:endParaRPr>
          </a:p>
        </p:txBody>
      </p:sp>
      <p:cxnSp>
        <p:nvCxnSpPr>
          <p:cNvPr id="3114" name="직선 연결선[R] 3113">
            <a:extLst>
              <a:ext uri="{FF2B5EF4-FFF2-40B4-BE49-F238E27FC236}">
                <a16:creationId xmlns:a16="http://schemas.microsoft.com/office/drawing/2014/main" id="{76EEC8D3-2F21-9A6A-2A4B-969F8537C6FE}"/>
              </a:ext>
            </a:extLst>
          </p:cNvPr>
          <p:cNvCxnSpPr>
            <a:cxnSpLocks/>
          </p:cNvCxnSpPr>
          <p:nvPr/>
        </p:nvCxnSpPr>
        <p:spPr>
          <a:xfrm>
            <a:off x="19263962" y="22474690"/>
            <a:ext cx="783288" cy="246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3115" name="TextBox 3114">
            <a:extLst>
              <a:ext uri="{FF2B5EF4-FFF2-40B4-BE49-F238E27FC236}">
                <a16:creationId xmlns:a16="http://schemas.microsoft.com/office/drawing/2014/main" id="{18C8EA81-313D-5664-3035-D87F762C0119}"/>
              </a:ext>
            </a:extLst>
          </p:cNvPr>
          <p:cNvSpPr txBox="1"/>
          <p:nvPr/>
        </p:nvSpPr>
        <p:spPr>
          <a:xfrm>
            <a:off x="20509208" y="17408759"/>
            <a:ext cx="118609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4000" b="1" dirty="0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Mean &amp; Uncertainty(Variation)</a:t>
            </a:r>
            <a:r>
              <a:rPr kumimoji="1" lang="en-US" altLang="ko-KR" sz="4000" b="1" baseline="30000" dirty="0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1  </a:t>
            </a:r>
            <a:r>
              <a:rPr kumimoji="1" lang="en-US" altLang="ko-KR" sz="40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of Location</a:t>
            </a:r>
            <a:endParaRPr kumimoji="1" lang="en-US" altLang="ko-KR" sz="4000" dirty="0">
              <a:solidFill>
                <a:srgbClr val="4472C4">
                  <a:lumMod val="75000"/>
                </a:srgbClr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</p:txBody>
      </p:sp>
      <p:grpSp>
        <p:nvGrpSpPr>
          <p:cNvPr id="3116" name="그룹 3115">
            <a:extLst>
              <a:ext uri="{FF2B5EF4-FFF2-40B4-BE49-F238E27FC236}">
                <a16:creationId xmlns:a16="http://schemas.microsoft.com/office/drawing/2014/main" id="{2355A1B1-28C1-3D1A-2D1E-85B4E866824A}"/>
              </a:ext>
            </a:extLst>
          </p:cNvPr>
          <p:cNvGrpSpPr/>
          <p:nvPr/>
        </p:nvGrpSpPr>
        <p:grpSpPr>
          <a:xfrm>
            <a:off x="16954885" y="18478295"/>
            <a:ext cx="3547925" cy="776721"/>
            <a:chOff x="2831406" y="3065593"/>
            <a:chExt cx="2500518" cy="410509"/>
          </a:xfrm>
        </p:grpSpPr>
        <p:sp>
          <p:nvSpPr>
            <p:cNvPr id="3117" name="TextBox 3116">
              <a:extLst>
                <a:ext uri="{FF2B5EF4-FFF2-40B4-BE49-F238E27FC236}">
                  <a16:creationId xmlns:a16="http://schemas.microsoft.com/office/drawing/2014/main" id="{78896179-E126-433C-FBBE-2958F6E54876}"/>
                </a:ext>
              </a:extLst>
            </p:cNvPr>
            <p:cNvSpPr txBox="1"/>
            <p:nvPr/>
          </p:nvSpPr>
          <p:spPr>
            <a:xfrm>
              <a:off x="3587367" y="3096680"/>
              <a:ext cx="1744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ko-KR" sz="1600" b="1" dirty="0">
                  <a:solidFill>
                    <a:prstClr val="black"/>
                  </a:solidFill>
                  <a:latin typeface="Helvetica"/>
                  <a:ea typeface="굴림" panose="020B0600000101010101" pitchFamily="34" charset="-127"/>
                  <a:cs typeface="Helvetica"/>
                </a:rPr>
                <a:t>+ State Info</a:t>
              </a:r>
              <a:endParaRPr kumimoji="1" lang="ko-KR" altLang="en-US" sz="1600" b="1" dirty="0">
                <a:solidFill>
                  <a:prstClr val="black"/>
                </a:solidFill>
                <a:latin typeface="Helvetica"/>
                <a:ea typeface="굴림" panose="020B0600000101010101" pitchFamily="34" charset="-127"/>
                <a:cs typeface="Helvetica"/>
              </a:endParaRPr>
            </a:p>
          </p:txBody>
        </p:sp>
        <p:grpSp>
          <p:nvGrpSpPr>
            <p:cNvPr id="3118" name="그룹 3117">
              <a:extLst>
                <a:ext uri="{FF2B5EF4-FFF2-40B4-BE49-F238E27FC236}">
                  <a16:creationId xmlns:a16="http://schemas.microsoft.com/office/drawing/2014/main" id="{F9397F90-8C84-BB22-F23F-C38812420410}"/>
                </a:ext>
              </a:extLst>
            </p:cNvPr>
            <p:cNvGrpSpPr/>
            <p:nvPr/>
          </p:nvGrpSpPr>
          <p:grpSpPr>
            <a:xfrm>
              <a:off x="2831406" y="3065593"/>
              <a:ext cx="1000453" cy="410509"/>
              <a:chOff x="2239836" y="2454266"/>
              <a:chExt cx="1000453" cy="410509"/>
            </a:xfrm>
          </p:grpSpPr>
          <p:pic>
            <p:nvPicPr>
              <p:cNvPr id="3119" name="그림 3118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B5BD4100-5457-BD50-641B-1E2212B7F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4328" y="2454266"/>
                <a:ext cx="755961" cy="293153"/>
              </a:xfrm>
              <a:prstGeom prst="rect">
                <a:avLst/>
              </a:prstGeom>
            </p:spPr>
          </p:pic>
          <p:pic>
            <p:nvPicPr>
              <p:cNvPr id="3120" name="그림 3119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5771FD98-F2F2-9EBD-B074-B6B668BBB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0760" y="2478715"/>
                <a:ext cx="755961" cy="293153"/>
              </a:xfrm>
              <a:prstGeom prst="rect">
                <a:avLst/>
              </a:prstGeom>
            </p:spPr>
          </p:pic>
          <p:pic>
            <p:nvPicPr>
              <p:cNvPr id="3121" name="그림 3120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477F8B6B-D2A8-1870-514D-CDE6866E0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2302" y="2508054"/>
                <a:ext cx="755961" cy="293153"/>
              </a:xfrm>
              <a:prstGeom prst="rect">
                <a:avLst/>
              </a:prstGeom>
            </p:spPr>
          </p:pic>
          <p:pic>
            <p:nvPicPr>
              <p:cNvPr id="3122" name="그림 3121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8C63DFD3-EE6B-9462-77F0-448187292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8514" y="2537393"/>
                <a:ext cx="755961" cy="293153"/>
              </a:xfrm>
              <a:prstGeom prst="rect">
                <a:avLst/>
              </a:prstGeom>
            </p:spPr>
          </p:pic>
          <p:pic>
            <p:nvPicPr>
              <p:cNvPr id="3123" name="그림 3122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FDCF1386-E70F-1B53-69FD-F82FDCBAC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9836" y="2571622"/>
                <a:ext cx="755961" cy="293153"/>
              </a:xfrm>
              <a:prstGeom prst="rect">
                <a:avLst/>
              </a:prstGeom>
            </p:spPr>
          </p:pic>
        </p:grpSp>
      </p:grpSp>
      <p:sp>
        <p:nvSpPr>
          <p:cNvPr id="3124" name="TextBox 3123">
            <a:extLst>
              <a:ext uri="{FF2B5EF4-FFF2-40B4-BE49-F238E27FC236}">
                <a16:creationId xmlns:a16="http://schemas.microsoft.com/office/drawing/2014/main" id="{2943B8EF-C2ED-0D59-F7CF-1A0C325B260E}"/>
              </a:ext>
            </a:extLst>
          </p:cNvPr>
          <p:cNvSpPr txBox="1"/>
          <p:nvPr/>
        </p:nvSpPr>
        <p:spPr>
          <a:xfrm>
            <a:off x="16524606" y="24916059"/>
            <a:ext cx="1808899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2099"/>
              </a:lnSpc>
              <a:spcBef>
                <a:spcPts val="0"/>
              </a:spcBef>
              <a:spcAft>
                <a:spcPts val="900"/>
              </a:spcAft>
            </a:pPr>
            <a:r>
              <a:rPr lang="en" altLang="ko-KR" b="1" baseline="30000" dirty="0">
                <a:solidFill>
                  <a:srgbClr val="0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1</a:t>
            </a:r>
            <a:r>
              <a:rPr lang="en" altLang="ko-KR" b="1" dirty="0">
                <a:solidFill>
                  <a:srgbClr val="0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Multi-Task Learning Using Uncertainty to Weigh Losses for Scene Geometry and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1" name="TextBox 3130">
                <a:extLst>
                  <a:ext uri="{FF2B5EF4-FFF2-40B4-BE49-F238E27FC236}">
                    <a16:creationId xmlns:a16="http://schemas.microsoft.com/office/drawing/2014/main" id="{257D4356-6EC3-FEDE-FB65-B9ED5B5934AE}"/>
                  </a:ext>
                </a:extLst>
              </p:cNvPr>
              <p:cNvSpPr txBox="1"/>
              <p:nvPr/>
            </p:nvSpPr>
            <p:spPr>
              <a:xfrm>
                <a:off x="25074189" y="18361260"/>
                <a:ext cx="8190801" cy="2494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𝐿𝑜𝑠𝑠</m:t>
                      </m:r>
                      <m:r>
                        <a:rPr kumimoji="1" lang="en-US" altLang="ko-K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kumimoji="1" lang="en-US" altLang="ko-K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ko-K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1" lang="en-US" altLang="ko-K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  <m: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ko-K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cs"/>
                        </a:rPr>
                        <m:t>+ </m:t>
                      </m:r>
                      <m:func>
                        <m:funcPr>
                          <m:ctrlPr>
                            <a:rPr kumimoji="1" lang="en-US" altLang="ko-K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ko-KR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ko-K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kumimoji="1" lang="en-US" altLang="ko-KR" sz="3200" i="1" dirty="0">
                  <a:solidFill>
                    <a:prstClr val="black"/>
                  </a:solidFill>
                  <a:latin typeface="Cambria Math" panose="02040503050406030204" pitchFamily="18" charset="0"/>
                  <a:ea typeface="굴림" panose="020B0600000101010101" pitchFamily="34" charset="-127"/>
                  <a:cs typeface="+mn-cs"/>
                </a:endParaRPr>
              </a:p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𝐺𝑇</m:t>
                    </m:r>
                  </m:oMath>
                </a14:m>
                <a:endParaRPr kumimoji="1" lang="en-US" altLang="ko-KR" sz="3200" dirty="0">
                  <a:solidFill>
                    <a:prstClr val="black"/>
                  </a:solidFill>
                  <a:latin typeface="Helvetica"/>
                  <a:ea typeface="굴림" panose="020B0600000101010101" pitchFamily="34" charset="-127"/>
                  <a:cs typeface="+mn-cs"/>
                </a:endParaRPr>
              </a:p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1" lang="en-US" altLang="ko-K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ko-K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𝑃𝑟𝑒𝑑𝑖𝑐𝑡𝑒𝑑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𝑉𝑎𝑙𝑢𝑒</m:t>
                    </m:r>
                  </m:oMath>
                </a14:m>
                <a:endParaRPr kumimoji="1" lang="en-US" altLang="ko-KR" sz="3200" dirty="0">
                  <a:solidFill>
                    <a:prstClr val="black"/>
                  </a:solidFill>
                  <a:latin typeface="Helvetica"/>
                  <a:ea typeface="굴림" panose="020B0600000101010101" pitchFamily="34" charset="-127"/>
                  <a:cs typeface="+mn-cs"/>
                </a:endParaRPr>
              </a:p>
              <a:p>
                <a:pPr marL="342900" indent="-342900" eaLnBrk="1" fontAlgn="auto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ko-K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𝜎</m:t>
                        </m:r>
                      </m:e>
                      <m:sup>
                        <m:r>
                          <a:rPr kumimoji="1" lang="en-US" altLang="ko-KR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𝑈𝑛𝑐𝑒𝑟𝑡𝑎𝑖𝑛𝑡𝑦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 (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𝑣𝑎𝑟𝑖𝑎𝑡𝑖𝑜𝑛</m:t>
                    </m:r>
                    <m:r>
                      <a:rPr kumimoji="1" lang="en-US" altLang="ko-KR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1" lang="en-US" altLang="ko-KR" sz="3200" dirty="0">
                  <a:solidFill>
                    <a:prstClr val="black"/>
                  </a:solidFill>
                  <a:latin typeface="Helvetica"/>
                  <a:ea typeface="굴림" panose="020B0600000101010101" pitchFamily="34" charset="-127"/>
                  <a:cs typeface="+mn-cs"/>
                </a:endParaRPr>
              </a:p>
            </p:txBody>
          </p:sp>
        </mc:Choice>
        <mc:Fallback xmlns="">
          <p:sp>
            <p:nvSpPr>
              <p:cNvPr id="3131" name="TextBox 3130">
                <a:extLst>
                  <a:ext uri="{FF2B5EF4-FFF2-40B4-BE49-F238E27FC236}">
                    <a16:creationId xmlns:a16="http://schemas.microsoft.com/office/drawing/2014/main" id="{257D4356-6EC3-FEDE-FB65-B9ED5B59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4189" y="18361260"/>
                <a:ext cx="8190801" cy="2494850"/>
              </a:xfrm>
              <a:prstGeom prst="rect">
                <a:avLst/>
              </a:prstGeom>
              <a:blipFill>
                <a:blip r:embed="rId8"/>
                <a:stretch>
                  <a:fillRect l="-1703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2" name="TextBox 3131">
            <a:extLst>
              <a:ext uri="{FF2B5EF4-FFF2-40B4-BE49-F238E27FC236}">
                <a16:creationId xmlns:a16="http://schemas.microsoft.com/office/drawing/2014/main" id="{95BC3D15-2ADF-C8BA-3107-B45A1B2D3CEB}"/>
              </a:ext>
            </a:extLst>
          </p:cNvPr>
          <p:cNvSpPr txBox="1"/>
          <p:nvPr/>
        </p:nvSpPr>
        <p:spPr>
          <a:xfrm>
            <a:off x="20246909" y="21899805"/>
            <a:ext cx="12123281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3200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Test Result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28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Avg Error: 168.42 km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ko-KR" sz="400" b="1" dirty="0">
              <a:solidFill>
                <a:srgbClr val="C00000"/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2800" b="1" dirty="0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High Variation</a:t>
            </a:r>
            <a:r>
              <a:rPr kumimoji="1" lang="en-US" altLang="ko-KR" sz="2800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 Avg Error: </a:t>
            </a:r>
            <a:r>
              <a:rPr kumimoji="1" lang="en-US" altLang="ko-KR" sz="2800" b="1" dirty="0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401.66 km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     (</a:t>
            </a:r>
            <a:r>
              <a:rPr kumimoji="1" lang="en-US" altLang="ko-KR" b="1" dirty="0" err="1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e.g</a:t>
            </a:r>
            <a:r>
              <a:rPr kumimoji="1" lang="en-US" altLang="ko-KR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 “I don’t feel so good today!”, ”I am home now.”)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endParaRPr kumimoji="1" lang="en-US" altLang="ko-KR" sz="1000" b="1" dirty="0">
              <a:solidFill>
                <a:srgbClr val="4472C4">
                  <a:lumMod val="75000"/>
                </a:srgbClr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2800" b="1" dirty="0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Low Variation </a:t>
            </a:r>
            <a:r>
              <a:rPr kumimoji="1" lang="en-US" altLang="ko-KR" sz="2800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Avg Error: </a:t>
            </a:r>
            <a:r>
              <a:rPr kumimoji="1" lang="en-US" altLang="ko-KR" sz="2800" b="1" dirty="0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34.88km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ko-KR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     (</a:t>
            </a:r>
            <a:r>
              <a:rPr kumimoji="1" lang="en-US" altLang="ko-KR" b="1" dirty="0" err="1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e.g</a:t>
            </a:r>
            <a:r>
              <a:rPr kumimoji="1" lang="en-US" altLang="ko-KR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 “I am in the river walk”, “New </a:t>
            </a:r>
            <a:r>
              <a:rPr kumimoji="1" lang="en-US" altLang="ko-KR" b="1" dirty="0" err="1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york</a:t>
            </a:r>
            <a:r>
              <a:rPr kumimoji="1" lang="en-US" altLang="ko-KR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, New </a:t>
            </a:r>
            <a:r>
              <a:rPr kumimoji="1" lang="en-US" altLang="ko-KR" b="1" dirty="0" err="1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york</a:t>
            </a:r>
            <a:r>
              <a:rPr kumimoji="1" lang="en-US" altLang="ko-KR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!!”)</a:t>
            </a:r>
            <a:endParaRPr kumimoji="1" lang="en-US" altLang="ko-KR" sz="2000" b="1" dirty="0">
              <a:solidFill>
                <a:srgbClr val="4472C4">
                  <a:lumMod val="75000"/>
                </a:srgbClr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</p:txBody>
      </p:sp>
      <p:pic>
        <p:nvPicPr>
          <p:cNvPr id="29972" name="그림 29971">
            <a:extLst>
              <a:ext uri="{FF2B5EF4-FFF2-40B4-BE49-F238E27FC236}">
                <a16:creationId xmlns:a16="http://schemas.microsoft.com/office/drawing/2014/main" id="{E5BF7EEA-38AC-1E13-8295-DC5A2DABC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71737" y="21216760"/>
            <a:ext cx="5382122" cy="3909119"/>
          </a:xfrm>
          <a:prstGeom prst="rect">
            <a:avLst/>
          </a:prstGeom>
        </p:spPr>
      </p:pic>
      <p:sp>
        <p:nvSpPr>
          <p:cNvPr id="29973" name="모서리가 둥근 직사각형 29972">
            <a:extLst>
              <a:ext uri="{FF2B5EF4-FFF2-40B4-BE49-F238E27FC236}">
                <a16:creationId xmlns:a16="http://schemas.microsoft.com/office/drawing/2014/main" id="{541BFEE3-07C8-D00A-C396-7510FD55DA2F}"/>
              </a:ext>
            </a:extLst>
          </p:cNvPr>
          <p:cNvSpPr/>
          <p:nvPr/>
        </p:nvSpPr>
        <p:spPr>
          <a:xfrm>
            <a:off x="16286163" y="4662017"/>
            <a:ext cx="7429500" cy="120501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5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34" charset="-127"/>
                <a:cs typeface="+mn-cs"/>
              </a:rPr>
              <a:t>Methodology</a:t>
            </a:r>
            <a:endParaRPr kumimoji="1" lang="ko-KR" altLang="en-US" sz="5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굴림" panose="020B0600000101010101" pitchFamily="34" charset="-127"/>
              <a:cs typeface="+mn-cs"/>
            </a:endParaRPr>
          </a:p>
        </p:txBody>
      </p:sp>
      <p:cxnSp>
        <p:nvCxnSpPr>
          <p:cNvPr id="29975" name="직선 연결선[R] 29974">
            <a:extLst>
              <a:ext uri="{FF2B5EF4-FFF2-40B4-BE49-F238E27FC236}">
                <a16:creationId xmlns:a16="http://schemas.microsoft.com/office/drawing/2014/main" id="{4322D3DF-5F5F-31AC-CDAF-518E32AC2422}"/>
              </a:ext>
            </a:extLst>
          </p:cNvPr>
          <p:cNvCxnSpPr>
            <a:cxnSpLocks/>
          </p:cNvCxnSpPr>
          <p:nvPr/>
        </p:nvCxnSpPr>
        <p:spPr>
          <a:xfrm flipV="1">
            <a:off x="16213614" y="16680626"/>
            <a:ext cx="27036712" cy="29702"/>
          </a:xfrm>
          <a:prstGeom prst="line">
            <a:avLst/>
          </a:prstGeom>
          <a:noFill/>
          <a:ln w="38100" cap="flat" cmpd="dbl" algn="ctr">
            <a:solidFill>
              <a:srgbClr val="495A70"/>
            </a:solidFill>
            <a:prstDash val="solid"/>
            <a:miter lim="800000"/>
          </a:ln>
          <a:effectLst/>
        </p:spPr>
      </p:cxnSp>
      <p:pic>
        <p:nvPicPr>
          <p:cNvPr id="29984" name="그림 29983">
            <a:extLst>
              <a:ext uri="{FF2B5EF4-FFF2-40B4-BE49-F238E27FC236}">
                <a16:creationId xmlns:a16="http://schemas.microsoft.com/office/drawing/2014/main" id="{945216BF-C263-AFC2-FBED-B0E553CA64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92611" y="18082241"/>
            <a:ext cx="4967641" cy="3939559"/>
          </a:xfrm>
          <a:prstGeom prst="rect">
            <a:avLst/>
          </a:prstGeom>
        </p:spPr>
      </p:pic>
      <p:cxnSp>
        <p:nvCxnSpPr>
          <p:cNvPr id="29986" name="직선 연결선[R] 29985">
            <a:extLst>
              <a:ext uri="{FF2B5EF4-FFF2-40B4-BE49-F238E27FC236}">
                <a16:creationId xmlns:a16="http://schemas.microsoft.com/office/drawing/2014/main" id="{E310D2ED-8DCE-1BD1-4F16-8753A5BC0922}"/>
              </a:ext>
            </a:extLst>
          </p:cNvPr>
          <p:cNvCxnSpPr>
            <a:cxnSpLocks/>
          </p:cNvCxnSpPr>
          <p:nvPr/>
        </p:nvCxnSpPr>
        <p:spPr>
          <a:xfrm>
            <a:off x="28727400" y="5500837"/>
            <a:ext cx="0" cy="10725291"/>
          </a:xfrm>
          <a:prstGeom prst="line">
            <a:avLst/>
          </a:prstGeom>
          <a:noFill/>
          <a:ln w="38100" cap="flat" cmpd="dbl" algn="ctr">
            <a:solidFill>
              <a:srgbClr val="495A70"/>
            </a:solidFill>
            <a:prstDash val="solid"/>
            <a:miter lim="800000"/>
          </a:ln>
          <a:effectLst/>
        </p:spPr>
      </p:cxnSp>
      <p:cxnSp>
        <p:nvCxnSpPr>
          <p:cNvPr id="29992" name="직선 연결선[R] 29991">
            <a:extLst>
              <a:ext uri="{FF2B5EF4-FFF2-40B4-BE49-F238E27FC236}">
                <a16:creationId xmlns:a16="http://schemas.microsoft.com/office/drawing/2014/main" id="{71EC629A-4BCA-A679-2219-9F3BAB53EC51}"/>
              </a:ext>
            </a:extLst>
          </p:cNvPr>
          <p:cNvCxnSpPr>
            <a:cxnSpLocks/>
          </p:cNvCxnSpPr>
          <p:nvPr/>
        </p:nvCxnSpPr>
        <p:spPr>
          <a:xfrm>
            <a:off x="32834546" y="17004632"/>
            <a:ext cx="27478" cy="9041413"/>
          </a:xfrm>
          <a:prstGeom prst="line">
            <a:avLst/>
          </a:prstGeom>
          <a:noFill/>
          <a:ln w="38100" cap="flat" cmpd="dbl" algn="ctr">
            <a:solidFill>
              <a:srgbClr val="495A70"/>
            </a:solidFill>
            <a:prstDash val="solid"/>
            <a:miter lim="800000"/>
          </a:ln>
          <a:effectLst/>
        </p:spPr>
      </p:cxnSp>
      <p:sp>
        <p:nvSpPr>
          <p:cNvPr id="29995" name="TextBox 29994">
            <a:extLst>
              <a:ext uri="{FF2B5EF4-FFF2-40B4-BE49-F238E27FC236}">
                <a16:creationId xmlns:a16="http://schemas.microsoft.com/office/drawing/2014/main" id="{1247D5CE-7BAB-1D15-8231-62AAE6FE298A}"/>
              </a:ext>
            </a:extLst>
          </p:cNvPr>
          <p:cNvSpPr txBox="1"/>
          <p:nvPr/>
        </p:nvSpPr>
        <p:spPr>
          <a:xfrm>
            <a:off x="16779751" y="26887199"/>
            <a:ext cx="271094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ProProcessing</a:t>
            </a:r>
            <a:endParaRPr kumimoji="1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Provide valuable insights (statistical approach)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Cleaning is Crucial Related model performance.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" altLang="ko-KR" sz="40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Model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Machin Learning Model is good option for Text Classification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BERT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Model</a:t>
            </a: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: Provides vector information applicable to various applications.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                             (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e</a:t>
            </a: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.g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.,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Geolocation Prediction, Sentiment and Recommendation)</a:t>
            </a:r>
            <a:endParaRPr kumimoji="0" lang="en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굴림" panose="020B0600000101010101" pitchFamily="34" charset="-127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Mean and Uncertainty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:</a:t>
            </a:r>
            <a:r>
              <a:rPr kumimoji="0" lang="en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 provide a range of values instead of a single figure for the model.</a:t>
            </a:r>
          </a:p>
        </p:txBody>
      </p:sp>
      <p:sp>
        <p:nvSpPr>
          <p:cNvPr id="30013" name="모서리가 둥근 직사각형 30012">
            <a:extLst>
              <a:ext uri="{FF2B5EF4-FFF2-40B4-BE49-F238E27FC236}">
                <a16:creationId xmlns:a16="http://schemas.microsoft.com/office/drawing/2014/main" id="{DD6708E6-300B-1FF8-FF64-37D96B541580}"/>
              </a:ext>
            </a:extLst>
          </p:cNvPr>
          <p:cNvSpPr/>
          <p:nvPr/>
        </p:nvSpPr>
        <p:spPr>
          <a:xfrm>
            <a:off x="34064806" y="22518071"/>
            <a:ext cx="1936835" cy="106792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굴림" panose="020B0600000101010101" pitchFamily="34" charset="-127"/>
                <a:cs typeface="+mn-cs"/>
              </a:rPr>
              <a:t>BERT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굴림" panose="020B0600000101010101" pitchFamily="34" charset="-127"/>
                <a:cs typeface="+mn-cs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굴림" panose="020B0600000101010101" pitchFamily="34" charset="-127"/>
                <a:cs typeface="+mn-cs"/>
              </a:rPr>
              <a:t>Model</a:t>
            </a:r>
          </a:p>
        </p:txBody>
      </p:sp>
      <p:cxnSp>
        <p:nvCxnSpPr>
          <p:cNvPr id="30014" name="직선 화살표 연결선 30013">
            <a:extLst>
              <a:ext uri="{FF2B5EF4-FFF2-40B4-BE49-F238E27FC236}">
                <a16:creationId xmlns:a16="http://schemas.microsoft.com/office/drawing/2014/main" id="{E5237BF2-3932-48E1-6F5A-8D96DF0DB2C6}"/>
              </a:ext>
            </a:extLst>
          </p:cNvPr>
          <p:cNvCxnSpPr>
            <a:cxnSpLocks/>
          </p:cNvCxnSpPr>
          <p:nvPr/>
        </p:nvCxnSpPr>
        <p:spPr>
          <a:xfrm>
            <a:off x="35047674" y="23631198"/>
            <a:ext cx="5775" cy="28132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0015" name="그룹 30014">
            <a:extLst>
              <a:ext uri="{FF2B5EF4-FFF2-40B4-BE49-F238E27FC236}">
                <a16:creationId xmlns:a16="http://schemas.microsoft.com/office/drawing/2014/main" id="{5BB5AB42-37B1-19B1-E2D2-EE917C018746}"/>
              </a:ext>
            </a:extLst>
          </p:cNvPr>
          <p:cNvGrpSpPr/>
          <p:nvPr/>
        </p:nvGrpSpPr>
        <p:grpSpPr>
          <a:xfrm>
            <a:off x="33991269" y="20924473"/>
            <a:ext cx="2381120" cy="1092794"/>
            <a:chOff x="2176268" y="2454266"/>
            <a:chExt cx="1064021" cy="439848"/>
          </a:xfrm>
        </p:grpSpPr>
        <p:pic>
          <p:nvPicPr>
            <p:cNvPr id="30016" name="그림 3001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E6CEA77B-3A90-6F77-6C86-E8A96BCE6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84328" y="2454266"/>
              <a:ext cx="755961" cy="293153"/>
            </a:xfrm>
            <a:prstGeom prst="rect">
              <a:avLst/>
            </a:prstGeom>
          </p:spPr>
        </p:pic>
        <p:pic>
          <p:nvPicPr>
            <p:cNvPr id="30017" name="그림 30016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B6D9065A-53C0-3A0F-2D12-2EBEEBD0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20760" y="2478715"/>
              <a:ext cx="755961" cy="293153"/>
            </a:xfrm>
            <a:prstGeom prst="rect">
              <a:avLst/>
            </a:prstGeom>
          </p:spPr>
        </p:pic>
        <p:pic>
          <p:nvPicPr>
            <p:cNvPr id="30018" name="그림 30017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E00D347F-62DA-D2D3-4EA9-9E6368CE4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2302" y="2508054"/>
              <a:ext cx="755961" cy="293153"/>
            </a:xfrm>
            <a:prstGeom prst="rect">
              <a:avLst/>
            </a:prstGeom>
          </p:spPr>
        </p:pic>
        <p:pic>
          <p:nvPicPr>
            <p:cNvPr id="30019" name="그림 30018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AD2BC0F-B4A4-9CEC-848A-C77D38D59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8514" y="2537393"/>
              <a:ext cx="755961" cy="293153"/>
            </a:xfrm>
            <a:prstGeom prst="rect">
              <a:avLst/>
            </a:prstGeom>
          </p:spPr>
        </p:pic>
        <p:pic>
          <p:nvPicPr>
            <p:cNvPr id="30020" name="그림 30019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46E7F065-AB7B-B971-57B6-A358522DB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9836" y="2571622"/>
              <a:ext cx="755961" cy="293153"/>
            </a:xfrm>
            <a:prstGeom prst="rect">
              <a:avLst/>
            </a:prstGeom>
          </p:spPr>
        </p:pic>
        <p:pic>
          <p:nvPicPr>
            <p:cNvPr id="30021" name="그림 30020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2236A22C-B35C-3BEA-FC24-4D0BBB13E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76268" y="2600961"/>
              <a:ext cx="755961" cy="293153"/>
            </a:xfrm>
            <a:prstGeom prst="rect">
              <a:avLst/>
            </a:prstGeom>
          </p:spPr>
        </p:pic>
      </p:grpSp>
      <p:cxnSp>
        <p:nvCxnSpPr>
          <p:cNvPr id="30022" name="직선 화살표 연결선 30021">
            <a:extLst>
              <a:ext uri="{FF2B5EF4-FFF2-40B4-BE49-F238E27FC236}">
                <a16:creationId xmlns:a16="http://schemas.microsoft.com/office/drawing/2014/main" id="{30469F95-BB56-06C8-47A6-3A045AA47A70}"/>
              </a:ext>
            </a:extLst>
          </p:cNvPr>
          <p:cNvCxnSpPr>
            <a:cxnSpLocks/>
          </p:cNvCxnSpPr>
          <p:nvPr/>
        </p:nvCxnSpPr>
        <p:spPr>
          <a:xfrm>
            <a:off x="35006731" y="22115424"/>
            <a:ext cx="0" cy="35091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0023" name="Picture 2" descr="Unveiling Text Clustering: Exploring Algorithms and Text Embeddings | by  Kartheepan G | Medium">
            <a:extLst>
              <a:ext uri="{FF2B5EF4-FFF2-40B4-BE49-F238E27FC236}">
                <a16:creationId xmlns:a16="http://schemas.microsoft.com/office/drawing/2014/main" id="{B5BFA009-147F-19D3-F011-494CC8993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7371" y="23883801"/>
            <a:ext cx="2433656" cy="179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24" name="Picture 2" descr="Understanding Cosine Similarity and Cosine Distance in Depth | by Suraj  Yadav | AI Mind">
            <a:extLst>
              <a:ext uri="{FF2B5EF4-FFF2-40B4-BE49-F238E27FC236}">
                <a16:creationId xmlns:a16="http://schemas.microsoft.com/office/drawing/2014/main" id="{F4649C38-28C5-7E49-DD93-B398AC2D7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344" y="23560174"/>
            <a:ext cx="2332489" cy="179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025" name="타원 30024">
            <a:extLst>
              <a:ext uri="{FF2B5EF4-FFF2-40B4-BE49-F238E27FC236}">
                <a16:creationId xmlns:a16="http://schemas.microsoft.com/office/drawing/2014/main" id="{09930A6C-5B83-C2D4-B029-E6FD6C47503A}"/>
              </a:ext>
            </a:extLst>
          </p:cNvPr>
          <p:cNvSpPr/>
          <p:nvPr/>
        </p:nvSpPr>
        <p:spPr>
          <a:xfrm>
            <a:off x="35053449" y="24554061"/>
            <a:ext cx="168625" cy="180394"/>
          </a:xfrm>
          <a:prstGeom prst="ellipse">
            <a:avLst/>
          </a:prstGeom>
          <a:noFill/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0026" name="타원 30025">
            <a:extLst>
              <a:ext uri="{FF2B5EF4-FFF2-40B4-BE49-F238E27FC236}">
                <a16:creationId xmlns:a16="http://schemas.microsoft.com/office/drawing/2014/main" id="{2EEFA1B4-06DC-A9A4-9433-549F71078D8B}"/>
              </a:ext>
            </a:extLst>
          </p:cNvPr>
          <p:cNvSpPr/>
          <p:nvPr/>
        </p:nvSpPr>
        <p:spPr>
          <a:xfrm>
            <a:off x="35255348" y="24716658"/>
            <a:ext cx="168625" cy="180394"/>
          </a:xfrm>
          <a:prstGeom prst="ellipse">
            <a:avLst/>
          </a:prstGeom>
          <a:noFill/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굴림" panose="020B0600000101010101" pitchFamily="34" charset="-127"/>
              <a:cs typeface="+mn-cs"/>
            </a:endParaRPr>
          </a:p>
        </p:txBody>
      </p:sp>
      <p:cxnSp>
        <p:nvCxnSpPr>
          <p:cNvPr id="30027" name="직선 화살표 연결선 30026">
            <a:extLst>
              <a:ext uri="{FF2B5EF4-FFF2-40B4-BE49-F238E27FC236}">
                <a16:creationId xmlns:a16="http://schemas.microsoft.com/office/drawing/2014/main" id="{16970F3B-02D1-0420-05FD-4F4515F7B1FB}"/>
              </a:ext>
            </a:extLst>
          </p:cNvPr>
          <p:cNvCxnSpPr/>
          <p:nvPr/>
        </p:nvCxnSpPr>
        <p:spPr>
          <a:xfrm flipV="1">
            <a:off x="35206172" y="24066576"/>
            <a:ext cx="2381129" cy="51574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028" name="직선 화살표 연결선 30027">
            <a:extLst>
              <a:ext uri="{FF2B5EF4-FFF2-40B4-BE49-F238E27FC236}">
                <a16:creationId xmlns:a16="http://schemas.microsoft.com/office/drawing/2014/main" id="{4B6E59A4-8C56-9239-46D3-F5604B1A5814}"/>
              </a:ext>
            </a:extLst>
          </p:cNvPr>
          <p:cNvCxnSpPr>
            <a:cxnSpLocks/>
          </p:cNvCxnSpPr>
          <p:nvPr/>
        </p:nvCxnSpPr>
        <p:spPr>
          <a:xfrm flipV="1">
            <a:off x="35416966" y="24324447"/>
            <a:ext cx="2396620" cy="45725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032" name="TextBox 30031">
            <a:extLst>
              <a:ext uri="{FF2B5EF4-FFF2-40B4-BE49-F238E27FC236}">
                <a16:creationId xmlns:a16="http://schemas.microsoft.com/office/drawing/2014/main" id="{8356BBF3-BF2F-8712-48A6-AE81C61F3649}"/>
              </a:ext>
            </a:extLst>
          </p:cNvPr>
          <p:cNvSpPr txBox="1"/>
          <p:nvPr/>
        </p:nvSpPr>
        <p:spPr>
          <a:xfrm>
            <a:off x="33004710" y="17716130"/>
            <a:ext cx="11070992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4000" b="1" dirty="0"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Vectorized tweet(text) </a:t>
            </a:r>
            <a:r>
              <a:rPr kumimoji="1" lang="en-US" altLang="ko-KR" sz="4000" b="1" dirty="0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Clustering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altLang="ko-KR" sz="2800" dirty="0">
                <a:latin typeface="Georgia" panose="02040502050405020303" pitchFamily="18" charset="0"/>
                <a:ea typeface="굴림" panose="020B0600000101010101" pitchFamily="34" charset="-127"/>
                <a:cs typeface="+mn-cs"/>
              </a:rPr>
              <a:t>Generate sentence embeddings by pre-trained BERT model 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2800" dirty="0"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Sentence Embedding with </a:t>
            </a:r>
            <a:r>
              <a:rPr kumimoji="1" lang="en" altLang="ko-KR" sz="2800" dirty="0"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Cosine Distance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2800" dirty="0"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Find </a:t>
            </a:r>
            <a:r>
              <a:rPr kumimoji="1" lang="en-US" altLang="ko-KR" sz="2800" b="1" dirty="0">
                <a:solidFill>
                  <a:srgbClr val="C00000"/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recommend top 5 related posts</a:t>
            </a:r>
          </a:p>
        </p:txBody>
      </p:sp>
      <p:sp>
        <p:nvSpPr>
          <p:cNvPr id="30033" name="모서리가 둥근 직사각형 30032">
            <a:extLst>
              <a:ext uri="{FF2B5EF4-FFF2-40B4-BE49-F238E27FC236}">
                <a16:creationId xmlns:a16="http://schemas.microsoft.com/office/drawing/2014/main" id="{DA9B9E2E-7656-F13A-8CD0-E20422026CAD}"/>
              </a:ext>
            </a:extLst>
          </p:cNvPr>
          <p:cNvSpPr/>
          <p:nvPr/>
        </p:nvSpPr>
        <p:spPr>
          <a:xfrm>
            <a:off x="32799072" y="16222327"/>
            <a:ext cx="7429500" cy="1006318"/>
          </a:xfrm>
          <a:prstGeom prst="roundRect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굴림" panose="020B0600000101010101" pitchFamily="34" charset="-127"/>
                <a:cs typeface="+mn-cs"/>
              </a:rPr>
              <a:t>Recommendation</a:t>
            </a:r>
            <a:endParaRPr kumimoji="1" lang="ko-KR" alt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0034" name="모서리가 둥근 직사각형 30033">
            <a:extLst>
              <a:ext uri="{FF2B5EF4-FFF2-40B4-BE49-F238E27FC236}">
                <a16:creationId xmlns:a16="http://schemas.microsoft.com/office/drawing/2014/main" id="{815F8315-F8ED-102B-7F05-35B59126671A}"/>
              </a:ext>
            </a:extLst>
          </p:cNvPr>
          <p:cNvSpPr/>
          <p:nvPr/>
        </p:nvSpPr>
        <p:spPr>
          <a:xfrm>
            <a:off x="16234938" y="16222327"/>
            <a:ext cx="7429500" cy="1006318"/>
          </a:xfrm>
          <a:prstGeom prst="roundRect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R" sz="4400" b="1" kern="0" dirty="0">
                <a:solidFill>
                  <a:prstClr val="white"/>
                </a:solidFill>
                <a:latin typeface="Book Antiqua" panose="02040602050305030304" pitchFamily="18" charset="0"/>
                <a:ea typeface="굴림" panose="020B0600000101010101" pitchFamily="34" charset="-127"/>
                <a:cs typeface="+mn-cs"/>
              </a:rPr>
              <a:t>Predict Location</a:t>
            </a:r>
            <a:endParaRPr kumimoji="1" lang="ko-KR" alt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30035" name="모서리가 둥근 직사각형 30034">
            <a:extLst>
              <a:ext uri="{FF2B5EF4-FFF2-40B4-BE49-F238E27FC236}">
                <a16:creationId xmlns:a16="http://schemas.microsoft.com/office/drawing/2014/main" id="{7F382810-8F76-271C-B356-85A99FEAF824}"/>
              </a:ext>
            </a:extLst>
          </p:cNvPr>
          <p:cNvSpPr/>
          <p:nvPr/>
        </p:nvSpPr>
        <p:spPr>
          <a:xfrm>
            <a:off x="28651200" y="4772453"/>
            <a:ext cx="7429500" cy="1006318"/>
          </a:xfrm>
          <a:prstGeom prst="roundRect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ko-KR" sz="4400" b="1" kern="0" dirty="0">
                <a:solidFill>
                  <a:prstClr val="white"/>
                </a:solidFill>
                <a:latin typeface="Book Antiqua" panose="02040602050305030304" pitchFamily="18" charset="0"/>
                <a:ea typeface="굴림" panose="020B0600000101010101" pitchFamily="34" charset="-127"/>
                <a:cs typeface="+mn-cs"/>
              </a:rPr>
              <a:t>Predict Region &amp; State</a:t>
            </a:r>
            <a:endParaRPr kumimoji="1" lang="ko-KR" altLang="en-US" sz="4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 panose="02040602050305030304" pitchFamily="18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30056" name="그림 30055">
            <a:extLst>
              <a:ext uri="{FF2B5EF4-FFF2-40B4-BE49-F238E27FC236}">
                <a16:creationId xmlns:a16="http://schemas.microsoft.com/office/drawing/2014/main" id="{B5661ADD-34EF-0736-3DD4-4844CD4971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89168" y="9145374"/>
            <a:ext cx="5236679" cy="6372577"/>
          </a:xfrm>
          <a:prstGeom prst="rect">
            <a:avLst/>
          </a:prstGeom>
        </p:spPr>
      </p:pic>
      <p:sp>
        <p:nvSpPr>
          <p:cNvPr id="30059" name="TextBox 30058">
            <a:extLst>
              <a:ext uri="{FF2B5EF4-FFF2-40B4-BE49-F238E27FC236}">
                <a16:creationId xmlns:a16="http://schemas.microsoft.com/office/drawing/2014/main" id="{D81F0D2D-0264-4E09-D426-A8209FF30855}"/>
              </a:ext>
            </a:extLst>
          </p:cNvPr>
          <p:cNvSpPr txBox="1"/>
          <p:nvPr/>
        </p:nvSpPr>
        <p:spPr>
          <a:xfrm>
            <a:off x="35047674" y="8308985"/>
            <a:ext cx="8880312" cy="4585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3200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TF-IDF Machine Learning Model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28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Statistical formula to Convert text doc into vectors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ko-KR" sz="3600" dirty="0">
              <a:solidFill>
                <a:srgbClr val="4472C4">
                  <a:lumMod val="75000"/>
                </a:srgbClr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ko-KR" sz="2800" dirty="0">
              <a:solidFill>
                <a:srgbClr val="4472C4">
                  <a:lumMod val="75000"/>
                </a:srgbClr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ko-KR" sz="3200" dirty="0">
              <a:solidFill>
                <a:srgbClr val="4472C4">
                  <a:lumMod val="75000"/>
                </a:srgbClr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1" lang="en-US" altLang="ko-KR" sz="2000" dirty="0">
              <a:solidFill>
                <a:srgbClr val="4472C4">
                  <a:lumMod val="75000"/>
                </a:srgbClr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3200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Linear SVC</a:t>
            </a:r>
            <a:r>
              <a:rPr kumimoji="1" lang="ko-KR" altLang="en-US" sz="3200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 </a:t>
            </a:r>
            <a:r>
              <a:rPr kumimoji="1" lang="en-US" altLang="ko-KR" sz="3200" b="1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</a:rPr>
              <a:t>(Support Vector Classifier)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28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  <a:sym typeface="Wingdings" pitchFamily="2" charset="2"/>
              </a:rPr>
              <a:t>1</a:t>
            </a:r>
            <a:r>
              <a:rPr kumimoji="1" lang="en-US" altLang="ko-KR" sz="2800" baseline="300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  <a:sym typeface="Wingdings" pitchFamily="2" charset="2"/>
              </a:rPr>
              <a:t>st</a:t>
            </a:r>
            <a:r>
              <a:rPr kumimoji="1" lang="en-US" altLang="ko-KR" sz="28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  <a:sym typeface="Wingdings" pitchFamily="2" charset="2"/>
              </a:rPr>
              <a:t> Model: Text  9 Regions</a:t>
            </a:r>
          </a:p>
          <a:p>
            <a:pPr marL="914400"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28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  <a:sym typeface="Wingdings" pitchFamily="2" charset="2"/>
              </a:rPr>
              <a:t>2</a:t>
            </a:r>
            <a:r>
              <a:rPr kumimoji="1" lang="en-US" altLang="ko-KR" sz="2800" baseline="300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  <a:sym typeface="Wingdings" pitchFamily="2" charset="2"/>
              </a:rPr>
              <a:t>nd</a:t>
            </a:r>
            <a:r>
              <a:rPr kumimoji="1" lang="en-US" altLang="ko-KR" sz="2800" dirty="0">
                <a:solidFill>
                  <a:srgbClr val="4472C4">
                    <a:lumMod val="75000"/>
                  </a:srgbClr>
                </a:solidFill>
                <a:latin typeface="Georgia" panose="02040502050405020303" pitchFamily="18" charset="0"/>
                <a:ea typeface="굴림" panose="020B0600000101010101" pitchFamily="34" charset="-127"/>
                <a:cs typeface="Helvetica"/>
                <a:sym typeface="Wingdings" pitchFamily="2" charset="2"/>
              </a:rPr>
              <a:t> Model: 9 Regions  State</a:t>
            </a:r>
            <a:endParaRPr kumimoji="1" lang="en-US" altLang="ko-KR" sz="2800" dirty="0">
              <a:solidFill>
                <a:srgbClr val="4472C4">
                  <a:lumMod val="75000"/>
                </a:srgbClr>
              </a:solidFill>
              <a:latin typeface="Georgia" panose="02040502050405020303" pitchFamily="18" charset="0"/>
              <a:ea typeface="굴림" panose="020B0600000101010101" pitchFamily="34" charset="-127"/>
              <a:cs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60" name="TextBox 30059">
                <a:extLst>
                  <a:ext uri="{FF2B5EF4-FFF2-40B4-BE49-F238E27FC236}">
                    <a16:creationId xmlns:a16="http://schemas.microsoft.com/office/drawing/2014/main" id="{F06AC7C9-D932-F43A-D5C8-DC25E67A65DA}"/>
                  </a:ext>
                </a:extLst>
              </p:cNvPr>
              <p:cNvSpPr txBox="1"/>
              <p:nvPr/>
            </p:nvSpPr>
            <p:spPr>
              <a:xfrm>
                <a:off x="34865758" y="9945399"/>
                <a:ext cx="4127348" cy="1008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kumimoji="1"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kumimoji="1"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kumimoji="1" lang="en-US" altLang="ko-KR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ko-KR" altLang="en-US" sz="32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30060" name="TextBox 30059">
                <a:extLst>
                  <a:ext uri="{FF2B5EF4-FFF2-40B4-BE49-F238E27FC236}">
                    <a16:creationId xmlns:a16="http://schemas.microsoft.com/office/drawing/2014/main" id="{F06AC7C9-D932-F43A-D5C8-DC25E67A6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758" y="9945399"/>
                <a:ext cx="4127348" cy="1008289"/>
              </a:xfrm>
              <a:prstGeom prst="rect">
                <a:avLst/>
              </a:prstGeom>
              <a:blipFill>
                <a:blip r:embed="rId14"/>
                <a:stretch>
                  <a:fillRect l="-613" b="-172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61" name="TextBox 30060">
                <a:extLst>
                  <a:ext uri="{FF2B5EF4-FFF2-40B4-BE49-F238E27FC236}">
                    <a16:creationId xmlns:a16="http://schemas.microsoft.com/office/drawing/2014/main" id="{2F92E2B0-6430-1D1D-EB6D-59BB3A64F732}"/>
                  </a:ext>
                </a:extLst>
              </p:cNvPr>
              <p:cNvSpPr txBox="1"/>
              <p:nvPr/>
            </p:nvSpPr>
            <p:spPr>
              <a:xfrm>
                <a:off x="39175022" y="9912913"/>
                <a:ext cx="4619008" cy="1144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𝑑𝑜𝑐𝑢𝑚𝑛𝑒𝑡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kumimoji="1" lang="en-US" altLang="ko-KR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𝑜𝑐𝑐𝑢𝑟𝑒𝑛𝑐𝑒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</m:oMath>
                </a14:m>
                <a:endParaRPr kumimoji="1" lang="en-US" altLang="ko-KR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𝑑𝑜𝑐𝑢𝑚𝑛𝑒𝑡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𝑐𝑜𝑛𝑡𝑎𝑖𝑛𝑖𝑛𝑔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𝑤𝑜𝑟𝑑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ko-KR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𝑑𝑜𝑐𝑡𝑢𝑚𝑛𝑒𝑡</m:t>
                    </m:r>
                  </m:oMath>
                </a14:m>
                <a:endParaRPr kumimoji="1" lang="ko-KR" altLang="en-US" sz="1600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</mc:Choice>
        <mc:Fallback xmlns="">
          <p:sp>
            <p:nvSpPr>
              <p:cNvPr id="30061" name="TextBox 30060">
                <a:extLst>
                  <a:ext uri="{FF2B5EF4-FFF2-40B4-BE49-F238E27FC236}">
                    <a16:creationId xmlns:a16="http://schemas.microsoft.com/office/drawing/2014/main" id="{2F92E2B0-6430-1D1D-EB6D-59BB3A64F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022" y="9912913"/>
                <a:ext cx="4619008" cy="1144544"/>
              </a:xfrm>
              <a:prstGeom prst="rect">
                <a:avLst/>
              </a:prstGeom>
              <a:blipFill>
                <a:blip r:embed="rId15"/>
                <a:stretch>
                  <a:fillRect l="-2466" t="-4396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536" name="그림 25535">
            <a:extLst>
              <a:ext uri="{FF2B5EF4-FFF2-40B4-BE49-F238E27FC236}">
                <a16:creationId xmlns:a16="http://schemas.microsoft.com/office/drawing/2014/main" id="{365DFEE0-0732-1BDF-F4A4-D8D6C3E7D4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461797" y="13204184"/>
            <a:ext cx="7438803" cy="2616812"/>
          </a:xfrm>
          <a:prstGeom prst="rect">
            <a:avLst/>
          </a:prstGeom>
        </p:spPr>
      </p:pic>
      <p:sp>
        <p:nvSpPr>
          <p:cNvPr id="25537" name="TextBox 25536">
            <a:extLst>
              <a:ext uri="{FF2B5EF4-FFF2-40B4-BE49-F238E27FC236}">
                <a16:creationId xmlns:a16="http://schemas.microsoft.com/office/drawing/2014/main" id="{B68E91FD-4384-DFE9-4F6A-E8B8E848682C}"/>
              </a:ext>
            </a:extLst>
          </p:cNvPr>
          <p:cNvSpPr txBox="1"/>
          <p:nvPr/>
        </p:nvSpPr>
        <p:spPr>
          <a:xfrm>
            <a:off x="29368411" y="6105292"/>
            <a:ext cx="135321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rgbClr val="C00000"/>
                </a:solidFill>
                <a:latin typeface="Georgia" pitchFamily="18" charset="0"/>
              </a:rPr>
              <a:t>TF-IDF &amp; Linear SVC </a:t>
            </a:r>
            <a:r>
              <a:rPr lang="en-US" altLang="ko-KR" sz="4800" b="1" dirty="0">
                <a:latin typeface="Georgia" pitchFamily="18" charset="0"/>
              </a:rPr>
              <a:t>for Region &amp;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Georgia" pitchFamily="18" charset="0"/>
              </a:rPr>
              <a:t>Vectorization: TF-IDF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4000" dirty="0">
                <a:latin typeface="Georgia" pitchFamily="18" charset="0"/>
              </a:rPr>
              <a:t>Vector Classification: Linear SVC</a:t>
            </a:r>
            <a:endParaRPr lang="ko-KR" altLang="en-US" sz="4000" dirty="0">
              <a:latin typeface="Georgia" pitchFamily="18" charset="0"/>
            </a:endParaRPr>
          </a:p>
        </p:txBody>
      </p:sp>
      <p:pic>
        <p:nvPicPr>
          <p:cNvPr id="25538" name="Picture 4">
            <a:extLst>
              <a:ext uri="{FF2B5EF4-FFF2-40B4-BE49-F238E27FC236}">
                <a16:creationId xmlns:a16="http://schemas.microsoft.com/office/drawing/2014/main" id="{9FD4C9EC-3528-5AF4-865D-BA9D932B4F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175022" y="22831207"/>
            <a:ext cx="4538279" cy="2484706"/>
          </a:xfrm>
          <a:prstGeom prst="rect">
            <a:avLst/>
          </a:prstGeom>
        </p:spPr>
      </p:pic>
      <p:pic>
        <p:nvPicPr>
          <p:cNvPr id="1026" name="Picture 2" descr="Machine Learning Fundamentals: Cosine Similarity and Cosine Distance | by  Sindhu Seelam | Geek Culture | Medium">
            <a:extLst>
              <a:ext uri="{FF2B5EF4-FFF2-40B4-BE49-F238E27FC236}">
                <a16:creationId xmlns:a16="http://schemas.microsoft.com/office/drawing/2014/main" id="{99B10C8A-1974-7534-4A86-2A2650933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0851" y="20396183"/>
            <a:ext cx="5450500" cy="209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39" name="그림 25538">
            <a:extLst>
              <a:ext uri="{FF2B5EF4-FFF2-40B4-BE49-F238E27FC236}">
                <a16:creationId xmlns:a16="http://schemas.microsoft.com/office/drawing/2014/main" id="{BF8BEAC1-7C76-1CB7-1894-E0B95DBDFBE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97954" y="1486978"/>
            <a:ext cx="5564547" cy="18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72282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2715</TotalTime>
  <Words>426</Words>
  <Application>Microsoft Macintosh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Book Antiqua</vt:lpstr>
      <vt:lpstr>Cambria Math</vt:lpstr>
      <vt:lpstr>Georgia</vt:lpstr>
      <vt:lpstr>Helvetica</vt:lpstr>
      <vt:lpstr>Times New Roman</vt:lpstr>
      <vt:lpstr>Оформление по умолчанию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2198</dc:creator>
  <cp:lastModifiedBy>Tanvir Alam</cp:lastModifiedBy>
  <cp:revision>288</cp:revision>
  <dcterms:created xsi:type="dcterms:W3CDTF">2006-02-13T18:25:23Z</dcterms:created>
  <dcterms:modified xsi:type="dcterms:W3CDTF">2025-01-20T20:56:16Z</dcterms:modified>
</cp:coreProperties>
</file>