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5d847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5d847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f5d847eb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f5d847eb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a6c5d630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a6c5d630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a6c5d630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a6c5d630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a6c5d630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6c5d630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a6c5d630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6c5d630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a6c5d630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a6c5d630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a6c5d630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a6c5d630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5d847eb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5d847eb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5d847eba_4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5d847eba_4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a6c5d630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6c5d630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5d847e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5d847e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a6c5d6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a6c5d6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a6c5d63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6c5d63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6c5d630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6c5d630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6c5d63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6c5d63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94232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Predicting US Graduate Program Admission using User Profiles from Edulix.com</a:t>
            </a:r>
            <a:endParaRPr sz="3700"/>
          </a:p>
        </p:txBody>
      </p:sp>
      <p:sp>
        <p:nvSpPr>
          <p:cNvPr id="129" name="Google Shape;129;p13"/>
          <p:cNvSpPr txBox="1"/>
          <p:nvPr>
            <p:ph idx="1" type="subTitle"/>
          </p:nvPr>
        </p:nvSpPr>
        <p:spPr>
          <a:xfrm>
            <a:off x="311700" y="2928975"/>
            <a:ext cx="8520600" cy="12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Group 31: </a:t>
            </a:r>
            <a:r>
              <a:rPr lang="en" sz="1800"/>
              <a:t>Shloak Aggarwal 2017107</a:t>
            </a:r>
            <a:endParaRPr sz="1800"/>
          </a:p>
          <a:p>
            <a:pPr indent="0" lvl="0" marL="0" rtl="0" algn="ctr">
              <a:spcBef>
                <a:spcPts val="0"/>
              </a:spcBef>
              <a:spcAft>
                <a:spcPts val="0"/>
              </a:spcAft>
              <a:buNone/>
            </a:pPr>
            <a:r>
              <a:rPr lang="en" sz="1800"/>
              <a:t>Syed </a:t>
            </a:r>
            <a:r>
              <a:rPr lang="en" sz="1800"/>
              <a:t>Ali </a:t>
            </a:r>
            <a:r>
              <a:rPr lang="en" sz="1800"/>
              <a:t>Abbas Rizvi 2017114</a:t>
            </a:r>
            <a:endParaRPr sz="1800"/>
          </a:p>
          <a:p>
            <a:pPr indent="0" lvl="0" marL="0" rtl="0" algn="ctr">
              <a:spcBef>
                <a:spcPts val="0"/>
              </a:spcBef>
              <a:spcAft>
                <a:spcPts val="0"/>
              </a:spcAft>
              <a:buNone/>
            </a:pPr>
            <a:r>
              <a:rPr lang="en" sz="1800"/>
              <a:t>Tanish Jain 2017115</a:t>
            </a:r>
            <a:endParaRPr sz="1800"/>
          </a:p>
        </p:txBody>
      </p:sp>
      <p:pic>
        <p:nvPicPr>
          <p:cNvPr id="130" name="Google Shape;130;p13"/>
          <p:cNvPicPr preferRelativeResize="0"/>
          <p:nvPr/>
        </p:nvPicPr>
        <p:blipFill>
          <a:blip r:embed="rId3">
            <a:alphaModFix/>
          </a:blip>
          <a:stretch>
            <a:fillRect/>
          </a:stretch>
        </p:blipFill>
        <p:spPr>
          <a:xfrm rot="-753665">
            <a:off x="7218425" y="3071375"/>
            <a:ext cx="1471475" cy="147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19150" y="312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201" name="Google Shape;201;p22"/>
          <p:cNvSpPr txBox="1"/>
          <p:nvPr>
            <p:ph idx="1" type="body"/>
          </p:nvPr>
        </p:nvSpPr>
        <p:spPr>
          <a:xfrm>
            <a:off x="438150" y="1055275"/>
            <a:ext cx="3622800" cy="36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Logistic Regression with L1 regularisation</a:t>
            </a:r>
            <a:endParaRPr sz="1600"/>
          </a:p>
          <a:p>
            <a:pPr indent="0" lvl="0" marL="0" rtl="0" algn="l">
              <a:spcBef>
                <a:spcPts val="0"/>
              </a:spcBef>
              <a:spcAft>
                <a:spcPts val="0"/>
              </a:spcAft>
              <a:buNone/>
            </a:pPr>
            <a:r>
              <a:rPr lang="en" sz="1600"/>
              <a:t>Logistic Regression with L2 regularisation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SVM with Poly Kernel, degree = 1</a:t>
            </a:r>
            <a:endParaRPr sz="1600"/>
          </a:p>
          <a:p>
            <a:pPr indent="0" lvl="0" marL="0" rtl="0" algn="l">
              <a:spcBef>
                <a:spcPts val="0"/>
              </a:spcBef>
              <a:spcAft>
                <a:spcPts val="0"/>
              </a:spcAft>
              <a:buNone/>
            </a:pPr>
            <a:r>
              <a:rPr lang="en" sz="1600"/>
              <a:t>SVM with RBF Kernel</a:t>
            </a:r>
            <a:endParaRPr sz="1600"/>
          </a:p>
          <a:p>
            <a:pPr indent="0" lvl="0" marL="0" rtl="0" algn="l">
              <a:spcBef>
                <a:spcPts val="0"/>
              </a:spcBef>
              <a:spcAft>
                <a:spcPts val="0"/>
              </a:spcAft>
              <a:buNone/>
            </a:pPr>
            <a:r>
              <a:rPr lang="en" sz="1600"/>
              <a:t>SVM with Linear Kernel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Random Forest Classifier with 10 trees</a:t>
            </a:r>
            <a:endParaRPr sz="1600"/>
          </a:p>
          <a:p>
            <a:pPr indent="0" lvl="0" marL="0" rtl="0" algn="l">
              <a:spcBef>
                <a:spcPts val="0"/>
              </a:spcBef>
              <a:spcAft>
                <a:spcPts val="0"/>
              </a:spcAft>
              <a:buNone/>
            </a:pPr>
            <a:r>
              <a:rPr lang="en" sz="1600"/>
              <a:t>Random Forest Classifier with 15 trees</a:t>
            </a:r>
            <a:endParaRPr sz="1600"/>
          </a:p>
          <a:p>
            <a:pPr indent="0" lvl="0" marL="0" rtl="0" algn="l">
              <a:spcBef>
                <a:spcPts val="0"/>
              </a:spcBef>
              <a:spcAft>
                <a:spcPts val="0"/>
              </a:spcAft>
              <a:buNone/>
            </a:pPr>
            <a:r>
              <a:rPr lang="en" sz="1600"/>
              <a:t>Random Forest Classifier with 1000 trees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Multilayer Perceptron (built using Tensorflow)</a:t>
            </a:r>
            <a:endParaRPr sz="1600"/>
          </a:p>
        </p:txBody>
      </p:sp>
      <p:sp>
        <p:nvSpPr>
          <p:cNvPr id="202" name="Google Shape;202;p22"/>
          <p:cNvSpPr txBox="1"/>
          <p:nvPr>
            <p:ph idx="1" type="body"/>
          </p:nvPr>
        </p:nvSpPr>
        <p:spPr>
          <a:xfrm>
            <a:off x="4413500" y="1055275"/>
            <a:ext cx="4031700" cy="35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K Nearest Neighbours (2 neighbours)</a:t>
            </a:r>
            <a:endParaRPr sz="1600"/>
          </a:p>
          <a:p>
            <a:pPr indent="0" lvl="0" marL="0" rtl="0" algn="l">
              <a:spcBef>
                <a:spcPts val="0"/>
              </a:spcBef>
              <a:spcAft>
                <a:spcPts val="0"/>
              </a:spcAft>
              <a:buNone/>
            </a:pPr>
            <a:r>
              <a:rPr lang="en" sz="1600"/>
              <a:t>K Nearest Neighbours (3 neighbours)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Multi-layer Perceptron (1000 iterations)</a:t>
            </a:r>
            <a:endParaRPr sz="1600"/>
          </a:p>
          <a:p>
            <a:pPr indent="0" lvl="0" marL="0" rtl="0" algn="l">
              <a:spcBef>
                <a:spcPts val="0"/>
              </a:spcBef>
              <a:spcAft>
                <a:spcPts val="0"/>
              </a:spcAft>
              <a:buNone/>
            </a:pPr>
            <a:r>
              <a:rPr lang="en" sz="1600"/>
              <a:t>Multi-layer Perceptron (2000 iterations)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Bernoulli Naive Bayes</a:t>
            </a:r>
            <a:endParaRPr sz="1600"/>
          </a:p>
          <a:p>
            <a:pPr indent="0" lvl="0" marL="0" rtl="0" algn="l">
              <a:spcBef>
                <a:spcPts val="0"/>
              </a:spcBef>
              <a:spcAft>
                <a:spcPts val="0"/>
              </a:spcAft>
              <a:buNone/>
            </a:pPr>
            <a:r>
              <a:rPr lang="en" sz="1600"/>
              <a:t>Complement Naive Bayes</a:t>
            </a:r>
            <a:endParaRPr sz="1600"/>
          </a:p>
          <a:p>
            <a:pPr indent="0" lvl="0" marL="0" rtl="0" algn="l">
              <a:spcBef>
                <a:spcPts val="0"/>
              </a:spcBef>
              <a:spcAft>
                <a:spcPts val="0"/>
              </a:spcAft>
              <a:buNone/>
            </a:pPr>
            <a:r>
              <a:rPr lang="en" sz="1600"/>
              <a:t>Gaussian Naive Bayes</a:t>
            </a:r>
            <a:endParaRPr sz="1600"/>
          </a:p>
          <a:p>
            <a:pPr indent="0" lvl="0" marL="0" rtl="0" algn="l">
              <a:spcBef>
                <a:spcPts val="0"/>
              </a:spcBef>
              <a:spcAft>
                <a:spcPts val="0"/>
              </a:spcAft>
              <a:buNone/>
            </a:pPr>
            <a:r>
              <a:rPr lang="en" sz="1600"/>
              <a:t>Multinomial Naive Bayes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40225" y="434525"/>
            <a:ext cx="7143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Final Accuracies &amp; F1-Scores:</a:t>
            </a:r>
            <a:endParaRPr/>
          </a:p>
        </p:txBody>
      </p:sp>
      <p:pic>
        <p:nvPicPr>
          <p:cNvPr id="208" name="Google Shape;208;p23"/>
          <p:cNvPicPr preferRelativeResize="0"/>
          <p:nvPr/>
        </p:nvPicPr>
        <p:blipFill>
          <a:blip r:embed="rId3">
            <a:alphaModFix/>
          </a:blip>
          <a:stretch>
            <a:fillRect/>
          </a:stretch>
        </p:blipFill>
        <p:spPr>
          <a:xfrm>
            <a:off x="2338275" y="1041625"/>
            <a:ext cx="3649525" cy="381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nvSpPr>
        <p:spPr>
          <a:xfrm>
            <a:off x="732225" y="326475"/>
            <a:ext cx="77169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             Neural Network created using Tensorflow</a:t>
            </a:r>
            <a:endParaRPr sz="2400">
              <a:latin typeface="Calibri"/>
              <a:ea typeface="Calibri"/>
              <a:cs typeface="Calibri"/>
              <a:sym typeface="Calibri"/>
            </a:endParaRPr>
          </a:p>
        </p:txBody>
      </p:sp>
      <p:sp>
        <p:nvSpPr>
          <p:cNvPr id="214" name="Google Shape;214;p24"/>
          <p:cNvSpPr txBox="1"/>
          <p:nvPr/>
        </p:nvSpPr>
        <p:spPr>
          <a:xfrm>
            <a:off x="598600" y="942225"/>
            <a:ext cx="8114400" cy="387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Custom made Neural Network</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2 hidden layers with 30 and 45 neurons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Tanh activation on all hidden layers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Softmax on Output layer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Average accuracy = 0.56</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Average f1-score = 0.5860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ROC Curve, Confusion Matrix and Cost vs Epoch graph respectively:</a:t>
            </a:r>
            <a:endParaRPr>
              <a:latin typeface="Calibri"/>
              <a:ea typeface="Calibri"/>
              <a:cs typeface="Calibri"/>
              <a:sym typeface="Calibri"/>
            </a:endParaRPr>
          </a:p>
        </p:txBody>
      </p:sp>
      <p:pic>
        <p:nvPicPr>
          <p:cNvPr id="215" name="Google Shape;215;p24"/>
          <p:cNvPicPr preferRelativeResize="0"/>
          <p:nvPr/>
        </p:nvPicPr>
        <p:blipFill>
          <a:blip r:embed="rId3">
            <a:alphaModFix/>
          </a:blip>
          <a:stretch>
            <a:fillRect/>
          </a:stretch>
        </p:blipFill>
        <p:spPr>
          <a:xfrm>
            <a:off x="5878050" y="3017025"/>
            <a:ext cx="3052275" cy="1911625"/>
          </a:xfrm>
          <a:prstGeom prst="rect">
            <a:avLst/>
          </a:prstGeom>
          <a:noFill/>
          <a:ln>
            <a:noFill/>
          </a:ln>
        </p:spPr>
      </p:pic>
      <p:pic>
        <p:nvPicPr>
          <p:cNvPr id="216" name="Google Shape;216;p24"/>
          <p:cNvPicPr preferRelativeResize="0"/>
          <p:nvPr/>
        </p:nvPicPr>
        <p:blipFill>
          <a:blip r:embed="rId4">
            <a:alphaModFix/>
          </a:blip>
          <a:stretch>
            <a:fillRect/>
          </a:stretch>
        </p:blipFill>
        <p:spPr>
          <a:xfrm>
            <a:off x="3027525" y="3009163"/>
            <a:ext cx="2635850" cy="1919486"/>
          </a:xfrm>
          <a:prstGeom prst="rect">
            <a:avLst/>
          </a:prstGeom>
          <a:noFill/>
          <a:ln>
            <a:noFill/>
          </a:ln>
        </p:spPr>
      </p:pic>
      <p:pic>
        <p:nvPicPr>
          <p:cNvPr id="217" name="Google Shape;217;p24"/>
          <p:cNvPicPr preferRelativeResize="0"/>
          <p:nvPr/>
        </p:nvPicPr>
        <p:blipFill>
          <a:blip r:embed="rId5">
            <a:alphaModFix/>
          </a:blip>
          <a:stretch>
            <a:fillRect/>
          </a:stretch>
        </p:blipFill>
        <p:spPr>
          <a:xfrm>
            <a:off x="200150" y="3017025"/>
            <a:ext cx="2782100" cy="191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152400" y="152400"/>
            <a:ext cx="3419475" cy="2362200"/>
          </a:xfrm>
          <a:prstGeom prst="rect">
            <a:avLst/>
          </a:prstGeom>
          <a:noFill/>
          <a:ln>
            <a:noFill/>
          </a:ln>
        </p:spPr>
      </p:pic>
      <p:pic>
        <p:nvPicPr>
          <p:cNvPr id="223" name="Google Shape;223;p25"/>
          <p:cNvPicPr preferRelativeResize="0"/>
          <p:nvPr/>
        </p:nvPicPr>
        <p:blipFill>
          <a:blip r:embed="rId4">
            <a:alphaModFix/>
          </a:blip>
          <a:stretch>
            <a:fillRect/>
          </a:stretch>
        </p:blipFill>
        <p:spPr>
          <a:xfrm>
            <a:off x="4521150" y="360675"/>
            <a:ext cx="3409950" cy="2362200"/>
          </a:xfrm>
          <a:prstGeom prst="rect">
            <a:avLst/>
          </a:prstGeom>
          <a:noFill/>
          <a:ln>
            <a:noFill/>
          </a:ln>
        </p:spPr>
      </p:pic>
      <p:pic>
        <p:nvPicPr>
          <p:cNvPr id="224" name="Google Shape;224;p25"/>
          <p:cNvPicPr preferRelativeResize="0"/>
          <p:nvPr/>
        </p:nvPicPr>
        <p:blipFill>
          <a:blip r:embed="rId5">
            <a:alphaModFix/>
          </a:blip>
          <a:stretch>
            <a:fillRect/>
          </a:stretch>
        </p:blipFill>
        <p:spPr>
          <a:xfrm>
            <a:off x="152400" y="2667000"/>
            <a:ext cx="3354950" cy="2324100"/>
          </a:xfrm>
          <a:prstGeom prst="rect">
            <a:avLst/>
          </a:prstGeom>
          <a:noFill/>
          <a:ln>
            <a:noFill/>
          </a:ln>
        </p:spPr>
      </p:pic>
      <p:sp>
        <p:nvSpPr>
          <p:cNvPr id="225" name="Google Shape;225;p25"/>
          <p:cNvSpPr txBox="1"/>
          <p:nvPr/>
        </p:nvSpPr>
        <p:spPr>
          <a:xfrm>
            <a:off x="5234350" y="2952875"/>
            <a:ext cx="2535600" cy="144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Confusion matrices of Random Forest Classifier with 10, 15 and 1000 trees respectively</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Obtained test and train accuracies around 95%</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6"/>
          <p:cNvPicPr preferRelativeResize="0"/>
          <p:nvPr/>
        </p:nvPicPr>
        <p:blipFill>
          <a:blip r:embed="rId3">
            <a:alphaModFix/>
          </a:blip>
          <a:stretch>
            <a:fillRect/>
          </a:stretch>
        </p:blipFill>
        <p:spPr>
          <a:xfrm>
            <a:off x="215775" y="206750"/>
            <a:ext cx="3198425" cy="2303525"/>
          </a:xfrm>
          <a:prstGeom prst="rect">
            <a:avLst/>
          </a:prstGeom>
          <a:noFill/>
          <a:ln>
            <a:noFill/>
          </a:ln>
        </p:spPr>
      </p:pic>
      <p:pic>
        <p:nvPicPr>
          <p:cNvPr id="231" name="Google Shape;231;p26"/>
          <p:cNvPicPr preferRelativeResize="0"/>
          <p:nvPr/>
        </p:nvPicPr>
        <p:blipFill>
          <a:blip r:embed="rId4">
            <a:alphaModFix/>
          </a:blip>
          <a:stretch>
            <a:fillRect/>
          </a:stretch>
        </p:blipFill>
        <p:spPr>
          <a:xfrm>
            <a:off x="3756450" y="206750"/>
            <a:ext cx="3198425" cy="2303529"/>
          </a:xfrm>
          <a:prstGeom prst="rect">
            <a:avLst/>
          </a:prstGeom>
          <a:noFill/>
          <a:ln>
            <a:noFill/>
          </a:ln>
        </p:spPr>
      </p:pic>
      <p:pic>
        <p:nvPicPr>
          <p:cNvPr id="232" name="Google Shape;232;p26"/>
          <p:cNvPicPr preferRelativeResize="0"/>
          <p:nvPr/>
        </p:nvPicPr>
        <p:blipFill>
          <a:blip r:embed="rId5">
            <a:alphaModFix/>
          </a:blip>
          <a:stretch>
            <a:fillRect/>
          </a:stretch>
        </p:blipFill>
        <p:spPr>
          <a:xfrm>
            <a:off x="215775" y="2633625"/>
            <a:ext cx="3198425" cy="2303530"/>
          </a:xfrm>
          <a:prstGeom prst="rect">
            <a:avLst/>
          </a:prstGeom>
          <a:noFill/>
          <a:ln>
            <a:noFill/>
          </a:ln>
        </p:spPr>
      </p:pic>
      <p:sp>
        <p:nvSpPr>
          <p:cNvPr id="233" name="Google Shape;233;p26"/>
          <p:cNvSpPr txBox="1"/>
          <p:nvPr/>
        </p:nvSpPr>
        <p:spPr>
          <a:xfrm>
            <a:off x="4790625" y="2654025"/>
            <a:ext cx="2825400" cy="165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ROC Curves of Random Forest Classifiers with with 10, 15 and 1000 trees respectively</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Giving test and train accuracies of around 95%</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27"/>
          <p:cNvPicPr preferRelativeResize="0"/>
          <p:nvPr/>
        </p:nvPicPr>
        <p:blipFill>
          <a:blip r:embed="rId3">
            <a:alphaModFix/>
          </a:blip>
          <a:stretch>
            <a:fillRect/>
          </a:stretch>
        </p:blipFill>
        <p:spPr>
          <a:xfrm>
            <a:off x="405975" y="279175"/>
            <a:ext cx="3419475" cy="2362200"/>
          </a:xfrm>
          <a:prstGeom prst="rect">
            <a:avLst/>
          </a:prstGeom>
          <a:noFill/>
          <a:ln>
            <a:noFill/>
          </a:ln>
        </p:spPr>
      </p:pic>
      <p:pic>
        <p:nvPicPr>
          <p:cNvPr id="239" name="Google Shape;239;p27"/>
          <p:cNvPicPr preferRelativeResize="0"/>
          <p:nvPr/>
        </p:nvPicPr>
        <p:blipFill>
          <a:blip r:embed="rId4">
            <a:alphaModFix/>
          </a:blip>
          <a:stretch>
            <a:fillRect/>
          </a:stretch>
        </p:blipFill>
        <p:spPr>
          <a:xfrm>
            <a:off x="4702250" y="279175"/>
            <a:ext cx="3419475" cy="2362200"/>
          </a:xfrm>
          <a:prstGeom prst="rect">
            <a:avLst/>
          </a:prstGeom>
          <a:noFill/>
          <a:ln>
            <a:noFill/>
          </a:ln>
        </p:spPr>
      </p:pic>
      <p:sp>
        <p:nvSpPr>
          <p:cNvPr id="240" name="Google Shape;240;p27"/>
          <p:cNvSpPr txBox="1"/>
          <p:nvPr/>
        </p:nvSpPr>
        <p:spPr>
          <a:xfrm>
            <a:off x="2653525" y="3097750"/>
            <a:ext cx="4002600" cy="115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Confusion matrices of K Nearest Neighbour Classifiers with 2 and 3 neighbours respectively</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Giving accuracies around 75 %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28"/>
          <p:cNvPicPr preferRelativeResize="0"/>
          <p:nvPr/>
        </p:nvPicPr>
        <p:blipFill>
          <a:blip r:embed="rId3">
            <a:alphaModFix/>
          </a:blip>
          <a:stretch>
            <a:fillRect/>
          </a:stretch>
        </p:blipFill>
        <p:spPr>
          <a:xfrm>
            <a:off x="518200" y="381300"/>
            <a:ext cx="3676650" cy="2647950"/>
          </a:xfrm>
          <a:prstGeom prst="rect">
            <a:avLst/>
          </a:prstGeom>
          <a:noFill/>
          <a:ln>
            <a:noFill/>
          </a:ln>
        </p:spPr>
      </p:pic>
      <p:pic>
        <p:nvPicPr>
          <p:cNvPr id="246" name="Google Shape;246;p28"/>
          <p:cNvPicPr preferRelativeResize="0"/>
          <p:nvPr/>
        </p:nvPicPr>
        <p:blipFill>
          <a:blip r:embed="rId4">
            <a:alphaModFix/>
          </a:blip>
          <a:stretch>
            <a:fillRect/>
          </a:stretch>
        </p:blipFill>
        <p:spPr>
          <a:xfrm>
            <a:off x="4527650" y="381300"/>
            <a:ext cx="3676650" cy="2647950"/>
          </a:xfrm>
          <a:prstGeom prst="rect">
            <a:avLst/>
          </a:prstGeom>
          <a:noFill/>
          <a:ln>
            <a:noFill/>
          </a:ln>
        </p:spPr>
      </p:pic>
      <p:sp>
        <p:nvSpPr>
          <p:cNvPr id="247" name="Google Shape;247;p28"/>
          <p:cNvSpPr txBox="1"/>
          <p:nvPr/>
        </p:nvSpPr>
        <p:spPr>
          <a:xfrm>
            <a:off x="2617325" y="3315075"/>
            <a:ext cx="3423000" cy="1167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ROC Curves of K-Nearest Neighbours with 2 and 3 neighbours respectively</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Giving testing and training accuracies around 75%</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514350" y="312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29"/>
          <p:cNvSpPr txBox="1"/>
          <p:nvPr/>
        </p:nvSpPr>
        <p:spPr>
          <a:xfrm>
            <a:off x="607000" y="1316050"/>
            <a:ext cx="7914600" cy="305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alibri"/>
                <a:ea typeface="Calibri"/>
                <a:cs typeface="Calibri"/>
                <a:sym typeface="Calibri"/>
              </a:rPr>
              <a:t>In most models, we obtained accuracies around 60\%, but using K-Nearest Neighbours we obtained accuracies around 75\%, and using Random Forest Classifier we obtained a very high accuracy of around 98\%.</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The state-of-the-art accuracy that we came across is around 87\% for similar topics \cite{Waters}. In our study's data, the users who created profiles on Edulix.com did not fully fill all the fields in their profiles. As a result, out data was very sparse. Likewise, other researchers who did similar studies got a different number of samples after they did their own preprocessing.</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en">
                <a:latin typeface="Calibri"/>
                <a:ea typeface="Calibri"/>
                <a:cs typeface="Calibri"/>
                <a:sym typeface="Calibri"/>
              </a:rPr>
              <a:t>In most cases, researchers seem to drop a lot of samples as the data is highly sparse. We, on the other hand, only dropped around 6000 samples out of the total 53600. This is why we obtained such high testing and training accuracy using random forest classifier and these accuracies didn't change much even if we changed the number of trees from 10 or 15 to 1000. For the other models, the accuracies remained near 50 to 60\% even after the parameters were varied greatly.</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GitHub + Edulix.com)</a:t>
            </a:r>
            <a:endParaRPr/>
          </a:p>
        </p:txBody>
      </p:sp>
      <p:pic>
        <p:nvPicPr>
          <p:cNvPr id="136" name="Google Shape;136;p14"/>
          <p:cNvPicPr preferRelativeResize="0"/>
          <p:nvPr/>
        </p:nvPicPr>
        <p:blipFill>
          <a:blip r:embed="rId3">
            <a:alphaModFix/>
          </a:blip>
          <a:stretch>
            <a:fillRect/>
          </a:stretch>
        </p:blipFill>
        <p:spPr>
          <a:xfrm>
            <a:off x="340825" y="1594250"/>
            <a:ext cx="8462351" cy="3223425"/>
          </a:xfrm>
          <a:prstGeom prst="rect">
            <a:avLst/>
          </a:prstGeom>
          <a:noFill/>
          <a:ln>
            <a:noFill/>
          </a:ln>
        </p:spPr>
      </p:pic>
      <p:pic>
        <p:nvPicPr>
          <p:cNvPr id="137" name="Google Shape;137;p14"/>
          <p:cNvPicPr preferRelativeResize="0"/>
          <p:nvPr/>
        </p:nvPicPr>
        <p:blipFill>
          <a:blip r:embed="rId4">
            <a:alphaModFix/>
          </a:blip>
          <a:stretch>
            <a:fillRect/>
          </a:stretch>
        </p:blipFill>
        <p:spPr>
          <a:xfrm>
            <a:off x="223825" y="1521325"/>
            <a:ext cx="8696325" cy="340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preprocessing</a:t>
            </a:r>
            <a:endParaRPr/>
          </a:p>
        </p:txBody>
      </p:sp>
      <p:sp>
        <p:nvSpPr>
          <p:cNvPr id="143" name="Google Shape;143;p15"/>
          <p:cNvSpPr txBox="1"/>
          <p:nvPr>
            <p:ph idx="1" type="body"/>
          </p:nvPr>
        </p:nvSpPr>
        <p:spPr>
          <a:xfrm>
            <a:off x="819150" y="1800200"/>
            <a:ext cx="7505700" cy="2804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Manually cleaned the data.</a:t>
            </a:r>
            <a:endParaRPr/>
          </a:p>
          <a:p>
            <a:pPr indent="-311150" lvl="0" marL="457200" marR="0" rtl="0" algn="l">
              <a:lnSpc>
                <a:spcPct val="115000"/>
              </a:lnSpc>
              <a:spcBef>
                <a:spcPts val="1000"/>
              </a:spcBef>
              <a:spcAft>
                <a:spcPts val="0"/>
              </a:spcAft>
              <a:buSzPts val="1300"/>
              <a:buChar char="❖"/>
            </a:pPr>
            <a:r>
              <a:rPr lang="en"/>
              <a:t>Dropping</a:t>
            </a:r>
            <a:r>
              <a:rPr lang="en"/>
              <a:t> samples which had no value for at least 1 feature left us with almost no samples.</a:t>
            </a:r>
            <a:endParaRPr/>
          </a:p>
          <a:p>
            <a:pPr indent="-311150" lvl="0" marL="457200" marR="0" rtl="0" algn="l">
              <a:lnSpc>
                <a:spcPct val="115000"/>
              </a:lnSpc>
              <a:spcBef>
                <a:spcPts val="1000"/>
              </a:spcBef>
              <a:spcAft>
                <a:spcPts val="0"/>
              </a:spcAft>
              <a:buSzPts val="1300"/>
              <a:buChar char="❖"/>
            </a:pPr>
            <a:r>
              <a:rPr lang="en"/>
              <a:t>Using 15 of 26 columns. Discarded columns (after use): </a:t>
            </a:r>
            <a:r>
              <a:rPr lang="en" sz="1050">
                <a:solidFill>
                  <a:srgbClr val="BA2121"/>
                </a:solidFill>
                <a:highlight>
                  <a:srgbClr val="F7F7F7"/>
                </a:highlight>
                <a:latin typeface="Arial"/>
                <a:ea typeface="Arial"/>
                <a:cs typeface="Arial"/>
                <a:sym typeface="Arial"/>
              </a:rPr>
              <a:t>'Username'</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'Specialization'</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'Major'</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'Department'</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'User Profile Link'</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'Term &amp; Year'</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'gmatV'</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'gmatQ'</a:t>
            </a:r>
            <a:r>
              <a:rPr lang="en" sz="1050">
                <a:solidFill>
                  <a:srgbClr val="333333"/>
                </a:solidFill>
                <a:highlight>
                  <a:srgbClr val="F7F7F7"/>
                </a:highlight>
                <a:latin typeface="Arial"/>
                <a:ea typeface="Arial"/>
                <a:cs typeface="Arial"/>
                <a:sym typeface="Arial"/>
              </a:rPr>
              <a:t>, </a:t>
            </a:r>
            <a:r>
              <a:rPr lang="en" sz="1050">
                <a:solidFill>
                  <a:srgbClr val="BA2121"/>
                </a:solidFill>
                <a:highlight>
                  <a:srgbClr val="F7F7F7"/>
                </a:highlight>
                <a:latin typeface="Arial"/>
                <a:ea typeface="Arial"/>
                <a:cs typeface="Arial"/>
                <a:sym typeface="Arial"/>
              </a:rPr>
              <a:t>'gmatA', ‘CGPA Scale’</a:t>
            </a:r>
            <a:endParaRPr/>
          </a:p>
          <a:p>
            <a:pPr indent="-311150" lvl="0" marL="457200" rtl="0" algn="l">
              <a:spcBef>
                <a:spcPts val="1000"/>
              </a:spcBef>
              <a:spcAft>
                <a:spcPts val="0"/>
              </a:spcAft>
              <a:buSzPts val="1300"/>
              <a:buChar char="❖"/>
            </a:pPr>
            <a:r>
              <a:rPr lang="en"/>
              <a:t>Replaced all string entries with integer entries using LabelEncoder or simple hash functions.</a:t>
            </a:r>
            <a:endParaRPr/>
          </a:p>
          <a:p>
            <a:pPr indent="-311150" lvl="0" marL="457200" rtl="0" algn="l">
              <a:spcBef>
                <a:spcPts val="1000"/>
              </a:spcBef>
              <a:spcAft>
                <a:spcPts val="0"/>
              </a:spcAft>
              <a:buSzPts val="1300"/>
              <a:buChar char="❖"/>
            </a:pPr>
            <a:r>
              <a:rPr lang="en"/>
              <a:t>Replaced the Universities, the students were wanting to take admission in, with their international ranks.</a:t>
            </a:r>
            <a:endParaRPr/>
          </a:p>
          <a:p>
            <a:pPr indent="-311150" lvl="0" marL="457200" rtl="0" algn="l">
              <a:spcBef>
                <a:spcPts val="1000"/>
              </a:spcBef>
              <a:spcAft>
                <a:spcPts val="1000"/>
              </a:spcAft>
              <a:buSzPts val="1300"/>
              <a:buChar char="❖"/>
            </a:pPr>
            <a:r>
              <a:rPr lang="en"/>
              <a:t>Used the range values were supposed to be in, to remove outliers. Also used Z-Score to remove some more outliers.</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preprocessing (Cont.)</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t>
            </a:r>
            <a:r>
              <a:rPr lang="en"/>
              <a:t>illed all the null values with 0 values, removed samples with 0 as their ‘CGPA Scale’, scaled the CGPA based on the entries in the ‘CGPA Scale’ column and then standardized some of the columns.</a:t>
            </a:r>
            <a:endParaRPr/>
          </a:p>
          <a:p>
            <a:pPr indent="-311150" lvl="0" marL="457200" rtl="0" algn="l">
              <a:spcBef>
                <a:spcPts val="1000"/>
              </a:spcBef>
              <a:spcAft>
                <a:spcPts val="0"/>
              </a:spcAft>
              <a:buSzPts val="1300"/>
              <a:buChar char="❖"/>
            </a:pPr>
            <a:r>
              <a:rPr lang="en"/>
              <a:t>Replaced 0 ‘Topper CGPA’ with 9 and removed entries with CGPA less than 3, ‘Topper CGPA’ less than 5.5 or more than 10 in both cases.</a:t>
            </a:r>
            <a:endParaRPr/>
          </a:p>
          <a:p>
            <a:pPr indent="-311150" lvl="0" marL="457200" rtl="0" algn="l">
              <a:spcBef>
                <a:spcPts val="1000"/>
              </a:spcBef>
              <a:spcAft>
                <a:spcPts val="0"/>
              </a:spcAft>
              <a:buSzPts val="1300"/>
              <a:buChar char="❖"/>
            </a:pPr>
            <a:r>
              <a:rPr lang="en"/>
              <a:t>Replaced 0 entries in greA, greV, greQ columns with the mean of the column.</a:t>
            </a:r>
            <a:endParaRPr/>
          </a:p>
          <a:p>
            <a:pPr indent="-311150" lvl="0" marL="457200" rtl="0" algn="l">
              <a:spcBef>
                <a:spcPts val="1000"/>
              </a:spcBef>
              <a:spcAft>
                <a:spcPts val="0"/>
              </a:spcAft>
              <a:buSzPts val="1300"/>
              <a:buChar char="❖"/>
            </a:pPr>
            <a:r>
              <a:rPr lang="en"/>
              <a:t>Finally shuffled the whole data.</a:t>
            </a:r>
            <a:endParaRPr/>
          </a:p>
          <a:p>
            <a:pPr indent="-311150" lvl="0" marL="457200" rtl="0" algn="l">
              <a:spcBef>
                <a:spcPts val="1000"/>
              </a:spcBef>
              <a:spcAft>
                <a:spcPts val="1000"/>
              </a:spcAft>
              <a:buSzPts val="1300"/>
              <a:buChar char="❖"/>
            </a:pPr>
            <a:r>
              <a:rPr lang="en"/>
              <a:t>53643x26    </a:t>
            </a:r>
            <a:r>
              <a:rPr b="1" lang="en"/>
              <a:t>---preprocess----&gt;</a:t>
            </a:r>
            <a:r>
              <a:rPr lang="en"/>
              <a:t>    47519x15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2724373" y="533925"/>
            <a:ext cx="5971300" cy="4075650"/>
          </a:xfrm>
          <a:prstGeom prst="rect">
            <a:avLst/>
          </a:prstGeom>
          <a:noFill/>
          <a:ln>
            <a:noFill/>
          </a:ln>
        </p:spPr>
      </p:pic>
      <p:sp>
        <p:nvSpPr>
          <p:cNvPr id="155" name="Google Shape;155;p17"/>
          <p:cNvSpPr txBox="1"/>
          <p:nvPr>
            <p:ph type="title"/>
          </p:nvPr>
        </p:nvSpPr>
        <p:spPr>
          <a:xfrm>
            <a:off x="614225" y="533925"/>
            <a:ext cx="1847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614225" y="533925"/>
            <a:ext cx="1847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pic>
        <p:nvPicPr>
          <p:cNvPr id="161" name="Google Shape;161;p18"/>
          <p:cNvPicPr preferRelativeResize="0"/>
          <p:nvPr/>
        </p:nvPicPr>
        <p:blipFill>
          <a:blip r:embed="rId3">
            <a:alphaModFix/>
          </a:blip>
          <a:stretch>
            <a:fillRect/>
          </a:stretch>
        </p:blipFill>
        <p:spPr>
          <a:xfrm>
            <a:off x="2724373" y="533925"/>
            <a:ext cx="5971300" cy="4075650"/>
          </a:xfrm>
          <a:prstGeom prst="rect">
            <a:avLst/>
          </a:prstGeom>
          <a:noFill/>
          <a:ln>
            <a:noFill/>
          </a:ln>
        </p:spPr>
      </p:pic>
      <p:sp>
        <p:nvSpPr>
          <p:cNvPr id="162" name="Google Shape;162;p18"/>
          <p:cNvSpPr txBox="1"/>
          <p:nvPr/>
        </p:nvSpPr>
        <p:spPr>
          <a:xfrm>
            <a:off x="171600" y="1754400"/>
            <a:ext cx="2524200" cy="28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Relatively high negative correlations between </a:t>
            </a:r>
            <a:r>
              <a:rPr lang="en">
                <a:solidFill>
                  <a:schemeClr val="accent2"/>
                </a:solidFill>
                <a:latin typeface="Calibri"/>
                <a:ea typeface="Calibri"/>
                <a:cs typeface="Calibri"/>
                <a:sym typeface="Calibri"/>
              </a:rPr>
              <a:t>Ranking</a:t>
            </a:r>
            <a:r>
              <a:rPr lang="en">
                <a:latin typeface="Calibri"/>
                <a:ea typeface="Calibri"/>
                <a:cs typeface="Calibri"/>
                <a:sym typeface="Calibri"/>
              </a:rPr>
              <a:t> and </a:t>
            </a:r>
            <a:r>
              <a:rPr lang="en">
                <a:solidFill>
                  <a:schemeClr val="accent2"/>
                </a:solidFill>
                <a:latin typeface="Calibri"/>
                <a:ea typeface="Calibri"/>
                <a:cs typeface="Calibri"/>
                <a:sym typeface="Calibri"/>
              </a:rPr>
              <a:t>greV</a:t>
            </a:r>
            <a:r>
              <a:rPr lang="en">
                <a:latin typeface="Calibri"/>
                <a:ea typeface="Calibri"/>
                <a:cs typeface="Calibri"/>
                <a:sym typeface="Calibri"/>
              </a:rPr>
              <a:t>, </a:t>
            </a:r>
            <a:r>
              <a:rPr lang="en">
                <a:solidFill>
                  <a:schemeClr val="accent2"/>
                </a:solidFill>
                <a:latin typeface="Calibri"/>
                <a:ea typeface="Calibri"/>
                <a:cs typeface="Calibri"/>
                <a:sym typeface="Calibri"/>
              </a:rPr>
              <a:t>greQ</a:t>
            </a:r>
            <a:r>
              <a:rPr lang="en">
                <a:latin typeface="Calibri"/>
                <a:ea typeface="Calibri"/>
                <a:cs typeface="Calibri"/>
                <a:sym typeface="Calibri"/>
              </a:rPr>
              <a:t>, </a:t>
            </a:r>
            <a:r>
              <a:rPr lang="en">
                <a:solidFill>
                  <a:schemeClr val="accent2"/>
                </a:solidFill>
                <a:latin typeface="Calibri"/>
                <a:ea typeface="Calibri"/>
                <a:cs typeface="Calibri"/>
                <a:sym typeface="Calibri"/>
              </a:rPr>
              <a:t>greA</a:t>
            </a:r>
            <a:r>
              <a:rPr lang="en">
                <a:latin typeface="Calibri"/>
                <a:ea typeface="Calibri"/>
                <a:cs typeface="Calibri"/>
                <a:sym typeface="Calibri"/>
              </a:rPr>
              <a:t>, and </a:t>
            </a:r>
            <a:r>
              <a:rPr lang="en">
                <a:solidFill>
                  <a:schemeClr val="accent2"/>
                </a:solidFill>
                <a:latin typeface="Calibri"/>
                <a:ea typeface="Calibri"/>
                <a:cs typeface="Calibri"/>
                <a:sym typeface="Calibri"/>
              </a:rPr>
              <a:t>CGPA</a:t>
            </a:r>
            <a:r>
              <a:rPr lang="en">
                <a:latin typeface="Calibri"/>
                <a:ea typeface="Calibri"/>
                <a:cs typeface="Calibri"/>
                <a:sym typeface="Calibri"/>
              </a:rPr>
              <a:t>.</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
                <a:latin typeface="Calibri"/>
                <a:ea typeface="Calibri"/>
                <a:cs typeface="Calibri"/>
                <a:sym typeface="Calibri"/>
              </a:rPr>
              <a:t>Means that the above-average students with higher CGPA and GRE scores are more inclined towards applying to the lower-integer i.e. better ranked universities.</a:t>
            </a:r>
            <a:endParaRPr>
              <a:latin typeface="Calibri"/>
              <a:ea typeface="Calibri"/>
              <a:cs typeface="Calibri"/>
              <a:sym typeface="Calibri"/>
            </a:endParaRPr>
          </a:p>
        </p:txBody>
      </p:sp>
      <p:sp>
        <p:nvSpPr>
          <p:cNvPr id="163" name="Google Shape;163;p18"/>
          <p:cNvSpPr/>
          <p:nvPr/>
        </p:nvSpPr>
        <p:spPr>
          <a:xfrm>
            <a:off x="5810250" y="3536725"/>
            <a:ext cx="1481400" cy="2379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 name="Google Shape;164;p18"/>
          <p:cNvCxnSpPr>
            <a:stCxn id="163" idx="1"/>
          </p:cNvCxnSpPr>
          <p:nvPr/>
        </p:nvCxnSpPr>
        <p:spPr>
          <a:xfrm rot="10800000">
            <a:off x="2314650" y="2752675"/>
            <a:ext cx="3495600" cy="903000"/>
          </a:xfrm>
          <a:prstGeom prst="straightConnector1">
            <a:avLst/>
          </a:prstGeom>
          <a:noFill/>
          <a:ln cap="flat" cmpd="sng" w="38100">
            <a:solidFill>
              <a:srgbClr val="00FFFF"/>
            </a:solidFill>
            <a:prstDash val="solid"/>
            <a:round/>
            <a:headEnd len="med" w="med" type="none"/>
            <a:tailEnd len="med" w="med" type="none"/>
          </a:ln>
        </p:spPr>
      </p:cxnSp>
      <p:sp>
        <p:nvSpPr>
          <p:cNvPr id="165" name="Google Shape;165;p18"/>
          <p:cNvSpPr txBox="1"/>
          <p:nvPr>
            <p:ph idx="4294967295" type="subTitle"/>
          </p:nvPr>
        </p:nvSpPr>
        <p:spPr>
          <a:xfrm>
            <a:off x="614225" y="1409600"/>
            <a:ext cx="1419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Observation:</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614225" y="533925"/>
            <a:ext cx="1847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pic>
        <p:nvPicPr>
          <p:cNvPr id="171" name="Google Shape;171;p19"/>
          <p:cNvPicPr preferRelativeResize="0"/>
          <p:nvPr/>
        </p:nvPicPr>
        <p:blipFill>
          <a:blip r:embed="rId3">
            <a:alphaModFix/>
          </a:blip>
          <a:stretch>
            <a:fillRect/>
          </a:stretch>
        </p:blipFill>
        <p:spPr>
          <a:xfrm>
            <a:off x="2724373" y="533925"/>
            <a:ext cx="5971300" cy="4075650"/>
          </a:xfrm>
          <a:prstGeom prst="rect">
            <a:avLst/>
          </a:prstGeom>
          <a:noFill/>
          <a:ln>
            <a:noFill/>
          </a:ln>
        </p:spPr>
      </p:pic>
      <p:sp>
        <p:nvSpPr>
          <p:cNvPr id="172" name="Google Shape;172;p19"/>
          <p:cNvSpPr txBox="1"/>
          <p:nvPr/>
        </p:nvSpPr>
        <p:spPr>
          <a:xfrm>
            <a:off x="171600" y="1754400"/>
            <a:ext cx="2524200" cy="28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Relatively high positive correlation between </a:t>
            </a:r>
            <a:r>
              <a:rPr lang="en">
                <a:solidFill>
                  <a:schemeClr val="accent2"/>
                </a:solidFill>
                <a:latin typeface="Calibri"/>
                <a:ea typeface="Calibri"/>
                <a:cs typeface="Calibri"/>
                <a:sym typeface="Calibri"/>
              </a:rPr>
              <a:t>Ranking</a:t>
            </a:r>
            <a:r>
              <a:rPr lang="en">
                <a:latin typeface="Calibri"/>
                <a:ea typeface="Calibri"/>
                <a:cs typeface="Calibri"/>
                <a:sym typeface="Calibri"/>
              </a:rPr>
              <a:t> and </a:t>
            </a:r>
            <a:r>
              <a:rPr lang="en">
                <a:solidFill>
                  <a:schemeClr val="accent2"/>
                </a:solidFill>
                <a:latin typeface="Calibri"/>
                <a:ea typeface="Calibri"/>
                <a:cs typeface="Calibri"/>
                <a:sym typeface="Calibri"/>
              </a:rPr>
              <a:t>Admission</a:t>
            </a:r>
            <a:endParaRPr>
              <a:solidFill>
                <a:schemeClr val="accent2"/>
              </a:solidFill>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
                <a:latin typeface="Calibri"/>
                <a:ea typeface="Calibri"/>
                <a:cs typeface="Calibri"/>
                <a:sym typeface="Calibri"/>
              </a:rPr>
              <a:t>L</a:t>
            </a:r>
            <a:r>
              <a:rPr lang="en">
                <a:latin typeface="Calibri"/>
                <a:ea typeface="Calibri"/>
                <a:cs typeface="Calibri"/>
                <a:sym typeface="Calibri"/>
              </a:rPr>
              <a:t>ower ranked universities are more lenient about who they accept.</a:t>
            </a:r>
            <a:endParaRPr>
              <a:latin typeface="Calibri"/>
              <a:ea typeface="Calibri"/>
              <a:cs typeface="Calibri"/>
              <a:sym typeface="Calibri"/>
            </a:endParaRPr>
          </a:p>
        </p:txBody>
      </p:sp>
      <p:sp>
        <p:nvSpPr>
          <p:cNvPr id="173" name="Google Shape;173;p19"/>
          <p:cNvSpPr/>
          <p:nvPr/>
        </p:nvSpPr>
        <p:spPr>
          <a:xfrm>
            <a:off x="7191375" y="3536725"/>
            <a:ext cx="405000" cy="2379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9"/>
          <p:cNvCxnSpPr>
            <a:stCxn id="173" idx="1"/>
          </p:cNvCxnSpPr>
          <p:nvPr/>
        </p:nvCxnSpPr>
        <p:spPr>
          <a:xfrm rot="10800000">
            <a:off x="2526675" y="2463775"/>
            <a:ext cx="4664700" cy="1191900"/>
          </a:xfrm>
          <a:prstGeom prst="straightConnector1">
            <a:avLst/>
          </a:prstGeom>
          <a:noFill/>
          <a:ln cap="flat" cmpd="sng" w="38100">
            <a:solidFill>
              <a:srgbClr val="00FFFF"/>
            </a:solidFill>
            <a:prstDash val="solid"/>
            <a:round/>
            <a:headEnd len="med" w="med" type="none"/>
            <a:tailEnd len="med" w="med" type="none"/>
          </a:ln>
        </p:spPr>
      </p:cxnSp>
      <p:sp>
        <p:nvSpPr>
          <p:cNvPr id="175" name="Google Shape;175;p19"/>
          <p:cNvSpPr txBox="1"/>
          <p:nvPr>
            <p:ph idx="4294967295" type="subTitle"/>
          </p:nvPr>
        </p:nvSpPr>
        <p:spPr>
          <a:xfrm>
            <a:off x="614225" y="1409600"/>
            <a:ext cx="1419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Observation:</a:t>
            </a:r>
            <a:endParaRPr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614225" y="533925"/>
            <a:ext cx="1847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pic>
        <p:nvPicPr>
          <p:cNvPr id="181" name="Google Shape;181;p20"/>
          <p:cNvPicPr preferRelativeResize="0"/>
          <p:nvPr/>
        </p:nvPicPr>
        <p:blipFill>
          <a:blip r:embed="rId3">
            <a:alphaModFix/>
          </a:blip>
          <a:stretch>
            <a:fillRect/>
          </a:stretch>
        </p:blipFill>
        <p:spPr>
          <a:xfrm>
            <a:off x="2724373" y="533925"/>
            <a:ext cx="5971300" cy="4075650"/>
          </a:xfrm>
          <a:prstGeom prst="rect">
            <a:avLst/>
          </a:prstGeom>
          <a:noFill/>
          <a:ln>
            <a:noFill/>
          </a:ln>
        </p:spPr>
      </p:pic>
      <p:sp>
        <p:nvSpPr>
          <p:cNvPr id="182" name="Google Shape;182;p20"/>
          <p:cNvSpPr txBox="1"/>
          <p:nvPr/>
        </p:nvSpPr>
        <p:spPr>
          <a:xfrm>
            <a:off x="171600" y="1754400"/>
            <a:ext cx="2524200" cy="28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solidFill>
                  <a:schemeClr val="accent2"/>
                </a:solidFill>
                <a:latin typeface="Calibri"/>
                <a:ea typeface="Calibri"/>
                <a:cs typeface="Calibri"/>
                <a:sym typeface="Calibri"/>
              </a:rPr>
              <a:t>Conference Publications</a:t>
            </a:r>
            <a:r>
              <a:rPr lang="en">
                <a:latin typeface="Calibri"/>
                <a:ea typeface="Calibri"/>
                <a:cs typeface="Calibri"/>
                <a:sym typeface="Calibri"/>
              </a:rPr>
              <a:t> has a high correlation with </a:t>
            </a:r>
            <a:r>
              <a:rPr lang="en">
                <a:solidFill>
                  <a:schemeClr val="accent2"/>
                </a:solidFill>
                <a:latin typeface="Calibri"/>
                <a:ea typeface="Calibri"/>
                <a:cs typeface="Calibri"/>
                <a:sym typeface="Calibri"/>
              </a:rPr>
              <a:t>Research Experience</a:t>
            </a:r>
            <a:endParaRPr>
              <a:latin typeface="Calibri"/>
              <a:ea typeface="Calibri"/>
              <a:cs typeface="Calibri"/>
              <a:sym typeface="Calibri"/>
            </a:endParaRPr>
          </a:p>
        </p:txBody>
      </p:sp>
      <p:sp>
        <p:nvSpPr>
          <p:cNvPr id="183" name="Google Shape;183;p20"/>
          <p:cNvSpPr/>
          <p:nvPr/>
        </p:nvSpPr>
        <p:spPr>
          <a:xfrm>
            <a:off x="4086225" y="2003200"/>
            <a:ext cx="405000" cy="2379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0"/>
          <p:cNvCxnSpPr>
            <a:stCxn id="183" idx="1"/>
          </p:cNvCxnSpPr>
          <p:nvPr/>
        </p:nvCxnSpPr>
        <p:spPr>
          <a:xfrm flipH="1">
            <a:off x="2429025" y="2122150"/>
            <a:ext cx="1657200" cy="30600"/>
          </a:xfrm>
          <a:prstGeom prst="straightConnector1">
            <a:avLst/>
          </a:prstGeom>
          <a:noFill/>
          <a:ln cap="flat" cmpd="sng" w="38100">
            <a:solidFill>
              <a:srgbClr val="00FFFF"/>
            </a:solidFill>
            <a:prstDash val="solid"/>
            <a:round/>
            <a:headEnd len="med" w="med" type="none"/>
            <a:tailEnd len="med" w="med" type="none"/>
          </a:ln>
        </p:spPr>
      </p:cxnSp>
      <p:sp>
        <p:nvSpPr>
          <p:cNvPr id="185" name="Google Shape;185;p20"/>
          <p:cNvSpPr txBox="1"/>
          <p:nvPr>
            <p:ph idx="4294967295" type="subTitle"/>
          </p:nvPr>
        </p:nvSpPr>
        <p:spPr>
          <a:xfrm>
            <a:off x="614225" y="1409600"/>
            <a:ext cx="1419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Observation:</a:t>
            </a:r>
            <a:endParaRPr sz="1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614225" y="533925"/>
            <a:ext cx="18477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pic>
        <p:nvPicPr>
          <p:cNvPr id="191" name="Google Shape;191;p21"/>
          <p:cNvPicPr preferRelativeResize="0"/>
          <p:nvPr/>
        </p:nvPicPr>
        <p:blipFill>
          <a:blip r:embed="rId3">
            <a:alphaModFix/>
          </a:blip>
          <a:stretch>
            <a:fillRect/>
          </a:stretch>
        </p:blipFill>
        <p:spPr>
          <a:xfrm>
            <a:off x="2724373" y="533925"/>
            <a:ext cx="5971300" cy="4075650"/>
          </a:xfrm>
          <a:prstGeom prst="rect">
            <a:avLst/>
          </a:prstGeom>
          <a:noFill/>
          <a:ln>
            <a:noFill/>
          </a:ln>
        </p:spPr>
      </p:pic>
      <p:sp>
        <p:nvSpPr>
          <p:cNvPr id="192" name="Google Shape;192;p21"/>
          <p:cNvSpPr txBox="1"/>
          <p:nvPr/>
        </p:nvSpPr>
        <p:spPr>
          <a:xfrm>
            <a:off x="171600" y="1754400"/>
            <a:ext cx="2524200" cy="285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solidFill>
                  <a:schemeClr val="accent2"/>
                </a:solidFill>
                <a:latin typeface="Calibri"/>
                <a:ea typeface="Calibri"/>
                <a:cs typeface="Calibri"/>
                <a:sym typeface="Calibri"/>
              </a:rPr>
              <a:t>greV</a:t>
            </a:r>
            <a:r>
              <a:rPr lang="en">
                <a:latin typeface="Calibri"/>
                <a:ea typeface="Calibri"/>
                <a:cs typeface="Calibri"/>
                <a:sym typeface="Calibri"/>
              </a:rPr>
              <a:t> has a high correlation with </a:t>
            </a:r>
            <a:r>
              <a:rPr lang="en">
                <a:solidFill>
                  <a:schemeClr val="accent2"/>
                </a:solidFill>
                <a:latin typeface="Calibri"/>
                <a:ea typeface="Calibri"/>
                <a:cs typeface="Calibri"/>
                <a:sym typeface="Calibri"/>
              </a:rPr>
              <a:t>greQ</a:t>
            </a:r>
            <a:r>
              <a:rPr lang="en">
                <a:latin typeface="Calibri"/>
                <a:ea typeface="Calibri"/>
                <a:cs typeface="Calibri"/>
                <a:sym typeface="Calibri"/>
              </a:rPr>
              <a:t>, meaning that students who perform well in one section of the GRE are likely to perform well in the other.</a:t>
            </a:r>
            <a:endParaRPr>
              <a:latin typeface="Calibri"/>
              <a:ea typeface="Calibri"/>
              <a:cs typeface="Calibri"/>
              <a:sym typeface="Calibri"/>
            </a:endParaRPr>
          </a:p>
        </p:txBody>
      </p:sp>
      <p:sp>
        <p:nvSpPr>
          <p:cNvPr id="193" name="Google Shape;193;p21"/>
          <p:cNvSpPr/>
          <p:nvPr/>
        </p:nvSpPr>
        <p:spPr>
          <a:xfrm>
            <a:off x="5781675" y="2770975"/>
            <a:ext cx="405000" cy="237900"/>
          </a:xfrm>
          <a:prstGeom prst="roundRect">
            <a:avLst>
              <a:gd fmla="val 16667" name="adj"/>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1"/>
          <p:cNvCxnSpPr>
            <a:stCxn id="193" idx="1"/>
          </p:cNvCxnSpPr>
          <p:nvPr/>
        </p:nvCxnSpPr>
        <p:spPr>
          <a:xfrm rot="10800000">
            <a:off x="2485875" y="2333725"/>
            <a:ext cx="3295800" cy="556200"/>
          </a:xfrm>
          <a:prstGeom prst="straightConnector1">
            <a:avLst/>
          </a:prstGeom>
          <a:noFill/>
          <a:ln cap="flat" cmpd="sng" w="38100">
            <a:solidFill>
              <a:srgbClr val="00FFFF"/>
            </a:solidFill>
            <a:prstDash val="solid"/>
            <a:round/>
            <a:headEnd len="med" w="med" type="none"/>
            <a:tailEnd len="med" w="med" type="none"/>
          </a:ln>
        </p:spPr>
      </p:cxnSp>
      <p:sp>
        <p:nvSpPr>
          <p:cNvPr id="195" name="Google Shape;195;p21"/>
          <p:cNvSpPr txBox="1"/>
          <p:nvPr>
            <p:ph idx="4294967295" type="subTitle"/>
          </p:nvPr>
        </p:nvSpPr>
        <p:spPr>
          <a:xfrm>
            <a:off x="614225" y="1409600"/>
            <a:ext cx="1419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lt1"/>
                </a:solidFill>
              </a:rPr>
              <a:t>Observation:</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