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076136892" r:id="rId3"/>
    <p:sldId id="262" r:id="rId4"/>
    <p:sldId id="2076136841" r:id="rId5"/>
    <p:sldId id="2076136879" r:id="rId6"/>
    <p:sldId id="2076136839" r:id="rId7"/>
    <p:sldId id="263" r:id="rId8"/>
    <p:sldId id="2076136880" r:id="rId9"/>
    <p:sldId id="2076136891" r:id="rId10"/>
    <p:sldId id="2076136842" r:id="rId11"/>
    <p:sldId id="2076136857" r:id="rId12"/>
    <p:sldId id="2076136889" r:id="rId13"/>
    <p:sldId id="2076136845" r:id="rId14"/>
    <p:sldId id="2076136883" r:id="rId15"/>
    <p:sldId id="2076136888" r:id="rId16"/>
    <p:sldId id="2076136826" r:id="rId17"/>
    <p:sldId id="2076136858" r:id="rId18"/>
    <p:sldId id="2076136860" r:id="rId19"/>
    <p:sldId id="2076136861" r:id="rId20"/>
    <p:sldId id="2076136875" r:id="rId21"/>
    <p:sldId id="2076136876" r:id="rId22"/>
    <p:sldId id="2076136865" r:id="rId23"/>
    <p:sldId id="2076136869" r:id="rId24"/>
    <p:sldId id="2076136878" r:id="rId25"/>
    <p:sldId id="2076136872" r:id="rId26"/>
    <p:sldId id="2076136870" r:id="rId27"/>
    <p:sldId id="2076136877" r:id="rId28"/>
    <p:sldId id="2076136843" r:id="rId29"/>
    <p:sldId id="20761368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56662" autoAdjust="0"/>
  </p:normalViewPr>
  <p:slideViewPr>
    <p:cSldViewPr snapToGrid="0">
      <p:cViewPr varScale="1">
        <p:scale>
          <a:sx n="45" d="100"/>
          <a:sy n="45" d="100"/>
        </p:scale>
        <p:origin x="202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0F81-653E-4938-A703-F4D8F7EA665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AD50-40BF-4EBC-BC3A-FFD2C90C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4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50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7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4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94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82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8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26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04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1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54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1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36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77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0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81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20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78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5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450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5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30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9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0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79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2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1AD50-40BF-4EBC-BC3A-FFD2C90C5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5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6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7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5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14698CB0-77BC-6148-8112-EFC83C0F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A30E9B-4EB7-4882-9E42-67210E9CC0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1525" y="1600200"/>
            <a:ext cx="10677525" cy="450799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5CB6F3B-CCE4-4193-8EAA-C4A6D27C7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1DBF8-F618-4198-88BA-FD1569B297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AA26E-E9A4-4CE1-9157-28062D2322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3DA01-00EF-4B14-8325-24C1135260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6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9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7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5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5C190DE4-FF73-E2C7-B348-B3D258100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5718" r="-1" b="-1"/>
          <a:stretch/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29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03E1D-F974-477D-AD72-47FB1B377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Understanding 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D81D4-DA0A-43B6-A02D-73B35848C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Tan Anni</a:t>
            </a:r>
          </a:p>
        </p:txBody>
      </p:sp>
    </p:spTree>
    <p:extLst>
      <p:ext uri="{BB962C8B-B14F-4D97-AF65-F5344CB8AC3E}">
        <p14:creationId xmlns:p14="http://schemas.microsoft.com/office/powerpoint/2010/main" val="87398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9D0D9A66-F8EF-4426-B5E6-8D5DE19CABC8}"/>
              </a:ext>
            </a:extLst>
          </p:cNvPr>
          <p:cNvSpPr/>
          <p:nvPr/>
        </p:nvSpPr>
        <p:spPr>
          <a:xfrm>
            <a:off x="757647" y="2129245"/>
            <a:ext cx="2739314" cy="3423194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58795-84DF-4596-ADD9-8CC91BA2A82E}"/>
              </a:ext>
            </a:extLst>
          </p:cNvPr>
          <p:cNvSpPr txBox="1"/>
          <p:nvPr/>
        </p:nvSpPr>
        <p:spPr>
          <a:xfrm>
            <a:off x="572524" y="2316118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02442-8A32-4F2F-BF4A-272101FC1D5D}"/>
              </a:ext>
            </a:extLst>
          </p:cNvPr>
          <p:cNvSpPr txBox="1"/>
          <p:nvPr/>
        </p:nvSpPr>
        <p:spPr>
          <a:xfrm>
            <a:off x="927396" y="2690414"/>
            <a:ext cx="19180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Dataset that is used is both real and fictitious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years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Job Category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Active Headcount and Voluntary Attrition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10163-74B2-4EAE-9FF7-38B85047481E}"/>
              </a:ext>
            </a:extLst>
          </p:cNvPr>
          <p:cNvSpPr txBox="1"/>
          <p:nvPr/>
        </p:nvSpPr>
        <p:spPr>
          <a:xfrm>
            <a:off x="3732576" y="1924910"/>
            <a:ext cx="394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Types of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EF4A39-D6E5-4E00-A682-595A24A8C9BB}"/>
              </a:ext>
            </a:extLst>
          </p:cNvPr>
          <p:cNvSpPr/>
          <p:nvPr/>
        </p:nvSpPr>
        <p:spPr>
          <a:xfrm>
            <a:off x="3744008" y="2944585"/>
            <a:ext cx="1860092" cy="56548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chemeClr val="bg1"/>
                </a:solidFill>
              </a:rPr>
              <a:t>Job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6231AB-56E7-4775-A6A1-BD517AB6F02B}"/>
              </a:ext>
            </a:extLst>
          </p:cNvPr>
          <p:cNvSpPr/>
          <p:nvPr/>
        </p:nvSpPr>
        <p:spPr>
          <a:xfrm>
            <a:off x="5604100" y="2942045"/>
            <a:ext cx="5116830" cy="56548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Country, Region, Tenure, Line of Business, Cost Centers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), Manager’s Details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BA9129D-6EAC-4C5B-94A8-06A6533F1235}"/>
              </a:ext>
            </a:extLst>
          </p:cNvPr>
          <p:cNvSpPr/>
          <p:nvPr/>
        </p:nvSpPr>
        <p:spPr>
          <a:xfrm>
            <a:off x="3744007" y="2300695"/>
            <a:ext cx="1860093" cy="56548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7F2402-E116-4110-BF13-D565BB6F52CC}"/>
              </a:ext>
            </a:extLst>
          </p:cNvPr>
          <p:cNvSpPr/>
          <p:nvPr/>
        </p:nvSpPr>
        <p:spPr>
          <a:xfrm>
            <a:off x="5604100" y="2300695"/>
            <a:ext cx="5116830" cy="56548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Gender, Age Group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280F2F-33BE-4291-A763-C7D864D2313D}"/>
              </a:ext>
            </a:extLst>
          </p:cNvPr>
          <p:cNvSpPr/>
          <p:nvPr/>
        </p:nvSpPr>
        <p:spPr>
          <a:xfrm>
            <a:off x="3732576" y="3621767"/>
            <a:ext cx="1860093" cy="56548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chemeClr val="bg1"/>
                </a:solidFill>
              </a:rPr>
              <a:t>Compensation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E82A5A-9BCD-4F3D-B910-8E7B59E59CA0}"/>
              </a:ext>
            </a:extLst>
          </p:cNvPr>
          <p:cNvSpPr/>
          <p:nvPr/>
        </p:nvSpPr>
        <p:spPr>
          <a:xfrm>
            <a:off x="5592669" y="3611267"/>
            <a:ext cx="5116830" cy="56548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Salary Information (</a:t>
            </a:r>
            <a:r>
              <a:rPr lang="en-US" sz="1400" dirty="0" err="1">
                <a:solidFill>
                  <a:schemeClr val="tx1"/>
                </a:solidFill>
              </a:rPr>
              <a:t>Compa</a:t>
            </a:r>
            <a:r>
              <a:rPr lang="en-US" sz="1400" dirty="0">
                <a:solidFill>
                  <a:schemeClr val="tx1"/>
                </a:solidFill>
              </a:rPr>
              <a:t>-Ratio, Time since last salary increment, Number of Salary Increases)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9E09A30-8F2A-463D-A272-7901E94F07D1}"/>
              </a:ext>
            </a:extLst>
          </p:cNvPr>
          <p:cNvSpPr/>
          <p:nvPr/>
        </p:nvSpPr>
        <p:spPr>
          <a:xfrm>
            <a:off x="3744006" y="4986952"/>
            <a:ext cx="1860093" cy="56548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chemeClr val="bg1"/>
                </a:solidFill>
              </a:rPr>
              <a:t>Employees’ Sentiments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EDE205C-4887-45D1-8E5D-13253D104B5C}"/>
              </a:ext>
            </a:extLst>
          </p:cNvPr>
          <p:cNvSpPr/>
          <p:nvPr/>
        </p:nvSpPr>
        <p:spPr>
          <a:xfrm>
            <a:off x="5592670" y="4975587"/>
            <a:ext cx="5116830" cy="56548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Survey 1, Survey 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CEC5611-81FA-4CF9-9E71-0DE2BCCE0D97}"/>
              </a:ext>
            </a:extLst>
          </p:cNvPr>
          <p:cNvSpPr/>
          <p:nvPr/>
        </p:nvSpPr>
        <p:spPr>
          <a:xfrm>
            <a:off x="3744007" y="4257789"/>
            <a:ext cx="1860093" cy="56548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chemeClr val="bg1"/>
                </a:solidFill>
              </a:rPr>
              <a:t>Performance/</a:t>
            </a:r>
          </a:p>
          <a:p>
            <a:pPr algn="ctr"/>
            <a:r>
              <a:rPr lang="en-US" sz="1600" b="1" cap="small" dirty="0">
                <a:solidFill>
                  <a:schemeClr val="bg1"/>
                </a:solidFill>
              </a:rPr>
              <a:t>Talent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EEE6C49-66B0-4C56-8AC8-7A3769575ED7}"/>
              </a:ext>
            </a:extLst>
          </p:cNvPr>
          <p:cNvSpPr/>
          <p:nvPr/>
        </p:nvSpPr>
        <p:spPr>
          <a:xfrm>
            <a:off x="5592669" y="4270556"/>
            <a:ext cx="5116830" cy="56548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Talent Ratings, Appraisal Ratings, Sales Attainment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3F48EE-060B-4460-AC02-C6B9E08E705A}"/>
              </a:ext>
            </a:extLst>
          </p:cNvPr>
          <p:cNvSpPr/>
          <p:nvPr/>
        </p:nvSpPr>
        <p:spPr>
          <a:xfrm>
            <a:off x="3744006" y="5665339"/>
            <a:ext cx="1860093" cy="56548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chemeClr val="bg1"/>
                </a:solidFill>
              </a:rPr>
              <a:t>Attrition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E32E238-40FC-472D-B32C-357B8DFAF132}"/>
              </a:ext>
            </a:extLst>
          </p:cNvPr>
          <p:cNvSpPr/>
          <p:nvPr/>
        </p:nvSpPr>
        <p:spPr>
          <a:xfrm>
            <a:off x="5592669" y="5652432"/>
            <a:ext cx="5116830" cy="56548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Attrition Reasons/Type, Attrition Date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25043E01-3E91-406C-BA54-06CBE091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</a:t>
            </a:r>
            <a:br>
              <a:rPr lang="en-US" dirty="0"/>
            </a:br>
            <a:r>
              <a:rPr lang="en-US" sz="4000" dirty="0"/>
              <a:t>Data Preparation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2383-233F-4F35-8798-8785537C20D9}"/>
              </a:ext>
            </a:extLst>
          </p:cNvPr>
          <p:cNvSpPr txBox="1"/>
          <p:nvPr/>
        </p:nvSpPr>
        <p:spPr>
          <a:xfrm>
            <a:off x="9702800" y="512821"/>
            <a:ext cx="2009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cap="small" dirty="0">
                <a:solidFill>
                  <a:srgbClr val="002060"/>
                </a:solidFill>
              </a:rPr>
              <a:t>Data Extraction, Data Cleaning, Data Merging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217F013-DB92-482C-A3EE-06321275A9F3}"/>
              </a:ext>
            </a:extLst>
          </p:cNvPr>
          <p:cNvSpPr/>
          <p:nvPr/>
        </p:nvSpPr>
        <p:spPr>
          <a:xfrm>
            <a:off x="757647" y="5715401"/>
            <a:ext cx="2739315" cy="515426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Dataset</a:t>
            </a:r>
            <a:r>
              <a:rPr lang="en-US" sz="1600" dirty="0">
                <a:solidFill>
                  <a:schemeClr val="tx1"/>
                </a:solidFill>
              </a:rPr>
              <a:t>: 2,240 rows and 149 columns</a:t>
            </a:r>
          </a:p>
        </p:txBody>
      </p:sp>
    </p:spTree>
    <p:extLst>
      <p:ext uri="{BB962C8B-B14F-4D97-AF65-F5344CB8AC3E}">
        <p14:creationId xmlns:p14="http://schemas.microsoft.com/office/powerpoint/2010/main" val="84960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1E0-1A49-4873-9031-AEF5706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</a:t>
            </a:r>
            <a:br>
              <a:rPr lang="en-US" dirty="0"/>
            </a:br>
            <a:r>
              <a:rPr lang="en-US" sz="4000" dirty="0"/>
              <a:t>Data Manipulation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13E34-9003-4CA3-9BE7-0D06F74348E2}"/>
              </a:ext>
            </a:extLst>
          </p:cNvPr>
          <p:cNvSpPr txBox="1"/>
          <p:nvPr/>
        </p:nvSpPr>
        <p:spPr>
          <a:xfrm>
            <a:off x="8927712" y="6576455"/>
            <a:ext cx="3171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/>
              <a:t>*For Current and Previous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5E7D0-C806-4E00-99B9-DE54FAD2069C}"/>
              </a:ext>
            </a:extLst>
          </p:cNvPr>
          <p:cNvSpPr txBox="1"/>
          <p:nvPr/>
        </p:nvSpPr>
        <p:spPr>
          <a:xfrm>
            <a:off x="3736847" y="1757062"/>
            <a:ext cx="6213471" cy="1615827"/>
          </a:xfrm>
          <a:prstGeom prst="rect">
            <a:avLst/>
          </a:prstGeom>
          <a:noFill/>
        </p:spPr>
        <p:txBody>
          <a:bodyPr wrap="square" numCol="3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Salary Range Penetration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Number of Organizational Changes*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Number of Career Level Changes*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Number of Supervisor Changes*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Number of Job Changes*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Number of Location Changes *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Number of Salary Changes *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i="1" dirty="0">
                <a:solidFill>
                  <a:schemeClr val="accent1">
                    <a:lumMod val="50000"/>
                  </a:schemeClr>
                </a:solidFill>
              </a:rPr>
              <a:t>Age Differences between Manager and Employee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130EE-D18B-4C85-BD44-FFA646972EBE}"/>
              </a:ext>
            </a:extLst>
          </p:cNvPr>
          <p:cNvSpPr txBox="1"/>
          <p:nvPr/>
        </p:nvSpPr>
        <p:spPr>
          <a:xfrm>
            <a:off x="3590204" y="3502196"/>
            <a:ext cx="7253881" cy="3185487"/>
          </a:xfrm>
          <a:prstGeom prst="rect">
            <a:avLst/>
          </a:prstGeom>
          <a:noFill/>
        </p:spPr>
        <p:txBody>
          <a:bodyPr wrap="square" numCol="3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Gender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Age Band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Generations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Sub-Region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Country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Career Level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Tenure Bands </a:t>
            </a:r>
            <a:r>
              <a:rPr lang="en-US" sz="800" i="1" dirty="0"/>
              <a:t>- Continuous Service Date, Latest Hire Date, Job, Last Salary </a:t>
            </a:r>
            <a:r>
              <a:rPr lang="en-US" sz="800" i="1" dirty="0" err="1"/>
              <a:t>Incr</a:t>
            </a:r>
            <a:r>
              <a:rPr lang="en-US" sz="800" i="1" dirty="0"/>
              <a:t> Date, Career Level, Job Level, Job Function, Previous Career Level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Job Categories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Pillar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Product Specialty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Product Line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Product Association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Business Hierarchy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Cost Center Hierarchy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Company Code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Manager's Details </a:t>
            </a:r>
            <a:r>
              <a:rPr lang="en-US" sz="800" i="1" dirty="0"/>
              <a:t>– Hierarchy, </a:t>
            </a:r>
            <a:r>
              <a:rPr lang="en-US" sz="800" b="1" i="1" dirty="0">
                <a:solidFill>
                  <a:schemeClr val="accent1">
                    <a:lumMod val="50000"/>
                  </a:schemeClr>
                </a:solidFill>
              </a:rPr>
              <a:t>Job Level Category</a:t>
            </a:r>
            <a:r>
              <a:rPr lang="en-US" sz="800" i="1" dirty="0"/>
              <a:t>, Country, Age Band, Gender, Generations, Tenure Bands (Continuous Service Date, Latest Hire Date, Job, Career Level, Job Level, Job Function), </a:t>
            </a:r>
            <a:r>
              <a:rPr lang="en-US" sz="800" b="1" i="1" dirty="0">
                <a:solidFill>
                  <a:schemeClr val="accent1">
                    <a:lumMod val="50000"/>
                  </a:schemeClr>
                </a:solidFill>
              </a:rPr>
              <a:t>Location of Manager and Employee, Generations of Manager and Employee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/>
              <a:t>Compa</a:t>
            </a:r>
            <a:r>
              <a:rPr lang="en-US" sz="1100" dirty="0"/>
              <a:t>-Ratio Bands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Quartile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Talent Ratings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Survey 1 and Survey 2 Bands*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Attainment*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7E194-ABA4-4588-AEDE-65A9806ADAA0}"/>
              </a:ext>
            </a:extLst>
          </p:cNvPr>
          <p:cNvSpPr txBox="1"/>
          <p:nvPr/>
        </p:nvSpPr>
        <p:spPr>
          <a:xfrm>
            <a:off x="710657" y="3149827"/>
            <a:ext cx="178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Categorical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466A9F-6861-4068-AFFD-A6C1B00D1D67}"/>
              </a:ext>
            </a:extLst>
          </p:cNvPr>
          <p:cNvSpPr txBox="1"/>
          <p:nvPr/>
        </p:nvSpPr>
        <p:spPr>
          <a:xfrm>
            <a:off x="748938" y="1746781"/>
            <a:ext cx="178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Numerical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D4C756-4D5A-4066-BB1C-9AB350136AA8}"/>
              </a:ext>
            </a:extLst>
          </p:cNvPr>
          <p:cNvCxnSpPr>
            <a:cxnSpLocks/>
          </p:cNvCxnSpPr>
          <p:nvPr/>
        </p:nvCxnSpPr>
        <p:spPr>
          <a:xfrm>
            <a:off x="665762" y="3113870"/>
            <a:ext cx="10860476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F2FFA4-C813-40BB-BD74-D9D5C8C4FB2D}"/>
              </a:ext>
            </a:extLst>
          </p:cNvPr>
          <p:cNvSpPr/>
          <p:nvPr/>
        </p:nvSpPr>
        <p:spPr>
          <a:xfrm>
            <a:off x="3521191" y="3281089"/>
            <a:ext cx="1396798" cy="2493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accent1">
                    <a:lumMod val="50000"/>
                  </a:schemeClr>
                </a:solidFill>
              </a:rPr>
              <a:t>Demographics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FBAD75-229F-41F5-8492-B7806143096D}"/>
              </a:ext>
            </a:extLst>
          </p:cNvPr>
          <p:cNvSpPr/>
          <p:nvPr/>
        </p:nvSpPr>
        <p:spPr>
          <a:xfrm>
            <a:off x="5561081" y="3281089"/>
            <a:ext cx="1396798" cy="2493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accent1">
                    <a:lumMod val="50000"/>
                  </a:schemeClr>
                </a:solidFill>
              </a:rPr>
              <a:t>Job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65B596-925D-46C1-AD3E-FFDCAF0711C3}"/>
              </a:ext>
            </a:extLst>
          </p:cNvPr>
          <p:cNvSpPr/>
          <p:nvPr/>
        </p:nvSpPr>
        <p:spPr>
          <a:xfrm>
            <a:off x="8162946" y="3281089"/>
            <a:ext cx="1396798" cy="2493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accent1">
                    <a:lumMod val="50000"/>
                  </a:schemeClr>
                </a:solidFill>
              </a:rPr>
              <a:t>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0399DB-2CAC-4301-B95C-5CA755D16BC1}"/>
              </a:ext>
            </a:extLst>
          </p:cNvPr>
          <p:cNvSpPr txBox="1"/>
          <p:nvPr/>
        </p:nvSpPr>
        <p:spPr>
          <a:xfrm>
            <a:off x="895159" y="2085335"/>
            <a:ext cx="235777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Min Max Scaler: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to scale set of features to a specific range, typically between 0 and 1.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733C44-4DEC-4D8F-87CB-B551F665F1B3}"/>
              </a:ext>
            </a:extLst>
          </p:cNvPr>
          <p:cNvSpPr txBox="1"/>
          <p:nvPr/>
        </p:nvSpPr>
        <p:spPr>
          <a:xfrm>
            <a:off x="809513" y="3614801"/>
            <a:ext cx="2780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One Hot Encoding: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Convert categorical data into a numerical representation that can be used as input to machine learning algorithms.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Converts each unique category value into a new categorical feature (also called a dummy feature) and assigning a binary value of 0 or 1 to represent the presence or absence of the category in each observation.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7FEC17-D041-4EDF-A01A-D64B9DAA3DD7}"/>
              </a:ext>
            </a:extLst>
          </p:cNvPr>
          <p:cNvSpPr txBox="1"/>
          <p:nvPr/>
        </p:nvSpPr>
        <p:spPr>
          <a:xfrm>
            <a:off x="9702800" y="512821"/>
            <a:ext cx="2009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cap="small" dirty="0">
                <a:solidFill>
                  <a:srgbClr val="002060"/>
                </a:solidFill>
              </a:rPr>
              <a:t>Feature Engineering, </a:t>
            </a:r>
          </a:p>
          <a:p>
            <a:pPr algn="r"/>
            <a:r>
              <a:rPr lang="en-US" sz="1600" b="1" cap="small" dirty="0">
                <a:solidFill>
                  <a:srgbClr val="002060"/>
                </a:solidFill>
              </a:rPr>
              <a:t>Data Preprocessing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588728-BD7D-4CDC-B8DD-5AB6FEAA9788}"/>
              </a:ext>
            </a:extLst>
          </p:cNvPr>
          <p:cNvSpPr/>
          <p:nvPr/>
        </p:nvSpPr>
        <p:spPr>
          <a:xfrm>
            <a:off x="3838524" y="5856734"/>
            <a:ext cx="4514951" cy="515426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Dataset</a:t>
            </a:r>
            <a:r>
              <a:rPr lang="en-US" sz="1600" dirty="0">
                <a:solidFill>
                  <a:schemeClr val="tx1"/>
                </a:solidFill>
              </a:rPr>
              <a:t>: 2,240 rows and 194 columns</a:t>
            </a:r>
          </a:p>
        </p:txBody>
      </p:sp>
    </p:spTree>
    <p:extLst>
      <p:ext uri="{BB962C8B-B14F-4D97-AF65-F5344CB8AC3E}">
        <p14:creationId xmlns:p14="http://schemas.microsoft.com/office/powerpoint/2010/main" val="19814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  <p:bldP spid="6" grpId="0"/>
      <p:bldP spid="17" grpId="0"/>
      <p:bldP spid="18" grpId="0"/>
      <p:bldP spid="19" grpId="0"/>
      <p:bldP spid="20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1E0-1A49-4873-9031-AEF57062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03" y="3590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</a:t>
            </a:r>
            <a:br>
              <a:rPr lang="en-US" dirty="0"/>
            </a:br>
            <a:r>
              <a:rPr lang="en-US" sz="4000" dirty="0"/>
              <a:t>Data Manipulation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B8354-2CC6-45F4-8D02-1E21F619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882" y="1114930"/>
            <a:ext cx="4980918" cy="4895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AB012D-5133-4900-B16B-31CC9DB48E6F}"/>
              </a:ext>
            </a:extLst>
          </p:cNvPr>
          <p:cNvSpPr txBox="1"/>
          <p:nvPr/>
        </p:nvSpPr>
        <p:spPr>
          <a:xfrm>
            <a:off x="1187861" y="2988077"/>
            <a:ext cx="3559363" cy="1149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b="1" dirty="0">
                <a:latin typeface="Avenir Next LT Pro (Body)"/>
                <a:cs typeface="Oracle Sans" panose="020B0503020204020204" pitchFamily="34" charset="0"/>
              </a:rPr>
              <a:t>Correlation:</a:t>
            </a:r>
          </a:p>
          <a:p>
            <a:pPr marL="285750" marR="0" indent="-28575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Avenir Next LT Pro (Body)"/>
                <a:cs typeface="Oracle Sans" panose="020B0503020204020204" pitchFamily="34" charset="0"/>
              </a:rPr>
              <a:t>Columns with high collinearity should be dropped</a:t>
            </a:r>
            <a:endParaRPr lang="en-US" sz="1600" dirty="0">
              <a:latin typeface="Avenir Next LT Pro (Body)"/>
            </a:endParaRPr>
          </a:p>
          <a:p>
            <a:pPr marL="285750" marR="0" indent="-28575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effectLst/>
              <a:uFillTx/>
              <a:latin typeface="Oracle Sans" panose="020B0503020204020204" pitchFamily="34" charset="0"/>
              <a:cs typeface="Oracle Sans" panose="020B0503020204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07E0C-C1C0-483D-AAAF-3A716CD9E8BB}"/>
              </a:ext>
            </a:extLst>
          </p:cNvPr>
          <p:cNvSpPr txBox="1"/>
          <p:nvPr/>
        </p:nvSpPr>
        <p:spPr>
          <a:xfrm>
            <a:off x="9702800" y="512821"/>
            <a:ext cx="2009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cap="small" dirty="0">
                <a:solidFill>
                  <a:srgbClr val="002060"/>
                </a:solidFill>
              </a:rPr>
              <a:t>Feature Engineering, </a:t>
            </a:r>
          </a:p>
          <a:p>
            <a:pPr algn="r"/>
            <a:r>
              <a:rPr lang="en-US" sz="1600" b="1" cap="small" dirty="0">
                <a:solidFill>
                  <a:srgbClr val="002060"/>
                </a:solidFill>
              </a:rPr>
              <a:t>Data Preprocessing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BB2D8-6274-40D2-9B05-20F080E94EC0}"/>
              </a:ext>
            </a:extLst>
          </p:cNvPr>
          <p:cNvSpPr/>
          <p:nvPr/>
        </p:nvSpPr>
        <p:spPr>
          <a:xfrm>
            <a:off x="6405901" y="1684582"/>
            <a:ext cx="362544" cy="3798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935B6B-EA8E-4823-AFFF-F44622582320}"/>
              </a:ext>
            </a:extLst>
          </p:cNvPr>
          <p:cNvSpPr/>
          <p:nvPr/>
        </p:nvSpPr>
        <p:spPr>
          <a:xfrm>
            <a:off x="6721311" y="2080685"/>
            <a:ext cx="537328" cy="5858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90C916-30BF-441C-B224-02CD7C9E9F3E}"/>
              </a:ext>
            </a:extLst>
          </p:cNvPr>
          <p:cNvSpPr/>
          <p:nvPr/>
        </p:nvSpPr>
        <p:spPr>
          <a:xfrm>
            <a:off x="7882379" y="3345448"/>
            <a:ext cx="441489" cy="5478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3F1E1-B573-4386-8959-E0F88E2D37F4}"/>
              </a:ext>
            </a:extLst>
          </p:cNvPr>
          <p:cNvSpPr/>
          <p:nvPr/>
        </p:nvSpPr>
        <p:spPr>
          <a:xfrm>
            <a:off x="8349791" y="3913694"/>
            <a:ext cx="577393" cy="6583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81271F-5AF1-4897-93E8-0E7F0FCF1EDE}"/>
              </a:ext>
            </a:extLst>
          </p:cNvPr>
          <p:cNvSpPr/>
          <p:nvPr/>
        </p:nvSpPr>
        <p:spPr>
          <a:xfrm>
            <a:off x="9001812" y="4668203"/>
            <a:ext cx="490980" cy="4882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C3BC7-C177-473C-824C-4A552641B0BB}"/>
              </a:ext>
            </a:extLst>
          </p:cNvPr>
          <p:cNvSpPr txBox="1"/>
          <p:nvPr/>
        </p:nvSpPr>
        <p:spPr>
          <a:xfrm>
            <a:off x="6238062" y="2376169"/>
            <a:ext cx="52736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3 Positive Correlations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Supervisor and Org Change (PY)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Job Change and Career Level Change (PY and CY)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BE8B56-439C-46F7-BB44-0D00054DC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88" y="1684582"/>
            <a:ext cx="4429078" cy="45494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D226A-F07B-4347-A21A-6B99CE2130D4}"/>
              </a:ext>
            </a:extLst>
          </p:cNvPr>
          <p:cNvSpPr txBox="1"/>
          <p:nvPr/>
        </p:nvSpPr>
        <p:spPr>
          <a:xfrm>
            <a:off x="9702800" y="512821"/>
            <a:ext cx="2009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cap="small" dirty="0">
                <a:solidFill>
                  <a:srgbClr val="002060"/>
                </a:solidFill>
              </a:rPr>
              <a:t>Feature Engineering, </a:t>
            </a:r>
          </a:p>
          <a:p>
            <a:pPr algn="r"/>
            <a:r>
              <a:rPr lang="en-US" sz="1600" b="1" cap="small" dirty="0">
                <a:solidFill>
                  <a:srgbClr val="002060"/>
                </a:solidFill>
              </a:rPr>
              <a:t>Data Preprocessing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2FD722-7016-4907-A4FC-CB31078A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03" y="3590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</a:t>
            </a:r>
            <a:br>
              <a:rPr lang="en-US" dirty="0"/>
            </a:br>
            <a:r>
              <a:rPr lang="en-US" sz="4000" dirty="0"/>
              <a:t>Data Manipulation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B8321E-54AE-4D9B-B7AD-D4A2C8CBF5A7}"/>
              </a:ext>
            </a:extLst>
          </p:cNvPr>
          <p:cNvSpPr/>
          <p:nvPr/>
        </p:nvSpPr>
        <p:spPr>
          <a:xfrm>
            <a:off x="5871762" y="1580671"/>
            <a:ext cx="5639926" cy="515426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Dataset</a:t>
            </a:r>
            <a:r>
              <a:rPr lang="en-US" sz="1600" dirty="0">
                <a:solidFill>
                  <a:schemeClr val="tx1"/>
                </a:solidFill>
              </a:rPr>
              <a:t>: 2,240 rows and 101 columns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CFA15-90DD-4468-BCBE-E519C719CF3E}"/>
              </a:ext>
            </a:extLst>
          </p:cNvPr>
          <p:cNvSpPr txBox="1"/>
          <p:nvPr/>
        </p:nvSpPr>
        <p:spPr>
          <a:xfrm>
            <a:off x="6238062" y="3480750"/>
            <a:ext cx="52736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3 Negative Correlations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Job Change (PY and CY) and Salary Penetration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Terminated Num and Salary Change (CY)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19218-C00D-46FE-A35B-FFF5F3CDB2A1}"/>
              </a:ext>
            </a:extLst>
          </p:cNvPr>
          <p:cNvSpPr txBox="1"/>
          <p:nvPr/>
        </p:nvSpPr>
        <p:spPr>
          <a:xfrm>
            <a:off x="6238062" y="4693770"/>
            <a:ext cx="527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3 Correlations with ‘TERMINATED_NUM’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Org Change (PY)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Supervisor Change (PY)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Age Difference Between Manager and Employee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1E0-1A49-4873-9031-AEF5706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</a:t>
            </a:r>
            <a:br>
              <a:rPr lang="en-US" dirty="0"/>
            </a:br>
            <a:r>
              <a:rPr lang="en-US" sz="4000" dirty="0"/>
              <a:t>Modelling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B5884-5283-43CD-A67C-915FE806645F}"/>
              </a:ext>
            </a:extLst>
          </p:cNvPr>
          <p:cNvSpPr/>
          <p:nvPr/>
        </p:nvSpPr>
        <p:spPr>
          <a:xfrm>
            <a:off x="2331749" y="2174816"/>
            <a:ext cx="1488840" cy="806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Train Test Split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Train: 80%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Test: 20%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5C707-FAAD-4902-BAA4-F9553920B344}"/>
              </a:ext>
            </a:extLst>
          </p:cNvPr>
          <p:cNvSpPr/>
          <p:nvPr/>
        </p:nvSpPr>
        <p:spPr>
          <a:xfrm>
            <a:off x="4378522" y="1918721"/>
            <a:ext cx="1488840" cy="728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Original Dataset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</a:t>
            </a:r>
            <a:r>
              <a:rPr lang="en-US" sz="1100" b="1" i="1" dirty="0">
                <a:solidFill>
                  <a:schemeClr val="tx1"/>
                </a:solidFill>
              </a:rPr>
              <a:t>Imbalanced</a:t>
            </a:r>
            <a:r>
              <a:rPr lang="en-US" sz="1100" i="1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67% Active, 33% Terminated)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E2713-5AF0-47C4-B105-47E72B23F4E4}"/>
              </a:ext>
            </a:extLst>
          </p:cNvPr>
          <p:cNvSpPr/>
          <p:nvPr/>
        </p:nvSpPr>
        <p:spPr>
          <a:xfrm>
            <a:off x="4378522" y="2802087"/>
            <a:ext cx="1488840" cy="38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Class Weights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(‘Balanced’)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48AA9-B618-44EA-BCB8-A2D0198C6A3E}"/>
              </a:ext>
            </a:extLst>
          </p:cNvPr>
          <p:cNvSpPr txBox="1"/>
          <p:nvPr/>
        </p:nvSpPr>
        <p:spPr>
          <a:xfrm>
            <a:off x="7243199" y="1911797"/>
            <a:ext cx="40704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with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might be biased towards the majority class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F8686C-4B44-4079-9E7C-61E19C7159E4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820589" y="2283065"/>
            <a:ext cx="557933" cy="29477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AFCFBE-984E-4FDA-8A93-299A1CEEC87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824895" y="2577834"/>
            <a:ext cx="553627" cy="4168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F10741-288B-4A49-B0EA-5A79CA2A7D35}"/>
              </a:ext>
            </a:extLst>
          </p:cNvPr>
          <p:cNvSpPr/>
          <p:nvPr/>
        </p:nvSpPr>
        <p:spPr>
          <a:xfrm>
            <a:off x="908017" y="4712719"/>
            <a:ext cx="1392148" cy="276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accent1">
                    <a:lumMod val="50000"/>
                  </a:schemeClr>
                </a:solidFill>
              </a:rPr>
              <a:t>With Class Weights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5D226-1556-4740-9A32-CED039C72DF6}"/>
              </a:ext>
            </a:extLst>
          </p:cNvPr>
          <p:cNvSpPr txBox="1"/>
          <p:nvPr/>
        </p:nvSpPr>
        <p:spPr>
          <a:xfrm>
            <a:off x="7115274" y="3081503"/>
            <a:ext cx="4326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 of using class weights are mixed.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Accuracy Scores improved for some models and dropped for some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Hence, we will stick to the original dataset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B1F0E97-5637-4085-AE04-CA023A00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78" y="4989219"/>
            <a:ext cx="5354179" cy="12759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A4EBC5-7E5E-42A2-84F6-C87900EF9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110" y="3341870"/>
            <a:ext cx="5354180" cy="12161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71AA59-CA05-4345-A4C5-851DB87FAA84}"/>
              </a:ext>
            </a:extLst>
          </p:cNvPr>
          <p:cNvSpPr txBox="1"/>
          <p:nvPr/>
        </p:nvSpPr>
        <p:spPr>
          <a:xfrm>
            <a:off x="9702800" y="512821"/>
            <a:ext cx="200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cap="small" dirty="0">
                <a:solidFill>
                  <a:srgbClr val="002060"/>
                </a:solidFill>
              </a:rPr>
              <a:t>Models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9881D81-4366-4758-BE19-403AD0E93597}"/>
              </a:ext>
            </a:extLst>
          </p:cNvPr>
          <p:cNvSpPr/>
          <p:nvPr/>
        </p:nvSpPr>
        <p:spPr>
          <a:xfrm>
            <a:off x="3662241" y="5474208"/>
            <a:ext cx="144710" cy="10999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AACC091-F510-444E-9324-C187559136EC}"/>
              </a:ext>
            </a:extLst>
          </p:cNvPr>
          <p:cNvSpPr/>
          <p:nvPr/>
        </p:nvSpPr>
        <p:spPr>
          <a:xfrm>
            <a:off x="3662241" y="5943600"/>
            <a:ext cx="144710" cy="10999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0E7E39E-7056-4142-B4AB-C1DDF485A552}"/>
              </a:ext>
            </a:extLst>
          </p:cNvPr>
          <p:cNvSpPr/>
          <p:nvPr/>
        </p:nvSpPr>
        <p:spPr>
          <a:xfrm>
            <a:off x="3662241" y="6102096"/>
            <a:ext cx="144710" cy="10999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386333B-F7D0-4176-AFAD-561244886EE1}"/>
              </a:ext>
            </a:extLst>
          </p:cNvPr>
          <p:cNvSpPr/>
          <p:nvPr/>
        </p:nvSpPr>
        <p:spPr>
          <a:xfrm rot="10800000">
            <a:off x="3662242" y="5635015"/>
            <a:ext cx="144710" cy="10999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2E4B9AEA-0825-46DD-85D7-EF2D2670CD9F}"/>
              </a:ext>
            </a:extLst>
          </p:cNvPr>
          <p:cNvSpPr/>
          <p:nvPr/>
        </p:nvSpPr>
        <p:spPr>
          <a:xfrm>
            <a:off x="3662596" y="5263385"/>
            <a:ext cx="144000" cy="10999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FEB50EE8-6660-46DE-BB0E-D0BDA1098B7E}"/>
              </a:ext>
            </a:extLst>
          </p:cNvPr>
          <p:cNvSpPr/>
          <p:nvPr/>
        </p:nvSpPr>
        <p:spPr>
          <a:xfrm>
            <a:off x="3662596" y="5787559"/>
            <a:ext cx="144000" cy="10999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0F79E3-1D87-4F8B-8669-F0A7A4006666}"/>
              </a:ext>
            </a:extLst>
          </p:cNvPr>
          <p:cNvSpPr txBox="1"/>
          <p:nvPr/>
        </p:nvSpPr>
        <p:spPr>
          <a:xfrm>
            <a:off x="7243199" y="4827097"/>
            <a:ext cx="4326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models perform better than Bernoulli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Models are working better than chance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Suggests relationships exist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73532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/>
      <p:bldP spid="17" grpId="0"/>
      <p:bldP spid="19" grpId="0"/>
      <p:bldP spid="3" grpId="0" animBg="1"/>
      <p:bldP spid="20" grpId="0" animBg="1"/>
      <p:bldP spid="21" grpId="0" animBg="1"/>
      <p:bldP spid="22" grpId="0" animBg="1"/>
      <p:bldP spid="5" grpId="0" animBg="1"/>
      <p:bldP spid="24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D0AAE09-14CF-48B5-9190-DFBBFC49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4816"/>
            <a:ext cx="5964629" cy="1354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BD1E0-1A49-4873-9031-AEF5706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</a:t>
            </a:r>
            <a:br>
              <a:rPr lang="en-US" dirty="0"/>
            </a:br>
            <a:r>
              <a:rPr lang="en-US" sz="4000" dirty="0"/>
              <a:t>Modelling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FA4A2E-4EBF-413D-A5DF-C9F76FE224DF}"/>
              </a:ext>
            </a:extLst>
          </p:cNvPr>
          <p:cNvSpPr txBox="1"/>
          <p:nvPr/>
        </p:nvSpPr>
        <p:spPr>
          <a:xfrm>
            <a:off x="1187754" y="3701866"/>
            <a:ext cx="2746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False Positive:</a:t>
            </a:r>
            <a:r>
              <a:rPr lang="en-US" sz="1200" dirty="0"/>
              <a:t> predict an employee is likely to turnover when in fact s/he is not looking to leave the company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</a:rPr>
              <a:t>False Negative:</a:t>
            </a:r>
            <a:r>
              <a:rPr lang="en-US" sz="1200" dirty="0">
                <a:solidFill>
                  <a:srgbClr val="C00000"/>
                </a:solidFill>
              </a:rPr>
              <a:t> predict an employee will not turnover when he/she is looking to leave      </a:t>
            </a:r>
            <a:r>
              <a:rPr lang="en-US" sz="1200" i="1" dirty="0">
                <a:solidFill>
                  <a:srgbClr val="C00000"/>
                </a:solidFill>
              </a:rPr>
              <a:t>(Recall reduces False Negative)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57B12D-DDDF-4C96-9795-E1A05C697A8F}"/>
              </a:ext>
            </a:extLst>
          </p:cNvPr>
          <p:cNvSpPr/>
          <p:nvPr/>
        </p:nvSpPr>
        <p:spPr>
          <a:xfrm flipH="1">
            <a:off x="1949924" y="2174816"/>
            <a:ext cx="328583" cy="13255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EE8263-95BB-4743-8012-BE3D95C65569}"/>
              </a:ext>
            </a:extLst>
          </p:cNvPr>
          <p:cNvSpPr/>
          <p:nvPr/>
        </p:nvSpPr>
        <p:spPr>
          <a:xfrm flipH="1">
            <a:off x="4253657" y="2145940"/>
            <a:ext cx="574022" cy="13995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82292C-BF17-4FA8-AF6C-DB9A0BEE5CC0}"/>
              </a:ext>
            </a:extLst>
          </p:cNvPr>
          <p:cNvSpPr txBox="1"/>
          <p:nvPr/>
        </p:nvSpPr>
        <p:spPr>
          <a:xfrm>
            <a:off x="3843850" y="3699379"/>
            <a:ext cx="2951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Accuracy: </a:t>
            </a:r>
            <a:r>
              <a:rPr lang="en-US" sz="1200" dirty="0"/>
              <a:t>how well the model is able to correctly predict the outcome or class of new, unseen data based on the input features. </a:t>
            </a:r>
            <a:r>
              <a:rPr lang="en-US" sz="12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Accuracy (Difference): </a:t>
            </a:r>
            <a:r>
              <a:rPr lang="en-US" sz="1200" dirty="0"/>
              <a:t>The difference in accuracy score between the train and test set can give you an indication of whether your model is overfitting or underfitting the data.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6400A0-C7DA-4C9E-8B5B-9C6F3A274D25}"/>
              </a:ext>
            </a:extLst>
          </p:cNvPr>
          <p:cNvSpPr/>
          <p:nvPr/>
        </p:nvSpPr>
        <p:spPr>
          <a:xfrm>
            <a:off x="1239880" y="5570384"/>
            <a:ext cx="5639926" cy="515426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Criteria: </a:t>
            </a:r>
            <a:r>
              <a:rPr lang="en-US" sz="1600" dirty="0">
                <a:solidFill>
                  <a:schemeClr val="tx1"/>
                </a:solidFill>
              </a:rPr>
              <a:t>High Recall &amp; Low Accuracy (Difference)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49C645-8A4E-436B-89EE-6C028ABCE77F}"/>
              </a:ext>
            </a:extLst>
          </p:cNvPr>
          <p:cNvSpPr/>
          <p:nvPr/>
        </p:nvSpPr>
        <p:spPr>
          <a:xfrm>
            <a:off x="7191592" y="2409569"/>
            <a:ext cx="4384630" cy="47177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small" dirty="0">
                <a:solidFill>
                  <a:schemeClr val="bg1"/>
                </a:solidFill>
              </a:rPr>
              <a:t>Selected Models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D56DB8-DF83-477E-AA57-9A19A92B09C4}"/>
              </a:ext>
            </a:extLst>
          </p:cNvPr>
          <p:cNvSpPr/>
          <p:nvPr/>
        </p:nvSpPr>
        <p:spPr>
          <a:xfrm>
            <a:off x="7190129" y="2873038"/>
            <a:ext cx="2174905" cy="312754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B7CC4E-C225-4B24-984D-DAE1589A25FD}"/>
              </a:ext>
            </a:extLst>
          </p:cNvPr>
          <p:cNvSpPr/>
          <p:nvPr/>
        </p:nvSpPr>
        <p:spPr>
          <a:xfrm>
            <a:off x="9371790" y="2873038"/>
            <a:ext cx="2174905" cy="312754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EEB53-8A68-458E-8A71-8CB37443B605}"/>
              </a:ext>
            </a:extLst>
          </p:cNvPr>
          <p:cNvSpPr txBox="1"/>
          <p:nvPr/>
        </p:nvSpPr>
        <p:spPr>
          <a:xfrm>
            <a:off x="7003688" y="3189671"/>
            <a:ext cx="26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Light GBM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DFDD49-E55A-406F-9D85-804287ABEF05}"/>
              </a:ext>
            </a:extLst>
          </p:cNvPr>
          <p:cNvSpPr txBox="1"/>
          <p:nvPr/>
        </p:nvSpPr>
        <p:spPr>
          <a:xfrm>
            <a:off x="9165279" y="3117062"/>
            <a:ext cx="268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Support Vector Machine (SVM)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FC32B-D3C3-4933-8B1F-10C4C655C5C0}"/>
              </a:ext>
            </a:extLst>
          </p:cNvPr>
          <p:cNvSpPr txBox="1"/>
          <p:nvPr/>
        </p:nvSpPr>
        <p:spPr>
          <a:xfrm>
            <a:off x="7389326" y="4053595"/>
            <a:ext cx="1911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Uses ensemble method based on decision trees</a:t>
            </a:r>
          </a:p>
          <a:p>
            <a:pPr algn="ctr"/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772121-FBF1-4AA9-8244-8803C80B8C8C}"/>
              </a:ext>
            </a:extLst>
          </p:cNvPr>
          <p:cNvSpPr txBox="1"/>
          <p:nvPr/>
        </p:nvSpPr>
        <p:spPr>
          <a:xfrm>
            <a:off x="9581088" y="4010689"/>
            <a:ext cx="19116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SVM uses both linear and non-linear algorithm to try to separate the data into different classes</a:t>
            </a:r>
          </a:p>
          <a:p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04DC78-380D-4EA7-A8BA-61ECF1C73EE9}"/>
              </a:ext>
            </a:extLst>
          </p:cNvPr>
          <p:cNvSpPr txBox="1"/>
          <p:nvPr/>
        </p:nvSpPr>
        <p:spPr>
          <a:xfrm>
            <a:off x="9702800" y="512821"/>
            <a:ext cx="2009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cap="small" dirty="0">
                <a:solidFill>
                  <a:srgbClr val="002060"/>
                </a:solidFill>
              </a:rPr>
              <a:t>Performance of Models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4" grpId="0" animBg="1"/>
      <p:bldP spid="25" grpId="0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3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670E-F2EF-4219-8360-8CFB5AFB909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01713" y="6358929"/>
            <a:ext cx="2743200" cy="363500"/>
          </a:xfrm>
        </p:spPr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A50E-085D-43F3-ABFE-BD94AA491B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1F6AA-38B3-4829-BD38-7C564EAA1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6600"/>
            <a:ext cx="3802765" cy="2162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0A2C00-38CB-4804-A489-DAE3454D2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96417"/>
            <a:ext cx="3968331" cy="206251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45F725A-13A0-4AAA-8AE2-4BE77EE6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</a:t>
            </a:r>
            <a:br>
              <a:rPr lang="en-US" dirty="0"/>
            </a:br>
            <a:r>
              <a:rPr lang="en-US" sz="4000" dirty="0"/>
              <a:t>Modelling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787C24-CFD2-480C-B402-033BE22218F5}"/>
              </a:ext>
            </a:extLst>
          </p:cNvPr>
          <p:cNvSpPr/>
          <p:nvPr/>
        </p:nvSpPr>
        <p:spPr>
          <a:xfrm>
            <a:off x="5222697" y="4557798"/>
            <a:ext cx="1889121" cy="123378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small" dirty="0">
                <a:solidFill>
                  <a:schemeClr val="bg1"/>
                </a:solidFill>
              </a:rPr>
              <a:t>Features to Focus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61A534-9B92-41CE-BE5A-D80453FF924E}"/>
              </a:ext>
            </a:extLst>
          </p:cNvPr>
          <p:cNvSpPr/>
          <p:nvPr/>
        </p:nvSpPr>
        <p:spPr>
          <a:xfrm>
            <a:off x="7111818" y="4529152"/>
            <a:ext cx="4333072" cy="123378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653A7D-B05C-43F1-BD0C-05A098E1A61E}"/>
              </a:ext>
            </a:extLst>
          </p:cNvPr>
          <p:cNvSpPr txBox="1"/>
          <p:nvPr/>
        </p:nvSpPr>
        <p:spPr>
          <a:xfrm>
            <a:off x="7727376" y="4593485"/>
            <a:ext cx="3311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Attainment (Current 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Attainment (Previous 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Tenure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Ratings (Last Available)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F671F76-94D6-46A7-9550-B88EB4C67F8C}"/>
              </a:ext>
            </a:extLst>
          </p:cNvPr>
          <p:cNvSpPr/>
          <p:nvPr/>
        </p:nvSpPr>
        <p:spPr>
          <a:xfrm>
            <a:off x="5222697" y="2105692"/>
            <a:ext cx="1889121" cy="18429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small" dirty="0">
                <a:solidFill>
                  <a:schemeClr val="bg1"/>
                </a:solidFill>
              </a:rPr>
              <a:t>Permutation Importance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3D7EDB-E49A-4D28-A236-FF0F8D6DCDED}"/>
              </a:ext>
            </a:extLst>
          </p:cNvPr>
          <p:cNvSpPr/>
          <p:nvPr/>
        </p:nvSpPr>
        <p:spPr>
          <a:xfrm>
            <a:off x="7111818" y="2077046"/>
            <a:ext cx="4333072" cy="184295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281DC-FFB3-4F99-A4F8-C25C6DB4980C}"/>
              </a:ext>
            </a:extLst>
          </p:cNvPr>
          <p:cNvSpPr txBox="1"/>
          <p:nvPr/>
        </p:nvSpPr>
        <p:spPr>
          <a:xfrm>
            <a:off x="7551037" y="2276471"/>
            <a:ext cx="4052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Used to identify features in the that contributed most to the performance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Values are shuffled, removed and added back into model to assess difference in model accuracy.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82B524-4434-4C5E-8997-61D2292B9EFC}"/>
              </a:ext>
            </a:extLst>
          </p:cNvPr>
          <p:cNvSpPr txBox="1"/>
          <p:nvPr/>
        </p:nvSpPr>
        <p:spPr>
          <a:xfrm>
            <a:off x="9702800" y="512821"/>
            <a:ext cx="2009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cap="small" dirty="0">
                <a:solidFill>
                  <a:srgbClr val="002060"/>
                </a:solidFill>
              </a:rPr>
              <a:t>Permutation Importance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C36493-C26E-41CE-8346-DB984F25191E}"/>
              </a:ext>
            </a:extLst>
          </p:cNvPr>
          <p:cNvSpPr/>
          <p:nvPr/>
        </p:nvSpPr>
        <p:spPr>
          <a:xfrm flipH="1">
            <a:off x="1072307" y="2133974"/>
            <a:ext cx="3568658" cy="6187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1C7EC6-86FB-45BD-944B-E24AC8770DE7}"/>
              </a:ext>
            </a:extLst>
          </p:cNvPr>
          <p:cNvSpPr/>
          <p:nvPr/>
        </p:nvSpPr>
        <p:spPr>
          <a:xfrm flipH="1">
            <a:off x="1152999" y="4404741"/>
            <a:ext cx="3568658" cy="5292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9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9" grpId="0" animBg="1"/>
      <p:bldP spid="20" grpId="0" animBg="1"/>
      <p:bldP spid="21" grpId="0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CA5111-BDC5-4C0B-8D7F-7FE77741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Insights</a:t>
            </a:r>
            <a:br>
              <a:rPr lang="en-US" dirty="0"/>
            </a:br>
            <a:r>
              <a:rPr lang="en-US" sz="4000" dirty="0"/>
              <a:t>Data Analysis – Important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CB14B-2622-4EBE-BCF4-64A3D3938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1068"/>
            <a:ext cx="4659592" cy="1422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39B403-CE82-4671-B5DE-311AC023C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86" y="2258533"/>
            <a:ext cx="4752225" cy="1467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5422F-D9D2-4785-B24B-ED626D940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471" y="4602250"/>
            <a:ext cx="4572396" cy="1325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2F0459-6169-42D1-B614-B48867366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602250"/>
            <a:ext cx="4930567" cy="1356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A42AAE-F9D8-47DB-AB44-94A70700F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1180" y="5921733"/>
            <a:ext cx="2345650" cy="36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96E16C-F507-457F-AC4B-5FA7300D3204}"/>
              </a:ext>
            </a:extLst>
          </p:cNvPr>
          <p:cNvSpPr txBox="1"/>
          <p:nvPr/>
        </p:nvSpPr>
        <p:spPr>
          <a:xfrm>
            <a:off x="308591" y="1873638"/>
            <a:ext cx="43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Attainment Band – Current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1EA2-CBB8-4EF4-9D9A-970F68DDE23E}"/>
              </a:ext>
            </a:extLst>
          </p:cNvPr>
          <p:cNvSpPr txBox="1"/>
          <p:nvPr/>
        </p:nvSpPr>
        <p:spPr>
          <a:xfrm>
            <a:off x="308591" y="4015869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Tenure Bands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B9201-CB50-4DC0-AF92-382C584164F0}"/>
              </a:ext>
            </a:extLst>
          </p:cNvPr>
          <p:cNvSpPr txBox="1"/>
          <p:nvPr/>
        </p:nvSpPr>
        <p:spPr>
          <a:xfrm>
            <a:off x="5876897" y="4015869"/>
            <a:ext cx="43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Performance Ratings (Last Available)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5AE404-E28C-4BCE-9A8E-71D6463EC6B5}"/>
              </a:ext>
            </a:extLst>
          </p:cNvPr>
          <p:cNvSpPr txBox="1"/>
          <p:nvPr/>
        </p:nvSpPr>
        <p:spPr>
          <a:xfrm>
            <a:off x="5604491" y="1868109"/>
            <a:ext cx="43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Attainment Band – Previous Year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415E45-69C4-405F-9128-0ED6008F071C}"/>
              </a:ext>
            </a:extLst>
          </p:cNvPr>
          <p:cNvSpPr/>
          <p:nvPr/>
        </p:nvSpPr>
        <p:spPr>
          <a:xfrm>
            <a:off x="838200" y="2208866"/>
            <a:ext cx="805796" cy="15899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8D71F-4D9B-440E-99F0-26B1FAFEE31D}"/>
              </a:ext>
            </a:extLst>
          </p:cNvPr>
          <p:cNvSpPr/>
          <p:nvPr/>
        </p:nvSpPr>
        <p:spPr>
          <a:xfrm>
            <a:off x="6100795" y="2196058"/>
            <a:ext cx="805796" cy="15899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46F422-3DD5-4045-AC7D-CEF13DDAF8A7}"/>
              </a:ext>
            </a:extLst>
          </p:cNvPr>
          <p:cNvSpPr/>
          <p:nvPr/>
        </p:nvSpPr>
        <p:spPr>
          <a:xfrm>
            <a:off x="1643996" y="4470270"/>
            <a:ext cx="1600200" cy="15899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E79897-180D-4B9A-8424-3D7E18AAC887}"/>
              </a:ext>
            </a:extLst>
          </p:cNvPr>
          <p:cNvSpPr/>
          <p:nvPr/>
        </p:nvSpPr>
        <p:spPr>
          <a:xfrm>
            <a:off x="10297301" y="4453220"/>
            <a:ext cx="805796" cy="13564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98506C-7D7C-4EF8-BFCC-917E99AC44A2}"/>
              </a:ext>
            </a:extLst>
          </p:cNvPr>
          <p:cNvSpPr txBox="1"/>
          <p:nvPr/>
        </p:nvSpPr>
        <p:spPr>
          <a:xfrm>
            <a:off x="9461500" y="512821"/>
            <a:ext cx="225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cap="small" dirty="0">
                <a:solidFill>
                  <a:srgbClr val="002060"/>
                </a:solidFill>
              </a:rPr>
              <a:t>Important Features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2" grpId="0" animBg="1"/>
      <p:bldP spid="15" grpId="0" animBg="1"/>
      <p:bldP spid="1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71F33C0-7844-4FEB-AF7F-207F2EB6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675" y="2412836"/>
            <a:ext cx="5001285" cy="1477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7ADF53-7AC1-4A20-9BB4-E54219D49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1" y="4495806"/>
            <a:ext cx="5505889" cy="1631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E6624-47F6-42B5-8480-E0097DCBF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51266"/>
            <a:ext cx="5460170" cy="15457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18FE5F-8B1B-402D-ACB7-964CB49E5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7006" y="4457225"/>
            <a:ext cx="5223510" cy="1680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54E01B-2F5E-433D-AA4B-609DC4A02DD8}"/>
              </a:ext>
            </a:extLst>
          </p:cNvPr>
          <p:cNvSpPr txBox="1"/>
          <p:nvPr/>
        </p:nvSpPr>
        <p:spPr>
          <a:xfrm>
            <a:off x="838200" y="1881934"/>
            <a:ext cx="43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Career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C23C9-35DA-4EDE-A2AA-277965978EC4}"/>
              </a:ext>
            </a:extLst>
          </p:cNvPr>
          <p:cNvSpPr txBox="1"/>
          <p:nvPr/>
        </p:nvSpPr>
        <p:spPr>
          <a:xfrm>
            <a:off x="792481" y="4062222"/>
            <a:ext cx="43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Career Level Tenure Bands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20A0E-8300-45B3-B8CB-34F55E9EAA61}"/>
              </a:ext>
            </a:extLst>
          </p:cNvPr>
          <p:cNvSpPr txBox="1"/>
          <p:nvPr/>
        </p:nvSpPr>
        <p:spPr>
          <a:xfrm>
            <a:off x="6517006" y="4062222"/>
            <a:ext cx="43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Job Level Tenure Bands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25200C-2EE4-4E80-A439-1DAC91EF94E5}"/>
              </a:ext>
            </a:extLst>
          </p:cNvPr>
          <p:cNvSpPr/>
          <p:nvPr/>
        </p:nvSpPr>
        <p:spPr>
          <a:xfrm>
            <a:off x="812626" y="3274173"/>
            <a:ext cx="5635799" cy="5895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0F6156-7142-4024-AFE8-AF5AE77F44D1}"/>
              </a:ext>
            </a:extLst>
          </p:cNvPr>
          <p:cNvSpPr/>
          <p:nvPr/>
        </p:nvSpPr>
        <p:spPr>
          <a:xfrm>
            <a:off x="7527536" y="4407073"/>
            <a:ext cx="2272224" cy="17142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D9E062-E342-4197-80EE-795908E25515}"/>
              </a:ext>
            </a:extLst>
          </p:cNvPr>
          <p:cNvSpPr/>
          <p:nvPr/>
        </p:nvSpPr>
        <p:spPr>
          <a:xfrm>
            <a:off x="1545836" y="4509309"/>
            <a:ext cx="1967424" cy="14368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754BC8-403A-4A3F-AB82-4D7D2F7962B8}"/>
              </a:ext>
            </a:extLst>
          </p:cNvPr>
          <p:cNvSpPr/>
          <p:nvPr/>
        </p:nvSpPr>
        <p:spPr>
          <a:xfrm>
            <a:off x="7359235" y="2314689"/>
            <a:ext cx="1819495" cy="14351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00E9D-3B69-4851-AE4B-9D36AF0A29F5}"/>
              </a:ext>
            </a:extLst>
          </p:cNvPr>
          <p:cNvSpPr txBox="1"/>
          <p:nvPr/>
        </p:nvSpPr>
        <p:spPr>
          <a:xfrm>
            <a:off x="6466450" y="1890261"/>
            <a:ext cx="522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Time Since Salary Increment Tenure Bands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A7047178-D299-4F07-A045-41EFA912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</a:t>
            </a:r>
            <a:br>
              <a:rPr lang="en-US" dirty="0"/>
            </a:br>
            <a:r>
              <a:rPr lang="en-US" sz="4000" dirty="0"/>
              <a:t>Data Analysis – Other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FC576-EB84-4F6E-B16B-DA237B5BFE29}"/>
              </a:ext>
            </a:extLst>
          </p:cNvPr>
          <p:cNvSpPr txBox="1"/>
          <p:nvPr/>
        </p:nvSpPr>
        <p:spPr>
          <a:xfrm>
            <a:off x="9461500" y="512821"/>
            <a:ext cx="225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cap="small" dirty="0">
                <a:solidFill>
                  <a:srgbClr val="002060"/>
                </a:solidFill>
              </a:rPr>
              <a:t>Other Features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7A4119-B4C1-4F64-A97A-FBD24EA63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65" y="4251728"/>
            <a:ext cx="7447830" cy="2038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EF99F4-FFC3-4177-9DA4-588CE78BA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73" y="2320040"/>
            <a:ext cx="3894157" cy="16536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EAE666-006B-4F25-9AED-85502C65D094}"/>
              </a:ext>
            </a:extLst>
          </p:cNvPr>
          <p:cNvSpPr/>
          <p:nvPr/>
        </p:nvSpPr>
        <p:spPr>
          <a:xfrm>
            <a:off x="1309373" y="2225918"/>
            <a:ext cx="1335402" cy="17142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8F15E-4913-46A0-BC56-484E530FC21B}"/>
              </a:ext>
            </a:extLst>
          </p:cNvPr>
          <p:cNvSpPr/>
          <p:nvPr/>
        </p:nvSpPr>
        <p:spPr>
          <a:xfrm>
            <a:off x="7127692" y="4251728"/>
            <a:ext cx="3049903" cy="20381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F5771C-602C-4E3F-B8D0-E148D9EC1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833" y="2112494"/>
            <a:ext cx="4272697" cy="19875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0A5D5E-3C07-45DB-BAAD-71C8D42DECED}"/>
              </a:ext>
            </a:extLst>
          </p:cNvPr>
          <p:cNvSpPr/>
          <p:nvPr/>
        </p:nvSpPr>
        <p:spPr>
          <a:xfrm>
            <a:off x="6698833" y="2130667"/>
            <a:ext cx="921802" cy="17142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D29A4-982A-4982-AA6E-59FA06EAC73E}"/>
              </a:ext>
            </a:extLst>
          </p:cNvPr>
          <p:cNvSpPr txBox="1"/>
          <p:nvPr/>
        </p:nvSpPr>
        <p:spPr>
          <a:xfrm>
            <a:off x="6582072" y="1740693"/>
            <a:ext cx="43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Products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5A48B-6355-4388-A196-1C1D355C1420}"/>
              </a:ext>
            </a:extLst>
          </p:cNvPr>
          <p:cNvSpPr txBox="1"/>
          <p:nvPr/>
        </p:nvSpPr>
        <p:spPr>
          <a:xfrm>
            <a:off x="1175285" y="1799011"/>
            <a:ext cx="43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Age Bands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6FC69-B6CB-493F-89D6-C8CB34CBA672}"/>
              </a:ext>
            </a:extLst>
          </p:cNvPr>
          <p:cNvSpPr txBox="1"/>
          <p:nvPr/>
        </p:nvSpPr>
        <p:spPr>
          <a:xfrm>
            <a:off x="2615465" y="3996621"/>
            <a:ext cx="43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Talent Ratings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107FCE24-C007-47DA-8CA6-DA07329C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</a:t>
            </a:r>
            <a:br>
              <a:rPr lang="en-US" dirty="0"/>
            </a:br>
            <a:r>
              <a:rPr lang="en-US" sz="4000" dirty="0"/>
              <a:t>Data Analysis – Other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B145C-9BBA-45D8-958A-ABE90FC0FF7E}"/>
              </a:ext>
            </a:extLst>
          </p:cNvPr>
          <p:cNvSpPr txBox="1"/>
          <p:nvPr/>
        </p:nvSpPr>
        <p:spPr>
          <a:xfrm>
            <a:off x="9461500" y="512821"/>
            <a:ext cx="225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cap="small" dirty="0">
                <a:solidFill>
                  <a:srgbClr val="002060"/>
                </a:solidFill>
              </a:rPr>
              <a:t>Other Features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1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1E0-1A49-4873-9031-AEF5706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815BBACA-EBD8-45EF-97C1-A72317889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25" y="2328332"/>
            <a:ext cx="1577182" cy="1577182"/>
          </a:xfrm>
          <a:prstGeom prst="rect">
            <a:avLst/>
          </a:prstGeom>
        </p:spPr>
      </p:pic>
      <p:pic>
        <p:nvPicPr>
          <p:cNvPr id="11" name="Graphic 10" descr="Workflow outline">
            <a:extLst>
              <a:ext uri="{FF2B5EF4-FFF2-40B4-BE49-F238E27FC236}">
                <a16:creationId xmlns:a16="http://schemas.microsoft.com/office/drawing/2014/main" id="{53715EC1-45B0-4369-BB7F-33AED8B02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5039" y="2149904"/>
            <a:ext cx="1934039" cy="1934039"/>
          </a:xfrm>
          <a:prstGeom prst="rect">
            <a:avLst/>
          </a:prstGeom>
        </p:spPr>
      </p:pic>
      <p:pic>
        <p:nvPicPr>
          <p:cNvPr id="13" name="Graphic 12" descr="Teacher with solid fill">
            <a:extLst>
              <a:ext uri="{FF2B5EF4-FFF2-40B4-BE49-F238E27FC236}">
                <a16:creationId xmlns:a16="http://schemas.microsoft.com/office/drawing/2014/main" id="{0F98A72A-7B8D-43CF-8A3B-5336E8C7C2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9547" y="2006600"/>
            <a:ext cx="2220646" cy="2220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DC1727-1225-45F7-AA9D-58C6629995AD}"/>
              </a:ext>
            </a:extLst>
          </p:cNvPr>
          <p:cNvSpPr txBox="1"/>
          <p:nvPr/>
        </p:nvSpPr>
        <p:spPr>
          <a:xfrm>
            <a:off x="1771201" y="4273001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Background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C60933-FBD5-422A-881B-AF666172CCDC}"/>
              </a:ext>
            </a:extLst>
          </p:cNvPr>
          <p:cNvSpPr txBox="1"/>
          <p:nvPr/>
        </p:nvSpPr>
        <p:spPr>
          <a:xfrm>
            <a:off x="4976147" y="4273001"/>
            <a:ext cx="227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Problem 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F4824C-C2E9-42BD-911A-51C355CC4B38}"/>
              </a:ext>
            </a:extLst>
          </p:cNvPr>
          <p:cNvSpPr txBox="1"/>
          <p:nvPr/>
        </p:nvSpPr>
        <p:spPr>
          <a:xfrm>
            <a:off x="8618508" y="4227246"/>
            <a:ext cx="3001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5192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911321-3CE1-4173-A6B9-DFCF2DA3544E}"/>
              </a:ext>
            </a:extLst>
          </p:cNvPr>
          <p:cNvSpPr txBox="1"/>
          <p:nvPr/>
        </p:nvSpPr>
        <p:spPr>
          <a:xfrm>
            <a:off x="692329" y="2073765"/>
            <a:ext cx="424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small" dirty="0">
                <a:solidFill>
                  <a:srgbClr val="002060"/>
                </a:solidFill>
              </a:rPr>
              <a:t>New Hire vs Other Tenure Bands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C2786E-F38B-44A1-833D-F1619D97BAD8}"/>
              </a:ext>
            </a:extLst>
          </p:cNvPr>
          <p:cNvCxnSpPr>
            <a:cxnSpLocks/>
          </p:cNvCxnSpPr>
          <p:nvPr/>
        </p:nvCxnSpPr>
        <p:spPr>
          <a:xfrm>
            <a:off x="5092046" y="1894114"/>
            <a:ext cx="0" cy="4319224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7DAB6D-EA44-4E23-872D-C14666F3D6BD}"/>
              </a:ext>
            </a:extLst>
          </p:cNvPr>
          <p:cNvSpPr txBox="1"/>
          <p:nvPr/>
        </p:nvSpPr>
        <p:spPr>
          <a:xfrm>
            <a:off x="5921832" y="1941044"/>
            <a:ext cx="529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small" dirty="0">
                <a:solidFill>
                  <a:srgbClr val="002060"/>
                </a:solidFill>
              </a:rPr>
              <a:t>Sustained Top, Sustained Poor, Others</a:t>
            </a:r>
          </a:p>
          <a:p>
            <a:pPr algn="ctr"/>
            <a:r>
              <a:rPr lang="en-US" sz="2000" b="1" cap="small" dirty="0">
                <a:solidFill>
                  <a:srgbClr val="002060"/>
                </a:solidFill>
              </a:rPr>
              <a:t>(Excludes Tenure &lt; 2 years)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A464F-2BBF-4645-9251-131FF93F2000}"/>
              </a:ext>
            </a:extLst>
          </p:cNvPr>
          <p:cNvSpPr txBox="1"/>
          <p:nvPr/>
        </p:nvSpPr>
        <p:spPr>
          <a:xfrm>
            <a:off x="868678" y="2599267"/>
            <a:ext cx="3892730" cy="111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New Hire</a:t>
            </a:r>
            <a:r>
              <a:rPr lang="en-US" dirty="0"/>
              <a:t>: Tenure &lt; 1 </a:t>
            </a:r>
            <a:r>
              <a:rPr lang="en-US" dirty="0" err="1"/>
              <a:t>Yr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Others</a:t>
            </a:r>
            <a:r>
              <a:rPr lang="en-US" dirty="0"/>
              <a:t>: Tenure &gt;= 1 </a:t>
            </a:r>
            <a:r>
              <a:rPr lang="en-US" dirty="0" err="1"/>
              <a:t>Yr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DFED2-D274-48CB-96A8-911552A21F85}"/>
              </a:ext>
            </a:extLst>
          </p:cNvPr>
          <p:cNvSpPr txBox="1"/>
          <p:nvPr/>
        </p:nvSpPr>
        <p:spPr>
          <a:xfrm>
            <a:off x="5272463" y="2599267"/>
            <a:ext cx="6301230" cy="222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Sustained Top</a:t>
            </a:r>
            <a:r>
              <a:rPr lang="en-US" dirty="0"/>
              <a:t>: Attainment = Great </a:t>
            </a:r>
            <a:r>
              <a:rPr lang="en-US" sz="1200" i="1" dirty="0"/>
              <a:t>(Current and Previous Year)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Sustained Poor</a:t>
            </a:r>
            <a:r>
              <a:rPr lang="en-US" dirty="0"/>
              <a:t>: Attainment = Poor </a:t>
            </a:r>
            <a:r>
              <a:rPr lang="en-US" sz="1200" i="1" dirty="0"/>
              <a:t>(Current and Previous Year)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Others</a:t>
            </a:r>
            <a:r>
              <a:rPr lang="en-US" dirty="0"/>
              <a:t>: All other bands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F1C1D1D5-2930-4713-9EBC-043F5699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</a:t>
            </a:r>
            <a:br>
              <a:rPr lang="en-US" dirty="0"/>
            </a:br>
            <a:r>
              <a:rPr lang="en-US" sz="4000" dirty="0"/>
              <a:t>Data Analysis – Focused Groups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58557-2D6F-4CE1-8A28-2327762B0508}"/>
              </a:ext>
            </a:extLst>
          </p:cNvPr>
          <p:cNvSpPr txBox="1"/>
          <p:nvPr/>
        </p:nvSpPr>
        <p:spPr>
          <a:xfrm>
            <a:off x="9461500" y="512821"/>
            <a:ext cx="225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cap="small" dirty="0">
                <a:solidFill>
                  <a:srgbClr val="002060"/>
                </a:solidFill>
              </a:rPr>
              <a:t>Focused Groups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4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1F3A706-CE30-487B-BB39-CB6F91198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51" y="2576788"/>
            <a:ext cx="3896718" cy="24524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76AD2-4250-4238-A3F6-95AA9FE02F1B}"/>
              </a:ext>
            </a:extLst>
          </p:cNvPr>
          <p:cNvSpPr txBox="1"/>
          <p:nvPr/>
        </p:nvSpPr>
        <p:spPr>
          <a:xfrm>
            <a:off x="5776455" y="2811325"/>
            <a:ext cx="5277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Hires are less likely to leave.</a:t>
            </a:r>
          </a:p>
          <a:p>
            <a:endParaRPr lang="en-US" dirty="0"/>
          </a:p>
          <a:p>
            <a:r>
              <a:rPr lang="en-US" dirty="0"/>
              <a:t>This suggest that New Hires do stay around to try to succeed in the organization.</a:t>
            </a:r>
          </a:p>
          <a:p>
            <a:endParaRPr lang="en-US" dirty="0"/>
          </a:p>
          <a:p>
            <a:r>
              <a:rPr lang="en-US" b="1" i="1" dirty="0"/>
              <a:t>What can we do to retain them after 1 year?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2842E-B743-43A2-A1DE-5EE99A334DC6}"/>
              </a:ext>
            </a:extLst>
          </p:cNvPr>
          <p:cNvSpPr txBox="1"/>
          <p:nvPr/>
        </p:nvSpPr>
        <p:spPr>
          <a:xfrm>
            <a:off x="7946572" y="0"/>
            <a:ext cx="424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400" b="1" cap="small"/>
            </a:lvl1pPr>
          </a:lstStyle>
          <a:p>
            <a:r>
              <a:rPr lang="en-US" dirty="0"/>
              <a:t>New Hire vs Other Tenure Bands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76D08DD5-76DD-409F-93A6-831A8EE221ED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Insights</a:t>
            </a:r>
            <a:br>
              <a:rPr lang="en-US" dirty="0"/>
            </a:br>
            <a:r>
              <a:rPr lang="en-US" sz="4000" dirty="0"/>
              <a:t>Data Analysis – Focused Groups (New Hires)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A4D86-9376-4AEA-893F-673CE4D7CCC5}"/>
              </a:ext>
            </a:extLst>
          </p:cNvPr>
          <p:cNvSpPr txBox="1"/>
          <p:nvPr/>
        </p:nvSpPr>
        <p:spPr>
          <a:xfrm>
            <a:off x="9461500" y="512821"/>
            <a:ext cx="225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cap="small" dirty="0">
                <a:solidFill>
                  <a:srgbClr val="002060"/>
                </a:solidFill>
              </a:rPr>
              <a:t>Focused Groups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08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EB1092E-EC05-40D1-92E8-600F56E2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2171"/>
            <a:ext cx="5387680" cy="1539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C174FD-AD2D-43AA-9BAB-02CD2B7FACD6}"/>
              </a:ext>
            </a:extLst>
          </p:cNvPr>
          <p:cNvSpPr txBox="1"/>
          <p:nvPr/>
        </p:nvSpPr>
        <p:spPr>
          <a:xfrm>
            <a:off x="7946572" y="0"/>
            <a:ext cx="424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400" b="1" cap="small"/>
            </a:lvl1pPr>
          </a:lstStyle>
          <a:p>
            <a:r>
              <a:rPr lang="en-US" dirty="0"/>
              <a:t>New Hire vs Other Tenure Bands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3572A6-5C8B-407E-9A95-50073000D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73966"/>
            <a:ext cx="5594701" cy="1653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6DC35-7577-42AB-9E74-E3B4D61D2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10035"/>
            <a:ext cx="5105400" cy="15432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2CFBF9-7E9A-4332-904B-9A5A9CF78735}"/>
              </a:ext>
            </a:extLst>
          </p:cNvPr>
          <p:cNvSpPr txBox="1"/>
          <p:nvPr/>
        </p:nvSpPr>
        <p:spPr>
          <a:xfrm>
            <a:off x="6553199" y="3306623"/>
            <a:ext cx="496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Younger employees are more willing to stick around, but also more mobile in leaving the organization after 1 year. </a:t>
            </a:r>
          </a:p>
          <a:p>
            <a:r>
              <a:rPr lang="en-US" sz="1400" dirty="0"/>
              <a:t>Older employees are more likely to leave in their 1</a:t>
            </a:r>
            <a:r>
              <a:rPr lang="en-US" sz="1400" baseline="30000" dirty="0"/>
              <a:t>st</a:t>
            </a:r>
            <a:r>
              <a:rPr lang="en-US" sz="1400" dirty="0"/>
              <a:t> year. However, they stick around after that.</a:t>
            </a:r>
          </a:p>
          <a:p>
            <a:r>
              <a:rPr lang="en-US" sz="1400" b="1" i="1" dirty="0"/>
              <a:t>Are we offering enough opportunities or are we lacking in being attractive for younger employees?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B2A61-4A6E-4568-ACDB-1DA1849F1F50}"/>
              </a:ext>
            </a:extLst>
          </p:cNvPr>
          <p:cNvSpPr txBox="1"/>
          <p:nvPr/>
        </p:nvSpPr>
        <p:spPr>
          <a:xfrm>
            <a:off x="6553199" y="5212314"/>
            <a:ext cx="5087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Employees in lower career level are more likely to leave after their first year. Especially for level 1 and 2. </a:t>
            </a:r>
          </a:p>
          <a:p>
            <a:r>
              <a:rPr lang="en-US" sz="1400" b="1" i="1" dirty="0"/>
              <a:t>Is there a career progression issue?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4B7588-A549-4C2E-AF81-D68886AB89C9}"/>
              </a:ext>
            </a:extLst>
          </p:cNvPr>
          <p:cNvSpPr txBox="1"/>
          <p:nvPr/>
        </p:nvSpPr>
        <p:spPr>
          <a:xfrm>
            <a:off x="6641627" y="2087029"/>
            <a:ext cx="4790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huge gap in Attrition for Product A. </a:t>
            </a:r>
          </a:p>
          <a:p>
            <a:r>
              <a:rPr lang="en-US" sz="1400" b="1" i="1" dirty="0"/>
              <a:t>What are the struggles of employees after their first year? How can we support them better? </a:t>
            </a:r>
          </a:p>
          <a:p>
            <a:endParaRPr lang="en-US" sz="1400" b="1" i="1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7876800A-7423-4875-AC36-74E8AFBB5F53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Insights</a:t>
            </a:r>
            <a:br>
              <a:rPr lang="en-US" dirty="0"/>
            </a:br>
            <a:r>
              <a:rPr lang="en-US" sz="4000" dirty="0"/>
              <a:t>Data Analysis – Focused Groups (New Hires)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2DE9-64F8-4A0B-A221-86DBFCFDF1A7}"/>
              </a:ext>
            </a:extLst>
          </p:cNvPr>
          <p:cNvSpPr txBox="1"/>
          <p:nvPr/>
        </p:nvSpPr>
        <p:spPr>
          <a:xfrm>
            <a:off x="9461500" y="512821"/>
            <a:ext cx="225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cap="small" dirty="0">
                <a:solidFill>
                  <a:srgbClr val="002060"/>
                </a:solidFill>
              </a:rPr>
              <a:t>Focused Groups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5BC7F-34B2-4A35-8583-D42569899F24}"/>
              </a:ext>
            </a:extLst>
          </p:cNvPr>
          <p:cNvSpPr/>
          <p:nvPr/>
        </p:nvSpPr>
        <p:spPr>
          <a:xfrm>
            <a:off x="3558746" y="1877988"/>
            <a:ext cx="630195" cy="14286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0AC806-8FFE-476B-BC8C-C93EA3DC2F78}"/>
              </a:ext>
            </a:extLst>
          </p:cNvPr>
          <p:cNvSpPr/>
          <p:nvPr/>
        </p:nvSpPr>
        <p:spPr>
          <a:xfrm>
            <a:off x="769192" y="1877988"/>
            <a:ext cx="630195" cy="14286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5508C8-C779-4A58-9E82-D10B30735F53}"/>
              </a:ext>
            </a:extLst>
          </p:cNvPr>
          <p:cNvSpPr/>
          <p:nvPr/>
        </p:nvSpPr>
        <p:spPr>
          <a:xfrm>
            <a:off x="3635550" y="3443412"/>
            <a:ext cx="973520" cy="13666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C211B4-079B-40F8-B677-7272DE803F3E}"/>
              </a:ext>
            </a:extLst>
          </p:cNvPr>
          <p:cNvSpPr/>
          <p:nvPr/>
        </p:nvSpPr>
        <p:spPr>
          <a:xfrm>
            <a:off x="3403290" y="5828922"/>
            <a:ext cx="2692710" cy="5472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2" grpId="0" animBg="1"/>
      <p:bldP spid="13" grpId="0" animBg="1"/>
      <p:bldP spid="16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23BE60-BAFD-4615-B5DE-AAD1BABFF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4154"/>
            <a:ext cx="7715436" cy="2237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C2AEF2-2003-459D-A0D1-6DC72B144D32}"/>
              </a:ext>
            </a:extLst>
          </p:cNvPr>
          <p:cNvSpPr txBox="1"/>
          <p:nvPr/>
        </p:nvSpPr>
        <p:spPr>
          <a:xfrm>
            <a:off x="8691156" y="2994113"/>
            <a:ext cx="2919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Sustained Top are less likely to leave.</a:t>
            </a:r>
          </a:p>
          <a:p>
            <a:endParaRPr lang="en-US" dirty="0"/>
          </a:p>
          <a:p>
            <a:r>
              <a:rPr lang="en-US" dirty="0"/>
              <a:t>Sustained Poor are just as likely to leave as Others.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568D2-771D-47A1-A977-E8C4EF3C6649}"/>
              </a:ext>
            </a:extLst>
          </p:cNvPr>
          <p:cNvSpPr txBox="1"/>
          <p:nvPr/>
        </p:nvSpPr>
        <p:spPr>
          <a:xfrm>
            <a:off x="6727371" y="0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small" dirty="0"/>
              <a:t>Sustained Top, Sustained Poor, Others</a:t>
            </a:r>
          </a:p>
          <a:p>
            <a:pPr algn="r"/>
            <a:r>
              <a:rPr lang="en-US" sz="1400" b="1" cap="small" dirty="0"/>
              <a:t>(Excludes Tenure &lt; 2 years)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0C489B57-8F01-4689-B8CC-2F9936F0A7B6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Insights</a:t>
            </a:r>
            <a:br>
              <a:rPr lang="en-US" dirty="0"/>
            </a:br>
            <a:r>
              <a:rPr lang="en-US" sz="4000" dirty="0"/>
              <a:t>Data Analysis – Focused Groups (Attainment)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E538B9-3E85-4DF7-A7FB-F6F9B5F14691}"/>
              </a:ext>
            </a:extLst>
          </p:cNvPr>
          <p:cNvSpPr txBox="1"/>
          <p:nvPr/>
        </p:nvSpPr>
        <p:spPr>
          <a:xfrm>
            <a:off x="548063" y="5659967"/>
            <a:ext cx="6301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Sustained Top</a:t>
            </a:r>
            <a:r>
              <a:rPr lang="en-US" sz="1050" dirty="0"/>
              <a:t>: Attainment = Great </a:t>
            </a:r>
            <a:r>
              <a:rPr lang="en-US" sz="800" i="1" dirty="0"/>
              <a:t>(Current and Previous Year)</a:t>
            </a:r>
          </a:p>
          <a:p>
            <a:r>
              <a:rPr lang="en-US" sz="1050" b="1" dirty="0"/>
              <a:t>Sustained Poor</a:t>
            </a:r>
            <a:r>
              <a:rPr lang="en-US" sz="1050" dirty="0"/>
              <a:t>: Attainment = Poor </a:t>
            </a:r>
            <a:r>
              <a:rPr lang="en-US" sz="800" i="1" dirty="0"/>
              <a:t>(Current and Previous Year)</a:t>
            </a:r>
          </a:p>
          <a:p>
            <a:r>
              <a:rPr lang="en-US" sz="1050" b="1" dirty="0"/>
              <a:t>Others</a:t>
            </a:r>
            <a:r>
              <a:rPr lang="en-US" sz="1050" dirty="0"/>
              <a:t>: All other bands</a:t>
            </a:r>
          </a:p>
          <a:p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83491E-30F6-4AD7-9C07-25651F04917D}"/>
              </a:ext>
            </a:extLst>
          </p:cNvPr>
          <p:cNvSpPr txBox="1"/>
          <p:nvPr/>
        </p:nvSpPr>
        <p:spPr>
          <a:xfrm>
            <a:off x="9461500" y="512821"/>
            <a:ext cx="225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cap="small" dirty="0">
                <a:solidFill>
                  <a:srgbClr val="002060"/>
                </a:solidFill>
              </a:rPr>
              <a:t>Focused Groups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49926A-D680-4707-88AB-9638F1F4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50" y="4116413"/>
            <a:ext cx="7177824" cy="1799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8400C-61A1-42FD-96CF-3E37E8EE9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222" y="2006993"/>
            <a:ext cx="7202368" cy="2109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3BE6D6-F221-4547-9F91-C869D2D12FF1}"/>
              </a:ext>
            </a:extLst>
          </p:cNvPr>
          <p:cNvSpPr txBox="1"/>
          <p:nvPr/>
        </p:nvSpPr>
        <p:spPr>
          <a:xfrm>
            <a:off x="8434611" y="2164417"/>
            <a:ext cx="29191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Across all Groups, Tenure Bands of 2 to 3 </a:t>
            </a:r>
            <a:r>
              <a:rPr lang="en-US" sz="1400" dirty="0" err="1"/>
              <a:t>yrs</a:t>
            </a:r>
            <a:r>
              <a:rPr lang="en-US" sz="1400" dirty="0"/>
              <a:t> are more are risk of leaving.</a:t>
            </a:r>
          </a:p>
          <a:p>
            <a:r>
              <a:rPr lang="en-US" sz="1200" b="1" i="1" dirty="0"/>
              <a:t>Is there a lack in confidence in the Organization’s ability to help improve employee’s performance?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C8DF9-9763-4F21-9115-05A2AAAFD8FC}"/>
              </a:ext>
            </a:extLst>
          </p:cNvPr>
          <p:cNvSpPr txBox="1"/>
          <p:nvPr/>
        </p:nvSpPr>
        <p:spPr>
          <a:xfrm>
            <a:off x="8434611" y="4240119"/>
            <a:ext cx="29191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Employees of lower career level are also more at risk as leaving.</a:t>
            </a:r>
          </a:p>
          <a:p>
            <a:r>
              <a:rPr lang="en-US" sz="1200" i="1" dirty="0"/>
              <a:t>(In fact, there are no Sustained Top for Career Level 1)</a:t>
            </a:r>
            <a:r>
              <a:rPr lang="en-US" sz="1400" dirty="0"/>
              <a:t> </a:t>
            </a:r>
          </a:p>
          <a:p>
            <a:r>
              <a:rPr lang="en-US" sz="1200" b="1" i="1" dirty="0"/>
              <a:t>Are we doing enough to help lower career levels succeed?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998D5-2574-4928-8D72-9B49B3F2FA7D}"/>
              </a:ext>
            </a:extLst>
          </p:cNvPr>
          <p:cNvSpPr txBox="1"/>
          <p:nvPr/>
        </p:nvSpPr>
        <p:spPr>
          <a:xfrm>
            <a:off x="6727371" y="0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small" dirty="0"/>
              <a:t>Sustained Top, Sustained Poor, Others</a:t>
            </a:r>
          </a:p>
          <a:p>
            <a:pPr algn="r"/>
            <a:r>
              <a:rPr lang="en-US" sz="1400" b="1" cap="small" dirty="0"/>
              <a:t>(Excludes Tenure &lt; 2 years)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3A05B8F2-EF4B-45C4-A413-55123217FB45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Insights</a:t>
            </a:r>
            <a:br>
              <a:rPr lang="en-US" dirty="0"/>
            </a:br>
            <a:r>
              <a:rPr lang="en-US" sz="4000" dirty="0"/>
              <a:t>Data Analysis – Focused Groups (Attainment)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4F0C7-B593-4CA3-A8B4-6070EA4E6384}"/>
              </a:ext>
            </a:extLst>
          </p:cNvPr>
          <p:cNvSpPr txBox="1"/>
          <p:nvPr/>
        </p:nvSpPr>
        <p:spPr>
          <a:xfrm>
            <a:off x="9461500" y="512821"/>
            <a:ext cx="225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cap="small" dirty="0">
                <a:solidFill>
                  <a:srgbClr val="002060"/>
                </a:solidFill>
              </a:rPr>
              <a:t>Focused Groups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79914-7674-43D3-B9B2-5322061A8FF4}"/>
              </a:ext>
            </a:extLst>
          </p:cNvPr>
          <p:cNvSpPr/>
          <p:nvPr/>
        </p:nvSpPr>
        <p:spPr>
          <a:xfrm>
            <a:off x="3475322" y="1973262"/>
            <a:ext cx="565337" cy="20179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1202BE-03D4-4214-AD27-7B85C7AC398E}"/>
              </a:ext>
            </a:extLst>
          </p:cNvPr>
          <p:cNvSpPr/>
          <p:nvPr/>
        </p:nvSpPr>
        <p:spPr>
          <a:xfrm>
            <a:off x="1088768" y="1973262"/>
            <a:ext cx="565337" cy="20179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F637A-8806-4FA9-BF9D-13F9EA234468}"/>
              </a:ext>
            </a:extLst>
          </p:cNvPr>
          <p:cNvSpPr/>
          <p:nvPr/>
        </p:nvSpPr>
        <p:spPr>
          <a:xfrm>
            <a:off x="5831742" y="1994243"/>
            <a:ext cx="565337" cy="20179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D08A7-7D19-4066-80DC-A77988F53022}"/>
              </a:ext>
            </a:extLst>
          </p:cNvPr>
          <p:cNvSpPr/>
          <p:nvPr/>
        </p:nvSpPr>
        <p:spPr>
          <a:xfrm>
            <a:off x="3475322" y="5572706"/>
            <a:ext cx="4762268" cy="3431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14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7DF9A-FA54-4FFA-BEF8-8C1FF2B6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6600"/>
            <a:ext cx="7036949" cy="2053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780E9E-0274-43CD-815C-EC98CE16C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04418"/>
            <a:ext cx="7036949" cy="1903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4993E-F307-470A-B0A5-1B9FA6F195DC}"/>
              </a:ext>
            </a:extLst>
          </p:cNvPr>
          <p:cNvSpPr txBox="1"/>
          <p:nvPr/>
        </p:nvSpPr>
        <p:spPr>
          <a:xfrm>
            <a:off x="8291735" y="4183323"/>
            <a:ext cx="29191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Within Sustained Top and Sustained Poor, we are losing employees with better performing Performance Appraisal. </a:t>
            </a:r>
          </a:p>
          <a:p>
            <a:r>
              <a:rPr lang="en-US" sz="1200" b="1" i="1" dirty="0"/>
              <a:t>What are the struggles of Performers in Sustained Poor?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88350-53F4-432E-A132-AA552E86E87D}"/>
              </a:ext>
            </a:extLst>
          </p:cNvPr>
          <p:cNvSpPr txBox="1"/>
          <p:nvPr/>
        </p:nvSpPr>
        <p:spPr>
          <a:xfrm>
            <a:off x="8386986" y="2351782"/>
            <a:ext cx="2919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 A has high attrition for Sustained Top.</a:t>
            </a:r>
            <a:endParaRPr lang="en-US" sz="1200" i="1" dirty="0"/>
          </a:p>
          <a:p>
            <a:r>
              <a:rPr lang="en-US" sz="1200" b="1" i="1" dirty="0"/>
              <a:t>What are the issues that Sustained Top are facing, that is specific for Product A?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54E6E-95BE-4058-ACF6-7FE1BC8E75FF}"/>
              </a:ext>
            </a:extLst>
          </p:cNvPr>
          <p:cNvSpPr txBox="1"/>
          <p:nvPr/>
        </p:nvSpPr>
        <p:spPr>
          <a:xfrm>
            <a:off x="6727371" y="0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small" dirty="0"/>
              <a:t>Sustained Top, Sustained Poor, Others</a:t>
            </a:r>
          </a:p>
          <a:p>
            <a:pPr algn="r"/>
            <a:r>
              <a:rPr lang="en-US" sz="1400" b="1" cap="small" dirty="0"/>
              <a:t>(Excludes Tenure &lt; 2 years)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8AFB5D83-6A72-47B3-B85F-5337AC59264C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Insights</a:t>
            </a:r>
            <a:br>
              <a:rPr lang="en-US" dirty="0"/>
            </a:br>
            <a:r>
              <a:rPr lang="en-US" sz="4000" dirty="0"/>
              <a:t>Data Analysis – Focused Groups (Attainment)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D500D-72E9-47FC-B70D-88A681CD2400}"/>
              </a:ext>
            </a:extLst>
          </p:cNvPr>
          <p:cNvSpPr txBox="1"/>
          <p:nvPr/>
        </p:nvSpPr>
        <p:spPr>
          <a:xfrm>
            <a:off x="9461500" y="512821"/>
            <a:ext cx="225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cap="small" dirty="0">
                <a:solidFill>
                  <a:srgbClr val="002060"/>
                </a:solidFill>
              </a:rPr>
              <a:t>Focused Groups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0AD8B-C1B7-40E3-A5F0-9A9479DCE893}"/>
              </a:ext>
            </a:extLst>
          </p:cNvPr>
          <p:cNvSpPr/>
          <p:nvPr/>
        </p:nvSpPr>
        <p:spPr>
          <a:xfrm>
            <a:off x="885825" y="2064057"/>
            <a:ext cx="565337" cy="19173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1F1A-1D4F-4793-90DC-F1A20CAAAD96}"/>
              </a:ext>
            </a:extLst>
          </p:cNvPr>
          <p:cNvSpPr/>
          <p:nvPr/>
        </p:nvSpPr>
        <p:spPr>
          <a:xfrm>
            <a:off x="4356674" y="4333875"/>
            <a:ext cx="672526" cy="15716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CE17DD-16FF-463D-BB7D-67BAA3E22AB1}"/>
              </a:ext>
            </a:extLst>
          </p:cNvPr>
          <p:cNvSpPr/>
          <p:nvPr/>
        </p:nvSpPr>
        <p:spPr>
          <a:xfrm>
            <a:off x="2061149" y="4333874"/>
            <a:ext cx="672526" cy="15716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8B0A9B-D5E1-42D6-9391-AC7584BF4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68" y="1913873"/>
            <a:ext cx="7045401" cy="2063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AFF57-F22C-4AC3-B656-CE97799498B9}"/>
              </a:ext>
            </a:extLst>
          </p:cNvPr>
          <p:cNvSpPr txBox="1"/>
          <p:nvPr/>
        </p:nvSpPr>
        <p:spPr>
          <a:xfrm>
            <a:off x="8158738" y="3912403"/>
            <a:ext cx="29191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Sustained Top, Employees with Managers being New to the Job are more likely to leave.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Are the managers giving enough guidance for employees to succeed?</a:t>
            </a:r>
          </a:p>
          <a:p>
            <a:r>
              <a:rPr lang="en-US" sz="1200" b="1" i="1" dirty="0"/>
              <a:t>Are the Managers providing enough guidance for employees to further succeed?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6C9B36-BF63-4361-82AF-40E89067B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12403"/>
            <a:ext cx="7045769" cy="18779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79992B-34AB-422C-9AC3-4481F54299FD}"/>
              </a:ext>
            </a:extLst>
          </p:cNvPr>
          <p:cNvSpPr txBox="1"/>
          <p:nvPr/>
        </p:nvSpPr>
        <p:spPr>
          <a:xfrm>
            <a:off x="8159106" y="2065744"/>
            <a:ext cx="29191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Sustained Top, Employees with shorter Career Level Bands are more likely to leave.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This might suggest that promotion alone might not be useful in retaining our Top Performers.</a:t>
            </a:r>
            <a:endParaRPr lang="en-US" sz="1200" b="1" i="1" dirty="0"/>
          </a:p>
          <a:p>
            <a:r>
              <a:rPr lang="en-US" sz="1200" b="1" i="1" dirty="0"/>
              <a:t>What else can we do to retain our top performers?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FA3C4-D244-4E3A-B6DE-81C647FA1E3D}"/>
              </a:ext>
            </a:extLst>
          </p:cNvPr>
          <p:cNvSpPr txBox="1"/>
          <p:nvPr/>
        </p:nvSpPr>
        <p:spPr>
          <a:xfrm>
            <a:off x="6727371" y="0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small" dirty="0"/>
              <a:t>Sustained Top, Sustained Poor, Others</a:t>
            </a:r>
          </a:p>
          <a:p>
            <a:pPr algn="r"/>
            <a:r>
              <a:rPr lang="en-US" sz="1400" b="1" cap="small" dirty="0"/>
              <a:t>(Excludes Tenure &lt; 2 years)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76ECB2C2-84AA-4364-8427-C826DD093A0D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Insights</a:t>
            </a:r>
            <a:br>
              <a:rPr lang="en-US" dirty="0"/>
            </a:br>
            <a:r>
              <a:rPr lang="en-US" sz="4000" dirty="0"/>
              <a:t>Data Analysis – Focused Groups (Attainment)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4FD11-06A7-40BC-A748-DA88EB66E0C3}"/>
              </a:ext>
            </a:extLst>
          </p:cNvPr>
          <p:cNvSpPr txBox="1"/>
          <p:nvPr/>
        </p:nvSpPr>
        <p:spPr>
          <a:xfrm>
            <a:off x="9461500" y="512821"/>
            <a:ext cx="225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cap="small" dirty="0">
                <a:solidFill>
                  <a:srgbClr val="002060"/>
                </a:solidFill>
              </a:rPr>
              <a:t>Focused Groups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472BF5-27BB-4CBF-9938-4572E2D7F3EA}"/>
              </a:ext>
            </a:extLst>
          </p:cNvPr>
          <p:cNvSpPr/>
          <p:nvPr/>
        </p:nvSpPr>
        <p:spPr>
          <a:xfrm>
            <a:off x="837831" y="2108590"/>
            <a:ext cx="1221787" cy="16646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56020A-F28F-43C7-A8B9-75E55A092BCC}"/>
              </a:ext>
            </a:extLst>
          </p:cNvPr>
          <p:cNvSpPr/>
          <p:nvPr/>
        </p:nvSpPr>
        <p:spPr>
          <a:xfrm>
            <a:off x="837832" y="4116480"/>
            <a:ext cx="838568" cy="14556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7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911321-3CE1-4173-A6B9-DFCF2DA3544E}"/>
              </a:ext>
            </a:extLst>
          </p:cNvPr>
          <p:cNvSpPr txBox="1"/>
          <p:nvPr/>
        </p:nvSpPr>
        <p:spPr>
          <a:xfrm>
            <a:off x="692329" y="1907177"/>
            <a:ext cx="424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small" dirty="0"/>
              <a:t>New Hire vs Other Tenure Bands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C2786E-F38B-44A1-833D-F1619D97BAD8}"/>
              </a:ext>
            </a:extLst>
          </p:cNvPr>
          <p:cNvCxnSpPr>
            <a:cxnSpLocks/>
          </p:cNvCxnSpPr>
          <p:nvPr/>
        </p:nvCxnSpPr>
        <p:spPr>
          <a:xfrm>
            <a:off x="5921178" y="1894114"/>
            <a:ext cx="0" cy="4319224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7DAB6D-EA44-4E23-872D-C14666F3D6BD}"/>
              </a:ext>
            </a:extLst>
          </p:cNvPr>
          <p:cNvSpPr txBox="1"/>
          <p:nvPr/>
        </p:nvSpPr>
        <p:spPr>
          <a:xfrm>
            <a:off x="5934532" y="1894114"/>
            <a:ext cx="529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small" dirty="0"/>
              <a:t>Sustained Top, Sustained Poor, Others*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D3291-E015-4533-A376-8A67C6D91FB6}"/>
              </a:ext>
            </a:extLst>
          </p:cNvPr>
          <p:cNvSpPr txBox="1"/>
          <p:nvPr/>
        </p:nvSpPr>
        <p:spPr>
          <a:xfrm>
            <a:off x="6442823" y="6543435"/>
            <a:ext cx="5632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*Note: All groups excludes Tenure &lt; 2 years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AD0A7F90-12AB-4290-8F72-C307658326E1}"/>
              </a:ext>
            </a:extLst>
          </p:cNvPr>
          <p:cNvSpPr/>
          <p:nvPr/>
        </p:nvSpPr>
        <p:spPr>
          <a:xfrm>
            <a:off x="6270823" y="2257059"/>
            <a:ext cx="5082972" cy="2073641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E4B665-A3D6-4CB0-BB76-0A686B70402A}"/>
              </a:ext>
            </a:extLst>
          </p:cNvPr>
          <p:cNvSpPr txBox="1"/>
          <p:nvPr/>
        </p:nvSpPr>
        <p:spPr>
          <a:xfrm>
            <a:off x="6356823" y="2338522"/>
            <a:ext cx="524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Performance Guidance/Training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FFD03-3BEA-48C8-8922-F3C15CC78B0B}"/>
              </a:ext>
            </a:extLst>
          </p:cNvPr>
          <p:cNvSpPr txBox="1"/>
          <p:nvPr/>
        </p:nvSpPr>
        <p:spPr>
          <a:xfrm>
            <a:off x="6356823" y="2645527"/>
            <a:ext cx="49969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Look into the problems that Poor Performers face and introduce a program that help them get on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Actively reach out and provide coaching to Poor Performers – let them know that the organization is committed to helping them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EAC5198D-0B56-4C14-B59D-633E700C2E01}"/>
              </a:ext>
            </a:extLst>
          </p:cNvPr>
          <p:cNvSpPr/>
          <p:nvPr/>
        </p:nvSpPr>
        <p:spPr>
          <a:xfrm>
            <a:off x="6270823" y="4390660"/>
            <a:ext cx="5082972" cy="1875204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F6A432-0BD8-424B-99F8-BD0D1619E777}"/>
              </a:ext>
            </a:extLst>
          </p:cNvPr>
          <p:cNvSpPr txBox="1"/>
          <p:nvPr/>
        </p:nvSpPr>
        <p:spPr>
          <a:xfrm>
            <a:off x="6356823" y="4383222"/>
            <a:ext cx="524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Career Management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FA9DA3-E7CA-437F-A6E5-38E78590089C}"/>
              </a:ext>
            </a:extLst>
          </p:cNvPr>
          <p:cNvSpPr txBox="1"/>
          <p:nvPr/>
        </p:nvSpPr>
        <p:spPr>
          <a:xfrm>
            <a:off x="6356823" y="4752554"/>
            <a:ext cx="49969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than promotion, what are the other needs of our Sustained Top?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Look into what is lacking from Manager’s support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also provide training to help Managers who are new in job to succeed</a:t>
            </a: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FE30154B-9692-4D58-9114-EA866607052A}"/>
              </a:ext>
            </a:extLst>
          </p:cNvPr>
          <p:cNvSpPr/>
          <p:nvPr/>
        </p:nvSpPr>
        <p:spPr>
          <a:xfrm>
            <a:off x="604832" y="2257059"/>
            <a:ext cx="5082972" cy="1219465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B3FEF7-FB7A-4CEB-984D-F6A7348180B1}"/>
              </a:ext>
            </a:extLst>
          </p:cNvPr>
          <p:cNvSpPr txBox="1"/>
          <p:nvPr/>
        </p:nvSpPr>
        <p:spPr>
          <a:xfrm>
            <a:off x="690832" y="2338522"/>
            <a:ext cx="524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Employee Experience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1CCEF6-C0FB-4B72-B8FA-87617AF70A1D}"/>
              </a:ext>
            </a:extLst>
          </p:cNvPr>
          <p:cNvSpPr txBox="1"/>
          <p:nvPr/>
        </p:nvSpPr>
        <p:spPr>
          <a:xfrm>
            <a:off x="690832" y="2645527"/>
            <a:ext cx="4996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Look into the differences in experience (before and after 1 year) is across products. </a:t>
            </a:r>
          </a:p>
          <a:p>
            <a:r>
              <a:rPr lang="en-US" sz="1400" i="1" dirty="0"/>
              <a:t>     Especially between Product A and Product B. </a:t>
            </a:r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E8DC3CCC-116D-4E3B-9346-4378F7D94A05}"/>
              </a:ext>
            </a:extLst>
          </p:cNvPr>
          <p:cNvSpPr/>
          <p:nvPr/>
        </p:nvSpPr>
        <p:spPr>
          <a:xfrm>
            <a:off x="617532" y="3577859"/>
            <a:ext cx="5082972" cy="1219465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305CA0-177F-4A09-91EF-0AC9CE6220FC}"/>
              </a:ext>
            </a:extLst>
          </p:cNvPr>
          <p:cNvSpPr txBox="1"/>
          <p:nvPr/>
        </p:nvSpPr>
        <p:spPr>
          <a:xfrm>
            <a:off x="703532" y="3659322"/>
            <a:ext cx="524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Programs and Benefits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8B3768-E42E-4793-8628-518C62D7F89B}"/>
              </a:ext>
            </a:extLst>
          </p:cNvPr>
          <p:cNvSpPr txBox="1"/>
          <p:nvPr/>
        </p:nvSpPr>
        <p:spPr>
          <a:xfrm>
            <a:off x="703532" y="3966327"/>
            <a:ext cx="499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can we tweak it to be more attractive to younger employees?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EC74D36A-1639-4C64-AE9E-D482E9C8A4D1}"/>
              </a:ext>
            </a:extLst>
          </p:cNvPr>
          <p:cNvSpPr/>
          <p:nvPr/>
        </p:nvSpPr>
        <p:spPr>
          <a:xfrm>
            <a:off x="617532" y="4936759"/>
            <a:ext cx="5082972" cy="1219465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4E25FC-9C39-4AF7-BEF7-05D346612340}"/>
              </a:ext>
            </a:extLst>
          </p:cNvPr>
          <p:cNvSpPr txBox="1"/>
          <p:nvPr/>
        </p:nvSpPr>
        <p:spPr>
          <a:xfrm>
            <a:off x="703532" y="5018222"/>
            <a:ext cx="524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Career Planning and Progression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81BEA-443F-434A-9F0A-D843AA856023}"/>
              </a:ext>
            </a:extLst>
          </p:cNvPr>
          <p:cNvSpPr txBox="1"/>
          <p:nvPr/>
        </p:nvSpPr>
        <p:spPr>
          <a:xfrm>
            <a:off x="703532" y="5325227"/>
            <a:ext cx="499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can we better support and retain employees of lower career level?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26CD3D55-B050-419B-AAAA-DC824F9A0D26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Insights</a:t>
            </a:r>
            <a:br>
              <a:rPr lang="en-US" dirty="0"/>
            </a:br>
            <a:r>
              <a:rPr lang="en-US" sz="4000" dirty="0"/>
              <a:t>Data Analysis – Area of Focus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C9896-0FD1-452F-A15A-982297A4D688}"/>
              </a:ext>
            </a:extLst>
          </p:cNvPr>
          <p:cNvSpPr txBox="1"/>
          <p:nvPr/>
        </p:nvSpPr>
        <p:spPr>
          <a:xfrm>
            <a:off x="9461500" y="512821"/>
            <a:ext cx="225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cap="small" dirty="0">
                <a:solidFill>
                  <a:srgbClr val="002060"/>
                </a:solidFill>
              </a:rPr>
              <a:t>Area of Focus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6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5" grpId="0" animBg="1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D3C1-BE74-4886-9BC0-67C1D68B35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E027-FAF4-48C9-B38D-B0B26D9A9F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D330E8F-9178-4F1C-A0DE-B969E1A3046E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Insights</a:t>
            </a:r>
            <a:br>
              <a:rPr lang="en-US" dirty="0"/>
            </a:br>
            <a:r>
              <a:rPr lang="en-US" sz="4000" dirty="0"/>
              <a:t>Suggestions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5F4B5-B00E-4CBB-9EA3-754F7A561029}"/>
              </a:ext>
            </a:extLst>
          </p:cNvPr>
          <p:cNvSpPr txBox="1"/>
          <p:nvPr/>
        </p:nvSpPr>
        <p:spPr>
          <a:xfrm>
            <a:off x="9461500" y="512821"/>
            <a:ext cx="225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cap="small" dirty="0">
                <a:solidFill>
                  <a:srgbClr val="002060"/>
                </a:solidFill>
              </a:rPr>
              <a:t>Suggestions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DCA001ED-2133-4FF4-BD28-82465772D252}"/>
              </a:ext>
            </a:extLst>
          </p:cNvPr>
          <p:cNvSpPr/>
          <p:nvPr/>
        </p:nvSpPr>
        <p:spPr>
          <a:xfrm>
            <a:off x="873550" y="1857316"/>
            <a:ext cx="5082972" cy="1597084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75DFD-6195-44F0-991A-ECD2ABE78022}"/>
              </a:ext>
            </a:extLst>
          </p:cNvPr>
          <p:cNvSpPr txBox="1"/>
          <p:nvPr/>
        </p:nvSpPr>
        <p:spPr>
          <a:xfrm>
            <a:off x="959550" y="1938779"/>
            <a:ext cx="524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Predict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Proba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2A678-0BB0-4635-B64C-34654523A11F}"/>
              </a:ext>
            </a:extLst>
          </p:cNvPr>
          <p:cNvSpPr txBox="1"/>
          <p:nvPr/>
        </p:nvSpPr>
        <p:spPr>
          <a:xfrm>
            <a:off x="959550" y="2245784"/>
            <a:ext cx="4996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Include ‘Predict </a:t>
            </a:r>
            <a:r>
              <a:rPr lang="en-US" sz="1400" dirty="0" err="1"/>
              <a:t>Proba</a:t>
            </a:r>
            <a:r>
              <a:rPr lang="en-US" sz="1400" dirty="0"/>
              <a:t>’ in the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allows us to identify employees who might be at high risk of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Allows earlier engagement of employees</a:t>
            </a: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CD4CA1F7-5CB1-4270-B8CD-A0007A864BCA}"/>
              </a:ext>
            </a:extLst>
          </p:cNvPr>
          <p:cNvSpPr/>
          <p:nvPr/>
        </p:nvSpPr>
        <p:spPr>
          <a:xfrm>
            <a:off x="916550" y="3551163"/>
            <a:ext cx="5082972" cy="1401244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557249-D443-4313-9163-017500DBC116}"/>
              </a:ext>
            </a:extLst>
          </p:cNvPr>
          <p:cNvSpPr txBox="1"/>
          <p:nvPr/>
        </p:nvSpPr>
        <p:spPr>
          <a:xfrm>
            <a:off x="976330" y="3644652"/>
            <a:ext cx="524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Attrition % instead of Attrition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68ACE-12AF-43F8-A5EE-2ADFE1312645}"/>
              </a:ext>
            </a:extLst>
          </p:cNvPr>
          <p:cNvSpPr txBox="1"/>
          <p:nvPr/>
        </p:nvSpPr>
        <p:spPr>
          <a:xfrm>
            <a:off x="976330" y="3951657"/>
            <a:ext cx="4996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attrition % in our Data Exploratory allow better understanding of groups that has small employee counts</a:t>
            </a: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DA686E7C-3BFD-4156-A5FF-863A860EE916}"/>
              </a:ext>
            </a:extLst>
          </p:cNvPr>
          <p:cNvSpPr/>
          <p:nvPr/>
        </p:nvSpPr>
        <p:spPr>
          <a:xfrm>
            <a:off x="959550" y="5045705"/>
            <a:ext cx="5082972" cy="1274022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C8C443-E3B1-46AD-B1E1-8D44EAB74A59}"/>
              </a:ext>
            </a:extLst>
          </p:cNvPr>
          <p:cNvSpPr txBox="1"/>
          <p:nvPr/>
        </p:nvSpPr>
        <p:spPr>
          <a:xfrm>
            <a:off x="1045550" y="5139275"/>
            <a:ext cx="524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Tackle the imbalanced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77461-CC10-4D57-9DD7-15B43FCAEB09}"/>
              </a:ext>
            </a:extLst>
          </p:cNvPr>
          <p:cNvSpPr txBox="1"/>
          <p:nvPr/>
        </p:nvSpPr>
        <p:spPr>
          <a:xfrm>
            <a:off x="1045550" y="5446280"/>
            <a:ext cx="49969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Try other methods to overcome imbalanced dataset </a:t>
            </a:r>
            <a:r>
              <a:rPr lang="en-US" sz="1200" i="1" dirty="0"/>
              <a:t>(For example, oversampling)</a:t>
            </a:r>
            <a:endParaRPr lang="en-US" sz="1400" i="1" dirty="0"/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F6DDF0F7-5BDE-4F20-A44B-02236099E084}"/>
              </a:ext>
            </a:extLst>
          </p:cNvPr>
          <p:cNvSpPr/>
          <p:nvPr/>
        </p:nvSpPr>
        <p:spPr>
          <a:xfrm>
            <a:off x="6306030" y="1844505"/>
            <a:ext cx="5082972" cy="1597084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6C822-34FA-493F-A40F-4CCA7FBE35D0}"/>
              </a:ext>
            </a:extLst>
          </p:cNvPr>
          <p:cNvSpPr txBox="1"/>
          <p:nvPr/>
        </p:nvSpPr>
        <p:spPr>
          <a:xfrm>
            <a:off x="6392030" y="1925968"/>
            <a:ext cx="524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Include data of more years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14249A-B22F-4D42-AB34-EC8AABE36F3F}"/>
              </a:ext>
            </a:extLst>
          </p:cNvPr>
          <p:cNvSpPr txBox="1"/>
          <p:nvPr/>
        </p:nvSpPr>
        <p:spPr>
          <a:xfrm>
            <a:off x="6392030" y="2232973"/>
            <a:ext cx="4996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a bigger dataset, it allows further analysis into focused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focusing on groups, each group becomes too small to do further analysis/modelling</a:t>
            </a: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582F540F-B87D-448D-8199-F724CD0D4337}"/>
              </a:ext>
            </a:extLst>
          </p:cNvPr>
          <p:cNvSpPr/>
          <p:nvPr/>
        </p:nvSpPr>
        <p:spPr>
          <a:xfrm>
            <a:off x="6349030" y="3538352"/>
            <a:ext cx="5082972" cy="1401244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3C45CF-0EAD-40BB-AB38-3294C6372253}"/>
              </a:ext>
            </a:extLst>
          </p:cNvPr>
          <p:cNvSpPr txBox="1"/>
          <p:nvPr/>
        </p:nvSpPr>
        <p:spPr>
          <a:xfrm>
            <a:off x="6408810" y="3631841"/>
            <a:ext cx="524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More Features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84F621-E51E-4CC2-9EE8-81FD3A5E726C}"/>
              </a:ext>
            </a:extLst>
          </p:cNvPr>
          <p:cNvSpPr txBox="1"/>
          <p:nvPr/>
        </p:nvSpPr>
        <p:spPr>
          <a:xfrm>
            <a:off x="6408810" y="3938846"/>
            <a:ext cx="499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Collation of more data </a:t>
            </a:r>
            <a:r>
              <a:rPr lang="en-US" sz="1200" i="1" dirty="0"/>
              <a:t>(For example, behavior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more features with existing data columns </a:t>
            </a:r>
            <a:r>
              <a:rPr lang="en-US" sz="1200" i="1" dirty="0"/>
              <a:t>(For example, Indicators for employees with Job Change but no Career Level Changes)</a:t>
            </a:r>
            <a:endParaRPr lang="en-US" sz="1400" i="1" dirty="0"/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18E594C6-0C15-4B4A-AB7C-F8E144AACF71}"/>
              </a:ext>
            </a:extLst>
          </p:cNvPr>
          <p:cNvSpPr/>
          <p:nvPr/>
        </p:nvSpPr>
        <p:spPr>
          <a:xfrm>
            <a:off x="6392030" y="5020194"/>
            <a:ext cx="5082972" cy="1312285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9F12C-F26E-4C1C-B863-E278B1EB963E}"/>
              </a:ext>
            </a:extLst>
          </p:cNvPr>
          <p:cNvSpPr txBox="1"/>
          <p:nvPr/>
        </p:nvSpPr>
        <p:spPr>
          <a:xfrm>
            <a:off x="6478030" y="5126464"/>
            <a:ext cx="524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Clustering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AAA195-A509-4DB8-989B-B3B2280A5F89}"/>
              </a:ext>
            </a:extLst>
          </p:cNvPr>
          <p:cNvSpPr txBox="1"/>
          <p:nvPr/>
        </p:nvSpPr>
        <p:spPr>
          <a:xfrm>
            <a:off x="6478030" y="5433469"/>
            <a:ext cx="4996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Understanding features and characteristics are important to us. Hence, clustering might help us efficiently identify groups of employees with specific features/behaviors.</a:t>
            </a:r>
          </a:p>
        </p:txBody>
      </p:sp>
    </p:spTree>
    <p:extLst>
      <p:ext uri="{BB962C8B-B14F-4D97-AF65-F5344CB8AC3E}">
        <p14:creationId xmlns:p14="http://schemas.microsoft.com/office/powerpoint/2010/main" val="22252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2309A9-1186-448C-B7A8-D12F2E41AD1C}"/>
              </a:ext>
            </a:extLst>
          </p:cNvPr>
          <p:cNvSpPr txBox="1"/>
          <p:nvPr/>
        </p:nvSpPr>
        <p:spPr>
          <a:xfrm>
            <a:off x="1995711" y="2967335"/>
            <a:ext cx="7783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Thank you!</a:t>
            </a:r>
            <a:endParaRPr 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378451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1E0-1A49-4873-9031-AEF5706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  <a:br>
              <a:rPr lang="en-US" dirty="0"/>
            </a:br>
            <a:r>
              <a:rPr lang="en-US" sz="4000" dirty="0"/>
              <a:t>Topic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47D9A-354B-47BE-AD4F-D42154D06058}"/>
              </a:ext>
            </a:extLst>
          </p:cNvPr>
          <p:cNvSpPr txBox="1"/>
          <p:nvPr/>
        </p:nvSpPr>
        <p:spPr>
          <a:xfrm>
            <a:off x="4561840" y="2165856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/>
              <a:t>Workforce/People:</a:t>
            </a:r>
            <a:endParaRPr lang="en-US" sz="4800" dirty="0"/>
          </a:p>
          <a:p>
            <a:r>
              <a:rPr lang="en-US" sz="4400" i="1" dirty="0"/>
              <a:t>the most important </a:t>
            </a:r>
            <a:r>
              <a:rPr lang="en-US" sz="3200" i="1" dirty="0"/>
              <a:t>(and expensive)</a:t>
            </a:r>
            <a:r>
              <a:rPr lang="en-US" sz="4000" i="1" dirty="0"/>
              <a:t> </a:t>
            </a:r>
            <a:r>
              <a:rPr lang="en-US" sz="4400" i="1" dirty="0"/>
              <a:t>asset of any organization</a:t>
            </a:r>
          </a:p>
        </p:txBody>
      </p:sp>
      <p:pic>
        <p:nvPicPr>
          <p:cNvPr id="12" name="Graphic 11" descr="Group with solid fill">
            <a:extLst>
              <a:ext uri="{FF2B5EF4-FFF2-40B4-BE49-F238E27FC236}">
                <a16:creationId xmlns:a16="http://schemas.microsoft.com/office/drawing/2014/main" id="{5E5C58BB-744A-48DF-8BCF-DD9FE6727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892300"/>
            <a:ext cx="34798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6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1E0-1A49-4873-9031-AEF5706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Background</a:t>
            </a:r>
            <a:br>
              <a:rPr lang="en-US" dirty="0"/>
            </a:br>
            <a:r>
              <a:rPr lang="en-US" sz="4000" dirty="0"/>
              <a:t>Concerns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A089E-9A12-4B44-B5BA-B68614EEA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46" y="3005550"/>
            <a:ext cx="4762060" cy="1489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90424B-77C6-4730-AF1B-0E1CD37FF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93280"/>
            <a:ext cx="4371806" cy="1412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B5C61E-FB60-48BA-A4AA-B7F25FE88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72" y="1966299"/>
            <a:ext cx="5113274" cy="14627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90A926-7E03-4265-BB5F-3E2094C361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72" y="3384781"/>
            <a:ext cx="3996379" cy="1255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98D47A-9F03-4639-BE6A-2F77C1B30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4677" y="4946284"/>
            <a:ext cx="3219123" cy="1096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EB9C1D-675E-4C04-8DB8-159328815D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0783" y="4596407"/>
            <a:ext cx="4399026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6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1E0-1A49-4873-9031-AEF5706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  <a:br>
              <a:rPr lang="en-US" dirty="0"/>
            </a:br>
            <a:r>
              <a:rPr lang="en-US" sz="4000" dirty="0"/>
              <a:t>Issues with Attrition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E4BE8806-2C8B-4065-AA79-143754E141A3}"/>
              </a:ext>
            </a:extLst>
          </p:cNvPr>
          <p:cNvSpPr/>
          <p:nvPr/>
        </p:nvSpPr>
        <p:spPr>
          <a:xfrm>
            <a:off x="757648" y="2220685"/>
            <a:ext cx="2203268" cy="3956278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802EB-82B7-4EC0-B3C2-4C65A4D3CA69}"/>
              </a:ext>
            </a:extLst>
          </p:cNvPr>
          <p:cNvSpPr txBox="1"/>
          <p:nvPr/>
        </p:nvSpPr>
        <p:spPr>
          <a:xfrm>
            <a:off x="655320" y="2377440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Increased Cost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B07EDEB4-AFF3-4832-88F8-9072D7EAC700}"/>
              </a:ext>
            </a:extLst>
          </p:cNvPr>
          <p:cNvSpPr/>
          <p:nvPr/>
        </p:nvSpPr>
        <p:spPr>
          <a:xfrm>
            <a:off x="3603173" y="2220685"/>
            <a:ext cx="2203268" cy="3956278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A7E19-96D9-40B6-9478-DB020C1E7102}"/>
              </a:ext>
            </a:extLst>
          </p:cNvPr>
          <p:cNvSpPr txBox="1"/>
          <p:nvPr/>
        </p:nvSpPr>
        <p:spPr>
          <a:xfrm>
            <a:off x="3577044" y="2377440"/>
            <a:ext cx="227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Reduced Productivity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3C920398-E721-44E3-8444-54651455EA51}"/>
              </a:ext>
            </a:extLst>
          </p:cNvPr>
          <p:cNvSpPr/>
          <p:nvPr/>
        </p:nvSpPr>
        <p:spPr>
          <a:xfrm>
            <a:off x="6509657" y="2220685"/>
            <a:ext cx="2203268" cy="3956278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C4281-F096-4C1E-AA59-EAB2977E8758}"/>
              </a:ext>
            </a:extLst>
          </p:cNvPr>
          <p:cNvSpPr txBox="1"/>
          <p:nvPr/>
        </p:nvSpPr>
        <p:spPr>
          <a:xfrm>
            <a:off x="6448695" y="2377440"/>
            <a:ext cx="227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Loss of Knowledge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967A3229-DCF2-469E-8AD1-5D06525FD067}"/>
              </a:ext>
            </a:extLst>
          </p:cNvPr>
          <p:cNvSpPr/>
          <p:nvPr/>
        </p:nvSpPr>
        <p:spPr>
          <a:xfrm>
            <a:off x="9285513" y="2220685"/>
            <a:ext cx="2203268" cy="3956278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9AFDC-B6E1-4998-8988-77DEA7299904}"/>
              </a:ext>
            </a:extLst>
          </p:cNvPr>
          <p:cNvSpPr txBox="1"/>
          <p:nvPr/>
        </p:nvSpPr>
        <p:spPr>
          <a:xfrm>
            <a:off x="9294220" y="2377440"/>
            <a:ext cx="227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Reduced Engagement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F644FA-E258-4659-92D2-15229AAADA86}"/>
              </a:ext>
            </a:extLst>
          </p:cNvPr>
          <p:cNvSpPr txBox="1"/>
          <p:nvPr/>
        </p:nvSpPr>
        <p:spPr>
          <a:xfrm>
            <a:off x="900249" y="3291227"/>
            <a:ext cx="19180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Recruitment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295B52-5FFA-43E5-959F-AEE8867EAF95}"/>
              </a:ext>
            </a:extLst>
          </p:cNvPr>
          <p:cNvSpPr txBox="1"/>
          <p:nvPr/>
        </p:nvSpPr>
        <p:spPr>
          <a:xfrm>
            <a:off x="3666310" y="3223175"/>
            <a:ext cx="20769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needed to 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Jargons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Reduced quality in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time needed to complete same set of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B6C89-1777-4C9B-A9B8-8F098EE41853}"/>
              </a:ext>
            </a:extLst>
          </p:cNvPr>
          <p:cNvSpPr txBox="1"/>
          <p:nvPr/>
        </p:nvSpPr>
        <p:spPr>
          <a:xfrm>
            <a:off x="6726282" y="3256112"/>
            <a:ext cx="1887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Institutional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Connections/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Best Practices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678A9-7E03-46F3-938B-A9271239B1B6}"/>
              </a:ext>
            </a:extLst>
          </p:cNvPr>
          <p:cNvSpPr txBox="1"/>
          <p:nvPr/>
        </p:nvSpPr>
        <p:spPr>
          <a:xfrm>
            <a:off x="9593579" y="3332202"/>
            <a:ext cx="1698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Culture &amp; Morale of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Reputation of organization</a:t>
            </a:r>
          </a:p>
        </p:txBody>
      </p:sp>
    </p:spTree>
    <p:extLst>
      <p:ext uri="{BB962C8B-B14F-4D97-AF65-F5344CB8AC3E}">
        <p14:creationId xmlns:p14="http://schemas.microsoft.com/office/powerpoint/2010/main" val="34229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3" grpId="0"/>
      <p:bldP spid="14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1E0-1A49-4873-9031-AEF5706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  <a:br>
              <a:rPr lang="en-US" dirty="0"/>
            </a:br>
            <a:r>
              <a:rPr lang="en-US" sz="4000" dirty="0"/>
              <a:t>Where are we?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D8DE42-1CD0-4BDA-9F67-04BF72BD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5" y="1930989"/>
            <a:ext cx="7517524" cy="2086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C1B1A5-9707-4D8C-937E-E09F4F762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5" y="4017948"/>
            <a:ext cx="7654159" cy="23268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70A6D0-F2F1-41D1-AD53-9704FEF9ED72}"/>
              </a:ext>
            </a:extLst>
          </p:cNvPr>
          <p:cNvSpPr txBox="1"/>
          <p:nvPr/>
        </p:nvSpPr>
        <p:spPr>
          <a:xfrm>
            <a:off x="8515350" y="2689108"/>
            <a:ext cx="311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Rising Voluntary Attrition %, especially for </a:t>
            </a:r>
            <a:r>
              <a:rPr lang="en-US" b="1" i="1" dirty="0"/>
              <a:t>Function A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D23E7-59F4-4A1D-96BE-11D9EA6B5A60}"/>
              </a:ext>
            </a:extLst>
          </p:cNvPr>
          <p:cNvSpPr txBox="1"/>
          <p:nvPr/>
        </p:nvSpPr>
        <p:spPr>
          <a:xfrm>
            <a:off x="8624066" y="4858191"/>
            <a:ext cx="311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Rising Voluntary Attrition %, especially for </a:t>
            </a:r>
            <a:r>
              <a:rPr lang="en-US" b="1" i="1" dirty="0"/>
              <a:t>New Hires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53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1E0-1A49-4873-9031-AEF5706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EE82-9943-4FB2-9761-4AF3DAEB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757"/>
            <a:ext cx="10515600" cy="3998306"/>
          </a:xfrm>
        </p:spPr>
        <p:txBody>
          <a:bodyPr/>
          <a:lstStyle/>
          <a:p>
            <a:pPr marL="228600" indent="0">
              <a:buNone/>
            </a:pPr>
            <a:r>
              <a:rPr lang="en-US" dirty="0"/>
              <a:t>To identify the </a:t>
            </a:r>
            <a:r>
              <a:rPr lang="en-US" b="1" i="1" u="sng" dirty="0"/>
              <a:t>important features </a:t>
            </a:r>
            <a:r>
              <a:rPr lang="en-US" dirty="0"/>
              <a:t>that</a:t>
            </a:r>
            <a:r>
              <a:rPr lang="en-US" b="1" i="1" dirty="0"/>
              <a:t> </a:t>
            </a:r>
            <a:r>
              <a:rPr lang="en-US" dirty="0"/>
              <a:t>make employees more likely to leave and use the insights to produce </a:t>
            </a:r>
            <a:r>
              <a:rPr lang="en-US" b="1" i="1" u="sng" dirty="0"/>
              <a:t>action plans </a:t>
            </a:r>
            <a:r>
              <a:rPr lang="en-US" dirty="0"/>
              <a:t>to mitigate attrition.</a:t>
            </a:r>
          </a:p>
        </p:txBody>
      </p:sp>
    </p:spTree>
    <p:extLst>
      <p:ext uri="{BB962C8B-B14F-4D97-AF65-F5344CB8AC3E}">
        <p14:creationId xmlns:p14="http://schemas.microsoft.com/office/powerpoint/2010/main" val="342619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1E0-1A49-4873-9031-AEF5706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E4BE8806-2C8B-4065-AA79-143754E141A3}"/>
              </a:ext>
            </a:extLst>
          </p:cNvPr>
          <p:cNvSpPr/>
          <p:nvPr/>
        </p:nvSpPr>
        <p:spPr>
          <a:xfrm>
            <a:off x="696687" y="1750420"/>
            <a:ext cx="2333898" cy="4426543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802EB-82B7-4EC0-B3C2-4C65A4D3CA69}"/>
              </a:ext>
            </a:extLst>
          </p:cNvPr>
          <p:cNvSpPr txBox="1"/>
          <p:nvPr/>
        </p:nvSpPr>
        <p:spPr>
          <a:xfrm>
            <a:off x="655320" y="1907175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Preparation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B07EDEB4-AFF3-4832-88F8-9072D7EAC700}"/>
              </a:ext>
            </a:extLst>
          </p:cNvPr>
          <p:cNvSpPr/>
          <p:nvPr/>
        </p:nvSpPr>
        <p:spPr>
          <a:xfrm>
            <a:off x="3542212" y="1750420"/>
            <a:ext cx="2333898" cy="4426543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A7E19-96D9-40B6-9478-DB020C1E7102}"/>
              </a:ext>
            </a:extLst>
          </p:cNvPr>
          <p:cNvSpPr txBox="1"/>
          <p:nvPr/>
        </p:nvSpPr>
        <p:spPr>
          <a:xfrm>
            <a:off x="3577044" y="1907175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Data Manipulation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3C920398-E721-44E3-8444-54651455EA51}"/>
              </a:ext>
            </a:extLst>
          </p:cNvPr>
          <p:cNvSpPr/>
          <p:nvPr/>
        </p:nvSpPr>
        <p:spPr>
          <a:xfrm>
            <a:off x="6448696" y="1750420"/>
            <a:ext cx="2333898" cy="4426543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C4281-F096-4C1E-AA59-EAB2977E8758}"/>
              </a:ext>
            </a:extLst>
          </p:cNvPr>
          <p:cNvSpPr txBox="1"/>
          <p:nvPr/>
        </p:nvSpPr>
        <p:spPr>
          <a:xfrm>
            <a:off x="6448695" y="1907175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Modelling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967A3229-DCF2-469E-8AD1-5D06525FD067}"/>
              </a:ext>
            </a:extLst>
          </p:cNvPr>
          <p:cNvSpPr/>
          <p:nvPr/>
        </p:nvSpPr>
        <p:spPr>
          <a:xfrm>
            <a:off x="9224552" y="1750420"/>
            <a:ext cx="2333898" cy="4426543"/>
          </a:xfrm>
          <a:prstGeom prst="snip2Diag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9AFDC-B6E1-4998-8988-77DEA7299904}"/>
              </a:ext>
            </a:extLst>
          </p:cNvPr>
          <p:cNvSpPr txBox="1"/>
          <p:nvPr/>
        </p:nvSpPr>
        <p:spPr>
          <a:xfrm>
            <a:off x="9294220" y="1907175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F644FA-E258-4659-92D2-15229AAADA86}"/>
              </a:ext>
            </a:extLst>
          </p:cNvPr>
          <p:cNvSpPr txBox="1"/>
          <p:nvPr/>
        </p:nvSpPr>
        <p:spPr>
          <a:xfrm>
            <a:off x="942701" y="2276506"/>
            <a:ext cx="1957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Data Extraction </a:t>
            </a:r>
            <a:r>
              <a:rPr lang="en-US" sz="1400" i="1" dirty="0"/>
              <a:t>(7 sources, more than 54 CSV files)</a:t>
            </a:r>
          </a:p>
          <a:p>
            <a:pPr marL="342900" indent="-342900">
              <a:buAutoNum type="arabicPeriod"/>
            </a:pPr>
            <a:endParaRPr lang="en-US" sz="1400" i="1" dirty="0"/>
          </a:p>
          <a:p>
            <a:r>
              <a:rPr lang="en-US" sz="1600" b="1" dirty="0"/>
              <a:t>2. Data Cleaning</a:t>
            </a:r>
          </a:p>
          <a:p>
            <a:r>
              <a:rPr lang="en-US" sz="1400" i="1" dirty="0"/>
              <a:t>(Remove Null, Impute missing data)</a:t>
            </a:r>
            <a:endParaRPr lang="en-US" sz="1600" i="1" dirty="0"/>
          </a:p>
          <a:p>
            <a:endParaRPr lang="en-US" sz="1600" dirty="0"/>
          </a:p>
          <a:p>
            <a:r>
              <a:rPr lang="en-US" sz="1600" b="1" dirty="0"/>
              <a:t>3. Data Merging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i="1" dirty="0"/>
              <a:t>66,037 rows, 149 columns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93F0F-8CC2-441C-9EED-A65D6610E07F}"/>
              </a:ext>
            </a:extLst>
          </p:cNvPr>
          <p:cNvSpPr txBox="1"/>
          <p:nvPr/>
        </p:nvSpPr>
        <p:spPr>
          <a:xfrm>
            <a:off x="3734884" y="2276506"/>
            <a:ext cx="21760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4.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Calculated Fields: Age Differences between Manager and Employee,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Binning of numerical data: Survey Scores, Tenure Bands, Attainment Values)</a:t>
            </a:r>
            <a:endParaRPr lang="en-US" sz="1600" i="1" dirty="0"/>
          </a:p>
          <a:p>
            <a:endParaRPr lang="en-US" sz="1600" dirty="0"/>
          </a:p>
          <a:p>
            <a:r>
              <a:rPr lang="en-US" sz="1600" b="1" dirty="0"/>
              <a:t>5. 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Numerical: Mix Max Scaler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Categorical: One Hot Encoding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EB3F44-B421-4964-B872-9677DF2C3604}"/>
              </a:ext>
            </a:extLst>
          </p:cNvPr>
          <p:cNvSpPr txBox="1"/>
          <p:nvPr/>
        </p:nvSpPr>
        <p:spPr>
          <a:xfrm>
            <a:off x="6753496" y="2399617"/>
            <a:ext cx="19594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6.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Bernoulli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Extra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Light GBM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Support Vector Machine</a:t>
            </a:r>
          </a:p>
          <a:p>
            <a:endParaRPr lang="en-US" sz="1600" dirty="0"/>
          </a:p>
          <a:p>
            <a:r>
              <a:rPr lang="en-US" sz="1600" b="1" dirty="0"/>
              <a:t>7. Performance of Models</a:t>
            </a:r>
          </a:p>
          <a:p>
            <a:endParaRPr lang="en-US" sz="1600" dirty="0"/>
          </a:p>
          <a:p>
            <a:r>
              <a:rPr lang="en-US" sz="1600" b="1" dirty="0"/>
              <a:t>8. Permutation Importance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D01CC-2095-443B-9CA2-EE3551C2ECA1}"/>
              </a:ext>
            </a:extLst>
          </p:cNvPr>
          <p:cNvSpPr txBox="1"/>
          <p:nvPr/>
        </p:nvSpPr>
        <p:spPr>
          <a:xfrm>
            <a:off x="9215845" y="2406990"/>
            <a:ext cx="2312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9.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Important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Focused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Area of Focus</a:t>
            </a:r>
          </a:p>
          <a:p>
            <a:endParaRPr lang="en-US" sz="1600" dirty="0"/>
          </a:p>
          <a:p>
            <a:r>
              <a:rPr lang="en-US" sz="1600" b="1" dirty="0"/>
              <a:t>10. Suggestions</a:t>
            </a:r>
          </a:p>
        </p:txBody>
      </p:sp>
    </p:spTree>
    <p:extLst>
      <p:ext uri="{BB962C8B-B14F-4D97-AF65-F5344CB8AC3E}">
        <p14:creationId xmlns:p14="http://schemas.microsoft.com/office/powerpoint/2010/main" val="46750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3" grpId="0"/>
      <p:bldP spid="16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1E0-1A49-4873-9031-AEF5706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</a:t>
            </a:r>
            <a:br>
              <a:rPr lang="en-US" dirty="0"/>
            </a:br>
            <a:r>
              <a:rPr lang="en-US" sz="4000" dirty="0"/>
              <a:t>Data Preparation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F644FA-E258-4659-92D2-15229AAADA86}"/>
              </a:ext>
            </a:extLst>
          </p:cNvPr>
          <p:cNvSpPr txBox="1"/>
          <p:nvPr/>
        </p:nvSpPr>
        <p:spPr>
          <a:xfrm>
            <a:off x="9702800" y="512821"/>
            <a:ext cx="2009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cap="small" dirty="0">
                <a:solidFill>
                  <a:srgbClr val="002060"/>
                </a:solidFill>
              </a:rPr>
              <a:t>Data Extraction, Data Cleaning, Data Merging</a:t>
            </a:r>
            <a:endParaRPr lang="en-US" sz="1400" i="1" cap="small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22B36-D076-4548-98D3-11471FBAEF40}"/>
              </a:ext>
            </a:extLst>
          </p:cNvPr>
          <p:cNvSpPr/>
          <p:nvPr/>
        </p:nvSpPr>
        <p:spPr>
          <a:xfrm>
            <a:off x="1351404" y="1851697"/>
            <a:ext cx="1417340" cy="587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cap="small" dirty="0">
                <a:solidFill>
                  <a:schemeClr val="accent1">
                    <a:lumMod val="50000"/>
                  </a:schemeClr>
                </a:solidFill>
              </a:rPr>
              <a:t>Source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Headcount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4A195C-F0E2-4AAF-B294-44C5711580AB}"/>
              </a:ext>
            </a:extLst>
          </p:cNvPr>
          <p:cNvSpPr/>
          <p:nvPr/>
        </p:nvSpPr>
        <p:spPr>
          <a:xfrm>
            <a:off x="1351404" y="2500976"/>
            <a:ext cx="1417340" cy="587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cap="small" dirty="0">
                <a:solidFill>
                  <a:schemeClr val="accent1">
                    <a:lumMod val="50000"/>
                  </a:schemeClr>
                </a:solidFill>
              </a:rPr>
              <a:t>Source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Termination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529CF3-091C-46F1-BB4A-3386F63174AF}"/>
              </a:ext>
            </a:extLst>
          </p:cNvPr>
          <p:cNvSpPr/>
          <p:nvPr/>
        </p:nvSpPr>
        <p:spPr>
          <a:xfrm>
            <a:off x="1351404" y="3150255"/>
            <a:ext cx="1417340" cy="587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cap="small" dirty="0">
                <a:solidFill>
                  <a:schemeClr val="accent1">
                    <a:lumMod val="50000"/>
                  </a:schemeClr>
                </a:solidFill>
              </a:rPr>
              <a:t>Source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Indicators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4013B0-62B4-4534-BDC2-11EC0B883BC0}"/>
              </a:ext>
            </a:extLst>
          </p:cNvPr>
          <p:cNvSpPr/>
          <p:nvPr/>
        </p:nvSpPr>
        <p:spPr>
          <a:xfrm>
            <a:off x="1351404" y="3799534"/>
            <a:ext cx="1417340" cy="587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cap="small" dirty="0">
                <a:solidFill>
                  <a:schemeClr val="accent1">
                    <a:lumMod val="50000"/>
                  </a:schemeClr>
                </a:solidFill>
              </a:rPr>
              <a:t>Source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Survey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3A46BD-DD8C-430D-9D1F-308ED1042216}"/>
              </a:ext>
            </a:extLst>
          </p:cNvPr>
          <p:cNvSpPr/>
          <p:nvPr/>
        </p:nvSpPr>
        <p:spPr>
          <a:xfrm>
            <a:off x="1351404" y="4448813"/>
            <a:ext cx="1417340" cy="587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cap="small" dirty="0">
                <a:solidFill>
                  <a:schemeClr val="accent1">
                    <a:lumMod val="50000"/>
                  </a:schemeClr>
                </a:solidFill>
              </a:rPr>
              <a:t>Source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Survey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1E0AE-B8BB-40EA-8C37-A514BAF9AA72}"/>
              </a:ext>
            </a:extLst>
          </p:cNvPr>
          <p:cNvSpPr/>
          <p:nvPr/>
        </p:nvSpPr>
        <p:spPr>
          <a:xfrm>
            <a:off x="1351404" y="5098092"/>
            <a:ext cx="1417340" cy="587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cap="small" dirty="0">
                <a:solidFill>
                  <a:schemeClr val="accent1">
                    <a:lumMod val="50000"/>
                  </a:schemeClr>
                </a:solidFill>
              </a:rPr>
              <a:t>Source 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Sales Attainment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51275E-8B41-42B0-ABFF-BF1671BAA40D}"/>
              </a:ext>
            </a:extLst>
          </p:cNvPr>
          <p:cNvSpPr/>
          <p:nvPr/>
        </p:nvSpPr>
        <p:spPr>
          <a:xfrm>
            <a:off x="1351404" y="5747369"/>
            <a:ext cx="1417340" cy="587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cap="small" dirty="0">
                <a:solidFill>
                  <a:schemeClr val="accent1">
                    <a:lumMod val="50000"/>
                  </a:schemeClr>
                </a:solidFill>
              </a:rPr>
              <a:t>Source 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Assignment Details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25744CE-6E1E-4463-8D78-9686AD842E2A}"/>
              </a:ext>
            </a:extLst>
          </p:cNvPr>
          <p:cNvSpPr/>
          <p:nvPr/>
        </p:nvSpPr>
        <p:spPr>
          <a:xfrm>
            <a:off x="3466253" y="1955076"/>
            <a:ext cx="854110" cy="4170363"/>
          </a:xfrm>
          <a:prstGeom prst="rightBrace">
            <a:avLst>
              <a:gd name="adj1" fmla="val 8333"/>
              <a:gd name="adj2" fmla="val 43494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58EDF6-C280-4101-8B3E-BDBA8640370F}"/>
              </a:ext>
            </a:extLst>
          </p:cNvPr>
          <p:cNvSpPr/>
          <p:nvPr/>
        </p:nvSpPr>
        <p:spPr>
          <a:xfrm>
            <a:off x="5017872" y="5665840"/>
            <a:ext cx="5116830" cy="56548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Dataset</a:t>
            </a:r>
            <a:r>
              <a:rPr lang="en-US" sz="1600" dirty="0">
                <a:solidFill>
                  <a:schemeClr val="tx1"/>
                </a:solidFill>
              </a:rPr>
              <a:t>: 66,037 rows and 149 columns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54B9FF-EA8C-4D69-B5DE-B1359B92FE4A}"/>
              </a:ext>
            </a:extLst>
          </p:cNvPr>
          <p:cNvSpPr/>
          <p:nvPr/>
        </p:nvSpPr>
        <p:spPr>
          <a:xfrm>
            <a:off x="5017872" y="4909723"/>
            <a:ext cx="5116830" cy="56548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600" dirty="0">
                <a:solidFill>
                  <a:schemeClr val="tx1"/>
                </a:solidFill>
              </a:rPr>
              <a:t>Include a column to identify if terminated or active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E76C02-9E62-4B4C-ABD3-B34A53A8D66A}"/>
              </a:ext>
            </a:extLst>
          </p:cNvPr>
          <p:cNvSpPr/>
          <p:nvPr/>
        </p:nvSpPr>
        <p:spPr>
          <a:xfrm>
            <a:off x="5017872" y="2641372"/>
            <a:ext cx="5116830" cy="56548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600" dirty="0">
                <a:solidFill>
                  <a:schemeClr val="tx1"/>
                </a:solidFill>
              </a:rPr>
              <a:t>24 sets of month end Headcount Report </a:t>
            </a:r>
            <a:r>
              <a:rPr lang="en-US" sz="1600" i="1" dirty="0">
                <a:solidFill>
                  <a:schemeClr val="tx1"/>
                </a:solidFill>
              </a:rPr>
              <a:t>(snapshot data)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356EDD-E51D-426A-99F6-27E0220DAB1C}"/>
              </a:ext>
            </a:extLst>
          </p:cNvPr>
          <p:cNvSpPr/>
          <p:nvPr/>
        </p:nvSpPr>
        <p:spPr>
          <a:xfrm>
            <a:off x="5017872" y="3397489"/>
            <a:ext cx="5116830" cy="56548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600" dirty="0">
                <a:solidFill>
                  <a:schemeClr val="tx1"/>
                </a:solidFill>
              </a:rPr>
              <a:t>Remove duplicates </a:t>
            </a:r>
          </a:p>
          <a:p>
            <a:pPr lvl="1" algn="ctr"/>
            <a:r>
              <a:rPr lang="en-US" sz="1600" i="1" dirty="0">
                <a:solidFill>
                  <a:schemeClr val="tx1"/>
                </a:solidFill>
              </a:rPr>
              <a:t>(only capture the latest snapshot)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822EC4-ED6E-4729-AD34-F2E2949D513B}"/>
              </a:ext>
            </a:extLst>
          </p:cNvPr>
          <p:cNvSpPr/>
          <p:nvPr/>
        </p:nvSpPr>
        <p:spPr>
          <a:xfrm>
            <a:off x="5017872" y="4153606"/>
            <a:ext cx="5116830" cy="56548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600" dirty="0">
                <a:solidFill>
                  <a:schemeClr val="tx1"/>
                </a:solidFill>
              </a:rPr>
              <a:t>Merge with multiple reports to capture all the data columns/features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F2F4F44-A2E2-4E3A-A038-096B4400E41E}"/>
              </a:ext>
            </a:extLst>
          </p:cNvPr>
          <p:cNvSpPr/>
          <p:nvPr/>
        </p:nvSpPr>
        <p:spPr>
          <a:xfrm>
            <a:off x="5017872" y="1885255"/>
            <a:ext cx="5116830" cy="56548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600" dirty="0">
                <a:solidFill>
                  <a:schemeClr val="tx1"/>
                </a:solidFill>
              </a:rPr>
              <a:t>Remove Null Values, Impute missing data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6BA9300-DC61-4406-A9AF-F8EC938CB407}"/>
              </a:ext>
            </a:extLst>
          </p:cNvPr>
          <p:cNvCxnSpPr>
            <a:cxnSpLocks/>
          </p:cNvCxnSpPr>
          <p:nvPr/>
        </p:nvCxnSpPr>
        <p:spPr>
          <a:xfrm>
            <a:off x="10160102" y="2167999"/>
            <a:ext cx="12700" cy="756117"/>
          </a:xfrm>
          <a:prstGeom prst="curvedConnector3">
            <a:avLst>
              <a:gd name="adj1" fmla="val 3454055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4C6D1FE-E94C-44AD-A133-0B11E49D28FB}"/>
              </a:ext>
            </a:extLst>
          </p:cNvPr>
          <p:cNvCxnSpPr>
            <a:cxnSpLocks/>
          </p:cNvCxnSpPr>
          <p:nvPr/>
        </p:nvCxnSpPr>
        <p:spPr>
          <a:xfrm>
            <a:off x="10160102" y="2926048"/>
            <a:ext cx="12700" cy="756117"/>
          </a:xfrm>
          <a:prstGeom prst="curvedConnector3">
            <a:avLst>
              <a:gd name="adj1" fmla="val 3454055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3724662B-2ED8-4B1F-A62E-88C5D13308AD}"/>
              </a:ext>
            </a:extLst>
          </p:cNvPr>
          <p:cNvCxnSpPr>
            <a:cxnSpLocks/>
          </p:cNvCxnSpPr>
          <p:nvPr/>
        </p:nvCxnSpPr>
        <p:spPr>
          <a:xfrm>
            <a:off x="10160102" y="3684097"/>
            <a:ext cx="12700" cy="756117"/>
          </a:xfrm>
          <a:prstGeom prst="curvedConnector3">
            <a:avLst>
              <a:gd name="adj1" fmla="val 3454055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D1AAF498-C116-4072-BCEB-FAA81D3942B2}"/>
              </a:ext>
            </a:extLst>
          </p:cNvPr>
          <p:cNvCxnSpPr>
            <a:cxnSpLocks/>
          </p:cNvCxnSpPr>
          <p:nvPr/>
        </p:nvCxnSpPr>
        <p:spPr>
          <a:xfrm>
            <a:off x="10160102" y="4442146"/>
            <a:ext cx="12700" cy="756117"/>
          </a:xfrm>
          <a:prstGeom prst="curvedConnector3">
            <a:avLst>
              <a:gd name="adj1" fmla="val 3454055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8B6801E-3F04-443E-8AC5-5AD364EB614C}"/>
              </a:ext>
            </a:extLst>
          </p:cNvPr>
          <p:cNvCxnSpPr>
            <a:cxnSpLocks/>
          </p:cNvCxnSpPr>
          <p:nvPr/>
        </p:nvCxnSpPr>
        <p:spPr>
          <a:xfrm>
            <a:off x="10160102" y="5200195"/>
            <a:ext cx="12700" cy="756117"/>
          </a:xfrm>
          <a:prstGeom prst="curvedConnector3">
            <a:avLst>
              <a:gd name="adj1" fmla="val 3454055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67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" grpId="0" animBg="1"/>
      <p:bldP spid="15" grpId="0" animBg="1"/>
      <p:bldP spid="16" grpId="0" animBg="1"/>
      <p:bldP spid="19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Luminou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21963</TotalTime>
  <Words>2220</Words>
  <Application>Microsoft Office PowerPoint</Application>
  <PresentationFormat>Widescreen</PresentationFormat>
  <Paragraphs>387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Avenir Next LT Pro (Body)</vt:lpstr>
      <vt:lpstr>source-serif-pro</vt:lpstr>
      <vt:lpstr>Arial</vt:lpstr>
      <vt:lpstr>Avenir Next LT Pro</vt:lpstr>
      <vt:lpstr>Calibri</vt:lpstr>
      <vt:lpstr>Oracle Sans</vt:lpstr>
      <vt:lpstr>Sabon Next LT</vt:lpstr>
      <vt:lpstr>Wingdings</vt:lpstr>
      <vt:lpstr>LuminousVTI</vt:lpstr>
      <vt:lpstr>Understanding Employee Attrition</vt:lpstr>
      <vt:lpstr>Content</vt:lpstr>
      <vt:lpstr>Background Topic</vt:lpstr>
      <vt:lpstr>Background Concerns</vt:lpstr>
      <vt:lpstr>Background Issues with Attrition</vt:lpstr>
      <vt:lpstr>Background Where are we?</vt:lpstr>
      <vt:lpstr>Problem Statement</vt:lpstr>
      <vt:lpstr>Process</vt:lpstr>
      <vt:lpstr>Process Data Preparation</vt:lpstr>
      <vt:lpstr>Process Data Preparation</vt:lpstr>
      <vt:lpstr>Process Data Manipulation</vt:lpstr>
      <vt:lpstr>Process Data Manipulation</vt:lpstr>
      <vt:lpstr>Process Data Manipulation</vt:lpstr>
      <vt:lpstr>Process Modelling</vt:lpstr>
      <vt:lpstr>Process Modelling</vt:lpstr>
      <vt:lpstr>Process Modelling</vt:lpstr>
      <vt:lpstr>Insights Data Analysis – Important Features</vt:lpstr>
      <vt:lpstr>Insights Data Analysis – Other Features</vt:lpstr>
      <vt:lpstr>Insights Data Analysis – Other Features</vt:lpstr>
      <vt:lpstr>Insights Data Analysis – Focused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 Tan</dc:creator>
  <cp:lastModifiedBy>Anni Tan</cp:lastModifiedBy>
  <cp:revision>164</cp:revision>
  <dcterms:created xsi:type="dcterms:W3CDTF">2022-12-06T13:29:49Z</dcterms:created>
  <dcterms:modified xsi:type="dcterms:W3CDTF">2023-03-04T02:55:10Z</dcterms:modified>
</cp:coreProperties>
</file>