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Default Extension="emf" ContentType="image/x-emf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67" r:id="rId4"/>
    <p:sldId id="260" r:id="rId5"/>
    <p:sldId id="261" r:id="rId6"/>
    <p:sldId id="262" r:id="rId7"/>
    <p:sldId id="268" r:id="rId8"/>
    <p:sldId id="264" r:id="rId9"/>
    <p:sldId id="271" r:id="rId10"/>
    <p:sldId id="265" r:id="rId11"/>
    <p:sldId id="272" r:id="rId1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prstClr val="red"/>
    </p:penClr>
    <p:extLst>
      <p:ext uri="{EC167BDD-8182-4AB7-AECC-EB403E3ABB37}">
        <p14:laserClr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>
          <a:srgbClr val="FF0000"/>
        </p14:laserClr>
      </p:ext>
      <p:ext uri="{2FDB2607-1784-4EEB-B798-7EB5836EED8A}">
        <p14:showMediaCtrls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"/>
      </p:ext>
    </p:extLst>
  </p:showPr>
  <p:clrMru>
    <a:srgbClr val="F7981F"/>
    <a:srgbClr val="6F2927"/>
    <a:srgbClr val="AAA877"/>
    <a:srgbClr val="1BA5DE"/>
    <a:srgbClr val="296934"/>
    <a:srgbClr val="90BE3E"/>
    <a:srgbClr val="8DD7F7"/>
    <a:srgbClr val="6F2D6E"/>
  </p:clrMru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88517" autoAdjust="0"/>
  </p:normalViewPr>
  <p:slideViewPr>
    <p:cSldViewPr snapToGrid="0" snapToObjects="1">
      <p:cViewPr>
        <p:scale>
          <a:sx n="200" d="100"/>
          <a:sy n="200" d="100"/>
        </p:scale>
        <p:origin x="-88" y="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985B5-0DCD-40B2-91F7-B68656430429}" type="datetimeFigureOut">
              <a:rPr lang="en-US" altLang="ja-JP" smtClean="0"/>
              <a:pPr/>
              <a:t>12.1.19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005FE-89B6-4360-AEC1-0C7BD9E04E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598956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やるしか無いぞ</a:t>
            </a:r>
            <a:endParaRPr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005FE-89B6-4360-AEC1-0C7BD9E04E8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Lets put everything in a</a:t>
            </a:r>
            <a:r>
              <a:rPr lang="en-US" baseline="0" dirty="0" smtClean="0"/>
              <a:t> context of a web application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0BAEB-F284-4D39-AD52-480886BD6A6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663558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005FE-89B6-4360-AEC1-0C7BD9E04E8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830BE0-45D4-4B9F-9830-8FD5FBEC1B0A}" type="datetimeFigureOut">
              <a:rPr lang="en-US" altLang="ja-JP"/>
              <a:pPr>
                <a:defRPr/>
              </a:pPr>
              <a:t>12.1.19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C51BCF-9DE6-4AB2-A6AE-2912D4838E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57DB21-2AE4-42AF-A075-B30A45929650}" type="datetimeFigureOut">
              <a:rPr lang="en-US" altLang="ja-JP"/>
              <a:pPr>
                <a:defRPr/>
              </a:pPr>
              <a:t>12.1.19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7DAE5-C2D5-4BD8-AFA4-9A48F50748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A2790E-3630-4932-8102-5457B4F668FD}" type="datetimeFigureOut">
              <a:rPr lang="en-US" altLang="ja-JP"/>
              <a:pPr>
                <a:defRPr/>
              </a:pPr>
              <a:t>12.1.19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9540C9-2CFB-4B72-9BED-9A5EE9AFED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1_Blank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847"/>
            <a:ext cx="8229600" cy="695071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651093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Tx/>
              <a:buNone/>
              <a:defRPr sz="2200" baseline="0">
                <a:latin typeface="Verdana"/>
                <a:cs typeface="Verdana"/>
              </a:defRPr>
            </a:lvl1pPr>
            <a:lvl2pPr marL="742950" indent="-285750">
              <a:buFont typeface="Wingdings" charset="2"/>
              <a:buChar char="§"/>
              <a:defRPr sz="2000">
                <a:latin typeface="Verdana"/>
                <a:cs typeface="Verdana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57200" y="5373590"/>
            <a:ext cx="8229600" cy="838724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Tx/>
              <a:buNone/>
              <a:defRPr sz="1800" baseline="0">
                <a:latin typeface="Verdana"/>
                <a:cs typeface="Verdana"/>
              </a:defRPr>
            </a:lvl1pPr>
            <a:lvl2pPr marL="742950" indent="-285750">
              <a:buFont typeface="Wingdings" charset="2"/>
              <a:buChar char="§"/>
              <a:defRPr sz="2000">
                <a:latin typeface="Verdana"/>
                <a:cs typeface="Verdana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248909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A6A39B-8872-4AA7-A1AD-9A467B130C98}" type="datetimeFigureOut">
              <a:rPr lang="en-US" altLang="ja-JP"/>
              <a:pPr>
                <a:defRPr/>
              </a:pPr>
              <a:t>12.1.19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B9B66D-C338-4303-895E-68B3404C97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950A23-3F10-4248-8FA7-2DA13585021E}" type="datetimeFigureOut">
              <a:rPr lang="en-US" altLang="ja-JP"/>
              <a:pPr>
                <a:defRPr/>
              </a:pPr>
              <a:t>12.1.19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13F895-EF1A-442C-8F5A-F57F485663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BDC7FA-D480-4D2D-A9BC-77731EC29DB2}" type="datetimeFigureOut">
              <a:rPr lang="en-US" altLang="ja-JP"/>
              <a:pPr>
                <a:defRPr/>
              </a:pPr>
              <a:t>12.1.19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A47C9-033A-44EC-8177-6D8321CDF8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83133C-701E-4971-AD3D-76E2ED47613C}" type="datetimeFigureOut">
              <a:rPr lang="en-US" altLang="ja-JP"/>
              <a:pPr>
                <a:defRPr/>
              </a:pPr>
              <a:t>12.1.19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DAE02-786C-47BE-8C6B-1A0E023792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EA07C6-6D85-45FD-A29A-20D7C7C51816}" type="datetimeFigureOut">
              <a:rPr lang="en-US" altLang="ja-JP"/>
              <a:pPr>
                <a:defRPr/>
              </a:pPr>
              <a:t>12.1.19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73FFF0-0FAA-437A-92D9-22B735081B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EE976-F0FD-4092-A413-E7C54D3805D4}" type="datetimeFigureOut">
              <a:rPr lang="en-US" altLang="ja-JP"/>
              <a:pPr>
                <a:defRPr/>
              </a:pPr>
              <a:t>12.1.19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3A7FBB-2024-4B37-88A7-3DC67F3F0D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65694F-36B0-4F40-917C-0BBCED5A8F6B}" type="datetimeFigureOut">
              <a:rPr lang="en-US" altLang="ja-JP"/>
              <a:pPr>
                <a:defRPr/>
              </a:pPr>
              <a:t>12.1.19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9E0C73-3227-4550-B5AF-9957EEC0CC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F5563-6B0F-4203-A352-B598B4616D48}" type="datetimeFigureOut">
              <a:rPr lang="en-US" altLang="ja-JP"/>
              <a:pPr>
                <a:defRPr/>
              </a:pPr>
              <a:t>12.1.19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355B76-DFF2-40E7-92BE-B050070884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525A94C-020B-4D05-BF74-8D94D9A9E9CB}" type="datetimeFigureOut">
              <a:rPr lang="en-US" altLang="ja-JP"/>
              <a:pPr>
                <a:defRPr/>
              </a:pPr>
              <a:t>12.1.19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FACF2E9-027F-4C13-BF93-EB2162D740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355281" y="6555800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/>
              <a:t>©</a:t>
            </a:r>
            <a:r>
              <a:rPr lang="en-US" sz="900" dirty="0" smtClean="0"/>
              <a:t>2011 </a:t>
            </a:r>
            <a:r>
              <a:rPr lang="en-US" sz="900" dirty="0"/>
              <a:t>Amazon Web Services LLC or its affiliates. All rights reserved.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png"/><Relationship Id="rId6" Type="http://schemas.openxmlformats.org/officeDocument/2006/relationships/image" Target="../media/image5.emf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hyperlink" Target="aws.amazon.com%5Carchitecture%5Cicons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8.emf"/><Relationship Id="rId5" Type="http://schemas.openxmlformats.org/officeDocument/2006/relationships/image" Target="../media/image6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6.emf"/><Relationship Id="rId12" Type="http://schemas.openxmlformats.org/officeDocument/2006/relationships/image" Target="../media/image17.emf"/><Relationship Id="rId13" Type="http://schemas.openxmlformats.org/officeDocument/2006/relationships/image" Target="../media/image18.emf"/><Relationship Id="rId14" Type="http://schemas.openxmlformats.org/officeDocument/2006/relationships/image" Target="../media/image19.emf"/><Relationship Id="rId15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7" Type="http://schemas.openxmlformats.org/officeDocument/2006/relationships/image" Target="../media/image12.emf"/><Relationship Id="rId8" Type="http://schemas.openxmlformats.org/officeDocument/2006/relationships/image" Target="../media/image13.emf"/><Relationship Id="rId9" Type="http://schemas.openxmlformats.org/officeDocument/2006/relationships/image" Target="../media/image14.emf"/><Relationship Id="rId10" Type="http://schemas.openxmlformats.org/officeDocument/2006/relationships/image" Target="../media/image15.emf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0.emf"/><Relationship Id="rId12" Type="http://schemas.openxmlformats.org/officeDocument/2006/relationships/image" Target="../media/image31.emf"/><Relationship Id="rId13" Type="http://schemas.openxmlformats.org/officeDocument/2006/relationships/image" Target="../media/image32.emf"/><Relationship Id="rId14" Type="http://schemas.openxmlformats.org/officeDocument/2006/relationships/image" Target="../media/image33.emf"/><Relationship Id="rId15" Type="http://schemas.openxmlformats.org/officeDocument/2006/relationships/image" Target="../media/image34.emf"/><Relationship Id="rId16" Type="http://schemas.openxmlformats.org/officeDocument/2006/relationships/image" Target="../media/image35.emf"/><Relationship Id="rId17" Type="http://schemas.openxmlformats.org/officeDocument/2006/relationships/image" Target="../media/image36.emf"/><Relationship Id="rId18" Type="http://schemas.openxmlformats.org/officeDocument/2006/relationships/image" Target="../media/image37.emf"/><Relationship Id="rId19" Type="http://schemas.openxmlformats.org/officeDocument/2006/relationships/image" Target="../media/image3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Relationship Id="rId3" Type="http://schemas.openxmlformats.org/officeDocument/2006/relationships/image" Target="../media/image22.emf"/><Relationship Id="rId4" Type="http://schemas.openxmlformats.org/officeDocument/2006/relationships/image" Target="../media/image23.emf"/><Relationship Id="rId5" Type="http://schemas.openxmlformats.org/officeDocument/2006/relationships/image" Target="../media/image24.emf"/><Relationship Id="rId6" Type="http://schemas.openxmlformats.org/officeDocument/2006/relationships/image" Target="../media/image25.emf"/><Relationship Id="rId7" Type="http://schemas.openxmlformats.org/officeDocument/2006/relationships/image" Target="../media/image26.emf"/><Relationship Id="rId8" Type="http://schemas.openxmlformats.org/officeDocument/2006/relationships/image" Target="../media/image27.emf"/><Relationship Id="rId9" Type="http://schemas.openxmlformats.org/officeDocument/2006/relationships/image" Target="../media/image28.emf"/><Relationship Id="rId10" Type="http://schemas.openxmlformats.org/officeDocument/2006/relationships/image" Target="../media/image29.emf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8.emf"/><Relationship Id="rId12" Type="http://schemas.openxmlformats.org/officeDocument/2006/relationships/image" Target="../media/image49.emf"/><Relationship Id="rId13" Type="http://schemas.openxmlformats.org/officeDocument/2006/relationships/image" Target="../media/image5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emf"/><Relationship Id="rId3" Type="http://schemas.openxmlformats.org/officeDocument/2006/relationships/image" Target="../media/image40.emf"/><Relationship Id="rId4" Type="http://schemas.openxmlformats.org/officeDocument/2006/relationships/image" Target="../media/image41.emf"/><Relationship Id="rId5" Type="http://schemas.openxmlformats.org/officeDocument/2006/relationships/image" Target="../media/image42.emf"/><Relationship Id="rId6" Type="http://schemas.openxmlformats.org/officeDocument/2006/relationships/image" Target="../media/image43.emf"/><Relationship Id="rId7" Type="http://schemas.openxmlformats.org/officeDocument/2006/relationships/image" Target="../media/image44.emf"/><Relationship Id="rId8" Type="http://schemas.openxmlformats.org/officeDocument/2006/relationships/image" Target="../media/image45.emf"/><Relationship Id="rId9" Type="http://schemas.openxmlformats.org/officeDocument/2006/relationships/image" Target="../media/image46.emf"/><Relationship Id="rId10" Type="http://schemas.openxmlformats.org/officeDocument/2006/relationships/image" Target="../media/image47.emf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9.emf"/><Relationship Id="rId12" Type="http://schemas.openxmlformats.org/officeDocument/2006/relationships/image" Target="../media/image60.emf"/><Relationship Id="rId13" Type="http://schemas.openxmlformats.org/officeDocument/2006/relationships/image" Target="../media/image61.emf"/><Relationship Id="rId14" Type="http://schemas.openxmlformats.org/officeDocument/2006/relationships/image" Target="../media/image6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1.emf"/><Relationship Id="rId4" Type="http://schemas.openxmlformats.org/officeDocument/2006/relationships/image" Target="../media/image52.emf"/><Relationship Id="rId5" Type="http://schemas.openxmlformats.org/officeDocument/2006/relationships/image" Target="../media/image53.emf"/><Relationship Id="rId6" Type="http://schemas.openxmlformats.org/officeDocument/2006/relationships/image" Target="../media/image54.emf"/><Relationship Id="rId7" Type="http://schemas.openxmlformats.org/officeDocument/2006/relationships/image" Target="../media/image55.emf"/><Relationship Id="rId8" Type="http://schemas.openxmlformats.org/officeDocument/2006/relationships/image" Target="../media/image56.emf"/><Relationship Id="rId9" Type="http://schemas.openxmlformats.org/officeDocument/2006/relationships/image" Target="../media/image57.emf"/><Relationship Id="rId10" Type="http://schemas.openxmlformats.org/officeDocument/2006/relationships/image" Target="../media/image58.emf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2.emf"/><Relationship Id="rId12" Type="http://schemas.openxmlformats.org/officeDocument/2006/relationships/image" Target="../media/image73.emf"/><Relationship Id="rId13" Type="http://schemas.openxmlformats.org/officeDocument/2006/relationships/image" Target="../media/image74.emf"/><Relationship Id="rId14" Type="http://schemas.openxmlformats.org/officeDocument/2006/relationships/image" Target="../media/image75.emf"/><Relationship Id="rId15" Type="http://schemas.openxmlformats.org/officeDocument/2006/relationships/image" Target="../media/image76.emf"/><Relationship Id="rId16" Type="http://schemas.openxmlformats.org/officeDocument/2006/relationships/image" Target="../media/image77.emf"/><Relationship Id="rId17" Type="http://schemas.openxmlformats.org/officeDocument/2006/relationships/image" Target="../media/image7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3.emf"/><Relationship Id="rId3" Type="http://schemas.openxmlformats.org/officeDocument/2006/relationships/image" Target="../media/image64.emf"/><Relationship Id="rId4" Type="http://schemas.openxmlformats.org/officeDocument/2006/relationships/image" Target="../media/image65.emf"/><Relationship Id="rId5" Type="http://schemas.openxmlformats.org/officeDocument/2006/relationships/image" Target="../media/image66.emf"/><Relationship Id="rId6" Type="http://schemas.openxmlformats.org/officeDocument/2006/relationships/image" Target="../media/image67.emf"/><Relationship Id="rId7" Type="http://schemas.openxmlformats.org/officeDocument/2006/relationships/image" Target="../media/image68.emf"/><Relationship Id="rId8" Type="http://schemas.openxmlformats.org/officeDocument/2006/relationships/image" Target="../media/image69.emf"/><Relationship Id="rId9" Type="http://schemas.openxmlformats.org/officeDocument/2006/relationships/image" Target="../media/image70.emf"/><Relationship Id="rId10" Type="http://schemas.openxmlformats.org/officeDocument/2006/relationships/image" Target="../media/image7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emf"/><Relationship Id="rId4" Type="http://schemas.openxmlformats.org/officeDocument/2006/relationships/image" Target="../media/image81.emf"/><Relationship Id="rId5" Type="http://schemas.openxmlformats.org/officeDocument/2006/relationships/image" Target="../media/image5.emf"/><Relationship Id="rId6" Type="http://schemas.openxmlformats.org/officeDocument/2006/relationships/image" Target="../media/image82.emf"/><Relationship Id="rId7" Type="http://schemas.openxmlformats.org/officeDocument/2006/relationships/image" Target="../media/image6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9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4" Type="http://schemas.openxmlformats.org/officeDocument/2006/relationships/image" Target="../media/image51.em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1506818" y="307975"/>
            <a:ext cx="4770158" cy="838200"/>
          </a:xfrm>
        </p:spPr>
        <p:txBody>
          <a:bodyPr/>
          <a:lstStyle/>
          <a:p>
            <a:pPr algn="l"/>
            <a:r>
              <a:rPr lang="en-US" sz="3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AWS Simple Icons</a:t>
            </a:r>
          </a:p>
        </p:txBody>
      </p:sp>
      <p:sp>
        <p:nvSpPr>
          <p:cNvPr id="6147" name="TextBox 10"/>
          <p:cNvSpPr txBox="1">
            <a:spLocks noChangeArrowheads="1"/>
          </p:cNvSpPr>
          <p:nvPr/>
        </p:nvSpPr>
        <p:spPr bwMode="auto">
          <a:xfrm>
            <a:off x="1104917" y="1806575"/>
            <a:ext cx="3117455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b="1" dirty="0" smtClean="0">
                <a:latin typeface="Arial"/>
                <a:ea typeface="Verdana" pitchFamily="34" charset="0"/>
                <a:cs typeface="Arial"/>
              </a:rPr>
              <a:t>Check to make sure you have the most recent set of AWS Simple Icons.</a:t>
            </a:r>
          </a:p>
          <a:p>
            <a:r>
              <a:rPr lang="en-US" sz="1200" dirty="0" smtClean="0">
                <a:latin typeface="Arial"/>
                <a:ea typeface="Verdana" pitchFamily="34" charset="0"/>
                <a:cs typeface="Arial"/>
              </a:rPr>
              <a:t>This version was last </a:t>
            </a:r>
            <a:r>
              <a:rPr lang="en-US" sz="1200" smtClean="0">
                <a:latin typeface="Arial"/>
                <a:ea typeface="Verdana" pitchFamily="34" charset="0"/>
                <a:cs typeface="Arial"/>
              </a:rPr>
              <a:t>updated </a:t>
            </a:r>
            <a:r>
              <a:rPr lang="en-US" sz="1200" b="1" smtClean="0">
                <a:solidFill>
                  <a:schemeClr val="accent2">
                    <a:lumMod val="75000"/>
                  </a:schemeClr>
                </a:solidFill>
                <a:latin typeface="Arial"/>
                <a:ea typeface="Verdana" pitchFamily="34" charset="0"/>
                <a:cs typeface="Arial"/>
              </a:rPr>
              <a:t>12/1/2011</a:t>
            </a:r>
            <a:r>
              <a:rPr lang="en-US" sz="1200" smtClean="0">
                <a:latin typeface="Arial"/>
                <a:ea typeface="Verdana" pitchFamily="34" charset="0"/>
                <a:cs typeface="Arial"/>
              </a:rPr>
              <a:t> </a:t>
            </a:r>
            <a:r>
              <a:rPr lang="en-US" sz="1200" b="1" dirty="0" smtClean="0">
                <a:latin typeface="Arial"/>
                <a:ea typeface="Verdana" pitchFamily="34" charset="0"/>
                <a:cs typeface="Arial"/>
              </a:rPr>
              <a:t>(v1.4) </a:t>
            </a:r>
            <a:r>
              <a:rPr lang="en-US" sz="1200" dirty="0" smtClean="0">
                <a:latin typeface="Arial"/>
                <a:ea typeface="Verdana" pitchFamily="34" charset="0"/>
                <a:cs typeface="Arial"/>
              </a:rPr>
              <a:t>Find the most recent set at </a:t>
            </a:r>
            <a:r>
              <a:rPr lang="en-US" sz="1200" dirty="0" smtClean="0">
                <a:latin typeface="Arial"/>
                <a:ea typeface="Verdana" pitchFamily="34" charset="0"/>
                <a:cs typeface="Arial"/>
                <a:hlinkClick r:id="rId2" action="ppaction://hlinkfile"/>
              </a:rPr>
              <a:t>aws.amazon.com/architecture/icons</a:t>
            </a:r>
            <a:endParaRPr lang="en-US" sz="1200" dirty="0" smtClean="0">
              <a:latin typeface="Arial"/>
              <a:ea typeface="Verdana" pitchFamily="34" charset="0"/>
              <a:cs typeface="Arial"/>
            </a:endParaRPr>
          </a:p>
          <a:p>
            <a:endParaRPr lang="en-US" sz="1200" dirty="0" smtClean="0">
              <a:latin typeface="Arial"/>
              <a:ea typeface="Verdana" pitchFamily="34" charset="0"/>
              <a:cs typeface="Arial"/>
            </a:endParaRPr>
          </a:p>
          <a:p>
            <a:endParaRPr lang="en-US" sz="1200" dirty="0" smtClean="0">
              <a:latin typeface="Arial"/>
              <a:ea typeface="Verdana" pitchFamily="34" charset="0"/>
              <a:cs typeface="Arial"/>
            </a:endParaRPr>
          </a:p>
          <a:p>
            <a:endParaRPr lang="en-US" sz="1200" dirty="0" smtClean="0">
              <a:latin typeface="Arial"/>
              <a:ea typeface="Verdana" pitchFamily="34" charset="0"/>
              <a:cs typeface="Arial"/>
            </a:endParaRPr>
          </a:p>
          <a:p>
            <a:endParaRPr lang="en-US" sz="1200" dirty="0">
              <a:latin typeface="Arial"/>
              <a:ea typeface="Verdana" pitchFamily="34" charset="0"/>
              <a:cs typeface="Arial"/>
            </a:endParaRPr>
          </a:p>
          <a:p>
            <a:r>
              <a:rPr lang="en-US" sz="1200" b="1" dirty="0" smtClean="0">
                <a:latin typeface="Arial"/>
                <a:ea typeface="Verdana" pitchFamily="34" charset="0"/>
                <a:cs typeface="Arial"/>
              </a:rPr>
              <a:t>Always </a:t>
            </a:r>
            <a:r>
              <a:rPr lang="en-US" sz="1200" b="1" dirty="0">
                <a:latin typeface="Arial"/>
                <a:ea typeface="Verdana" pitchFamily="34" charset="0"/>
                <a:cs typeface="Arial"/>
              </a:rPr>
              <a:t>use Icon labels</a:t>
            </a:r>
            <a:r>
              <a:rPr lang="en-US" sz="1200" dirty="0">
                <a:latin typeface="Arial"/>
                <a:ea typeface="Verdana" pitchFamily="34" charset="0"/>
                <a:cs typeface="Arial"/>
              </a:rPr>
              <a:t> – Be sure to always include a label below the icon or on the group in </a:t>
            </a:r>
            <a:r>
              <a:rPr lang="en-US" sz="1200" dirty="0" smtClean="0">
                <a:latin typeface="Arial"/>
                <a:ea typeface="Verdana" pitchFamily="34" charset="0"/>
                <a:cs typeface="Arial"/>
              </a:rPr>
              <a:t>Arial. </a:t>
            </a:r>
            <a:r>
              <a:rPr lang="en-US" sz="1200" dirty="0">
                <a:latin typeface="Arial"/>
                <a:ea typeface="Verdana" pitchFamily="34" charset="0"/>
                <a:cs typeface="Arial"/>
              </a:rPr>
              <a:t>The only exception is in complex diagrams, you have the option to create a key.</a:t>
            </a:r>
          </a:p>
          <a:p>
            <a:r>
              <a:rPr lang="en-US" sz="1200" dirty="0">
                <a:latin typeface="Arial"/>
                <a:ea typeface="Verdana" pitchFamily="34" charset="0"/>
                <a:cs typeface="Arial"/>
              </a:rPr>
              <a:t> </a:t>
            </a:r>
            <a:endParaRPr lang="en-US" sz="1200" dirty="0" smtClean="0">
              <a:latin typeface="Arial"/>
              <a:ea typeface="Verdana" pitchFamily="34" charset="0"/>
              <a:cs typeface="Arial"/>
            </a:endParaRPr>
          </a:p>
          <a:p>
            <a:endParaRPr lang="en-US" sz="1200" dirty="0" smtClean="0">
              <a:latin typeface="Arial"/>
              <a:ea typeface="Verdana" pitchFamily="34" charset="0"/>
              <a:cs typeface="Arial"/>
            </a:endParaRPr>
          </a:p>
          <a:p>
            <a:endParaRPr lang="en-US" sz="1200" dirty="0">
              <a:latin typeface="Arial"/>
              <a:ea typeface="Verdana" pitchFamily="34" charset="0"/>
              <a:cs typeface="Arial"/>
            </a:endParaRPr>
          </a:p>
          <a:p>
            <a:r>
              <a:rPr lang="en-US" sz="1200" b="1" dirty="0">
                <a:latin typeface="Arial"/>
                <a:ea typeface="Verdana" pitchFamily="34" charset="0"/>
                <a:cs typeface="Arial"/>
              </a:rPr>
              <a:t>Non-AWS Technology</a:t>
            </a:r>
            <a:r>
              <a:rPr lang="en-US" sz="1200" dirty="0">
                <a:latin typeface="Arial"/>
                <a:ea typeface="Verdana" pitchFamily="34" charset="0"/>
                <a:cs typeface="Arial"/>
              </a:rPr>
              <a:t> – Any server or other non-AWS technology in an architecture diagram should be represented with they grey server (see Slide </a:t>
            </a:r>
            <a:r>
              <a:rPr lang="en-US" sz="1200" dirty="0" smtClean="0">
                <a:latin typeface="Arial"/>
                <a:ea typeface="Verdana" pitchFamily="34" charset="0"/>
                <a:cs typeface="Arial"/>
              </a:rPr>
              <a:t>6).</a:t>
            </a:r>
            <a:r>
              <a:rPr lang="en-US" sz="1200" dirty="0">
                <a:latin typeface="Arial"/>
                <a:ea typeface="Verdana" pitchFamily="34" charset="0"/>
                <a:cs typeface="Arial"/>
              </a:rPr>
              <a:t> </a:t>
            </a:r>
          </a:p>
          <a:p>
            <a:endParaRPr lang="en-US" sz="1200" dirty="0">
              <a:latin typeface="Arial"/>
              <a:ea typeface="Verdana" pitchFamily="34" charset="0"/>
              <a:cs typeface="Arial"/>
            </a:endParaRPr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375765" y="1270000"/>
            <a:ext cx="19795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Usage Guidelines</a:t>
            </a:r>
          </a:p>
        </p:txBody>
      </p:sp>
      <p:sp>
        <p:nvSpPr>
          <p:cNvPr id="6149" name="TextBox 8"/>
          <p:cNvSpPr txBox="1">
            <a:spLocks noChangeArrowheads="1"/>
          </p:cNvSpPr>
          <p:nvPr/>
        </p:nvSpPr>
        <p:spPr bwMode="auto">
          <a:xfrm>
            <a:off x="193694" y="5649023"/>
            <a:ext cx="1041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800" dirty="0">
                <a:latin typeface="Verdana" pitchFamily="34" charset="0"/>
                <a:ea typeface="Verdana" pitchFamily="34" charset="0"/>
                <a:cs typeface="Verdana" pitchFamily="34" charset="0"/>
              </a:rPr>
              <a:t>Traditional server</a:t>
            </a:r>
          </a:p>
        </p:txBody>
      </p:sp>
      <p:pic>
        <p:nvPicPr>
          <p:cNvPr id="6150" name="Picture 2" descr="C:\Users\aiden\Desktop\jp_launch_heroes\noncloud_server.e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258" y="5202934"/>
            <a:ext cx="339111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1" name="TextBox 11"/>
          <p:cNvSpPr txBox="1">
            <a:spLocks noChangeArrowheads="1"/>
          </p:cNvSpPr>
          <p:nvPr/>
        </p:nvSpPr>
        <p:spPr bwMode="auto">
          <a:xfrm>
            <a:off x="254019" y="3995480"/>
            <a:ext cx="9493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800" dirty="0">
                <a:latin typeface="Verdana" pitchFamily="34" charset="0"/>
                <a:ea typeface="Verdana" pitchFamily="34" charset="0"/>
                <a:cs typeface="Verdana" pitchFamily="34" charset="0"/>
              </a:rPr>
              <a:t>Elastic Load</a:t>
            </a:r>
          </a:p>
          <a:p>
            <a:pPr algn="ctr"/>
            <a:r>
              <a:rPr lang="en-US" sz="800" dirty="0">
                <a:latin typeface="Verdana" pitchFamily="34" charset="0"/>
                <a:ea typeface="Verdana" pitchFamily="34" charset="0"/>
                <a:cs typeface="Verdana" pitchFamily="34" charset="0"/>
              </a:rPr>
              <a:t>Balancer</a:t>
            </a:r>
          </a:p>
        </p:txBody>
      </p:sp>
      <p:pic>
        <p:nvPicPr>
          <p:cNvPr id="6152" name="Picture 15" descr="C:\Users\aiden\Pictures\AWS Arch Icons - EMF\Elastic_LB.e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82" y="3538280"/>
            <a:ext cx="449262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" name="Group 15"/>
          <p:cNvGrpSpPr/>
          <p:nvPr/>
        </p:nvGrpSpPr>
        <p:grpSpPr>
          <a:xfrm>
            <a:off x="496934" y="1848218"/>
            <a:ext cx="486030" cy="528310"/>
            <a:chOff x="993924" y="1924418"/>
            <a:chExt cx="486030" cy="528310"/>
          </a:xfrm>
        </p:grpSpPr>
        <p:grpSp>
          <p:nvGrpSpPr>
            <p:cNvPr id="13" name="Group 12"/>
            <p:cNvGrpSpPr/>
            <p:nvPr/>
          </p:nvGrpSpPr>
          <p:grpSpPr>
            <a:xfrm>
              <a:off x="1005023" y="1958975"/>
              <a:ext cx="449262" cy="469900"/>
              <a:chOff x="925513" y="1958975"/>
              <a:chExt cx="449262" cy="4699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925513" y="1958975"/>
                <a:ext cx="449262" cy="136525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925513" y="2095500"/>
                <a:ext cx="449262" cy="3333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993924" y="1924418"/>
              <a:ext cx="48603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solidFill>
                    <a:schemeClr val="bg1"/>
                  </a:solidFill>
                  <a:latin typeface="Arial Black" pitchFamily="34" charset="0"/>
                </a:rPr>
                <a:t>DEC </a:t>
              </a:r>
              <a:endParaRPr lang="en-US" sz="1200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12974" y="2083396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01</a:t>
              </a:r>
              <a:endParaRPr lang="en-US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5472354" y="1806575"/>
            <a:ext cx="324133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latin typeface="Arial"/>
                <a:ea typeface="Verdana" pitchFamily="34" charset="0"/>
                <a:cs typeface="Arial"/>
              </a:rPr>
              <a:t>Creating diagrams</a:t>
            </a:r>
            <a:r>
              <a:rPr lang="en-US" sz="1200" dirty="0" smtClean="0">
                <a:latin typeface="Arial"/>
                <a:ea typeface="Verdana" pitchFamily="34" charset="0"/>
                <a:cs typeface="Arial"/>
              </a:rPr>
              <a:t> – Model your diagrams after the usage examples (Slides 8 and 9).  Try to use direct lines (rather than ‘</a:t>
            </a:r>
            <a:r>
              <a:rPr lang="en-US" sz="1200" dirty="0" err="1" smtClean="0">
                <a:latin typeface="Arial"/>
                <a:ea typeface="Verdana" pitchFamily="34" charset="0"/>
                <a:cs typeface="Arial"/>
              </a:rPr>
              <a:t>criss</a:t>
            </a:r>
            <a:r>
              <a:rPr lang="en-US" sz="1200" dirty="0" smtClean="0">
                <a:latin typeface="Arial"/>
                <a:ea typeface="Verdana" pitchFamily="34" charset="0"/>
                <a:cs typeface="Arial"/>
              </a:rPr>
              <a:t>-cross’), use adequate whitespace, and remember to label all icons.</a:t>
            </a:r>
          </a:p>
          <a:p>
            <a:endParaRPr lang="en-US" sz="1200" b="1" dirty="0" smtClean="0">
              <a:latin typeface="Arial"/>
              <a:ea typeface="Verdana" pitchFamily="34" charset="0"/>
              <a:cs typeface="Arial"/>
            </a:endParaRPr>
          </a:p>
          <a:p>
            <a:endParaRPr lang="en-US" sz="1200" b="1" dirty="0" smtClean="0">
              <a:latin typeface="Arial"/>
              <a:ea typeface="Verdana" pitchFamily="34" charset="0"/>
              <a:cs typeface="Arial"/>
            </a:endParaRPr>
          </a:p>
          <a:p>
            <a:r>
              <a:rPr lang="en-US" sz="1200" b="1" dirty="0" smtClean="0">
                <a:latin typeface="Arial"/>
                <a:ea typeface="Verdana" pitchFamily="34" charset="0"/>
                <a:cs typeface="Arial"/>
              </a:rPr>
              <a:t>Product Icons </a:t>
            </a:r>
            <a:r>
              <a:rPr lang="en-US" sz="1200" dirty="0" smtClean="0">
                <a:latin typeface="Arial"/>
                <a:ea typeface="Verdana" pitchFamily="34" charset="0"/>
                <a:cs typeface="Arial"/>
              </a:rPr>
              <a:t>– The first icon in most service sets is a product icon. This should be used to represent the service on a more general level when you will not be going into as much depth.</a:t>
            </a:r>
            <a:endParaRPr lang="en-US" sz="1200" b="1" dirty="0" smtClean="0">
              <a:latin typeface="Arial"/>
              <a:ea typeface="Verdana" pitchFamily="34" charset="0"/>
              <a:cs typeface="Arial"/>
            </a:endParaRPr>
          </a:p>
          <a:p>
            <a:endParaRPr lang="en-US" sz="1200" b="1" dirty="0" smtClean="0">
              <a:latin typeface="Arial"/>
              <a:ea typeface="Verdana" pitchFamily="34" charset="0"/>
              <a:cs typeface="Arial"/>
            </a:endParaRPr>
          </a:p>
          <a:p>
            <a:r>
              <a:rPr lang="en-US" sz="1200" dirty="0" smtClean="0">
                <a:latin typeface="Arial"/>
                <a:ea typeface="Verdana" pitchFamily="34" charset="0"/>
                <a:cs typeface="Arial"/>
              </a:rPr>
              <a:t> </a:t>
            </a:r>
          </a:p>
          <a:p>
            <a:endParaRPr lang="en-US" sz="1200" dirty="0" smtClean="0">
              <a:latin typeface="Arial"/>
              <a:ea typeface="Verdana" pitchFamily="34" charset="0"/>
              <a:cs typeface="Arial"/>
            </a:endParaRPr>
          </a:p>
        </p:txBody>
      </p:sp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4460275" y="3796147"/>
            <a:ext cx="11985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Amazon Elastic Compute Cloud (EC2)</a:t>
            </a:r>
            <a:endParaRPr lang="en-US" sz="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4801672" y="3313648"/>
            <a:ext cx="451646" cy="449263"/>
          </a:xfrm>
          <a:custGeom>
            <a:avLst/>
            <a:gdLst/>
            <a:ahLst/>
            <a:cxnLst>
              <a:cxn ang="0">
                <a:pos x="0" y="69"/>
              </a:cxn>
              <a:cxn ang="0">
                <a:pos x="6" y="76"/>
              </a:cxn>
              <a:cxn ang="0">
                <a:pos x="67" y="76"/>
              </a:cxn>
              <a:cxn ang="0">
                <a:pos x="74" y="69"/>
              </a:cxn>
              <a:cxn ang="0">
                <a:pos x="74" y="6"/>
              </a:cxn>
              <a:cxn ang="0">
                <a:pos x="67" y="0"/>
              </a:cxn>
              <a:cxn ang="0">
                <a:pos x="6" y="0"/>
              </a:cxn>
              <a:cxn ang="0">
                <a:pos x="0" y="6"/>
              </a:cxn>
              <a:cxn ang="0">
                <a:pos x="0" y="69"/>
              </a:cxn>
            </a:cxnLst>
            <a:rect l="0" t="0" r="r" b="b"/>
            <a:pathLst>
              <a:path w="74" h="76">
                <a:moveTo>
                  <a:pt x="0" y="69"/>
                </a:moveTo>
                <a:cubicBezTo>
                  <a:pt x="0" y="73"/>
                  <a:pt x="3" y="76"/>
                  <a:pt x="6" y="76"/>
                </a:cubicBezTo>
                <a:cubicBezTo>
                  <a:pt x="67" y="76"/>
                  <a:pt x="67" y="76"/>
                  <a:pt x="67" y="76"/>
                </a:cubicBezTo>
                <a:cubicBezTo>
                  <a:pt x="71" y="76"/>
                  <a:pt x="74" y="73"/>
                  <a:pt x="74" y="69"/>
                </a:cubicBezTo>
                <a:cubicBezTo>
                  <a:pt x="74" y="6"/>
                  <a:pt x="74" y="6"/>
                  <a:pt x="74" y="6"/>
                </a:cubicBezTo>
                <a:cubicBezTo>
                  <a:pt x="74" y="3"/>
                  <a:pt x="71" y="0"/>
                  <a:pt x="67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3"/>
                  <a:pt x="0" y="6"/>
                </a:cubicBezTo>
                <a:lnTo>
                  <a:pt x="0" y="69"/>
                </a:lnTo>
                <a:close/>
              </a:path>
            </a:pathLst>
          </a:custGeom>
          <a:solidFill>
            <a:srgbClr val="FF99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4498375" y="1769099"/>
            <a:ext cx="1012079" cy="1206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550" y="417287"/>
            <a:ext cx="857490" cy="535931"/>
          </a:xfrm>
          <a:prstGeom prst="rect">
            <a:avLst/>
          </a:prstGeom>
        </p:spPr>
      </p:pic>
      <p:pic>
        <p:nvPicPr>
          <p:cNvPr id="22" name="Picture 21" descr="C:\Users\jvaria\AppData\Local\Microsoft\Windows\Temporary Internet Files\Content.Outlook\T7PRI2CR\sm_aws (2).png"/>
          <p:cNvPicPr/>
          <p:nvPr/>
        </p:nvPicPr>
        <p:blipFill>
          <a:blip r:embed="rId7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7334250" y="6001866"/>
            <a:ext cx="1604696" cy="66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Box 3"/>
          <p:cNvSpPr txBox="1">
            <a:spLocks noChangeArrowheads="1"/>
          </p:cNvSpPr>
          <p:nvPr/>
        </p:nvSpPr>
        <p:spPr bwMode="auto">
          <a:xfrm>
            <a:off x="320675" y="368300"/>
            <a:ext cx="60690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 dirty="0">
                <a:latin typeface="Arial"/>
                <a:ea typeface="Verdana" pitchFamily="34" charset="0"/>
                <a:cs typeface="Arial"/>
              </a:rPr>
              <a:t>Example </a:t>
            </a:r>
            <a:r>
              <a:rPr lang="en-US" sz="1200" b="1" dirty="0" smtClean="0">
                <a:latin typeface="Arial"/>
                <a:ea typeface="Verdana" pitchFamily="34" charset="0"/>
                <a:cs typeface="Arial"/>
              </a:rPr>
              <a:t>3</a:t>
            </a:r>
            <a:r>
              <a:rPr lang="en-US" sz="1200" dirty="0" smtClean="0">
                <a:latin typeface="Arial"/>
                <a:ea typeface="Verdana" pitchFamily="34" charset="0"/>
                <a:cs typeface="Arial"/>
              </a:rPr>
              <a:t>: </a:t>
            </a:r>
            <a:r>
              <a:rPr lang="en-US" sz="1200" dirty="0">
                <a:latin typeface="Arial"/>
                <a:ea typeface="Verdana" pitchFamily="34" charset="0"/>
                <a:cs typeface="Arial"/>
              </a:rPr>
              <a:t>AWS </a:t>
            </a:r>
            <a:r>
              <a:rPr lang="en-US" sz="1200" dirty="0" smtClean="0">
                <a:latin typeface="Arial"/>
                <a:ea typeface="Verdana" pitchFamily="34" charset="0"/>
                <a:cs typeface="Arial"/>
              </a:rPr>
              <a:t>Hybrid Application Architecture : </a:t>
            </a:r>
            <a:r>
              <a:rPr lang="en-US" sz="1200" dirty="0">
                <a:latin typeface="Arial"/>
                <a:ea typeface="Verdana" pitchFamily="34" charset="0"/>
                <a:cs typeface="Arial"/>
              </a:rPr>
              <a:t>SharePoint 2010</a:t>
            </a:r>
          </a:p>
        </p:txBody>
      </p:sp>
      <p:pic>
        <p:nvPicPr>
          <p:cNvPr id="4101" name="Picture 5" descr="C:\Users\aiden\Desktop\AWS_Icons_Usage_Examples_02_23_11-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00213" y="855663"/>
            <a:ext cx="5745162" cy="573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AutoShape 3"/>
          <p:cNvSpPr>
            <a:spLocks noChangeAspect="1" noChangeArrowheads="1"/>
          </p:cNvSpPr>
          <p:nvPr/>
        </p:nvSpPr>
        <p:spPr bwMode="auto">
          <a:xfrm>
            <a:off x="1109663" y="1497013"/>
            <a:ext cx="7781925" cy="10067925"/>
          </a:xfrm>
          <a:prstGeom prst="rect">
            <a:avLst/>
          </a:prstGeom>
          <a:noFill/>
        </p:spPr>
        <p:txBody>
          <a:bodyPr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4099" name="AutoShape 60"/>
          <p:cNvSpPr>
            <a:spLocks noChangeAspect="1" noChangeArrowheads="1"/>
          </p:cNvSpPr>
          <p:nvPr/>
        </p:nvSpPr>
        <p:spPr bwMode="auto">
          <a:xfrm>
            <a:off x="1109663" y="1354138"/>
            <a:ext cx="7781925" cy="10067925"/>
          </a:xfrm>
          <a:prstGeom prst="rect">
            <a:avLst/>
          </a:prstGeom>
          <a:noFill/>
        </p:spPr>
        <p:txBody>
          <a:bodyPr/>
          <a:lstStyle/>
          <a:p>
            <a:endParaRPr lang="en-US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rot="10800000" flipV="1">
            <a:off x="1876696" y="1293287"/>
            <a:ext cx="1676400" cy="99060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109762" y="4812957"/>
            <a:ext cx="228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>
                <a:solidFill>
                  <a:schemeClr val="accent3"/>
                </a:solidFill>
              </a:rPr>
              <a:t>Mirroring /  Replication</a:t>
            </a:r>
            <a:endParaRPr lang="en-US" sz="1050" b="1" dirty="0">
              <a:solidFill>
                <a:schemeClr val="accent3"/>
              </a:solidFill>
            </a:endParaRPr>
          </a:p>
        </p:txBody>
      </p:sp>
      <p:cxnSp>
        <p:nvCxnSpPr>
          <p:cNvPr id="6" name="Straight Arrow Connector 5"/>
          <p:cNvCxnSpPr>
            <a:stCxn id="42" idx="4"/>
          </p:cNvCxnSpPr>
          <p:nvPr/>
        </p:nvCxnSpPr>
        <p:spPr>
          <a:xfrm>
            <a:off x="2024049" y="5075987"/>
            <a:ext cx="3915174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010296" y="1293287"/>
            <a:ext cx="2009504" cy="624616"/>
          </a:xfrm>
          <a:prstGeom prst="straightConnector1">
            <a:avLst/>
          </a:prstGeom>
          <a:ln>
            <a:prstDash val="dash"/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1723502" y="3275281"/>
            <a:ext cx="1588" cy="22941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725090" y="4351909"/>
            <a:ext cx="11113" cy="32036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870162" y="4045100"/>
            <a:ext cx="4073438" cy="67718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39" idx="3"/>
          </p:cNvCxnSpPr>
          <p:nvPr/>
        </p:nvCxnSpPr>
        <p:spPr>
          <a:xfrm>
            <a:off x="1974329" y="3950645"/>
            <a:ext cx="3964894" cy="993117"/>
          </a:xfrm>
          <a:prstGeom prst="straightConnector1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3553096" y="3649437"/>
            <a:ext cx="947738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Application Data Source  Cut Over</a:t>
            </a:r>
            <a:endParaRPr lang="en-US" sz="900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6500801" y="1835985"/>
            <a:ext cx="815600" cy="310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Elastic Load</a:t>
            </a:r>
          </a:p>
          <a:p>
            <a:pPr algn="ctr"/>
            <a:r>
              <a:rPr lang="en-US" sz="9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Balancer</a:t>
            </a:r>
          </a:p>
        </p:txBody>
      </p:sp>
      <p:sp>
        <p:nvSpPr>
          <p:cNvPr id="14" name="Freeform 39"/>
          <p:cNvSpPr>
            <a:spLocks noEditPoints="1"/>
          </p:cNvSpPr>
          <p:nvPr/>
        </p:nvSpPr>
        <p:spPr bwMode="auto">
          <a:xfrm>
            <a:off x="6099182" y="1771487"/>
            <a:ext cx="524607" cy="540355"/>
          </a:xfrm>
          <a:custGeom>
            <a:avLst/>
            <a:gdLst/>
            <a:ahLst/>
            <a:cxnLst>
              <a:cxn ang="0">
                <a:pos x="39" y="0"/>
              </a:cxn>
              <a:cxn ang="0">
                <a:pos x="0" y="38"/>
              </a:cxn>
              <a:cxn ang="0">
                <a:pos x="39" y="76"/>
              </a:cxn>
              <a:cxn ang="0">
                <a:pos x="77" y="38"/>
              </a:cxn>
              <a:cxn ang="0">
                <a:pos x="39" y="0"/>
              </a:cxn>
              <a:cxn ang="0">
                <a:pos x="63" y="26"/>
              </a:cxn>
              <a:cxn ang="0">
                <a:pos x="51" y="26"/>
              </a:cxn>
              <a:cxn ang="0">
                <a:pos x="51" y="24"/>
              </a:cxn>
              <a:cxn ang="0">
                <a:pos x="47" y="28"/>
              </a:cxn>
              <a:cxn ang="0">
                <a:pos x="45" y="26"/>
              </a:cxn>
              <a:cxn ang="0">
                <a:pos x="28" y="37"/>
              </a:cxn>
              <a:cxn ang="0">
                <a:pos x="43" y="37"/>
              </a:cxn>
              <a:cxn ang="0">
                <a:pos x="43" y="34"/>
              </a:cxn>
              <a:cxn ang="0">
                <a:pos x="51" y="37"/>
              </a:cxn>
              <a:cxn ang="0">
                <a:pos x="51" y="33"/>
              </a:cxn>
              <a:cxn ang="0">
                <a:pos x="63" y="33"/>
              </a:cxn>
              <a:cxn ang="0">
                <a:pos x="63" y="45"/>
              </a:cxn>
              <a:cxn ang="0">
                <a:pos x="51" y="45"/>
              </a:cxn>
              <a:cxn ang="0">
                <a:pos x="51" y="40"/>
              </a:cxn>
              <a:cxn ang="0">
                <a:pos x="43" y="43"/>
              </a:cxn>
              <a:cxn ang="0">
                <a:pos x="43" y="41"/>
              </a:cxn>
              <a:cxn ang="0">
                <a:pos x="28" y="41"/>
              </a:cxn>
              <a:cxn ang="0">
                <a:pos x="45" y="51"/>
              </a:cxn>
              <a:cxn ang="0">
                <a:pos x="47" y="49"/>
              </a:cxn>
              <a:cxn ang="0">
                <a:pos x="51" y="54"/>
              </a:cxn>
              <a:cxn ang="0">
                <a:pos x="51" y="51"/>
              </a:cxn>
              <a:cxn ang="0">
                <a:pos x="63" y="51"/>
              </a:cxn>
              <a:cxn ang="0">
                <a:pos x="63" y="63"/>
              </a:cxn>
              <a:cxn ang="0">
                <a:pos x="51" y="63"/>
              </a:cxn>
              <a:cxn ang="0">
                <a:pos x="51" y="59"/>
              </a:cxn>
              <a:cxn ang="0">
                <a:pos x="42" y="57"/>
              </a:cxn>
              <a:cxn ang="0">
                <a:pos x="44" y="54"/>
              </a:cxn>
              <a:cxn ang="0">
                <a:pos x="23" y="41"/>
              </a:cxn>
              <a:cxn ang="0">
                <a:pos x="23" y="49"/>
              </a:cxn>
              <a:cxn ang="0">
                <a:pos x="9" y="49"/>
              </a:cxn>
              <a:cxn ang="0">
                <a:pos x="9" y="29"/>
              </a:cxn>
              <a:cxn ang="0">
                <a:pos x="23" y="29"/>
              </a:cxn>
              <a:cxn ang="0">
                <a:pos x="23" y="37"/>
              </a:cxn>
              <a:cxn ang="0">
                <a:pos x="44" y="23"/>
              </a:cxn>
              <a:cxn ang="0">
                <a:pos x="42" y="21"/>
              </a:cxn>
              <a:cxn ang="0">
                <a:pos x="51" y="19"/>
              </a:cxn>
              <a:cxn ang="0">
                <a:pos x="51" y="14"/>
              </a:cxn>
              <a:cxn ang="0">
                <a:pos x="63" y="14"/>
              </a:cxn>
              <a:cxn ang="0">
                <a:pos x="63" y="26"/>
              </a:cxn>
            </a:cxnLst>
            <a:rect l="0" t="0" r="r" b="b"/>
            <a:pathLst>
              <a:path w="77" h="76">
                <a:moveTo>
                  <a:pt x="39" y="0"/>
                </a:moveTo>
                <a:cubicBezTo>
                  <a:pt x="18" y="0"/>
                  <a:pt x="0" y="17"/>
                  <a:pt x="0" y="38"/>
                </a:cubicBezTo>
                <a:cubicBezTo>
                  <a:pt x="0" y="59"/>
                  <a:pt x="18" y="76"/>
                  <a:pt x="39" y="76"/>
                </a:cubicBezTo>
                <a:cubicBezTo>
                  <a:pt x="60" y="76"/>
                  <a:pt x="77" y="59"/>
                  <a:pt x="77" y="38"/>
                </a:cubicBezTo>
                <a:cubicBezTo>
                  <a:pt x="77" y="17"/>
                  <a:pt x="60" y="0"/>
                  <a:pt x="39" y="0"/>
                </a:cubicBezTo>
                <a:close/>
                <a:moveTo>
                  <a:pt x="63" y="26"/>
                </a:moveTo>
                <a:cubicBezTo>
                  <a:pt x="51" y="26"/>
                  <a:pt x="51" y="26"/>
                  <a:pt x="51" y="26"/>
                </a:cubicBezTo>
                <a:cubicBezTo>
                  <a:pt x="51" y="24"/>
                  <a:pt x="51" y="24"/>
                  <a:pt x="51" y="24"/>
                </a:cubicBezTo>
                <a:cubicBezTo>
                  <a:pt x="47" y="28"/>
                  <a:pt x="47" y="28"/>
                  <a:pt x="47" y="28"/>
                </a:cubicBezTo>
                <a:cubicBezTo>
                  <a:pt x="45" y="26"/>
                  <a:pt x="45" y="26"/>
                  <a:pt x="45" y="26"/>
                </a:cubicBezTo>
                <a:cubicBezTo>
                  <a:pt x="28" y="37"/>
                  <a:pt x="28" y="37"/>
                  <a:pt x="28" y="37"/>
                </a:cubicBezTo>
                <a:cubicBezTo>
                  <a:pt x="43" y="37"/>
                  <a:pt x="43" y="37"/>
                  <a:pt x="43" y="37"/>
                </a:cubicBezTo>
                <a:cubicBezTo>
                  <a:pt x="43" y="34"/>
                  <a:pt x="43" y="34"/>
                  <a:pt x="43" y="34"/>
                </a:cubicBezTo>
                <a:cubicBezTo>
                  <a:pt x="51" y="37"/>
                  <a:pt x="51" y="37"/>
                  <a:pt x="51" y="37"/>
                </a:cubicBezTo>
                <a:cubicBezTo>
                  <a:pt x="51" y="33"/>
                  <a:pt x="51" y="33"/>
                  <a:pt x="51" y="33"/>
                </a:cubicBezTo>
                <a:cubicBezTo>
                  <a:pt x="63" y="33"/>
                  <a:pt x="63" y="33"/>
                  <a:pt x="63" y="33"/>
                </a:cubicBezTo>
                <a:cubicBezTo>
                  <a:pt x="63" y="45"/>
                  <a:pt x="63" y="45"/>
                  <a:pt x="63" y="45"/>
                </a:cubicBezTo>
                <a:cubicBezTo>
                  <a:pt x="51" y="45"/>
                  <a:pt x="51" y="45"/>
                  <a:pt x="51" y="45"/>
                </a:cubicBezTo>
                <a:cubicBezTo>
                  <a:pt x="51" y="40"/>
                  <a:pt x="51" y="40"/>
                  <a:pt x="51" y="40"/>
                </a:cubicBezTo>
                <a:cubicBezTo>
                  <a:pt x="43" y="43"/>
                  <a:pt x="43" y="43"/>
                  <a:pt x="43" y="43"/>
                </a:cubicBezTo>
                <a:cubicBezTo>
                  <a:pt x="43" y="41"/>
                  <a:pt x="43" y="41"/>
                  <a:pt x="43" y="41"/>
                </a:cubicBezTo>
                <a:cubicBezTo>
                  <a:pt x="28" y="41"/>
                  <a:pt x="28" y="41"/>
                  <a:pt x="28" y="41"/>
                </a:cubicBezTo>
                <a:cubicBezTo>
                  <a:pt x="45" y="51"/>
                  <a:pt x="45" y="51"/>
                  <a:pt x="45" y="51"/>
                </a:cubicBezTo>
                <a:cubicBezTo>
                  <a:pt x="47" y="49"/>
                  <a:pt x="47" y="49"/>
                  <a:pt x="47" y="49"/>
                </a:cubicBezTo>
                <a:cubicBezTo>
                  <a:pt x="51" y="54"/>
                  <a:pt x="51" y="54"/>
                  <a:pt x="51" y="54"/>
                </a:cubicBezTo>
                <a:cubicBezTo>
                  <a:pt x="51" y="51"/>
                  <a:pt x="51" y="51"/>
                  <a:pt x="51" y="51"/>
                </a:cubicBezTo>
                <a:cubicBezTo>
                  <a:pt x="63" y="51"/>
                  <a:pt x="63" y="51"/>
                  <a:pt x="63" y="51"/>
                </a:cubicBezTo>
                <a:cubicBezTo>
                  <a:pt x="63" y="63"/>
                  <a:pt x="63" y="63"/>
                  <a:pt x="63" y="63"/>
                </a:cubicBezTo>
                <a:cubicBezTo>
                  <a:pt x="51" y="63"/>
                  <a:pt x="51" y="63"/>
                  <a:pt x="51" y="63"/>
                </a:cubicBezTo>
                <a:cubicBezTo>
                  <a:pt x="51" y="59"/>
                  <a:pt x="51" y="59"/>
                  <a:pt x="51" y="59"/>
                </a:cubicBezTo>
                <a:cubicBezTo>
                  <a:pt x="42" y="57"/>
                  <a:pt x="42" y="57"/>
                  <a:pt x="42" y="57"/>
                </a:cubicBezTo>
                <a:cubicBezTo>
                  <a:pt x="44" y="54"/>
                  <a:pt x="44" y="54"/>
                  <a:pt x="44" y="54"/>
                </a:cubicBezTo>
                <a:cubicBezTo>
                  <a:pt x="23" y="41"/>
                  <a:pt x="23" y="41"/>
                  <a:pt x="23" y="41"/>
                </a:cubicBezTo>
                <a:cubicBezTo>
                  <a:pt x="23" y="49"/>
                  <a:pt x="23" y="49"/>
                  <a:pt x="23" y="49"/>
                </a:cubicBezTo>
                <a:cubicBezTo>
                  <a:pt x="9" y="49"/>
                  <a:pt x="9" y="49"/>
                  <a:pt x="9" y="49"/>
                </a:cubicBezTo>
                <a:cubicBezTo>
                  <a:pt x="9" y="29"/>
                  <a:pt x="9" y="29"/>
                  <a:pt x="9" y="29"/>
                </a:cubicBezTo>
                <a:cubicBezTo>
                  <a:pt x="23" y="29"/>
                  <a:pt x="23" y="29"/>
                  <a:pt x="23" y="29"/>
                </a:cubicBezTo>
                <a:cubicBezTo>
                  <a:pt x="23" y="37"/>
                  <a:pt x="23" y="37"/>
                  <a:pt x="23" y="37"/>
                </a:cubicBezTo>
                <a:cubicBezTo>
                  <a:pt x="44" y="23"/>
                  <a:pt x="44" y="23"/>
                  <a:pt x="44" y="23"/>
                </a:cubicBezTo>
                <a:cubicBezTo>
                  <a:pt x="42" y="21"/>
                  <a:pt x="42" y="21"/>
                  <a:pt x="42" y="21"/>
                </a:cubicBezTo>
                <a:cubicBezTo>
                  <a:pt x="51" y="19"/>
                  <a:pt x="51" y="19"/>
                  <a:pt x="51" y="19"/>
                </a:cubicBezTo>
                <a:cubicBezTo>
                  <a:pt x="51" y="14"/>
                  <a:pt x="51" y="14"/>
                  <a:pt x="51" y="14"/>
                </a:cubicBezTo>
                <a:cubicBezTo>
                  <a:pt x="63" y="14"/>
                  <a:pt x="63" y="14"/>
                  <a:pt x="63" y="14"/>
                </a:cubicBezTo>
                <a:lnTo>
                  <a:pt x="63" y="26"/>
                </a:lnTo>
                <a:close/>
              </a:path>
            </a:pathLst>
          </a:custGeom>
          <a:solidFill>
            <a:srgbClr val="26226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6197619" y="2281413"/>
            <a:ext cx="90733" cy="26856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6427818" y="2281413"/>
            <a:ext cx="98364" cy="26789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5534297" y="1464549"/>
            <a:ext cx="1933304" cy="4570552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TextBox 39"/>
          <p:cNvSpPr txBox="1">
            <a:spLocks noChangeArrowheads="1"/>
          </p:cNvSpPr>
          <p:nvPr/>
        </p:nvSpPr>
        <p:spPr bwMode="auto">
          <a:xfrm>
            <a:off x="2196053" y="1445687"/>
            <a:ext cx="94773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Active</a:t>
            </a:r>
            <a:endParaRPr lang="en-US" sz="900" dirty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TextBox 39"/>
          <p:cNvSpPr txBox="1">
            <a:spLocks noChangeArrowheads="1"/>
          </p:cNvSpPr>
          <p:nvPr/>
        </p:nvSpPr>
        <p:spPr bwMode="auto">
          <a:xfrm>
            <a:off x="4241290" y="1076355"/>
            <a:ext cx="1447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Not Active for Production Traffic</a:t>
            </a:r>
            <a:endParaRPr lang="en-US" sz="900" dirty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0" name="Freeform 291"/>
          <p:cNvSpPr>
            <a:spLocks/>
          </p:cNvSpPr>
          <p:nvPr/>
        </p:nvSpPr>
        <p:spPr bwMode="auto">
          <a:xfrm>
            <a:off x="3531392" y="902415"/>
            <a:ext cx="473968" cy="432048"/>
          </a:xfrm>
          <a:custGeom>
            <a:avLst/>
            <a:gdLst/>
            <a:ahLst/>
            <a:cxnLst>
              <a:cxn ang="0">
                <a:pos x="78" y="52"/>
              </a:cxn>
              <a:cxn ang="0">
                <a:pos x="42" y="75"/>
              </a:cxn>
              <a:cxn ang="0">
                <a:pos x="41" y="75"/>
              </a:cxn>
              <a:cxn ang="0">
                <a:pos x="1" y="52"/>
              </a:cxn>
              <a:cxn ang="0">
                <a:pos x="7" y="30"/>
              </a:cxn>
              <a:cxn ang="0">
                <a:pos x="1" y="16"/>
              </a:cxn>
              <a:cxn ang="0">
                <a:pos x="14" y="0"/>
              </a:cxn>
              <a:cxn ang="0">
                <a:pos x="40" y="0"/>
              </a:cxn>
              <a:cxn ang="0">
                <a:pos x="41" y="0"/>
              </a:cxn>
              <a:cxn ang="0">
                <a:pos x="66" y="0"/>
              </a:cxn>
              <a:cxn ang="0">
                <a:pos x="77" y="15"/>
              </a:cxn>
              <a:cxn ang="0">
                <a:pos x="71" y="29"/>
              </a:cxn>
              <a:cxn ang="0">
                <a:pos x="78" y="52"/>
              </a:cxn>
            </a:cxnLst>
            <a:rect l="0" t="0" r="r" b="b"/>
            <a:pathLst>
              <a:path w="80" h="76">
                <a:moveTo>
                  <a:pt x="78" y="52"/>
                </a:moveTo>
                <a:cubicBezTo>
                  <a:pt x="74" y="70"/>
                  <a:pt x="56" y="63"/>
                  <a:pt x="42" y="75"/>
                </a:cubicBezTo>
                <a:cubicBezTo>
                  <a:pt x="41" y="76"/>
                  <a:pt x="41" y="75"/>
                  <a:pt x="41" y="75"/>
                </a:cubicBezTo>
                <a:cubicBezTo>
                  <a:pt x="32" y="64"/>
                  <a:pt x="5" y="73"/>
                  <a:pt x="1" y="52"/>
                </a:cubicBezTo>
                <a:cubicBezTo>
                  <a:pt x="0" y="40"/>
                  <a:pt x="7" y="39"/>
                  <a:pt x="7" y="30"/>
                </a:cubicBezTo>
                <a:cubicBezTo>
                  <a:pt x="7" y="23"/>
                  <a:pt x="1" y="16"/>
                  <a:pt x="1" y="16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0"/>
                  <a:pt x="27" y="13"/>
                  <a:pt x="40" y="0"/>
                </a:cubicBezTo>
                <a:cubicBezTo>
                  <a:pt x="40" y="0"/>
                  <a:pt x="41" y="0"/>
                  <a:pt x="41" y="0"/>
                </a:cubicBezTo>
                <a:cubicBezTo>
                  <a:pt x="53" y="14"/>
                  <a:pt x="66" y="0"/>
                  <a:pt x="66" y="0"/>
                </a:cubicBezTo>
                <a:cubicBezTo>
                  <a:pt x="77" y="15"/>
                  <a:pt x="77" y="15"/>
                  <a:pt x="77" y="15"/>
                </a:cubicBezTo>
                <a:cubicBezTo>
                  <a:pt x="77" y="15"/>
                  <a:pt x="71" y="22"/>
                  <a:pt x="71" y="29"/>
                </a:cubicBezTo>
                <a:cubicBezTo>
                  <a:pt x="72" y="38"/>
                  <a:pt x="80" y="42"/>
                  <a:pt x="78" y="52"/>
                </a:cubicBezTo>
                <a:close/>
              </a:path>
            </a:pathLst>
          </a:custGeom>
          <a:solidFill>
            <a:srgbClr val="26226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21" name="TextBox 38"/>
          <p:cNvSpPr txBox="1">
            <a:spLocks noChangeArrowheads="1"/>
          </p:cNvSpPr>
          <p:nvPr/>
        </p:nvSpPr>
        <p:spPr bwMode="auto">
          <a:xfrm>
            <a:off x="3420809" y="1334463"/>
            <a:ext cx="7538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Amazon Route 53</a:t>
            </a:r>
            <a:endParaRPr lang="en-US" sz="900" dirty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88045" y="5435219"/>
            <a:ext cx="1865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/>
              <a:t>Scaled down </a:t>
            </a:r>
          </a:p>
          <a:p>
            <a:pPr algn="r"/>
            <a:r>
              <a:rPr lang="en-US" sz="1600" b="1" dirty="0" smtClean="0"/>
              <a:t>Standby</a:t>
            </a:r>
            <a:endParaRPr lang="en-US" sz="1600" b="1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9360" y="1334463"/>
            <a:ext cx="419726" cy="262328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1000394" y="2055099"/>
            <a:ext cx="1714501" cy="3980002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5" name="TextBox 37"/>
          <p:cNvSpPr txBox="1">
            <a:spLocks noChangeArrowheads="1"/>
          </p:cNvSpPr>
          <p:nvPr/>
        </p:nvSpPr>
        <p:spPr bwMode="auto">
          <a:xfrm>
            <a:off x="1131319" y="5809990"/>
            <a:ext cx="155575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 dirty="0" smtClean="0">
                <a:latin typeface="Arial"/>
                <a:ea typeface="Verdana" pitchFamily="34" charset="0"/>
                <a:cs typeface="Arial"/>
              </a:rPr>
              <a:t>Corporate Data center</a:t>
            </a:r>
            <a:endParaRPr lang="en-US" sz="900" dirty="0">
              <a:latin typeface="Arial"/>
              <a:ea typeface="Verdana" pitchFamily="34" charset="0"/>
              <a:cs typeface="Arial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3090" y="1917903"/>
            <a:ext cx="186586" cy="245747"/>
          </a:xfrm>
          <a:prstGeom prst="rect">
            <a:avLst/>
          </a:prstGeom>
        </p:spPr>
      </p:pic>
      <p:sp>
        <p:nvSpPr>
          <p:cNvPr id="27" name="Freeform 18"/>
          <p:cNvSpPr>
            <a:spLocks/>
          </p:cNvSpPr>
          <p:nvPr/>
        </p:nvSpPr>
        <p:spPr bwMode="auto">
          <a:xfrm>
            <a:off x="6019800" y="2665701"/>
            <a:ext cx="914399" cy="838994"/>
          </a:xfrm>
          <a:custGeom>
            <a:avLst/>
            <a:gdLst/>
            <a:ahLst/>
            <a:cxnLst>
              <a:cxn ang="0">
                <a:pos x="0" y="69"/>
              </a:cxn>
              <a:cxn ang="0">
                <a:pos x="6" y="76"/>
              </a:cxn>
              <a:cxn ang="0">
                <a:pos x="67" y="76"/>
              </a:cxn>
              <a:cxn ang="0">
                <a:pos x="74" y="69"/>
              </a:cxn>
              <a:cxn ang="0">
                <a:pos x="74" y="6"/>
              </a:cxn>
              <a:cxn ang="0">
                <a:pos x="67" y="0"/>
              </a:cxn>
              <a:cxn ang="0">
                <a:pos x="6" y="0"/>
              </a:cxn>
              <a:cxn ang="0">
                <a:pos x="0" y="6"/>
              </a:cxn>
              <a:cxn ang="0">
                <a:pos x="0" y="69"/>
              </a:cxn>
            </a:cxnLst>
            <a:rect l="0" t="0" r="r" b="b"/>
            <a:pathLst>
              <a:path w="74" h="76">
                <a:moveTo>
                  <a:pt x="0" y="69"/>
                </a:moveTo>
                <a:cubicBezTo>
                  <a:pt x="0" y="73"/>
                  <a:pt x="3" y="76"/>
                  <a:pt x="6" y="76"/>
                </a:cubicBezTo>
                <a:cubicBezTo>
                  <a:pt x="67" y="76"/>
                  <a:pt x="67" y="76"/>
                  <a:pt x="67" y="76"/>
                </a:cubicBezTo>
                <a:cubicBezTo>
                  <a:pt x="71" y="76"/>
                  <a:pt x="74" y="73"/>
                  <a:pt x="74" y="69"/>
                </a:cubicBezTo>
                <a:cubicBezTo>
                  <a:pt x="74" y="6"/>
                  <a:pt x="74" y="6"/>
                  <a:pt x="74" y="6"/>
                </a:cubicBezTo>
                <a:cubicBezTo>
                  <a:pt x="74" y="3"/>
                  <a:pt x="71" y="0"/>
                  <a:pt x="67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3"/>
                  <a:pt x="0" y="6"/>
                </a:cubicBezTo>
                <a:lnTo>
                  <a:pt x="0" y="69"/>
                </a:lnTo>
                <a:close/>
              </a:path>
            </a:pathLst>
          </a:custGeom>
          <a:solidFill>
            <a:srgbClr val="FF99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28" name="TextBox 103"/>
          <p:cNvSpPr txBox="1">
            <a:spLocks noChangeArrowheads="1"/>
          </p:cNvSpPr>
          <p:nvPr/>
        </p:nvSpPr>
        <p:spPr bwMode="auto">
          <a:xfrm>
            <a:off x="6507235" y="5513369"/>
            <a:ext cx="7599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8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Data</a:t>
            </a:r>
            <a:br>
              <a:rPr lang="en-US" sz="8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8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Volume</a:t>
            </a:r>
            <a:endParaRPr lang="en-US" sz="800" dirty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9" name="Freeform 18"/>
          <p:cNvSpPr>
            <a:spLocks/>
          </p:cNvSpPr>
          <p:nvPr/>
        </p:nvSpPr>
        <p:spPr bwMode="auto">
          <a:xfrm>
            <a:off x="5981700" y="3623308"/>
            <a:ext cx="887507" cy="769423"/>
          </a:xfrm>
          <a:custGeom>
            <a:avLst/>
            <a:gdLst/>
            <a:ahLst/>
            <a:cxnLst>
              <a:cxn ang="0">
                <a:pos x="0" y="69"/>
              </a:cxn>
              <a:cxn ang="0">
                <a:pos x="6" y="76"/>
              </a:cxn>
              <a:cxn ang="0">
                <a:pos x="67" y="76"/>
              </a:cxn>
              <a:cxn ang="0">
                <a:pos x="74" y="69"/>
              </a:cxn>
              <a:cxn ang="0">
                <a:pos x="74" y="6"/>
              </a:cxn>
              <a:cxn ang="0">
                <a:pos x="67" y="0"/>
              </a:cxn>
              <a:cxn ang="0">
                <a:pos x="6" y="0"/>
              </a:cxn>
              <a:cxn ang="0">
                <a:pos x="0" y="6"/>
              </a:cxn>
              <a:cxn ang="0">
                <a:pos x="0" y="69"/>
              </a:cxn>
            </a:cxnLst>
            <a:rect l="0" t="0" r="r" b="b"/>
            <a:pathLst>
              <a:path w="74" h="76">
                <a:moveTo>
                  <a:pt x="0" y="69"/>
                </a:moveTo>
                <a:cubicBezTo>
                  <a:pt x="0" y="73"/>
                  <a:pt x="3" y="76"/>
                  <a:pt x="6" y="76"/>
                </a:cubicBezTo>
                <a:cubicBezTo>
                  <a:pt x="67" y="76"/>
                  <a:pt x="67" y="76"/>
                  <a:pt x="67" y="76"/>
                </a:cubicBezTo>
                <a:cubicBezTo>
                  <a:pt x="71" y="76"/>
                  <a:pt x="74" y="73"/>
                  <a:pt x="74" y="69"/>
                </a:cubicBezTo>
                <a:cubicBezTo>
                  <a:pt x="74" y="6"/>
                  <a:pt x="74" y="6"/>
                  <a:pt x="74" y="6"/>
                </a:cubicBezTo>
                <a:cubicBezTo>
                  <a:pt x="74" y="3"/>
                  <a:pt x="71" y="0"/>
                  <a:pt x="67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3"/>
                  <a:pt x="0" y="6"/>
                </a:cubicBezTo>
                <a:lnTo>
                  <a:pt x="0" y="69"/>
                </a:lnTo>
                <a:close/>
              </a:path>
            </a:pathLst>
          </a:custGeom>
          <a:solidFill>
            <a:srgbClr val="FF99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000" dirty="0" smtClean="0">
                <a:solidFill>
                  <a:prstClr val="whit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Application</a:t>
            </a:r>
          </a:p>
          <a:p>
            <a:pPr algn="ctr"/>
            <a:r>
              <a:rPr lang="en-GB" sz="1000" dirty="0" smtClean="0">
                <a:solidFill>
                  <a:prstClr val="whit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Server</a:t>
            </a:r>
            <a:endParaRPr lang="en-US" sz="1000" dirty="0">
              <a:solidFill>
                <a:prstClr val="white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0" name="Freeform 18"/>
          <p:cNvSpPr>
            <a:spLocks/>
          </p:cNvSpPr>
          <p:nvPr/>
        </p:nvSpPr>
        <p:spPr bwMode="auto">
          <a:xfrm>
            <a:off x="5956276" y="4600992"/>
            <a:ext cx="874831" cy="731708"/>
          </a:xfrm>
          <a:custGeom>
            <a:avLst/>
            <a:gdLst/>
            <a:ahLst/>
            <a:cxnLst>
              <a:cxn ang="0">
                <a:pos x="0" y="69"/>
              </a:cxn>
              <a:cxn ang="0">
                <a:pos x="6" y="76"/>
              </a:cxn>
              <a:cxn ang="0">
                <a:pos x="67" y="76"/>
              </a:cxn>
              <a:cxn ang="0">
                <a:pos x="74" y="69"/>
              </a:cxn>
              <a:cxn ang="0">
                <a:pos x="74" y="6"/>
              </a:cxn>
              <a:cxn ang="0">
                <a:pos x="67" y="0"/>
              </a:cxn>
              <a:cxn ang="0">
                <a:pos x="6" y="0"/>
              </a:cxn>
              <a:cxn ang="0">
                <a:pos x="0" y="6"/>
              </a:cxn>
              <a:cxn ang="0">
                <a:pos x="0" y="69"/>
              </a:cxn>
            </a:cxnLst>
            <a:rect l="0" t="0" r="r" b="b"/>
            <a:pathLst>
              <a:path w="74" h="76">
                <a:moveTo>
                  <a:pt x="0" y="69"/>
                </a:moveTo>
                <a:cubicBezTo>
                  <a:pt x="0" y="73"/>
                  <a:pt x="3" y="76"/>
                  <a:pt x="6" y="76"/>
                </a:cubicBezTo>
                <a:cubicBezTo>
                  <a:pt x="67" y="76"/>
                  <a:pt x="67" y="76"/>
                  <a:pt x="67" y="76"/>
                </a:cubicBezTo>
                <a:cubicBezTo>
                  <a:pt x="71" y="76"/>
                  <a:pt x="74" y="73"/>
                  <a:pt x="74" y="69"/>
                </a:cubicBezTo>
                <a:cubicBezTo>
                  <a:pt x="74" y="6"/>
                  <a:pt x="74" y="6"/>
                  <a:pt x="74" y="6"/>
                </a:cubicBezTo>
                <a:cubicBezTo>
                  <a:pt x="74" y="3"/>
                  <a:pt x="71" y="0"/>
                  <a:pt x="67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3"/>
                  <a:pt x="0" y="6"/>
                </a:cubicBezTo>
                <a:lnTo>
                  <a:pt x="0" y="69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0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Slave </a:t>
            </a:r>
            <a:r>
              <a:rPr lang="en-GB" sz="1000" dirty="0" smtClean="0">
                <a:solidFill>
                  <a:prstClr val="whit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Database</a:t>
            </a:r>
          </a:p>
          <a:p>
            <a:pPr algn="ctr"/>
            <a:r>
              <a:rPr lang="en-GB" sz="1000" dirty="0" smtClean="0">
                <a:solidFill>
                  <a:prstClr val="whit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Server</a:t>
            </a:r>
            <a:endParaRPr lang="en-US" sz="1000" dirty="0">
              <a:solidFill>
                <a:prstClr val="white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31" name="Group 86"/>
          <p:cNvGrpSpPr/>
          <p:nvPr/>
        </p:nvGrpSpPr>
        <p:grpSpPr>
          <a:xfrm>
            <a:off x="6679094" y="5136344"/>
            <a:ext cx="348478" cy="396401"/>
            <a:chOff x="878099" y="2096724"/>
            <a:chExt cx="600075" cy="771525"/>
          </a:xfrm>
        </p:grpSpPr>
        <p:sp>
          <p:nvSpPr>
            <p:cNvPr id="32" name="Rectangle 287"/>
            <p:cNvSpPr>
              <a:spLocks noChangeArrowheads="1"/>
            </p:cNvSpPr>
            <p:nvPr/>
          </p:nvSpPr>
          <p:spPr bwMode="auto">
            <a:xfrm>
              <a:off x="878099" y="2211023"/>
              <a:ext cx="600075" cy="657226"/>
            </a:xfrm>
            <a:prstGeom prst="rect">
              <a:avLst/>
            </a:prstGeom>
            <a:solidFill>
              <a:srgbClr val="146EB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288"/>
            <p:cNvSpPr>
              <a:spLocks/>
            </p:cNvSpPr>
            <p:nvPr/>
          </p:nvSpPr>
          <p:spPr bwMode="auto">
            <a:xfrm>
              <a:off x="906673" y="2096724"/>
              <a:ext cx="542924" cy="85725"/>
            </a:xfrm>
            <a:custGeom>
              <a:avLst/>
              <a:gdLst/>
              <a:ahLst/>
              <a:cxnLst>
                <a:cxn ang="0">
                  <a:pos x="294" y="0"/>
                </a:cxn>
                <a:cxn ang="0">
                  <a:pos x="54" y="0"/>
                </a:cxn>
                <a:cxn ang="0">
                  <a:pos x="0" y="54"/>
                </a:cxn>
                <a:cxn ang="0">
                  <a:pos x="6" y="54"/>
                </a:cxn>
                <a:cxn ang="0">
                  <a:pos x="342" y="54"/>
                </a:cxn>
                <a:cxn ang="0">
                  <a:pos x="294" y="0"/>
                </a:cxn>
              </a:cxnLst>
              <a:rect l="0" t="0" r="r" b="b"/>
              <a:pathLst>
                <a:path w="342" h="54">
                  <a:moveTo>
                    <a:pt x="294" y="0"/>
                  </a:moveTo>
                  <a:lnTo>
                    <a:pt x="54" y="0"/>
                  </a:lnTo>
                  <a:lnTo>
                    <a:pt x="0" y="54"/>
                  </a:lnTo>
                  <a:lnTo>
                    <a:pt x="6" y="54"/>
                  </a:lnTo>
                  <a:lnTo>
                    <a:pt x="342" y="54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rgbClr val="146EB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34" name="Freeform 18"/>
          <p:cNvSpPr>
            <a:spLocks/>
          </p:cNvSpPr>
          <p:nvPr/>
        </p:nvSpPr>
        <p:spPr bwMode="auto">
          <a:xfrm>
            <a:off x="5943601" y="2589500"/>
            <a:ext cx="887506" cy="828057"/>
          </a:xfrm>
          <a:custGeom>
            <a:avLst/>
            <a:gdLst/>
            <a:ahLst/>
            <a:cxnLst>
              <a:cxn ang="0">
                <a:pos x="0" y="69"/>
              </a:cxn>
              <a:cxn ang="0">
                <a:pos x="6" y="76"/>
              </a:cxn>
              <a:cxn ang="0">
                <a:pos x="67" y="76"/>
              </a:cxn>
              <a:cxn ang="0">
                <a:pos x="74" y="69"/>
              </a:cxn>
              <a:cxn ang="0">
                <a:pos x="74" y="6"/>
              </a:cxn>
              <a:cxn ang="0">
                <a:pos x="67" y="0"/>
              </a:cxn>
              <a:cxn ang="0">
                <a:pos x="6" y="0"/>
              </a:cxn>
              <a:cxn ang="0">
                <a:pos x="0" y="6"/>
              </a:cxn>
              <a:cxn ang="0">
                <a:pos x="0" y="69"/>
              </a:cxn>
            </a:cxnLst>
            <a:rect l="0" t="0" r="r" b="b"/>
            <a:pathLst>
              <a:path w="74" h="76">
                <a:moveTo>
                  <a:pt x="0" y="69"/>
                </a:moveTo>
                <a:cubicBezTo>
                  <a:pt x="0" y="73"/>
                  <a:pt x="3" y="76"/>
                  <a:pt x="6" y="76"/>
                </a:cubicBezTo>
                <a:cubicBezTo>
                  <a:pt x="67" y="76"/>
                  <a:pt x="67" y="76"/>
                  <a:pt x="67" y="76"/>
                </a:cubicBezTo>
                <a:cubicBezTo>
                  <a:pt x="71" y="76"/>
                  <a:pt x="74" y="73"/>
                  <a:pt x="74" y="69"/>
                </a:cubicBezTo>
                <a:cubicBezTo>
                  <a:pt x="74" y="6"/>
                  <a:pt x="74" y="6"/>
                  <a:pt x="74" y="6"/>
                </a:cubicBezTo>
                <a:cubicBezTo>
                  <a:pt x="74" y="3"/>
                  <a:pt x="71" y="0"/>
                  <a:pt x="67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3"/>
                  <a:pt x="0" y="6"/>
                </a:cubicBezTo>
                <a:lnTo>
                  <a:pt x="0" y="69"/>
                </a:lnTo>
                <a:close/>
              </a:path>
            </a:pathLst>
          </a:custGeom>
          <a:solidFill>
            <a:srgbClr val="FF99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000" dirty="0" smtClean="0">
                <a:solidFill>
                  <a:prstClr val="whit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Reverse Proxy / Caching Server</a:t>
            </a:r>
            <a:endParaRPr lang="en-US" sz="1000" dirty="0">
              <a:solidFill>
                <a:prstClr val="white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rot="5400000">
            <a:off x="6324600" y="3580100"/>
            <a:ext cx="152400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6393691" y="4419094"/>
            <a:ext cx="7903" cy="18189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7"/>
          <p:cNvSpPr txBox="1">
            <a:spLocks noChangeArrowheads="1"/>
          </p:cNvSpPr>
          <p:nvPr/>
        </p:nvSpPr>
        <p:spPr bwMode="auto">
          <a:xfrm>
            <a:off x="5729360" y="5809990"/>
            <a:ext cx="155575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 dirty="0" smtClean="0">
                <a:latin typeface="Arial"/>
                <a:ea typeface="Verdana" pitchFamily="34" charset="0"/>
                <a:cs typeface="Arial"/>
              </a:rPr>
              <a:t>AWS Region</a:t>
            </a:r>
            <a:endParaRPr lang="en-US" sz="900" dirty="0">
              <a:latin typeface="Arial"/>
              <a:ea typeface="Verdana" pitchFamily="34" charset="0"/>
              <a:cs typeface="Arial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4740" y="2549304"/>
            <a:ext cx="520700" cy="6858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3629" y="3607745"/>
            <a:ext cx="520700" cy="685800"/>
          </a:xfrm>
          <a:prstGeom prst="rect">
            <a:avLst/>
          </a:prstGeom>
        </p:spPr>
      </p:pic>
      <p:sp>
        <p:nvSpPr>
          <p:cNvPr id="40" name="TextBox 38"/>
          <p:cNvSpPr txBox="1">
            <a:spLocks noChangeArrowheads="1"/>
          </p:cNvSpPr>
          <p:nvPr/>
        </p:nvSpPr>
        <p:spPr bwMode="auto">
          <a:xfrm>
            <a:off x="1943333" y="2583059"/>
            <a:ext cx="75386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Reverse Proxy/ Caching Server</a:t>
            </a:r>
            <a:endParaRPr lang="en-US" sz="900" dirty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1" name="TextBox 38"/>
          <p:cNvSpPr txBox="1">
            <a:spLocks noChangeArrowheads="1"/>
          </p:cNvSpPr>
          <p:nvPr/>
        </p:nvSpPr>
        <p:spPr bwMode="auto">
          <a:xfrm>
            <a:off x="1904109" y="3982577"/>
            <a:ext cx="89999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Application Server</a:t>
            </a:r>
            <a:endParaRPr lang="en-US" sz="900" dirty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2" name="Can 41"/>
          <p:cNvSpPr/>
          <p:nvPr/>
        </p:nvSpPr>
        <p:spPr>
          <a:xfrm>
            <a:off x="1426130" y="4775905"/>
            <a:ext cx="597919" cy="600164"/>
          </a:xfrm>
          <a:prstGeom prst="ca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Master</a:t>
            </a:r>
            <a:endParaRPr lang="en-US" b="1" dirty="0"/>
          </a:p>
        </p:txBody>
      </p:sp>
      <p:sp>
        <p:nvSpPr>
          <p:cNvPr id="43" name="TextBox 38"/>
          <p:cNvSpPr txBox="1">
            <a:spLocks noChangeArrowheads="1"/>
          </p:cNvSpPr>
          <p:nvPr/>
        </p:nvSpPr>
        <p:spPr bwMode="auto">
          <a:xfrm>
            <a:off x="1923002" y="5158366"/>
            <a:ext cx="89999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Database Server</a:t>
            </a:r>
            <a:endParaRPr lang="en-US" sz="900" dirty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4" name="TextBox 3"/>
          <p:cNvSpPr txBox="1">
            <a:spLocks noChangeArrowheads="1"/>
          </p:cNvSpPr>
          <p:nvPr/>
        </p:nvSpPr>
        <p:spPr bwMode="auto">
          <a:xfrm>
            <a:off x="258984" y="368300"/>
            <a:ext cx="787536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b="1" dirty="0">
                <a:latin typeface="Arial" pitchFamily="34" charset="0"/>
                <a:ea typeface="Verdana" pitchFamily="34" charset="0"/>
                <a:cs typeface="Arial" pitchFamily="34" charset="0"/>
              </a:rPr>
              <a:t>Example 4</a:t>
            </a:r>
            <a:r>
              <a:rPr lang="en-US" sz="12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: Using AWS cloud for Disaster Recovery: Architecture that shows onsite and AWS deployments</a:t>
            </a:r>
            <a:endParaRPr lang="en-US" sz="1200" dirty="0"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419294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3"/>
          <p:cNvSpPr txBox="1">
            <a:spLocks noChangeArrowheads="1"/>
          </p:cNvSpPr>
          <p:nvPr/>
        </p:nvSpPr>
        <p:spPr bwMode="auto">
          <a:xfrm>
            <a:off x="349250" y="552450"/>
            <a:ext cx="365125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>
                <a:latin typeface="Arial"/>
                <a:ea typeface="Verdana" pitchFamily="34" charset="0"/>
                <a:cs typeface="Arial"/>
              </a:rPr>
              <a:t>Amazon Elastic Compute Cloud (Amazon EC2)</a:t>
            </a:r>
          </a:p>
        </p:txBody>
      </p:sp>
      <p:sp>
        <p:nvSpPr>
          <p:cNvPr id="7171" name="TextBox 7"/>
          <p:cNvSpPr txBox="1">
            <a:spLocks noChangeArrowheads="1"/>
          </p:cNvSpPr>
          <p:nvPr/>
        </p:nvSpPr>
        <p:spPr bwMode="auto">
          <a:xfrm>
            <a:off x="346075" y="320675"/>
            <a:ext cx="8636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>
                <a:solidFill>
                  <a:srgbClr val="F7981F"/>
                </a:solidFill>
                <a:latin typeface="Arial"/>
                <a:ea typeface="Verdana" pitchFamily="34" charset="0"/>
                <a:cs typeface="Arial"/>
              </a:rPr>
              <a:t>Compute</a:t>
            </a:r>
          </a:p>
        </p:txBody>
      </p:sp>
      <p:sp>
        <p:nvSpPr>
          <p:cNvPr id="7172" name="TextBox 8"/>
          <p:cNvSpPr txBox="1">
            <a:spLocks noChangeArrowheads="1"/>
          </p:cNvSpPr>
          <p:nvPr/>
        </p:nvSpPr>
        <p:spPr bwMode="auto">
          <a:xfrm>
            <a:off x="1698625" y="1784350"/>
            <a:ext cx="738188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900" dirty="0">
                <a:latin typeface="Arial"/>
                <a:ea typeface="Verdana" pitchFamily="34" charset="0"/>
                <a:cs typeface="Arial"/>
              </a:rPr>
              <a:t>Instance</a:t>
            </a:r>
          </a:p>
        </p:txBody>
      </p:sp>
      <p:sp>
        <p:nvSpPr>
          <p:cNvPr id="7173" name="TextBox 10"/>
          <p:cNvSpPr txBox="1">
            <a:spLocks noChangeArrowheads="1"/>
          </p:cNvSpPr>
          <p:nvPr/>
        </p:nvSpPr>
        <p:spPr bwMode="auto">
          <a:xfrm>
            <a:off x="4189413" y="1793875"/>
            <a:ext cx="433387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900">
                <a:latin typeface="Arial"/>
                <a:ea typeface="Verdana" pitchFamily="34" charset="0"/>
                <a:cs typeface="Arial"/>
              </a:rPr>
              <a:t>AMI</a:t>
            </a:r>
          </a:p>
        </p:txBody>
      </p:sp>
      <p:sp>
        <p:nvSpPr>
          <p:cNvPr id="7174" name="TextBox 14"/>
          <p:cNvSpPr txBox="1">
            <a:spLocks noChangeArrowheads="1"/>
          </p:cNvSpPr>
          <p:nvPr/>
        </p:nvSpPr>
        <p:spPr bwMode="auto">
          <a:xfrm>
            <a:off x="5091113" y="1793875"/>
            <a:ext cx="1068387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900">
                <a:latin typeface="Arial"/>
                <a:ea typeface="Verdana" pitchFamily="34" charset="0"/>
                <a:cs typeface="Arial"/>
              </a:rPr>
              <a:t>DB on Instance</a:t>
            </a:r>
          </a:p>
        </p:txBody>
      </p:sp>
      <p:sp>
        <p:nvSpPr>
          <p:cNvPr id="7175" name="TextBox 15"/>
          <p:cNvSpPr txBox="1">
            <a:spLocks noChangeArrowheads="1"/>
          </p:cNvSpPr>
          <p:nvPr/>
        </p:nvSpPr>
        <p:spPr bwMode="auto">
          <a:xfrm>
            <a:off x="7550150" y="1793875"/>
            <a:ext cx="774700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900" dirty="0">
                <a:latin typeface="Arial"/>
                <a:ea typeface="Verdana" pitchFamily="34" charset="0"/>
                <a:cs typeface="Arial"/>
              </a:rPr>
              <a:t>Elastic IP</a:t>
            </a:r>
          </a:p>
        </p:txBody>
      </p:sp>
      <p:sp>
        <p:nvSpPr>
          <p:cNvPr id="7176" name="TextBox 16"/>
          <p:cNvSpPr txBox="1">
            <a:spLocks noChangeArrowheads="1"/>
          </p:cNvSpPr>
          <p:nvPr/>
        </p:nvSpPr>
        <p:spPr bwMode="auto">
          <a:xfrm>
            <a:off x="365125" y="2533650"/>
            <a:ext cx="2287588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 dirty="0">
                <a:latin typeface="Arial"/>
                <a:ea typeface="Verdana" pitchFamily="34" charset="0"/>
                <a:cs typeface="Arial"/>
              </a:rPr>
              <a:t>Amazon Elastic </a:t>
            </a:r>
            <a:r>
              <a:rPr lang="en-US" sz="1000" b="1" dirty="0" err="1" smtClean="0">
                <a:latin typeface="Arial"/>
                <a:ea typeface="Verdana" pitchFamily="34" charset="0"/>
                <a:cs typeface="Arial"/>
              </a:rPr>
              <a:t>MapReduce</a:t>
            </a:r>
            <a:endParaRPr lang="en-US" sz="1000" b="1" dirty="0">
              <a:latin typeface="Arial"/>
              <a:ea typeface="Verdana" pitchFamily="34" charset="0"/>
              <a:cs typeface="Arial"/>
            </a:endParaRPr>
          </a:p>
        </p:txBody>
      </p:sp>
      <p:sp>
        <p:nvSpPr>
          <p:cNvPr id="7177" name="TextBox 19"/>
          <p:cNvSpPr txBox="1">
            <a:spLocks noChangeArrowheads="1"/>
          </p:cNvSpPr>
          <p:nvPr/>
        </p:nvSpPr>
        <p:spPr bwMode="auto">
          <a:xfrm>
            <a:off x="1722438" y="3775075"/>
            <a:ext cx="639762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900" dirty="0">
                <a:latin typeface="Arial"/>
                <a:ea typeface="Verdana" pitchFamily="34" charset="0"/>
                <a:cs typeface="Arial"/>
              </a:rPr>
              <a:t>Cluster</a:t>
            </a:r>
          </a:p>
        </p:txBody>
      </p:sp>
      <p:sp>
        <p:nvSpPr>
          <p:cNvPr id="7178" name="TextBox 20"/>
          <p:cNvSpPr txBox="1">
            <a:spLocks noChangeArrowheads="1"/>
          </p:cNvSpPr>
          <p:nvPr/>
        </p:nvSpPr>
        <p:spPr bwMode="auto">
          <a:xfrm>
            <a:off x="2692400" y="3775075"/>
            <a:ext cx="1041400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900" dirty="0">
                <a:latin typeface="Arial"/>
                <a:ea typeface="Verdana" pitchFamily="34" charset="0"/>
                <a:cs typeface="Arial"/>
              </a:rPr>
              <a:t>HDFS Cluster</a:t>
            </a:r>
          </a:p>
        </p:txBody>
      </p:sp>
      <p:sp>
        <p:nvSpPr>
          <p:cNvPr id="7179" name="TextBox 22"/>
          <p:cNvSpPr txBox="1">
            <a:spLocks noChangeArrowheads="1"/>
          </p:cNvSpPr>
          <p:nvPr/>
        </p:nvSpPr>
        <p:spPr bwMode="auto">
          <a:xfrm>
            <a:off x="6191250" y="1812925"/>
            <a:ext cx="12715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>
                <a:latin typeface="Arial"/>
                <a:ea typeface="Verdana" pitchFamily="34" charset="0"/>
                <a:cs typeface="Arial"/>
              </a:rPr>
              <a:t>Instance</a:t>
            </a:r>
          </a:p>
          <a:p>
            <a:pPr algn="ctr"/>
            <a:r>
              <a:rPr lang="en-US" sz="900">
                <a:latin typeface="Arial"/>
                <a:ea typeface="Verdana" pitchFamily="34" charset="0"/>
                <a:cs typeface="Arial"/>
              </a:rPr>
              <a:t>with CloudWatch</a:t>
            </a:r>
          </a:p>
        </p:txBody>
      </p:sp>
      <p:sp>
        <p:nvSpPr>
          <p:cNvPr id="7180" name="TextBox 23"/>
          <p:cNvSpPr txBox="1">
            <a:spLocks noChangeArrowheads="1"/>
          </p:cNvSpPr>
          <p:nvPr/>
        </p:nvSpPr>
        <p:spPr bwMode="auto">
          <a:xfrm>
            <a:off x="392113" y="4495800"/>
            <a:ext cx="7747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 dirty="0">
                <a:solidFill>
                  <a:srgbClr val="166FB4"/>
                </a:solidFill>
                <a:latin typeface="Arial"/>
                <a:ea typeface="Verdana" pitchFamily="34" charset="0"/>
                <a:cs typeface="Arial"/>
              </a:rPr>
              <a:t>Storage</a:t>
            </a:r>
          </a:p>
        </p:txBody>
      </p:sp>
      <p:sp>
        <p:nvSpPr>
          <p:cNvPr id="7181" name="TextBox 32"/>
          <p:cNvSpPr txBox="1">
            <a:spLocks noChangeArrowheads="1"/>
          </p:cNvSpPr>
          <p:nvPr/>
        </p:nvSpPr>
        <p:spPr bwMode="auto">
          <a:xfrm>
            <a:off x="390525" y="4748213"/>
            <a:ext cx="3621088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 dirty="0">
                <a:latin typeface="Arial"/>
                <a:ea typeface="Verdana" pitchFamily="34" charset="0"/>
                <a:cs typeface="Arial"/>
              </a:rPr>
              <a:t>Amazon Simple Storage Service (Amazon S3)</a:t>
            </a:r>
          </a:p>
        </p:txBody>
      </p:sp>
      <p:sp>
        <p:nvSpPr>
          <p:cNvPr id="7191" name="TextBox 94"/>
          <p:cNvSpPr txBox="1">
            <a:spLocks noChangeArrowheads="1"/>
          </p:cNvSpPr>
          <p:nvPr/>
        </p:nvSpPr>
        <p:spPr bwMode="auto">
          <a:xfrm>
            <a:off x="1703388" y="5978525"/>
            <a:ext cx="6254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900" dirty="0">
                <a:latin typeface="Arial"/>
                <a:ea typeface="Verdana" pitchFamily="34" charset="0"/>
                <a:cs typeface="Arial"/>
              </a:rPr>
              <a:t>Bucket</a:t>
            </a:r>
          </a:p>
        </p:txBody>
      </p:sp>
      <p:sp>
        <p:nvSpPr>
          <p:cNvPr id="7193" name="TextBox 100"/>
          <p:cNvSpPr txBox="1">
            <a:spLocks noChangeArrowheads="1"/>
          </p:cNvSpPr>
          <p:nvPr/>
        </p:nvSpPr>
        <p:spPr bwMode="auto">
          <a:xfrm>
            <a:off x="4065588" y="6016625"/>
            <a:ext cx="60642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900" dirty="0">
                <a:latin typeface="Arial"/>
                <a:ea typeface="Verdana" pitchFamily="34" charset="0"/>
                <a:cs typeface="Arial"/>
              </a:rPr>
              <a:t>Object</a:t>
            </a:r>
          </a:p>
        </p:txBody>
      </p:sp>
      <p:sp>
        <p:nvSpPr>
          <p:cNvPr id="7197" name="TextBox 111"/>
          <p:cNvSpPr txBox="1">
            <a:spLocks noChangeArrowheads="1"/>
          </p:cNvSpPr>
          <p:nvPr/>
        </p:nvSpPr>
        <p:spPr bwMode="auto">
          <a:xfrm>
            <a:off x="2801568" y="6026150"/>
            <a:ext cx="9429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 dirty="0">
                <a:latin typeface="Arial"/>
                <a:ea typeface="Verdana" pitchFamily="34" charset="0"/>
                <a:cs typeface="Arial"/>
              </a:rPr>
              <a:t>Bucket </a:t>
            </a:r>
            <a:endParaRPr lang="en-US" sz="900" dirty="0" smtClean="0">
              <a:latin typeface="Arial"/>
              <a:ea typeface="Verdana" pitchFamily="34" charset="0"/>
              <a:cs typeface="Arial"/>
            </a:endParaRPr>
          </a:p>
          <a:p>
            <a:pPr algn="ctr"/>
            <a:r>
              <a:rPr lang="en-US" sz="900" dirty="0" smtClean="0">
                <a:latin typeface="Arial"/>
                <a:ea typeface="Verdana" pitchFamily="34" charset="0"/>
                <a:cs typeface="Arial"/>
              </a:rPr>
              <a:t>with Objects</a:t>
            </a:r>
            <a:endParaRPr lang="en-US" sz="900" dirty="0">
              <a:latin typeface="Arial"/>
              <a:ea typeface="Verdana" pitchFamily="34" charset="0"/>
              <a:cs typeface="Arial"/>
            </a:endParaRPr>
          </a:p>
        </p:txBody>
      </p:sp>
      <p:sp>
        <p:nvSpPr>
          <p:cNvPr id="42" name="TextBox 19"/>
          <p:cNvSpPr txBox="1">
            <a:spLocks noChangeArrowheads="1"/>
          </p:cNvSpPr>
          <p:nvPr/>
        </p:nvSpPr>
        <p:spPr bwMode="auto">
          <a:xfrm>
            <a:off x="346075" y="3764755"/>
            <a:ext cx="11985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dirty="0" smtClean="0">
                <a:latin typeface="Arial"/>
                <a:ea typeface="Verdana" pitchFamily="34" charset="0"/>
                <a:cs typeface="Arial"/>
              </a:rPr>
              <a:t>Amazon Elastic </a:t>
            </a:r>
            <a:r>
              <a:rPr lang="en-US" sz="900" dirty="0" err="1" smtClean="0">
                <a:latin typeface="Arial"/>
                <a:ea typeface="Verdana" pitchFamily="34" charset="0"/>
                <a:cs typeface="Arial"/>
              </a:rPr>
              <a:t>MapReduce</a:t>
            </a:r>
            <a:endParaRPr lang="en-US" sz="900" dirty="0" smtClean="0">
              <a:latin typeface="Arial"/>
              <a:ea typeface="Verdana" pitchFamily="34" charset="0"/>
              <a:cs typeface="Arial"/>
            </a:endParaRPr>
          </a:p>
        </p:txBody>
      </p:sp>
      <p:sp>
        <p:nvSpPr>
          <p:cNvPr id="63" name="TextBox 8"/>
          <p:cNvSpPr txBox="1">
            <a:spLocks noChangeArrowheads="1"/>
          </p:cNvSpPr>
          <p:nvPr/>
        </p:nvSpPr>
        <p:spPr bwMode="auto">
          <a:xfrm>
            <a:off x="279401" y="1783556"/>
            <a:ext cx="1198562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dirty="0" smtClean="0">
                <a:latin typeface="Arial"/>
                <a:ea typeface="Verdana" pitchFamily="34" charset="0"/>
                <a:cs typeface="Arial"/>
              </a:rPr>
              <a:t>Amazon Elastic Compute Cloud (EC2)</a:t>
            </a:r>
            <a:endParaRPr lang="en-US" sz="900" dirty="0">
              <a:latin typeface="Arial"/>
              <a:ea typeface="Verdana" pitchFamily="34" charset="0"/>
              <a:cs typeface="Arial"/>
            </a:endParaRPr>
          </a:p>
        </p:txBody>
      </p:sp>
      <p:sp>
        <p:nvSpPr>
          <p:cNvPr id="70" name="TextBox 94"/>
          <p:cNvSpPr txBox="1">
            <a:spLocks noChangeArrowheads="1"/>
          </p:cNvSpPr>
          <p:nvPr/>
        </p:nvSpPr>
        <p:spPr bwMode="auto">
          <a:xfrm>
            <a:off x="317500" y="5976937"/>
            <a:ext cx="1131888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dirty="0" smtClean="0">
                <a:latin typeface="Arial"/>
                <a:ea typeface="Verdana" pitchFamily="34" charset="0"/>
                <a:cs typeface="Arial"/>
              </a:rPr>
              <a:t>Amazon Simple Storage Service (S3)</a:t>
            </a:r>
            <a:endParaRPr lang="en-US" sz="900" dirty="0">
              <a:latin typeface="Arial"/>
              <a:ea typeface="Verdana" pitchFamily="34" charset="0"/>
              <a:cs typeface="Arial"/>
            </a:endParaRPr>
          </a:p>
        </p:txBody>
      </p:sp>
      <p:sp>
        <p:nvSpPr>
          <p:cNvPr id="98" name="TextBox 32"/>
          <p:cNvSpPr txBox="1">
            <a:spLocks noChangeArrowheads="1"/>
          </p:cNvSpPr>
          <p:nvPr/>
        </p:nvSpPr>
        <p:spPr bwMode="auto">
          <a:xfrm>
            <a:off x="5273022" y="4786313"/>
            <a:ext cx="1874838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1" dirty="0" smtClean="0">
                <a:latin typeface="Arial"/>
                <a:ea typeface="Verdana" pitchFamily="34" charset="0"/>
                <a:cs typeface="Arial"/>
              </a:rPr>
              <a:t>AWS Import/Export</a:t>
            </a:r>
            <a:endParaRPr lang="en-US" sz="1000" b="1" dirty="0">
              <a:latin typeface="Arial"/>
              <a:ea typeface="Verdana" pitchFamily="34" charset="0"/>
              <a:cs typeface="Arial"/>
            </a:endParaRPr>
          </a:p>
        </p:txBody>
      </p:sp>
      <p:sp>
        <p:nvSpPr>
          <p:cNvPr id="99" name="TextBox 100"/>
          <p:cNvSpPr txBox="1">
            <a:spLocks noChangeArrowheads="1"/>
          </p:cNvSpPr>
          <p:nvPr/>
        </p:nvSpPr>
        <p:spPr bwMode="auto">
          <a:xfrm>
            <a:off x="5235983" y="6081712"/>
            <a:ext cx="131945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900" dirty="0" smtClean="0">
                <a:latin typeface="Arial"/>
                <a:ea typeface="Verdana" pitchFamily="34" charset="0"/>
                <a:cs typeface="Arial"/>
              </a:rPr>
              <a:t>AWS Import/Export</a:t>
            </a:r>
            <a:endParaRPr lang="en-US" sz="900" dirty="0">
              <a:latin typeface="Arial"/>
              <a:ea typeface="Verdana" pitchFamily="34" charset="0"/>
              <a:cs typeface="Arial"/>
            </a:endParaRPr>
          </a:p>
        </p:txBody>
      </p:sp>
      <p:sp>
        <p:nvSpPr>
          <p:cNvPr id="104" name="TextBox 16"/>
          <p:cNvSpPr txBox="1">
            <a:spLocks noChangeArrowheads="1"/>
          </p:cNvSpPr>
          <p:nvPr/>
        </p:nvSpPr>
        <p:spPr bwMode="auto">
          <a:xfrm>
            <a:off x="3916738" y="2551580"/>
            <a:ext cx="2287588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 dirty="0" smtClean="0">
                <a:latin typeface="Arial"/>
                <a:ea typeface="Verdana" pitchFamily="34" charset="0"/>
                <a:cs typeface="Arial"/>
              </a:rPr>
              <a:t>Auto Scaling</a:t>
            </a:r>
            <a:endParaRPr lang="en-US" sz="1000" b="1" dirty="0">
              <a:latin typeface="Arial"/>
              <a:ea typeface="Verdana" pitchFamily="34" charset="0"/>
              <a:cs typeface="Arial"/>
            </a:endParaRPr>
          </a:p>
        </p:txBody>
      </p:sp>
      <p:sp>
        <p:nvSpPr>
          <p:cNvPr id="105" name="TextBox 20"/>
          <p:cNvSpPr txBox="1">
            <a:spLocks noChangeArrowheads="1"/>
          </p:cNvSpPr>
          <p:nvPr/>
        </p:nvSpPr>
        <p:spPr bwMode="auto">
          <a:xfrm>
            <a:off x="3930650" y="3793005"/>
            <a:ext cx="1041400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 dirty="0" smtClean="0">
                <a:latin typeface="Arial"/>
                <a:ea typeface="Verdana" pitchFamily="34" charset="0"/>
                <a:cs typeface="Arial"/>
              </a:rPr>
              <a:t>Auto Scaling</a:t>
            </a:r>
            <a:endParaRPr lang="en-US" sz="900" dirty="0">
              <a:latin typeface="Arial"/>
              <a:ea typeface="Verdana" pitchFamily="34" charset="0"/>
              <a:cs typeface="Arial"/>
            </a:endParaRPr>
          </a:p>
        </p:txBody>
      </p:sp>
      <p:sp>
        <p:nvSpPr>
          <p:cNvPr id="108" name="TextBox 8"/>
          <p:cNvSpPr txBox="1">
            <a:spLocks noChangeArrowheads="1"/>
          </p:cNvSpPr>
          <p:nvPr/>
        </p:nvSpPr>
        <p:spPr bwMode="auto">
          <a:xfrm>
            <a:off x="2863850" y="1812925"/>
            <a:ext cx="86995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900" dirty="0" smtClean="0">
                <a:latin typeface="Arial"/>
                <a:ea typeface="Verdana" pitchFamily="34" charset="0"/>
                <a:cs typeface="Arial"/>
              </a:rPr>
              <a:t>Instances</a:t>
            </a:r>
            <a:endParaRPr lang="en-US" sz="900" dirty="0">
              <a:latin typeface="Arial"/>
              <a:ea typeface="Verdana" pitchFamily="34" charset="0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88" y="989806"/>
            <a:ext cx="711200" cy="7239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613" y="989806"/>
            <a:ext cx="711200" cy="723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0363" y="990600"/>
            <a:ext cx="736600" cy="76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5588" y="989806"/>
            <a:ext cx="711200" cy="723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8856" y="990600"/>
            <a:ext cx="787400" cy="736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6660" y="1003300"/>
            <a:ext cx="711200" cy="723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47000" y="1358900"/>
            <a:ext cx="469900" cy="114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1798" y="2987675"/>
            <a:ext cx="723900" cy="660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55123" y="2987675"/>
            <a:ext cx="660400" cy="711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00363" y="3014663"/>
            <a:ext cx="723900" cy="711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27488" y="2974975"/>
            <a:ext cx="800100" cy="800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6888" y="5221288"/>
            <a:ext cx="736600" cy="7493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00213" y="5229225"/>
            <a:ext cx="736600" cy="7493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911476" y="5229225"/>
            <a:ext cx="736600" cy="7493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165600" y="5422900"/>
            <a:ext cx="419100" cy="4191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467726" y="5229225"/>
            <a:ext cx="736600" cy="749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5"/>
          <p:cNvSpPr txBox="1">
            <a:spLocks noChangeArrowheads="1"/>
          </p:cNvSpPr>
          <p:nvPr/>
        </p:nvSpPr>
        <p:spPr bwMode="auto">
          <a:xfrm>
            <a:off x="2803862" y="2578473"/>
            <a:ext cx="10668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 dirty="0">
                <a:solidFill>
                  <a:srgbClr val="000062"/>
                </a:solidFill>
                <a:latin typeface="Arial"/>
                <a:ea typeface="Verdana" pitchFamily="34" charset="0"/>
                <a:cs typeface="Arial"/>
              </a:rPr>
              <a:t>Networking</a:t>
            </a:r>
          </a:p>
        </p:txBody>
      </p:sp>
      <p:sp>
        <p:nvSpPr>
          <p:cNvPr id="5" name="TextBox 36"/>
          <p:cNvSpPr txBox="1">
            <a:spLocks noChangeArrowheads="1"/>
          </p:cNvSpPr>
          <p:nvPr/>
        </p:nvSpPr>
        <p:spPr bwMode="auto">
          <a:xfrm>
            <a:off x="2749857" y="2836195"/>
            <a:ext cx="133667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000" b="1" dirty="0">
                <a:latin typeface="Arial"/>
                <a:ea typeface="Verdana" pitchFamily="34" charset="0"/>
                <a:cs typeface="Arial"/>
              </a:rPr>
              <a:t>Amazon Elastic Load Balancing</a:t>
            </a:r>
          </a:p>
        </p:txBody>
      </p:sp>
      <p:sp>
        <p:nvSpPr>
          <p:cNvPr id="6" name="TextBox 37"/>
          <p:cNvSpPr txBox="1">
            <a:spLocks noChangeArrowheads="1"/>
          </p:cNvSpPr>
          <p:nvPr/>
        </p:nvSpPr>
        <p:spPr bwMode="auto">
          <a:xfrm>
            <a:off x="5512618" y="2812861"/>
            <a:ext cx="1577975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 dirty="0">
                <a:latin typeface="Arial"/>
                <a:ea typeface="Verdana" pitchFamily="34" charset="0"/>
                <a:cs typeface="Arial"/>
              </a:rPr>
              <a:t>Amazon Route 53</a:t>
            </a:r>
          </a:p>
        </p:txBody>
      </p:sp>
      <p:sp>
        <p:nvSpPr>
          <p:cNvPr id="7" name="TextBox 38"/>
          <p:cNvSpPr txBox="1">
            <a:spLocks noChangeArrowheads="1"/>
          </p:cNvSpPr>
          <p:nvPr/>
        </p:nvSpPr>
        <p:spPr bwMode="auto">
          <a:xfrm>
            <a:off x="6666132" y="4109206"/>
            <a:ext cx="996950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 dirty="0">
                <a:latin typeface="Arial"/>
                <a:ea typeface="Verdana" pitchFamily="34" charset="0"/>
                <a:cs typeface="Arial"/>
              </a:rPr>
              <a:t>Hosted Zone</a:t>
            </a:r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2802584" y="4108625"/>
            <a:ext cx="9477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 dirty="0">
                <a:latin typeface="Arial"/>
                <a:ea typeface="Verdana" pitchFamily="34" charset="0"/>
                <a:cs typeface="Arial"/>
              </a:rPr>
              <a:t>Elastic Load</a:t>
            </a:r>
          </a:p>
          <a:p>
            <a:pPr algn="ctr"/>
            <a:r>
              <a:rPr lang="en-US" sz="900" dirty="0">
                <a:latin typeface="Arial"/>
                <a:ea typeface="Verdana" pitchFamily="34" charset="0"/>
                <a:cs typeface="Arial"/>
              </a:rPr>
              <a:t>Balancer</a:t>
            </a:r>
          </a:p>
        </p:txBody>
      </p:sp>
      <p:sp>
        <p:nvSpPr>
          <p:cNvPr id="9" name="TextBox 40"/>
          <p:cNvSpPr txBox="1">
            <a:spLocks noChangeArrowheads="1"/>
          </p:cNvSpPr>
          <p:nvPr/>
        </p:nvSpPr>
        <p:spPr bwMode="auto">
          <a:xfrm>
            <a:off x="268292" y="4825903"/>
            <a:ext cx="44450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 dirty="0">
                <a:latin typeface="Arial"/>
                <a:ea typeface="Verdana" pitchFamily="34" charset="0"/>
                <a:cs typeface="Arial"/>
              </a:rPr>
              <a:t>Amazon Virtual Private Cloud (Amazon VPC)</a:t>
            </a:r>
          </a:p>
        </p:txBody>
      </p:sp>
      <p:sp>
        <p:nvSpPr>
          <p:cNvPr id="10" name="TextBox 41"/>
          <p:cNvSpPr txBox="1">
            <a:spLocks noChangeArrowheads="1"/>
          </p:cNvSpPr>
          <p:nvPr/>
        </p:nvSpPr>
        <p:spPr bwMode="auto">
          <a:xfrm>
            <a:off x="1429986" y="6050800"/>
            <a:ext cx="1208087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900" dirty="0">
                <a:latin typeface="Arial"/>
                <a:ea typeface="Verdana" pitchFamily="34" charset="0"/>
                <a:cs typeface="Arial"/>
              </a:rPr>
              <a:t>VPN Connection</a:t>
            </a:r>
          </a:p>
        </p:txBody>
      </p:sp>
      <p:sp>
        <p:nvSpPr>
          <p:cNvPr id="11" name="TextBox 116"/>
          <p:cNvSpPr txBox="1">
            <a:spLocks noChangeArrowheads="1"/>
          </p:cNvSpPr>
          <p:nvPr/>
        </p:nvSpPr>
        <p:spPr bwMode="auto">
          <a:xfrm>
            <a:off x="2893507" y="6062473"/>
            <a:ext cx="1052512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900" dirty="0">
                <a:latin typeface="Arial"/>
                <a:ea typeface="Verdana" pitchFamily="34" charset="0"/>
                <a:cs typeface="Arial"/>
              </a:rPr>
              <a:t>VPN Gateway</a:t>
            </a:r>
          </a:p>
        </p:txBody>
      </p:sp>
      <p:sp>
        <p:nvSpPr>
          <p:cNvPr id="12" name="TextBox 108"/>
          <p:cNvSpPr txBox="1">
            <a:spLocks noChangeArrowheads="1"/>
          </p:cNvSpPr>
          <p:nvPr/>
        </p:nvSpPr>
        <p:spPr bwMode="auto">
          <a:xfrm>
            <a:off x="4172057" y="6059765"/>
            <a:ext cx="11160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 dirty="0" smtClean="0">
                <a:latin typeface="Arial"/>
                <a:ea typeface="Verdana" pitchFamily="34" charset="0"/>
                <a:cs typeface="Arial"/>
              </a:rPr>
              <a:t>Customer Gateway</a:t>
            </a:r>
            <a:endParaRPr lang="en-US" sz="900" dirty="0">
              <a:latin typeface="Arial"/>
              <a:ea typeface="Verdana" pitchFamily="34" charset="0"/>
              <a:cs typeface="Arial"/>
            </a:endParaRPr>
          </a:p>
        </p:txBody>
      </p:sp>
      <p:sp>
        <p:nvSpPr>
          <p:cNvPr id="16" name="TextBox 33"/>
          <p:cNvSpPr txBox="1">
            <a:spLocks noChangeArrowheads="1"/>
          </p:cNvSpPr>
          <p:nvPr/>
        </p:nvSpPr>
        <p:spPr bwMode="auto">
          <a:xfrm>
            <a:off x="372269" y="529963"/>
            <a:ext cx="355758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>
                <a:latin typeface="Arial"/>
                <a:ea typeface="Verdana" pitchFamily="34" charset="0"/>
                <a:cs typeface="Arial"/>
              </a:rPr>
              <a:t>Amazon Elastic Block Storage (Amazon EBS)</a:t>
            </a:r>
          </a:p>
        </p:txBody>
      </p:sp>
      <p:sp>
        <p:nvSpPr>
          <p:cNvPr id="17" name="TextBox 103"/>
          <p:cNvSpPr txBox="1">
            <a:spLocks noChangeArrowheads="1"/>
          </p:cNvSpPr>
          <p:nvPr/>
        </p:nvSpPr>
        <p:spPr bwMode="auto">
          <a:xfrm>
            <a:off x="1679970" y="1750752"/>
            <a:ext cx="66992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900" dirty="0">
                <a:latin typeface="Arial"/>
                <a:ea typeface="Verdana" pitchFamily="34" charset="0"/>
                <a:cs typeface="Arial"/>
              </a:rPr>
              <a:t>Volume</a:t>
            </a:r>
          </a:p>
        </p:txBody>
      </p:sp>
      <p:sp>
        <p:nvSpPr>
          <p:cNvPr id="18" name="TextBox 104"/>
          <p:cNvSpPr txBox="1">
            <a:spLocks noChangeArrowheads="1"/>
          </p:cNvSpPr>
          <p:nvPr/>
        </p:nvSpPr>
        <p:spPr bwMode="auto">
          <a:xfrm>
            <a:off x="2807173" y="1750752"/>
            <a:ext cx="7905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900">
                <a:latin typeface="Arial"/>
                <a:ea typeface="Verdana" pitchFamily="34" charset="0"/>
                <a:cs typeface="Arial"/>
              </a:rPr>
              <a:t>Snapshot</a:t>
            </a:r>
          </a:p>
        </p:txBody>
      </p:sp>
      <p:sp>
        <p:nvSpPr>
          <p:cNvPr id="36" name="TextBox 103"/>
          <p:cNvSpPr txBox="1">
            <a:spLocks noChangeArrowheads="1"/>
          </p:cNvSpPr>
          <p:nvPr/>
        </p:nvSpPr>
        <p:spPr bwMode="auto">
          <a:xfrm>
            <a:off x="271437" y="1746320"/>
            <a:ext cx="1140619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dirty="0" smtClean="0">
                <a:latin typeface="Arial"/>
                <a:ea typeface="Verdana" pitchFamily="34" charset="0"/>
                <a:cs typeface="Arial"/>
              </a:rPr>
              <a:t>Amazon Elastic Block Storage (EBS)</a:t>
            </a:r>
            <a:endParaRPr lang="en-US" sz="900" dirty="0">
              <a:latin typeface="Arial"/>
              <a:ea typeface="Verdana" pitchFamily="34" charset="0"/>
              <a:cs typeface="Arial"/>
            </a:endParaRPr>
          </a:p>
        </p:txBody>
      </p:sp>
      <p:sp>
        <p:nvSpPr>
          <p:cNvPr id="94" name="TextBox 34"/>
          <p:cNvSpPr txBox="1">
            <a:spLocks noChangeArrowheads="1"/>
          </p:cNvSpPr>
          <p:nvPr/>
        </p:nvSpPr>
        <p:spPr bwMode="auto">
          <a:xfrm>
            <a:off x="375395" y="2832473"/>
            <a:ext cx="281146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 dirty="0">
                <a:latin typeface="Arial"/>
                <a:ea typeface="Verdana" pitchFamily="34" charset="0"/>
                <a:cs typeface="Arial"/>
              </a:rPr>
              <a:t>Amazon </a:t>
            </a:r>
            <a:r>
              <a:rPr lang="en-US" sz="1000" b="1" dirty="0" err="1">
                <a:latin typeface="Arial"/>
                <a:ea typeface="Verdana" pitchFamily="34" charset="0"/>
                <a:cs typeface="Arial"/>
              </a:rPr>
              <a:t>CloudWatch</a:t>
            </a:r>
            <a:endParaRPr lang="en-US" sz="1000" b="1" dirty="0">
              <a:latin typeface="Arial"/>
              <a:ea typeface="Verdana" pitchFamily="34" charset="0"/>
              <a:cs typeface="Arial"/>
            </a:endParaRPr>
          </a:p>
        </p:txBody>
      </p:sp>
      <p:sp>
        <p:nvSpPr>
          <p:cNvPr id="95" name="TextBox 35"/>
          <p:cNvSpPr txBox="1">
            <a:spLocks noChangeArrowheads="1"/>
          </p:cNvSpPr>
          <p:nvPr/>
        </p:nvSpPr>
        <p:spPr bwMode="auto">
          <a:xfrm>
            <a:off x="366104" y="2566798"/>
            <a:ext cx="203041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>
                <a:solidFill>
                  <a:srgbClr val="90BE3E"/>
                </a:solidFill>
                <a:latin typeface="Arial"/>
                <a:ea typeface="Verdana" pitchFamily="34" charset="0"/>
                <a:cs typeface="Arial"/>
              </a:rPr>
              <a:t>Monitoring</a:t>
            </a:r>
          </a:p>
        </p:txBody>
      </p:sp>
      <p:sp>
        <p:nvSpPr>
          <p:cNvPr id="96" name="TextBox 37"/>
          <p:cNvSpPr txBox="1">
            <a:spLocks noChangeArrowheads="1"/>
          </p:cNvSpPr>
          <p:nvPr/>
        </p:nvSpPr>
        <p:spPr bwMode="auto">
          <a:xfrm>
            <a:off x="193066" y="4093973"/>
            <a:ext cx="140731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dirty="0" smtClean="0">
                <a:latin typeface="Arial"/>
                <a:ea typeface="Verdana" pitchFamily="34" charset="0"/>
                <a:cs typeface="Arial"/>
              </a:rPr>
              <a:t>Amazon </a:t>
            </a:r>
            <a:r>
              <a:rPr lang="en-US" sz="900" dirty="0" err="1" smtClean="0">
                <a:latin typeface="Arial"/>
                <a:ea typeface="Verdana" pitchFamily="34" charset="0"/>
                <a:cs typeface="Arial"/>
              </a:rPr>
              <a:t>CloudWatch</a:t>
            </a:r>
            <a:endParaRPr lang="en-US" sz="900" dirty="0">
              <a:latin typeface="Arial"/>
              <a:ea typeface="Verdana" pitchFamily="34" charset="0"/>
              <a:cs typeface="Arial"/>
            </a:endParaRPr>
          </a:p>
        </p:txBody>
      </p:sp>
      <p:sp>
        <p:nvSpPr>
          <p:cNvPr id="108" name="TextBox 23"/>
          <p:cNvSpPr txBox="1">
            <a:spLocks noChangeArrowheads="1"/>
          </p:cNvSpPr>
          <p:nvPr/>
        </p:nvSpPr>
        <p:spPr bwMode="auto">
          <a:xfrm>
            <a:off x="5304392" y="1774753"/>
            <a:ext cx="12541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 dirty="0">
                <a:latin typeface="Arial"/>
                <a:ea typeface="Verdana" pitchFamily="34" charset="0"/>
                <a:cs typeface="Arial"/>
              </a:rPr>
              <a:t>Download</a:t>
            </a:r>
          </a:p>
          <a:p>
            <a:pPr algn="ctr"/>
            <a:r>
              <a:rPr lang="en-US" sz="900" dirty="0">
                <a:latin typeface="Arial"/>
                <a:ea typeface="Verdana" pitchFamily="34" charset="0"/>
                <a:cs typeface="Arial"/>
              </a:rPr>
              <a:t>Distribution</a:t>
            </a:r>
          </a:p>
        </p:txBody>
      </p:sp>
      <p:sp>
        <p:nvSpPr>
          <p:cNvPr id="109" name="TextBox 24"/>
          <p:cNvSpPr txBox="1">
            <a:spLocks noChangeArrowheads="1"/>
          </p:cNvSpPr>
          <p:nvPr/>
        </p:nvSpPr>
        <p:spPr bwMode="auto">
          <a:xfrm>
            <a:off x="6399670" y="1774753"/>
            <a:ext cx="13747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 dirty="0">
                <a:latin typeface="Arial"/>
                <a:ea typeface="Verdana" pitchFamily="34" charset="0"/>
                <a:cs typeface="Arial"/>
              </a:rPr>
              <a:t>Streaming</a:t>
            </a:r>
          </a:p>
          <a:p>
            <a:pPr algn="ctr"/>
            <a:r>
              <a:rPr lang="en-US" sz="900" dirty="0">
                <a:latin typeface="Arial"/>
                <a:ea typeface="Verdana" pitchFamily="34" charset="0"/>
                <a:cs typeface="Arial"/>
              </a:rPr>
              <a:t>Distribution</a:t>
            </a:r>
          </a:p>
        </p:txBody>
      </p:sp>
      <p:sp>
        <p:nvSpPr>
          <p:cNvPr id="111" name="TextBox 63"/>
          <p:cNvSpPr txBox="1">
            <a:spLocks noChangeArrowheads="1"/>
          </p:cNvSpPr>
          <p:nvPr/>
        </p:nvSpPr>
        <p:spPr bwMode="auto">
          <a:xfrm>
            <a:off x="4226202" y="590478"/>
            <a:ext cx="243998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 dirty="0">
                <a:latin typeface="Arial"/>
                <a:ea typeface="Verdana" pitchFamily="34" charset="0"/>
                <a:cs typeface="Arial"/>
              </a:rPr>
              <a:t>Amazon </a:t>
            </a:r>
            <a:r>
              <a:rPr lang="en-US" sz="1000" b="1" dirty="0" err="1" smtClean="0">
                <a:latin typeface="Arial"/>
                <a:ea typeface="Verdana" pitchFamily="34" charset="0"/>
                <a:cs typeface="Arial"/>
              </a:rPr>
              <a:t>CloudFront</a:t>
            </a:r>
            <a:endParaRPr lang="en-US" sz="1000" b="1" dirty="0">
              <a:latin typeface="Arial"/>
              <a:ea typeface="Verdana" pitchFamily="34" charset="0"/>
              <a:cs typeface="Arial"/>
            </a:endParaRPr>
          </a:p>
        </p:txBody>
      </p:sp>
      <p:sp>
        <p:nvSpPr>
          <p:cNvPr id="132" name="TextBox 26"/>
          <p:cNvSpPr txBox="1">
            <a:spLocks noChangeArrowheads="1"/>
          </p:cNvSpPr>
          <p:nvPr/>
        </p:nvSpPr>
        <p:spPr bwMode="auto">
          <a:xfrm>
            <a:off x="3970615" y="1774753"/>
            <a:ext cx="1662113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 dirty="0" smtClean="0">
                <a:latin typeface="Arial"/>
                <a:ea typeface="Verdana" pitchFamily="34" charset="0"/>
                <a:cs typeface="Arial"/>
              </a:rPr>
              <a:t>Amazon </a:t>
            </a:r>
            <a:r>
              <a:rPr lang="en-US" sz="900" dirty="0" err="1" smtClean="0">
                <a:latin typeface="Arial"/>
                <a:ea typeface="Verdana" pitchFamily="34" charset="0"/>
                <a:cs typeface="Arial"/>
              </a:rPr>
              <a:t>CloudFront</a:t>
            </a:r>
            <a:endParaRPr lang="en-US" sz="900" dirty="0" smtClean="0">
              <a:latin typeface="Arial"/>
              <a:ea typeface="Verdana" pitchFamily="34" charset="0"/>
              <a:cs typeface="Arial"/>
            </a:endParaRPr>
          </a:p>
          <a:p>
            <a:pPr algn="ctr"/>
            <a:endParaRPr lang="en-US" sz="900" dirty="0">
              <a:latin typeface="Arial"/>
              <a:ea typeface="Verdana" pitchFamily="34" charset="0"/>
              <a:cs typeface="Arial"/>
            </a:endParaRPr>
          </a:p>
          <a:p>
            <a:pPr algn="ctr"/>
            <a:endParaRPr lang="en-US" sz="900" dirty="0">
              <a:latin typeface="Arial"/>
              <a:ea typeface="Verdana" pitchFamily="34" charset="0"/>
              <a:cs typeface="Arial"/>
            </a:endParaRPr>
          </a:p>
        </p:txBody>
      </p:sp>
      <p:sp>
        <p:nvSpPr>
          <p:cNvPr id="136" name="TextBox 135"/>
          <p:cNvSpPr txBox="1">
            <a:spLocks noChangeArrowheads="1"/>
          </p:cNvSpPr>
          <p:nvPr/>
        </p:nvSpPr>
        <p:spPr bwMode="auto">
          <a:xfrm>
            <a:off x="4213502" y="382515"/>
            <a:ext cx="20320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 dirty="0">
                <a:solidFill>
                  <a:srgbClr val="1BA5DE"/>
                </a:solidFill>
                <a:latin typeface="Arial"/>
                <a:ea typeface="Verdana" pitchFamily="34" charset="0"/>
                <a:cs typeface="Arial"/>
              </a:rPr>
              <a:t>Content Delivery</a:t>
            </a:r>
          </a:p>
        </p:txBody>
      </p:sp>
      <p:sp>
        <p:nvSpPr>
          <p:cNvPr id="137" name="TextBox 23"/>
          <p:cNvSpPr txBox="1">
            <a:spLocks noChangeArrowheads="1"/>
          </p:cNvSpPr>
          <p:nvPr/>
        </p:nvSpPr>
        <p:spPr bwMode="auto">
          <a:xfrm>
            <a:off x="384837" y="304538"/>
            <a:ext cx="161858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srgbClr val="166FB4"/>
                </a:solidFill>
                <a:latin typeface="Arial"/>
                <a:ea typeface="Verdana" pitchFamily="34" charset="0"/>
                <a:cs typeface="Arial"/>
              </a:rPr>
              <a:t>Storage </a:t>
            </a:r>
            <a:r>
              <a:rPr lang="en-US" sz="1000" dirty="0" smtClean="0">
                <a:latin typeface="Arial"/>
                <a:ea typeface="Verdana" pitchFamily="34" charset="0"/>
                <a:cs typeface="Arial"/>
              </a:rPr>
              <a:t>(continued)</a:t>
            </a:r>
            <a:endParaRPr lang="en-US" sz="1000" dirty="0">
              <a:latin typeface="Arial"/>
              <a:ea typeface="Verdana" pitchFamily="34" charset="0"/>
              <a:cs typeface="Arial"/>
            </a:endParaRPr>
          </a:p>
        </p:txBody>
      </p:sp>
      <p:sp>
        <p:nvSpPr>
          <p:cNvPr id="138" name="TextBox 37"/>
          <p:cNvSpPr txBox="1">
            <a:spLocks noChangeArrowheads="1"/>
          </p:cNvSpPr>
          <p:nvPr/>
        </p:nvSpPr>
        <p:spPr bwMode="auto">
          <a:xfrm>
            <a:off x="1552759" y="4093973"/>
            <a:ext cx="938212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 dirty="0" smtClean="0">
                <a:latin typeface="Arial"/>
                <a:ea typeface="Verdana" pitchFamily="34" charset="0"/>
                <a:cs typeface="Arial"/>
              </a:rPr>
              <a:t>Alarm</a:t>
            </a:r>
            <a:endParaRPr lang="en-US" sz="900" dirty="0">
              <a:latin typeface="Arial"/>
              <a:ea typeface="Verdana" pitchFamily="34" charset="0"/>
              <a:cs typeface="Arial"/>
            </a:endParaRPr>
          </a:p>
        </p:txBody>
      </p:sp>
      <p:sp>
        <p:nvSpPr>
          <p:cNvPr id="140" name="TextBox 24"/>
          <p:cNvSpPr txBox="1">
            <a:spLocks noChangeArrowheads="1"/>
          </p:cNvSpPr>
          <p:nvPr/>
        </p:nvSpPr>
        <p:spPr bwMode="auto">
          <a:xfrm>
            <a:off x="7544078" y="1798377"/>
            <a:ext cx="137477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 dirty="0" smtClean="0">
                <a:latin typeface="Arial"/>
                <a:ea typeface="Verdana" pitchFamily="34" charset="0"/>
                <a:cs typeface="Arial"/>
              </a:rPr>
              <a:t>Edge Location</a:t>
            </a:r>
            <a:endParaRPr lang="en-US" sz="900" dirty="0">
              <a:latin typeface="Arial"/>
              <a:ea typeface="Verdana" pitchFamily="34" charset="0"/>
              <a:cs typeface="Arial"/>
            </a:endParaRPr>
          </a:p>
        </p:txBody>
      </p:sp>
      <p:sp>
        <p:nvSpPr>
          <p:cNvPr id="141" name="TextBox 38"/>
          <p:cNvSpPr txBox="1">
            <a:spLocks noChangeArrowheads="1"/>
          </p:cNvSpPr>
          <p:nvPr/>
        </p:nvSpPr>
        <p:spPr bwMode="auto">
          <a:xfrm>
            <a:off x="5476758" y="4103221"/>
            <a:ext cx="9969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 dirty="0" smtClean="0">
                <a:latin typeface="Arial"/>
                <a:ea typeface="Verdana" pitchFamily="34" charset="0"/>
                <a:cs typeface="Arial"/>
              </a:rPr>
              <a:t>Amazon Route 53</a:t>
            </a:r>
            <a:endParaRPr lang="en-US" sz="900" dirty="0">
              <a:latin typeface="Arial"/>
              <a:ea typeface="Verdana" pitchFamily="34" charset="0"/>
              <a:cs typeface="Arial"/>
            </a:endParaRPr>
          </a:p>
        </p:txBody>
      </p:sp>
      <p:sp>
        <p:nvSpPr>
          <p:cNvPr id="142" name="TextBox 38"/>
          <p:cNvSpPr txBox="1">
            <a:spLocks noChangeArrowheads="1"/>
          </p:cNvSpPr>
          <p:nvPr/>
        </p:nvSpPr>
        <p:spPr bwMode="auto">
          <a:xfrm>
            <a:off x="7815482" y="4119617"/>
            <a:ext cx="996950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 dirty="0" smtClean="0">
                <a:latin typeface="Arial"/>
                <a:ea typeface="Verdana" pitchFamily="34" charset="0"/>
                <a:cs typeface="Arial"/>
              </a:rPr>
              <a:t>Route Table</a:t>
            </a:r>
            <a:endParaRPr lang="en-US" sz="900" dirty="0">
              <a:latin typeface="Arial"/>
              <a:ea typeface="Verdana" pitchFamily="34" charset="0"/>
              <a:cs typeface="Arial"/>
            </a:endParaRPr>
          </a:p>
        </p:txBody>
      </p:sp>
      <p:sp>
        <p:nvSpPr>
          <p:cNvPr id="143" name="TextBox 108"/>
          <p:cNvSpPr txBox="1">
            <a:spLocks noChangeArrowheads="1"/>
          </p:cNvSpPr>
          <p:nvPr/>
        </p:nvSpPr>
        <p:spPr bwMode="auto">
          <a:xfrm>
            <a:off x="5440469" y="6063169"/>
            <a:ext cx="11160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 dirty="0" smtClean="0">
                <a:latin typeface="Arial"/>
                <a:ea typeface="Verdana" pitchFamily="34" charset="0"/>
                <a:cs typeface="Arial"/>
              </a:rPr>
              <a:t>Internet Gateway</a:t>
            </a:r>
            <a:endParaRPr lang="en-US" sz="900" dirty="0">
              <a:latin typeface="Arial"/>
              <a:ea typeface="Verdana" pitchFamily="34" charset="0"/>
              <a:cs typeface="Arial"/>
            </a:endParaRPr>
          </a:p>
        </p:txBody>
      </p:sp>
      <p:sp>
        <p:nvSpPr>
          <p:cNvPr id="144" name="TextBox 108"/>
          <p:cNvSpPr txBox="1">
            <a:spLocks noChangeArrowheads="1"/>
          </p:cNvSpPr>
          <p:nvPr/>
        </p:nvSpPr>
        <p:spPr bwMode="auto">
          <a:xfrm>
            <a:off x="6584522" y="6090064"/>
            <a:ext cx="11160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 dirty="0" smtClean="0">
                <a:latin typeface="Arial"/>
                <a:ea typeface="Verdana" pitchFamily="34" charset="0"/>
                <a:cs typeface="Arial"/>
              </a:rPr>
              <a:t>Router</a:t>
            </a:r>
            <a:endParaRPr lang="en-US" sz="900" dirty="0">
              <a:latin typeface="Arial"/>
              <a:ea typeface="Verdana" pitchFamily="34" charset="0"/>
              <a:cs typeface="Arial"/>
            </a:endParaRPr>
          </a:p>
        </p:txBody>
      </p:sp>
      <p:sp>
        <p:nvSpPr>
          <p:cNvPr id="145" name="TextBox 41"/>
          <p:cNvSpPr txBox="1">
            <a:spLocks noChangeArrowheads="1"/>
          </p:cNvSpPr>
          <p:nvPr/>
        </p:nvSpPr>
        <p:spPr bwMode="auto">
          <a:xfrm>
            <a:off x="245968" y="6050800"/>
            <a:ext cx="12080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 dirty="0" smtClean="0">
                <a:latin typeface="Arial"/>
                <a:ea typeface="Verdana" pitchFamily="34" charset="0"/>
                <a:cs typeface="Arial"/>
              </a:rPr>
              <a:t>Amazon Virtual Private Cloud (VPC)</a:t>
            </a:r>
            <a:endParaRPr lang="en-US" sz="900" dirty="0">
              <a:latin typeface="Arial"/>
              <a:ea typeface="Verdana" pitchFamily="34" charset="0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152" y="955603"/>
            <a:ext cx="596900" cy="762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515" y="951183"/>
            <a:ext cx="596900" cy="762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548" y="939950"/>
            <a:ext cx="673100" cy="787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0580" y="965813"/>
            <a:ext cx="723900" cy="7239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5006" y="953113"/>
            <a:ext cx="736600" cy="7366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9215" y="965350"/>
            <a:ext cx="736600" cy="7366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7500" y="1092813"/>
            <a:ext cx="596900" cy="5969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2152" y="3297033"/>
            <a:ext cx="673100" cy="6985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76795" y="3226242"/>
            <a:ext cx="673100" cy="7620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27638" y="3336574"/>
            <a:ext cx="723900" cy="72390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13780" y="3342375"/>
            <a:ext cx="711200" cy="6858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36073" y="3342375"/>
            <a:ext cx="711200" cy="68580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07815" y="3342375"/>
            <a:ext cx="749300" cy="63500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7089" y="5452688"/>
            <a:ext cx="863600" cy="533400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95020" y="5320409"/>
            <a:ext cx="825500" cy="660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207218" y="5510280"/>
            <a:ext cx="457200" cy="457200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84692" y="5491908"/>
            <a:ext cx="457200" cy="45720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762902" y="5452688"/>
            <a:ext cx="457200" cy="45720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907670" y="5510280"/>
            <a:ext cx="444500" cy="444500"/>
          </a:xfrm>
          <a:prstGeom prst="rect">
            <a:avLst/>
          </a:prstGeom>
        </p:spPr>
      </p:pic>
      <p:sp>
        <p:nvSpPr>
          <p:cNvPr id="146" name="TextBox 36"/>
          <p:cNvSpPr txBox="1">
            <a:spLocks noChangeArrowheads="1"/>
          </p:cNvSpPr>
          <p:nvPr/>
        </p:nvSpPr>
        <p:spPr bwMode="auto">
          <a:xfrm>
            <a:off x="4085072" y="2830570"/>
            <a:ext cx="13366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000" b="1" dirty="0" smtClean="0">
                <a:latin typeface="Arial"/>
                <a:ea typeface="Verdana" pitchFamily="34" charset="0"/>
                <a:cs typeface="Arial"/>
              </a:rPr>
              <a:t>AWS Direct Connect </a:t>
            </a:r>
            <a:endParaRPr lang="en-US" sz="1000" b="1" dirty="0">
              <a:latin typeface="Arial"/>
              <a:ea typeface="Verdana" pitchFamily="34" charset="0"/>
              <a:cs typeface="Arial"/>
            </a:endParaRPr>
          </a:p>
        </p:txBody>
      </p:sp>
      <p:sp>
        <p:nvSpPr>
          <p:cNvPr id="147" name="TextBox 39"/>
          <p:cNvSpPr txBox="1">
            <a:spLocks noChangeArrowheads="1"/>
          </p:cNvSpPr>
          <p:nvPr/>
        </p:nvSpPr>
        <p:spPr bwMode="auto">
          <a:xfrm>
            <a:off x="4289913" y="4155243"/>
            <a:ext cx="9477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 dirty="0" smtClean="0">
                <a:latin typeface="Arial"/>
                <a:ea typeface="Verdana" pitchFamily="34" charset="0"/>
                <a:cs typeface="Arial"/>
              </a:rPr>
              <a:t>AWS Direct Connect</a:t>
            </a:r>
            <a:endParaRPr lang="en-US" sz="900" dirty="0">
              <a:latin typeface="Arial"/>
              <a:ea typeface="Verdana" pitchFamily="34" charset="0"/>
              <a:cs typeface="Arial"/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399717" y="3381589"/>
            <a:ext cx="698500" cy="698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Box 5"/>
          <p:cNvSpPr txBox="1">
            <a:spLocks noChangeArrowheads="1"/>
          </p:cNvSpPr>
          <p:nvPr/>
        </p:nvSpPr>
        <p:spPr bwMode="auto">
          <a:xfrm>
            <a:off x="349250" y="685800"/>
            <a:ext cx="40132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 dirty="0" smtClean="0">
                <a:latin typeface="Arial"/>
                <a:ea typeface="Verdana" pitchFamily="34" charset="0"/>
                <a:cs typeface="Arial"/>
              </a:rPr>
              <a:t>Amazon </a:t>
            </a:r>
            <a:r>
              <a:rPr lang="en-US" sz="1000" b="1" dirty="0" err="1" smtClean="0">
                <a:latin typeface="Arial"/>
                <a:ea typeface="Verdana" pitchFamily="34" charset="0"/>
                <a:cs typeface="Arial"/>
              </a:rPr>
              <a:t>SimpleDB</a:t>
            </a:r>
            <a:endParaRPr lang="en-US" sz="1000" b="1" dirty="0" smtClean="0">
              <a:latin typeface="Arial"/>
              <a:ea typeface="Verdana" pitchFamily="34" charset="0"/>
              <a:cs typeface="Arial"/>
            </a:endParaRPr>
          </a:p>
        </p:txBody>
      </p:sp>
      <p:sp>
        <p:nvSpPr>
          <p:cNvPr id="1028" name="TextBox 6"/>
          <p:cNvSpPr txBox="1">
            <a:spLocks noChangeArrowheads="1"/>
          </p:cNvSpPr>
          <p:nvPr/>
        </p:nvSpPr>
        <p:spPr bwMode="auto">
          <a:xfrm>
            <a:off x="346075" y="454025"/>
            <a:ext cx="8636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 dirty="0" smtClean="0">
                <a:solidFill>
                  <a:srgbClr val="6F2D6E"/>
                </a:solidFill>
                <a:latin typeface="Arial"/>
                <a:ea typeface="Verdana" pitchFamily="34" charset="0"/>
                <a:cs typeface="Arial"/>
              </a:rPr>
              <a:t>Database</a:t>
            </a:r>
            <a:endParaRPr lang="en-US" sz="1000" b="1" dirty="0">
              <a:solidFill>
                <a:srgbClr val="6F2D6E"/>
              </a:solidFill>
              <a:latin typeface="Arial"/>
              <a:ea typeface="Verdana" pitchFamily="34" charset="0"/>
              <a:cs typeface="Arial"/>
            </a:endParaRPr>
          </a:p>
        </p:txBody>
      </p:sp>
      <p:sp>
        <p:nvSpPr>
          <p:cNvPr id="1029" name="TextBox 7"/>
          <p:cNvSpPr txBox="1">
            <a:spLocks noChangeArrowheads="1"/>
          </p:cNvSpPr>
          <p:nvPr/>
        </p:nvSpPr>
        <p:spPr bwMode="auto">
          <a:xfrm>
            <a:off x="1755775" y="1811338"/>
            <a:ext cx="738188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>
                <a:latin typeface="Arial"/>
                <a:ea typeface="Verdana" pitchFamily="34" charset="0"/>
                <a:cs typeface="Arial"/>
              </a:rPr>
              <a:t>Domain</a:t>
            </a:r>
          </a:p>
        </p:txBody>
      </p:sp>
      <p:sp>
        <p:nvSpPr>
          <p:cNvPr id="1030" name="TextBox 14"/>
          <p:cNvSpPr txBox="1">
            <a:spLocks noChangeArrowheads="1"/>
          </p:cNvSpPr>
          <p:nvPr/>
        </p:nvSpPr>
        <p:spPr bwMode="auto">
          <a:xfrm>
            <a:off x="3003550" y="1811338"/>
            <a:ext cx="7397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>
                <a:latin typeface="Arial"/>
                <a:ea typeface="Verdana" pitchFamily="34" charset="0"/>
                <a:cs typeface="Arial"/>
              </a:rPr>
              <a:t>Item</a:t>
            </a:r>
          </a:p>
        </p:txBody>
      </p:sp>
      <p:sp>
        <p:nvSpPr>
          <p:cNvPr id="1031" name="TextBox 15"/>
          <p:cNvSpPr txBox="1">
            <a:spLocks noChangeArrowheads="1"/>
          </p:cNvSpPr>
          <p:nvPr/>
        </p:nvSpPr>
        <p:spPr bwMode="auto">
          <a:xfrm>
            <a:off x="5576888" y="1811338"/>
            <a:ext cx="73818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>
                <a:latin typeface="Arial"/>
                <a:ea typeface="Verdana" pitchFamily="34" charset="0"/>
                <a:cs typeface="Arial"/>
              </a:rPr>
              <a:t>Attribute</a:t>
            </a:r>
          </a:p>
        </p:txBody>
      </p:sp>
      <p:sp>
        <p:nvSpPr>
          <p:cNvPr id="1032" name="TextBox 16"/>
          <p:cNvSpPr txBox="1">
            <a:spLocks noChangeArrowheads="1"/>
          </p:cNvSpPr>
          <p:nvPr/>
        </p:nvSpPr>
        <p:spPr bwMode="auto">
          <a:xfrm>
            <a:off x="4252913" y="1811338"/>
            <a:ext cx="73818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>
                <a:latin typeface="Arial"/>
                <a:ea typeface="Verdana" pitchFamily="34" charset="0"/>
                <a:cs typeface="Arial"/>
              </a:rPr>
              <a:t>Items</a:t>
            </a:r>
          </a:p>
        </p:txBody>
      </p:sp>
      <p:sp>
        <p:nvSpPr>
          <p:cNvPr id="1033" name="TextBox 17"/>
          <p:cNvSpPr txBox="1">
            <a:spLocks noChangeArrowheads="1"/>
          </p:cNvSpPr>
          <p:nvPr/>
        </p:nvSpPr>
        <p:spPr bwMode="auto">
          <a:xfrm>
            <a:off x="6748463" y="1811338"/>
            <a:ext cx="88265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>
                <a:latin typeface="Arial"/>
                <a:ea typeface="Verdana" pitchFamily="34" charset="0"/>
                <a:cs typeface="Arial"/>
              </a:rPr>
              <a:t>Attributes</a:t>
            </a:r>
          </a:p>
        </p:txBody>
      </p:sp>
      <p:sp>
        <p:nvSpPr>
          <p:cNvPr id="1034" name="TextBox 23"/>
          <p:cNvSpPr txBox="1">
            <a:spLocks noChangeArrowheads="1"/>
          </p:cNvSpPr>
          <p:nvPr/>
        </p:nvSpPr>
        <p:spPr bwMode="auto">
          <a:xfrm>
            <a:off x="1552575" y="3489603"/>
            <a:ext cx="1254125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 dirty="0">
                <a:latin typeface="Arial"/>
                <a:ea typeface="Verdana" pitchFamily="34" charset="0"/>
                <a:cs typeface="Arial"/>
              </a:rPr>
              <a:t>RDS DB Instance</a:t>
            </a:r>
          </a:p>
        </p:txBody>
      </p:sp>
      <p:sp>
        <p:nvSpPr>
          <p:cNvPr id="1035" name="TextBox 24"/>
          <p:cNvSpPr txBox="1">
            <a:spLocks noChangeArrowheads="1"/>
          </p:cNvSpPr>
          <p:nvPr/>
        </p:nvSpPr>
        <p:spPr bwMode="auto">
          <a:xfrm>
            <a:off x="2706688" y="3489603"/>
            <a:ext cx="13747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 dirty="0">
                <a:latin typeface="Arial"/>
                <a:ea typeface="Verdana" pitchFamily="34" charset="0"/>
                <a:cs typeface="Arial"/>
              </a:rPr>
              <a:t>RDS DB Instance</a:t>
            </a:r>
          </a:p>
          <a:p>
            <a:pPr algn="ctr"/>
            <a:r>
              <a:rPr lang="en-US" sz="900" dirty="0" smtClean="0">
                <a:latin typeface="Arial"/>
                <a:ea typeface="Verdana" pitchFamily="34" charset="0"/>
                <a:cs typeface="Arial"/>
              </a:rPr>
              <a:t>Standby (Multi-AZ)</a:t>
            </a:r>
            <a:endParaRPr lang="en-US" sz="900" dirty="0">
              <a:latin typeface="Arial"/>
              <a:ea typeface="Verdana" pitchFamily="34" charset="0"/>
              <a:cs typeface="Arial"/>
            </a:endParaRPr>
          </a:p>
        </p:txBody>
      </p:sp>
      <p:sp>
        <p:nvSpPr>
          <p:cNvPr id="1036" name="TextBox 25"/>
          <p:cNvSpPr txBox="1">
            <a:spLocks noChangeArrowheads="1"/>
          </p:cNvSpPr>
          <p:nvPr/>
        </p:nvSpPr>
        <p:spPr bwMode="auto">
          <a:xfrm>
            <a:off x="5372100" y="3489603"/>
            <a:ext cx="13001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 dirty="0">
                <a:latin typeface="Arial"/>
                <a:ea typeface="Verdana" pitchFamily="34" charset="0"/>
                <a:cs typeface="Arial"/>
              </a:rPr>
              <a:t>Oracle </a:t>
            </a:r>
          </a:p>
          <a:p>
            <a:pPr algn="ctr"/>
            <a:r>
              <a:rPr lang="en-US" sz="900" dirty="0">
                <a:latin typeface="Arial"/>
                <a:ea typeface="Verdana" pitchFamily="34" charset="0"/>
                <a:cs typeface="Arial"/>
              </a:rPr>
              <a:t>DB Instance</a:t>
            </a:r>
          </a:p>
        </p:txBody>
      </p:sp>
      <p:sp>
        <p:nvSpPr>
          <p:cNvPr id="1037" name="TextBox 26"/>
          <p:cNvSpPr txBox="1">
            <a:spLocks noChangeArrowheads="1"/>
          </p:cNvSpPr>
          <p:nvPr/>
        </p:nvSpPr>
        <p:spPr bwMode="auto">
          <a:xfrm>
            <a:off x="3886200" y="3489603"/>
            <a:ext cx="1662113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 dirty="0">
                <a:latin typeface="Arial"/>
                <a:ea typeface="Verdana" pitchFamily="34" charset="0"/>
                <a:cs typeface="Arial"/>
              </a:rPr>
              <a:t>RDS DB Instance</a:t>
            </a:r>
          </a:p>
          <a:p>
            <a:pPr algn="ctr"/>
            <a:r>
              <a:rPr lang="en-US" sz="900" dirty="0">
                <a:latin typeface="Arial"/>
                <a:ea typeface="Verdana" pitchFamily="34" charset="0"/>
                <a:cs typeface="Arial"/>
              </a:rPr>
              <a:t>Read </a:t>
            </a:r>
            <a:r>
              <a:rPr lang="en-US" sz="900" dirty="0" smtClean="0">
                <a:latin typeface="Arial"/>
                <a:ea typeface="Verdana" pitchFamily="34" charset="0"/>
                <a:cs typeface="Arial"/>
              </a:rPr>
              <a:t>Replica</a:t>
            </a:r>
            <a:endParaRPr lang="en-US" sz="900" dirty="0">
              <a:latin typeface="Arial"/>
              <a:ea typeface="Verdana" pitchFamily="34" charset="0"/>
              <a:cs typeface="Arial"/>
            </a:endParaRPr>
          </a:p>
          <a:p>
            <a:pPr algn="ctr"/>
            <a:endParaRPr lang="en-US" sz="900" dirty="0">
              <a:latin typeface="Arial"/>
              <a:ea typeface="Verdana" pitchFamily="34" charset="0"/>
              <a:cs typeface="Arial"/>
            </a:endParaRPr>
          </a:p>
        </p:txBody>
      </p:sp>
      <p:sp>
        <p:nvSpPr>
          <p:cNvPr id="1038" name="TextBox 27"/>
          <p:cNvSpPr txBox="1">
            <a:spLocks noChangeArrowheads="1"/>
          </p:cNvSpPr>
          <p:nvPr/>
        </p:nvSpPr>
        <p:spPr bwMode="auto">
          <a:xfrm>
            <a:off x="6553200" y="3489603"/>
            <a:ext cx="1419225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>
                <a:latin typeface="Arial"/>
                <a:ea typeface="Verdana" pitchFamily="34" charset="0"/>
                <a:cs typeface="Arial"/>
              </a:rPr>
              <a:t>MySQL </a:t>
            </a:r>
          </a:p>
          <a:p>
            <a:pPr algn="ctr"/>
            <a:r>
              <a:rPr lang="en-US" sz="900">
                <a:latin typeface="Arial"/>
                <a:ea typeface="Verdana" pitchFamily="34" charset="0"/>
                <a:cs typeface="Arial"/>
              </a:rPr>
              <a:t>DB Instance</a:t>
            </a:r>
          </a:p>
          <a:p>
            <a:pPr algn="ctr"/>
            <a:endParaRPr lang="en-US" sz="900">
              <a:latin typeface="Arial"/>
              <a:ea typeface="Verdana" pitchFamily="34" charset="0"/>
              <a:cs typeface="Arial"/>
            </a:endParaRPr>
          </a:p>
        </p:txBody>
      </p:sp>
      <p:sp>
        <p:nvSpPr>
          <p:cNvPr id="1026" name="AutoShape 2"/>
          <p:cNvSpPr>
            <a:spLocks noChangeAspect="1" noChangeArrowheads="1"/>
          </p:cNvSpPr>
          <p:nvPr/>
        </p:nvSpPr>
        <p:spPr bwMode="auto">
          <a:xfrm>
            <a:off x="5448300" y="2198688"/>
            <a:ext cx="990600" cy="866775"/>
          </a:xfrm>
          <a:prstGeom prst="rect">
            <a:avLst/>
          </a:prstGeom>
          <a:noFill/>
        </p:spPr>
        <p:txBody>
          <a:bodyPr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37829" y="2214872"/>
            <a:ext cx="45720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 dirty="0" smtClean="0">
                <a:latin typeface="Arial"/>
                <a:ea typeface="Verdana" pitchFamily="34" charset="0"/>
                <a:cs typeface="Arial"/>
              </a:rPr>
              <a:t>Amazon Relational Database Service (Amazon RDS)</a:t>
            </a:r>
          </a:p>
        </p:txBody>
      </p:sp>
      <p:sp>
        <p:nvSpPr>
          <p:cNvPr id="93" name="TextBox 23"/>
          <p:cNvSpPr txBox="1">
            <a:spLocks noChangeArrowheads="1"/>
          </p:cNvSpPr>
          <p:nvPr/>
        </p:nvSpPr>
        <p:spPr bwMode="auto">
          <a:xfrm>
            <a:off x="226273" y="3488809"/>
            <a:ext cx="1254125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 dirty="0" smtClean="0">
                <a:latin typeface="Arial"/>
                <a:ea typeface="Verdana" pitchFamily="34" charset="0"/>
                <a:cs typeface="Arial"/>
              </a:rPr>
              <a:t>Amazon Relational Database Service (RDS)</a:t>
            </a:r>
            <a:endParaRPr lang="en-US" sz="900" dirty="0">
              <a:latin typeface="Arial"/>
              <a:ea typeface="Verdana" pitchFamily="34" charset="0"/>
              <a:cs typeface="Arial"/>
            </a:endParaRPr>
          </a:p>
        </p:txBody>
      </p:sp>
      <p:sp>
        <p:nvSpPr>
          <p:cNvPr id="140" name="TextBox 23"/>
          <p:cNvSpPr txBox="1">
            <a:spLocks noChangeArrowheads="1"/>
          </p:cNvSpPr>
          <p:nvPr/>
        </p:nvSpPr>
        <p:spPr bwMode="auto">
          <a:xfrm>
            <a:off x="264373" y="1798722"/>
            <a:ext cx="125412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 dirty="0" smtClean="0">
                <a:latin typeface="Arial"/>
                <a:ea typeface="Verdana" pitchFamily="34" charset="0"/>
                <a:cs typeface="Arial"/>
              </a:rPr>
              <a:t>Amazon </a:t>
            </a:r>
            <a:r>
              <a:rPr lang="en-US" sz="900" dirty="0" err="1" smtClean="0">
                <a:latin typeface="Arial"/>
                <a:ea typeface="Verdana" pitchFamily="34" charset="0"/>
                <a:cs typeface="Arial"/>
              </a:rPr>
              <a:t>SimpleDB</a:t>
            </a:r>
            <a:endParaRPr lang="en-US" sz="900" dirty="0">
              <a:latin typeface="Arial"/>
              <a:ea typeface="Verdana" pitchFamily="34" charset="0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85" y="1042559"/>
            <a:ext cx="711200" cy="698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809" y="1058434"/>
            <a:ext cx="711200" cy="698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5931" y="1058434"/>
            <a:ext cx="711200" cy="698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2600" y="1067959"/>
            <a:ext cx="698500" cy="673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1221" y="1058434"/>
            <a:ext cx="711200" cy="698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7308" y="1067959"/>
            <a:ext cx="685800" cy="6731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855" y="2638337"/>
            <a:ext cx="622300" cy="762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72227" y="2638337"/>
            <a:ext cx="787400" cy="7366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41434" y="2628870"/>
            <a:ext cx="787400" cy="7366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23556" y="2628870"/>
            <a:ext cx="787400" cy="7366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04669" y="2654270"/>
            <a:ext cx="787400" cy="7366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73658" y="2628870"/>
            <a:ext cx="787400" cy="736600"/>
          </a:xfrm>
          <a:prstGeom prst="rect">
            <a:avLst/>
          </a:prstGeom>
        </p:spPr>
      </p:pic>
      <p:sp>
        <p:nvSpPr>
          <p:cNvPr id="157" name="TextBox 40"/>
          <p:cNvSpPr txBox="1">
            <a:spLocks noChangeArrowheads="1"/>
          </p:cNvSpPr>
          <p:nvPr/>
        </p:nvSpPr>
        <p:spPr bwMode="auto">
          <a:xfrm>
            <a:off x="268292" y="4825903"/>
            <a:ext cx="44450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 dirty="0">
                <a:latin typeface="Arial"/>
                <a:ea typeface="Verdana" pitchFamily="34" charset="0"/>
                <a:cs typeface="Arial"/>
              </a:rPr>
              <a:t>Amazon </a:t>
            </a:r>
            <a:r>
              <a:rPr lang="en-US" sz="1000" b="1" dirty="0" err="1" smtClean="0">
                <a:latin typeface="Arial"/>
                <a:ea typeface="Verdana" pitchFamily="34" charset="0"/>
                <a:cs typeface="Arial"/>
              </a:rPr>
              <a:t>ElastiCache</a:t>
            </a:r>
            <a:endParaRPr lang="en-US" sz="1000" b="1" dirty="0">
              <a:latin typeface="Arial"/>
              <a:ea typeface="Verdana" pitchFamily="34" charset="0"/>
              <a:cs typeface="Arial"/>
            </a:endParaRPr>
          </a:p>
        </p:txBody>
      </p:sp>
      <p:sp>
        <p:nvSpPr>
          <p:cNvPr id="158" name="TextBox 41"/>
          <p:cNvSpPr txBox="1">
            <a:spLocks noChangeArrowheads="1"/>
          </p:cNvSpPr>
          <p:nvPr/>
        </p:nvSpPr>
        <p:spPr bwMode="auto">
          <a:xfrm>
            <a:off x="245968" y="6050800"/>
            <a:ext cx="12080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 dirty="0" smtClean="0">
                <a:latin typeface="Arial"/>
                <a:ea typeface="Verdana" pitchFamily="34" charset="0"/>
                <a:cs typeface="Arial"/>
              </a:rPr>
              <a:t>Amazon </a:t>
            </a:r>
            <a:r>
              <a:rPr lang="en-US" sz="900" dirty="0" err="1" smtClean="0">
                <a:latin typeface="Arial"/>
                <a:ea typeface="Verdana" pitchFamily="34" charset="0"/>
                <a:cs typeface="Arial"/>
              </a:rPr>
              <a:t>ElastiCache</a:t>
            </a:r>
            <a:endParaRPr lang="en-US" sz="900" dirty="0">
              <a:latin typeface="Arial"/>
              <a:ea typeface="Verdana" pitchFamily="34" charset="0"/>
              <a:cs typeface="Arial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98475" y="5326900"/>
            <a:ext cx="711200" cy="723900"/>
          </a:xfrm>
          <a:prstGeom prst="rect">
            <a:avLst/>
          </a:prstGeom>
        </p:spPr>
      </p:pic>
      <p:sp>
        <p:nvSpPr>
          <p:cNvPr id="33" name="TextBox 41"/>
          <p:cNvSpPr txBox="1">
            <a:spLocks noChangeArrowheads="1"/>
          </p:cNvSpPr>
          <p:nvPr/>
        </p:nvSpPr>
        <p:spPr bwMode="auto">
          <a:xfrm>
            <a:off x="1660122" y="6050800"/>
            <a:ext cx="12080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 dirty="0" smtClean="0">
                <a:latin typeface="Arial"/>
                <a:ea typeface="Verdana" pitchFamily="34" charset="0"/>
                <a:cs typeface="Arial"/>
              </a:rPr>
              <a:t>ElastiCache</a:t>
            </a:r>
          </a:p>
          <a:p>
            <a:pPr algn="ctr"/>
            <a:r>
              <a:rPr lang="en-US" sz="900" dirty="0" smtClean="0">
                <a:latin typeface="Arial"/>
                <a:ea typeface="Verdana" pitchFamily="34" charset="0"/>
                <a:cs typeface="Arial"/>
              </a:rPr>
              <a:t>Cache Node</a:t>
            </a:r>
            <a:endParaRPr lang="en-US" sz="900" dirty="0">
              <a:latin typeface="Arial"/>
              <a:ea typeface="Verdana" pitchFamily="34" charset="0"/>
              <a:cs typeface="Arial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12629" y="5326900"/>
            <a:ext cx="711200" cy="723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Box 5"/>
          <p:cNvSpPr txBox="1">
            <a:spLocks noChangeArrowheads="1"/>
          </p:cNvSpPr>
          <p:nvPr/>
        </p:nvSpPr>
        <p:spPr bwMode="auto">
          <a:xfrm>
            <a:off x="351460" y="2603637"/>
            <a:ext cx="366809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1" dirty="0">
                <a:latin typeface="Arial"/>
                <a:ea typeface="Verdana" pitchFamily="34" charset="0"/>
                <a:cs typeface="Arial"/>
              </a:rPr>
              <a:t>Amazon Simple Queue Service (Amazon SQS)</a:t>
            </a:r>
          </a:p>
        </p:txBody>
      </p:sp>
      <p:sp>
        <p:nvSpPr>
          <p:cNvPr id="2053" name="TextBox 6"/>
          <p:cNvSpPr txBox="1">
            <a:spLocks noChangeArrowheads="1"/>
          </p:cNvSpPr>
          <p:nvPr/>
        </p:nvSpPr>
        <p:spPr bwMode="auto">
          <a:xfrm>
            <a:off x="346075" y="454025"/>
            <a:ext cx="276701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>
                <a:solidFill>
                  <a:srgbClr val="AAA877"/>
                </a:solidFill>
                <a:latin typeface="Arial"/>
                <a:ea typeface="Verdana" pitchFamily="34" charset="0"/>
                <a:cs typeface="Arial"/>
              </a:rPr>
              <a:t>Messaging</a:t>
            </a:r>
          </a:p>
        </p:txBody>
      </p:sp>
      <p:sp>
        <p:nvSpPr>
          <p:cNvPr id="2055" name="TextBox 14"/>
          <p:cNvSpPr txBox="1">
            <a:spLocks noChangeArrowheads="1"/>
          </p:cNvSpPr>
          <p:nvPr/>
        </p:nvSpPr>
        <p:spPr bwMode="auto">
          <a:xfrm>
            <a:off x="3009000" y="3607905"/>
            <a:ext cx="7397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 dirty="0">
                <a:latin typeface="Arial"/>
                <a:ea typeface="Verdana" pitchFamily="34" charset="0"/>
                <a:cs typeface="Arial"/>
              </a:rPr>
              <a:t>Message</a:t>
            </a:r>
          </a:p>
        </p:txBody>
      </p:sp>
      <p:sp>
        <p:nvSpPr>
          <p:cNvPr id="2056" name="TextBox 15"/>
          <p:cNvSpPr txBox="1">
            <a:spLocks noChangeArrowheads="1"/>
          </p:cNvSpPr>
          <p:nvPr/>
        </p:nvSpPr>
        <p:spPr bwMode="auto">
          <a:xfrm>
            <a:off x="5292295" y="1813592"/>
            <a:ext cx="10382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 dirty="0">
                <a:latin typeface="Arial"/>
                <a:ea typeface="Verdana" pitchFamily="34" charset="0"/>
                <a:cs typeface="Arial"/>
              </a:rPr>
              <a:t>Email Notification</a:t>
            </a:r>
          </a:p>
        </p:txBody>
      </p:sp>
      <p:sp>
        <p:nvSpPr>
          <p:cNvPr id="2057" name="TextBox 16"/>
          <p:cNvSpPr txBox="1">
            <a:spLocks noChangeArrowheads="1"/>
          </p:cNvSpPr>
          <p:nvPr/>
        </p:nvSpPr>
        <p:spPr bwMode="auto">
          <a:xfrm>
            <a:off x="4140668" y="1821277"/>
            <a:ext cx="73818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>
                <a:latin typeface="Arial"/>
                <a:ea typeface="Verdana" pitchFamily="34" charset="0"/>
                <a:cs typeface="Arial"/>
              </a:rPr>
              <a:t>Topic</a:t>
            </a:r>
          </a:p>
        </p:txBody>
      </p:sp>
      <p:sp>
        <p:nvSpPr>
          <p:cNvPr id="2058" name="TextBox 17"/>
          <p:cNvSpPr txBox="1">
            <a:spLocks noChangeArrowheads="1"/>
          </p:cNvSpPr>
          <p:nvPr/>
        </p:nvSpPr>
        <p:spPr bwMode="auto">
          <a:xfrm>
            <a:off x="6623347" y="1820765"/>
            <a:ext cx="8826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 dirty="0">
                <a:latin typeface="Arial"/>
                <a:ea typeface="Verdana" pitchFamily="34" charset="0"/>
                <a:cs typeface="Arial"/>
              </a:rPr>
              <a:t>HTTP</a:t>
            </a:r>
          </a:p>
          <a:p>
            <a:pPr algn="ctr"/>
            <a:r>
              <a:rPr lang="en-US" sz="900" dirty="0">
                <a:latin typeface="Arial"/>
                <a:ea typeface="Verdana" pitchFamily="34" charset="0"/>
                <a:cs typeface="Arial"/>
              </a:rPr>
              <a:t>Notification</a:t>
            </a:r>
          </a:p>
        </p:txBody>
      </p:sp>
      <p:sp>
        <p:nvSpPr>
          <p:cNvPr id="2059" name="TextBox 61"/>
          <p:cNvSpPr txBox="1">
            <a:spLocks noChangeArrowheads="1"/>
          </p:cNvSpPr>
          <p:nvPr/>
        </p:nvSpPr>
        <p:spPr bwMode="auto">
          <a:xfrm>
            <a:off x="4224475" y="4733166"/>
            <a:ext cx="4011612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 dirty="0">
                <a:latin typeface="Arial"/>
                <a:ea typeface="Verdana" pitchFamily="34" charset="0"/>
                <a:cs typeface="Arial"/>
              </a:rPr>
              <a:t>AWS Elastic Beanstalk</a:t>
            </a:r>
          </a:p>
        </p:txBody>
      </p:sp>
      <p:sp>
        <p:nvSpPr>
          <p:cNvPr id="2060" name="TextBox 62"/>
          <p:cNvSpPr txBox="1">
            <a:spLocks noChangeArrowheads="1"/>
          </p:cNvSpPr>
          <p:nvPr/>
        </p:nvSpPr>
        <p:spPr bwMode="auto">
          <a:xfrm>
            <a:off x="320675" y="4481513"/>
            <a:ext cx="251301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>
                <a:solidFill>
                  <a:srgbClr val="296934"/>
                </a:solidFill>
                <a:latin typeface="Arial"/>
                <a:ea typeface="Verdana" pitchFamily="34" charset="0"/>
                <a:cs typeface="Arial"/>
              </a:rPr>
              <a:t>Deployment and Management</a:t>
            </a:r>
          </a:p>
        </p:txBody>
      </p:sp>
      <p:sp>
        <p:nvSpPr>
          <p:cNvPr id="2061" name="TextBox 64"/>
          <p:cNvSpPr txBox="1">
            <a:spLocks noChangeArrowheads="1"/>
          </p:cNvSpPr>
          <p:nvPr/>
        </p:nvSpPr>
        <p:spPr bwMode="auto">
          <a:xfrm>
            <a:off x="1385888" y="5988050"/>
            <a:ext cx="1447800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 dirty="0">
                <a:latin typeface="Arial"/>
                <a:ea typeface="Verdana" pitchFamily="34" charset="0"/>
                <a:cs typeface="Arial"/>
              </a:rPr>
              <a:t>Template</a:t>
            </a:r>
          </a:p>
        </p:txBody>
      </p:sp>
      <p:sp>
        <p:nvSpPr>
          <p:cNvPr id="2062" name="TextBox 65"/>
          <p:cNvSpPr txBox="1">
            <a:spLocks noChangeArrowheads="1"/>
          </p:cNvSpPr>
          <p:nvPr/>
        </p:nvSpPr>
        <p:spPr bwMode="auto">
          <a:xfrm>
            <a:off x="2644775" y="5988050"/>
            <a:ext cx="1374775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>
                <a:latin typeface="Arial"/>
                <a:ea typeface="Verdana" pitchFamily="34" charset="0"/>
                <a:cs typeface="Arial"/>
              </a:rPr>
              <a:t>Stack</a:t>
            </a:r>
          </a:p>
        </p:txBody>
      </p:sp>
      <p:sp>
        <p:nvSpPr>
          <p:cNvPr id="2063" name="TextBox 67"/>
          <p:cNvSpPr txBox="1">
            <a:spLocks noChangeArrowheads="1"/>
          </p:cNvSpPr>
          <p:nvPr/>
        </p:nvSpPr>
        <p:spPr bwMode="auto">
          <a:xfrm>
            <a:off x="5481638" y="5969000"/>
            <a:ext cx="880556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Arial"/>
                <a:ea typeface="Verdana" pitchFamily="34" charset="0"/>
                <a:cs typeface="Arial"/>
              </a:rPr>
              <a:t>Application</a:t>
            </a:r>
          </a:p>
          <a:p>
            <a:pPr algn="ctr"/>
            <a:endParaRPr lang="en-US" sz="900" dirty="0">
              <a:latin typeface="Arial"/>
              <a:ea typeface="Verdana" pitchFamily="34" charset="0"/>
              <a:cs typeface="Arial"/>
            </a:endParaRPr>
          </a:p>
        </p:txBody>
      </p:sp>
      <p:sp>
        <p:nvSpPr>
          <p:cNvPr id="2064" name="TextBox 34"/>
          <p:cNvSpPr txBox="1">
            <a:spLocks noChangeArrowheads="1"/>
          </p:cNvSpPr>
          <p:nvPr/>
        </p:nvSpPr>
        <p:spPr bwMode="auto">
          <a:xfrm>
            <a:off x="349250" y="4711700"/>
            <a:ext cx="281146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>
                <a:latin typeface="Arial"/>
                <a:ea typeface="Verdana" pitchFamily="34" charset="0"/>
                <a:cs typeface="Arial"/>
              </a:rPr>
              <a:t>AWS CloudFormation</a:t>
            </a:r>
          </a:p>
        </p:txBody>
      </p:sp>
      <p:sp>
        <p:nvSpPr>
          <p:cNvPr id="2065" name="TextBox 38"/>
          <p:cNvSpPr txBox="1">
            <a:spLocks noChangeArrowheads="1"/>
          </p:cNvSpPr>
          <p:nvPr/>
        </p:nvSpPr>
        <p:spPr bwMode="auto">
          <a:xfrm>
            <a:off x="2854221" y="682625"/>
            <a:ext cx="25860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 dirty="0">
                <a:latin typeface="Arial"/>
                <a:ea typeface="Verdana" pitchFamily="34" charset="0"/>
                <a:cs typeface="Arial"/>
              </a:rPr>
              <a:t>Amazon Simple Notification Service (Amazon SNS)</a:t>
            </a:r>
          </a:p>
        </p:txBody>
      </p:sp>
      <p:sp>
        <p:nvSpPr>
          <p:cNvPr id="2066" name="TextBox 39"/>
          <p:cNvSpPr txBox="1">
            <a:spLocks noChangeArrowheads="1"/>
          </p:cNvSpPr>
          <p:nvPr/>
        </p:nvSpPr>
        <p:spPr bwMode="auto">
          <a:xfrm>
            <a:off x="352425" y="682625"/>
            <a:ext cx="25860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 dirty="0">
                <a:latin typeface="Arial"/>
                <a:ea typeface="Verdana" pitchFamily="34" charset="0"/>
                <a:cs typeface="Arial"/>
              </a:rPr>
              <a:t>Amazon Simple Email</a:t>
            </a:r>
          </a:p>
          <a:p>
            <a:r>
              <a:rPr lang="en-US" sz="1000" b="1" dirty="0">
                <a:latin typeface="Arial"/>
                <a:ea typeface="Verdana" pitchFamily="34" charset="0"/>
                <a:cs typeface="Arial"/>
              </a:rPr>
              <a:t>Service (Amazon SES)</a:t>
            </a:r>
          </a:p>
        </p:txBody>
      </p:sp>
      <p:sp>
        <p:nvSpPr>
          <p:cNvPr id="2067" name="TextBox 40"/>
          <p:cNvSpPr txBox="1">
            <a:spLocks noChangeArrowheads="1"/>
          </p:cNvSpPr>
          <p:nvPr/>
        </p:nvSpPr>
        <p:spPr bwMode="auto">
          <a:xfrm>
            <a:off x="1732858" y="1867659"/>
            <a:ext cx="881062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 dirty="0">
                <a:latin typeface="Arial"/>
                <a:ea typeface="Verdana" pitchFamily="34" charset="0"/>
                <a:cs typeface="Arial"/>
              </a:rPr>
              <a:t>Email</a:t>
            </a:r>
          </a:p>
        </p:txBody>
      </p:sp>
      <p:sp>
        <p:nvSpPr>
          <p:cNvPr id="2051" name="AutoShape 3"/>
          <p:cNvSpPr>
            <a:spLocks noChangeAspect="1" noChangeArrowheads="1"/>
          </p:cNvSpPr>
          <p:nvPr/>
        </p:nvSpPr>
        <p:spPr bwMode="auto">
          <a:xfrm>
            <a:off x="4192588" y="2198688"/>
            <a:ext cx="990600" cy="866775"/>
          </a:xfrm>
          <a:prstGeom prst="rect">
            <a:avLst/>
          </a:prstGeom>
          <a:noFill/>
        </p:spPr>
        <p:txBody>
          <a:bodyPr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71" name="TextBox 67"/>
          <p:cNvSpPr txBox="1">
            <a:spLocks noChangeArrowheads="1"/>
          </p:cNvSpPr>
          <p:nvPr/>
        </p:nvSpPr>
        <p:spPr bwMode="auto">
          <a:xfrm>
            <a:off x="4262944" y="6014244"/>
            <a:ext cx="880556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dirty="0" smtClean="0">
                <a:latin typeface="Arial"/>
                <a:ea typeface="Verdana" pitchFamily="34" charset="0"/>
                <a:cs typeface="Arial"/>
              </a:rPr>
              <a:t>AWS Elastic</a:t>
            </a:r>
          </a:p>
          <a:p>
            <a:pPr algn="ctr"/>
            <a:r>
              <a:rPr lang="en-US" sz="900" dirty="0" smtClean="0">
                <a:latin typeface="Arial"/>
                <a:ea typeface="Verdana" pitchFamily="34" charset="0"/>
                <a:cs typeface="Arial"/>
              </a:rPr>
              <a:t>Beanstalk</a:t>
            </a:r>
            <a:endParaRPr lang="en-US" sz="900" dirty="0">
              <a:latin typeface="Arial"/>
              <a:ea typeface="Verdana" pitchFamily="34" charset="0"/>
              <a:cs typeface="Arial"/>
            </a:endParaRPr>
          </a:p>
          <a:p>
            <a:pPr algn="ctr"/>
            <a:endParaRPr lang="en-US" sz="900" dirty="0">
              <a:latin typeface="Arial"/>
              <a:ea typeface="Verdana" pitchFamily="34" charset="0"/>
              <a:cs typeface="Arial"/>
            </a:endParaRPr>
          </a:p>
        </p:txBody>
      </p:sp>
      <p:sp>
        <p:nvSpPr>
          <p:cNvPr id="72" name="TextBox 64"/>
          <p:cNvSpPr txBox="1">
            <a:spLocks noChangeArrowheads="1"/>
          </p:cNvSpPr>
          <p:nvPr/>
        </p:nvSpPr>
        <p:spPr bwMode="auto">
          <a:xfrm>
            <a:off x="202231" y="5988050"/>
            <a:ext cx="1447800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 dirty="0" smtClean="0">
                <a:latin typeface="Arial"/>
                <a:ea typeface="Verdana" pitchFamily="34" charset="0"/>
                <a:cs typeface="Arial"/>
              </a:rPr>
              <a:t>AWS </a:t>
            </a:r>
            <a:r>
              <a:rPr lang="en-US" sz="900" dirty="0" err="1" smtClean="0">
                <a:latin typeface="Arial"/>
                <a:ea typeface="Verdana" pitchFamily="34" charset="0"/>
                <a:cs typeface="Arial"/>
              </a:rPr>
              <a:t>CloudFormation</a:t>
            </a:r>
            <a:endParaRPr lang="en-US" sz="900" dirty="0">
              <a:latin typeface="Arial"/>
              <a:ea typeface="Verdana" pitchFamily="34" charset="0"/>
              <a:cs typeface="Arial"/>
            </a:endParaRPr>
          </a:p>
        </p:txBody>
      </p:sp>
      <p:sp>
        <p:nvSpPr>
          <p:cNvPr id="125" name="TextBox 40"/>
          <p:cNvSpPr txBox="1">
            <a:spLocks noChangeArrowheads="1"/>
          </p:cNvSpPr>
          <p:nvPr/>
        </p:nvSpPr>
        <p:spPr bwMode="auto">
          <a:xfrm>
            <a:off x="244752" y="1848054"/>
            <a:ext cx="129760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dirty="0" smtClean="0">
                <a:latin typeface="Arial"/>
                <a:ea typeface="Verdana" pitchFamily="34" charset="0"/>
                <a:cs typeface="Arial"/>
              </a:rPr>
              <a:t>Amazon Simple Email Service (SES)</a:t>
            </a:r>
            <a:endParaRPr lang="en-US" sz="900" dirty="0">
              <a:latin typeface="Arial"/>
              <a:ea typeface="Verdana" pitchFamily="34" charset="0"/>
              <a:cs typeface="Arial"/>
            </a:endParaRPr>
          </a:p>
        </p:txBody>
      </p:sp>
      <p:sp>
        <p:nvSpPr>
          <p:cNvPr id="130" name="TextBox 7"/>
          <p:cNvSpPr txBox="1">
            <a:spLocks noChangeArrowheads="1"/>
          </p:cNvSpPr>
          <p:nvPr/>
        </p:nvSpPr>
        <p:spPr bwMode="auto">
          <a:xfrm>
            <a:off x="1842187" y="3601347"/>
            <a:ext cx="738188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 dirty="0">
                <a:latin typeface="Arial"/>
                <a:ea typeface="Verdana" pitchFamily="34" charset="0"/>
                <a:cs typeface="Arial"/>
              </a:rPr>
              <a:t>Queue</a:t>
            </a:r>
          </a:p>
        </p:txBody>
      </p:sp>
      <p:sp>
        <p:nvSpPr>
          <p:cNvPr id="131" name="TextBox 40"/>
          <p:cNvSpPr txBox="1">
            <a:spLocks noChangeArrowheads="1"/>
          </p:cNvSpPr>
          <p:nvPr/>
        </p:nvSpPr>
        <p:spPr bwMode="auto">
          <a:xfrm>
            <a:off x="282852" y="3601347"/>
            <a:ext cx="129760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dirty="0" smtClean="0">
                <a:latin typeface="Arial"/>
                <a:ea typeface="Verdana" pitchFamily="34" charset="0"/>
                <a:cs typeface="Arial"/>
              </a:rPr>
              <a:t>Amazon Simple Queue Service (SQS)</a:t>
            </a:r>
            <a:endParaRPr lang="en-US" sz="900" dirty="0">
              <a:latin typeface="Arial"/>
              <a:ea typeface="Verdana" pitchFamily="34" charset="0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850" y="1185103"/>
            <a:ext cx="838200" cy="5969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770" y="1196284"/>
            <a:ext cx="838200" cy="596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8463" y="1206500"/>
            <a:ext cx="825500" cy="558800"/>
          </a:xfrm>
          <a:prstGeom prst="rect">
            <a:avLst/>
          </a:prstGeom>
        </p:spPr>
      </p:pic>
      <p:sp>
        <p:nvSpPr>
          <p:cNvPr id="99" name="TextBox 40"/>
          <p:cNvSpPr txBox="1">
            <a:spLocks noChangeArrowheads="1"/>
          </p:cNvSpPr>
          <p:nvPr/>
        </p:nvSpPr>
        <p:spPr bwMode="auto">
          <a:xfrm>
            <a:off x="2745174" y="1822592"/>
            <a:ext cx="1297605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dirty="0" smtClean="0">
                <a:latin typeface="Arial"/>
                <a:ea typeface="Verdana" pitchFamily="34" charset="0"/>
                <a:cs typeface="Arial"/>
              </a:rPr>
              <a:t>Amazon Simple Notification Service (SNS)</a:t>
            </a:r>
            <a:endParaRPr lang="en-US" sz="900" dirty="0">
              <a:latin typeface="Arial"/>
              <a:ea typeface="Verdana" pitchFamily="34" charset="0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0668" y="1295400"/>
            <a:ext cx="787400" cy="469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7141" y="1236733"/>
            <a:ext cx="850900" cy="520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94535" y="1236733"/>
            <a:ext cx="850900" cy="520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9750" y="3071813"/>
            <a:ext cx="749300" cy="469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02431" y="3071813"/>
            <a:ext cx="780523" cy="47625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46443" y="3083077"/>
            <a:ext cx="457200" cy="482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7102" y="5203862"/>
            <a:ext cx="609600" cy="6858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02431" y="5203862"/>
            <a:ext cx="609600" cy="6858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44323" y="5345135"/>
            <a:ext cx="774700" cy="533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62944" y="5241962"/>
            <a:ext cx="812800" cy="6477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751361" y="5205435"/>
            <a:ext cx="381000" cy="673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4"/>
          <p:cNvSpPr txBox="1">
            <a:spLocks noChangeArrowheads="1"/>
          </p:cNvSpPr>
          <p:nvPr/>
        </p:nvSpPr>
        <p:spPr bwMode="auto">
          <a:xfrm>
            <a:off x="450850" y="4063204"/>
            <a:ext cx="738188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 dirty="0">
                <a:latin typeface="Arial"/>
                <a:ea typeface="Verdana" pitchFamily="34" charset="0"/>
                <a:cs typeface="Arial"/>
              </a:rPr>
              <a:t>User</a:t>
            </a:r>
          </a:p>
        </p:txBody>
      </p:sp>
      <p:sp>
        <p:nvSpPr>
          <p:cNvPr id="8196" name="TextBox 5"/>
          <p:cNvSpPr txBox="1">
            <a:spLocks noChangeArrowheads="1"/>
          </p:cNvSpPr>
          <p:nvPr/>
        </p:nvSpPr>
        <p:spPr bwMode="auto">
          <a:xfrm>
            <a:off x="1528763" y="4063204"/>
            <a:ext cx="903287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>
                <a:latin typeface="Arial"/>
                <a:ea typeface="Verdana" pitchFamily="34" charset="0"/>
                <a:cs typeface="Arial"/>
              </a:rPr>
              <a:t>Users</a:t>
            </a:r>
          </a:p>
        </p:txBody>
      </p:sp>
      <p:sp>
        <p:nvSpPr>
          <p:cNvPr id="8197" name="TextBox 6"/>
          <p:cNvSpPr txBox="1">
            <a:spLocks noChangeArrowheads="1"/>
          </p:cNvSpPr>
          <p:nvPr/>
        </p:nvSpPr>
        <p:spPr bwMode="auto">
          <a:xfrm>
            <a:off x="2676525" y="4063204"/>
            <a:ext cx="1068388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 dirty="0">
                <a:latin typeface="Arial"/>
                <a:ea typeface="Verdana" pitchFamily="34" charset="0"/>
                <a:cs typeface="Arial"/>
              </a:rPr>
              <a:t>Client</a:t>
            </a:r>
          </a:p>
        </p:txBody>
      </p:sp>
      <p:sp>
        <p:nvSpPr>
          <p:cNvPr id="8198" name="TextBox 7"/>
          <p:cNvSpPr txBox="1">
            <a:spLocks noChangeArrowheads="1"/>
          </p:cNvSpPr>
          <p:nvPr/>
        </p:nvSpPr>
        <p:spPr bwMode="auto">
          <a:xfrm>
            <a:off x="5173663" y="4063204"/>
            <a:ext cx="917575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>
                <a:latin typeface="Arial"/>
                <a:ea typeface="Verdana" pitchFamily="34" charset="0"/>
                <a:cs typeface="Arial"/>
              </a:rPr>
              <a:t>Multimedia</a:t>
            </a:r>
          </a:p>
        </p:txBody>
      </p:sp>
      <p:sp>
        <p:nvSpPr>
          <p:cNvPr id="8199" name="TextBox 8"/>
          <p:cNvSpPr txBox="1">
            <a:spLocks noChangeArrowheads="1"/>
          </p:cNvSpPr>
          <p:nvPr/>
        </p:nvSpPr>
        <p:spPr bwMode="auto">
          <a:xfrm>
            <a:off x="6337300" y="4063204"/>
            <a:ext cx="8556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>
                <a:latin typeface="Arial"/>
                <a:ea typeface="Verdana" pitchFamily="34" charset="0"/>
                <a:cs typeface="Arial"/>
              </a:rPr>
              <a:t>Corporate data center</a:t>
            </a:r>
          </a:p>
        </p:txBody>
      </p:sp>
      <p:sp>
        <p:nvSpPr>
          <p:cNvPr id="8200" name="TextBox 9"/>
          <p:cNvSpPr txBox="1">
            <a:spLocks noChangeArrowheads="1"/>
          </p:cNvSpPr>
          <p:nvPr/>
        </p:nvSpPr>
        <p:spPr bwMode="auto">
          <a:xfrm>
            <a:off x="7378700" y="4063204"/>
            <a:ext cx="10398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>
                <a:latin typeface="Arial"/>
                <a:ea typeface="Verdana" pitchFamily="34" charset="0"/>
                <a:cs typeface="Arial"/>
              </a:rPr>
              <a:t>Traditional server</a:t>
            </a:r>
          </a:p>
        </p:txBody>
      </p:sp>
      <p:sp>
        <p:nvSpPr>
          <p:cNvPr id="8201" name="TextBox 10"/>
          <p:cNvSpPr txBox="1">
            <a:spLocks noChangeArrowheads="1"/>
          </p:cNvSpPr>
          <p:nvPr/>
        </p:nvSpPr>
        <p:spPr bwMode="auto">
          <a:xfrm>
            <a:off x="3787775" y="4082254"/>
            <a:ext cx="1271588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>
                <a:latin typeface="Arial"/>
                <a:ea typeface="Verdana" pitchFamily="34" charset="0"/>
                <a:cs typeface="Arial"/>
              </a:rPr>
              <a:t>Mobile Client</a:t>
            </a:r>
          </a:p>
        </p:txBody>
      </p:sp>
      <p:sp>
        <p:nvSpPr>
          <p:cNvPr id="71" name="TextBox 4"/>
          <p:cNvSpPr txBox="1">
            <a:spLocks noChangeArrowheads="1"/>
          </p:cNvSpPr>
          <p:nvPr/>
        </p:nvSpPr>
        <p:spPr bwMode="auto">
          <a:xfrm>
            <a:off x="455889" y="5355828"/>
            <a:ext cx="73818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 dirty="0" smtClean="0">
                <a:latin typeface="Arial"/>
                <a:ea typeface="Verdana" pitchFamily="34" charset="0"/>
                <a:cs typeface="Arial"/>
              </a:rPr>
              <a:t>Internet</a:t>
            </a:r>
            <a:endParaRPr lang="en-US" sz="900" dirty="0">
              <a:latin typeface="Arial"/>
              <a:ea typeface="Verdana" pitchFamily="34" charset="0"/>
              <a:cs typeface="Arial"/>
            </a:endParaRPr>
          </a:p>
        </p:txBody>
      </p:sp>
      <p:sp>
        <p:nvSpPr>
          <p:cNvPr id="72" name="TextBox 5"/>
          <p:cNvSpPr txBox="1">
            <a:spLocks noChangeArrowheads="1"/>
          </p:cNvSpPr>
          <p:nvPr/>
        </p:nvSpPr>
        <p:spPr bwMode="auto">
          <a:xfrm>
            <a:off x="1268758" y="5375706"/>
            <a:ext cx="14077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dirty="0" smtClean="0">
                <a:latin typeface="Arial"/>
                <a:ea typeface="Verdana" pitchFamily="34" charset="0"/>
                <a:cs typeface="Arial"/>
              </a:rPr>
              <a:t>AWS Management Console</a:t>
            </a:r>
            <a:endParaRPr lang="en-US" sz="900" dirty="0">
              <a:latin typeface="Arial"/>
              <a:ea typeface="Verdana" pitchFamily="34" charset="0"/>
              <a:cs typeface="Arial"/>
            </a:endParaRPr>
          </a:p>
        </p:txBody>
      </p:sp>
      <p:sp>
        <p:nvSpPr>
          <p:cNvPr id="42" name="TextBox 5"/>
          <p:cNvSpPr txBox="1">
            <a:spLocks noChangeArrowheads="1"/>
          </p:cNvSpPr>
          <p:nvPr/>
        </p:nvSpPr>
        <p:spPr bwMode="auto">
          <a:xfrm>
            <a:off x="2524125" y="5375706"/>
            <a:ext cx="140776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dirty="0" smtClean="0">
                <a:latin typeface="Arial"/>
                <a:ea typeface="Verdana" pitchFamily="34" charset="0"/>
                <a:cs typeface="Arial"/>
              </a:rPr>
              <a:t>IAM Add-on</a:t>
            </a:r>
            <a:endParaRPr lang="en-US" sz="900" dirty="0">
              <a:latin typeface="Arial"/>
              <a:ea typeface="Verdana" pitchFamily="34" charset="0"/>
              <a:cs typeface="Arial"/>
            </a:endParaRPr>
          </a:p>
        </p:txBody>
      </p:sp>
      <p:sp>
        <p:nvSpPr>
          <p:cNvPr id="55" name="TextBox 5"/>
          <p:cNvSpPr txBox="1">
            <a:spLocks noChangeArrowheads="1"/>
          </p:cNvSpPr>
          <p:nvPr/>
        </p:nvSpPr>
        <p:spPr bwMode="auto">
          <a:xfrm>
            <a:off x="3735388" y="5387290"/>
            <a:ext cx="14077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dirty="0" smtClean="0">
                <a:latin typeface="Arial"/>
                <a:ea typeface="Verdana" pitchFamily="34" charset="0"/>
                <a:cs typeface="Arial"/>
              </a:rPr>
              <a:t>Example:</a:t>
            </a:r>
          </a:p>
          <a:p>
            <a:pPr algn="ctr"/>
            <a:r>
              <a:rPr lang="en-US" sz="900" dirty="0" smtClean="0">
                <a:latin typeface="Arial"/>
                <a:ea typeface="Verdana" pitchFamily="34" charset="0"/>
                <a:cs typeface="Arial"/>
              </a:rPr>
              <a:t>IAM Add-on</a:t>
            </a:r>
            <a:endParaRPr lang="en-US" sz="900" dirty="0">
              <a:latin typeface="Arial"/>
              <a:ea typeface="Verdana" pitchFamily="34" charset="0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187" y="3189443"/>
            <a:ext cx="584200" cy="774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168" y="3240243"/>
            <a:ext cx="825500" cy="723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3688" y="3301204"/>
            <a:ext cx="723900" cy="673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7825" y="3301204"/>
            <a:ext cx="444500" cy="660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0600" y="3364704"/>
            <a:ext cx="660400" cy="609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5651" y="3306109"/>
            <a:ext cx="520700" cy="685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37200" y="3306109"/>
            <a:ext cx="520700" cy="685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4883" y="4799705"/>
            <a:ext cx="838200" cy="5207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21518" y="4647305"/>
            <a:ext cx="723900" cy="6731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98939" y="5029990"/>
            <a:ext cx="393700" cy="203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41775" y="4626406"/>
            <a:ext cx="736600" cy="749300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35475" y="5029990"/>
            <a:ext cx="393700" cy="203200"/>
          </a:xfrm>
          <a:prstGeom prst="rect">
            <a:avLst/>
          </a:prstGeom>
        </p:spPr>
      </p:pic>
      <p:sp>
        <p:nvSpPr>
          <p:cNvPr id="57" name="TextBox 61"/>
          <p:cNvSpPr txBox="1">
            <a:spLocks noChangeArrowheads="1"/>
          </p:cNvSpPr>
          <p:nvPr/>
        </p:nvSpPr>
        <p:spPr bwMode="auto">
          <a:xfrm>
            <a:off x="344506" y="688328"/>
            <a:ext cx="4011612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>
                <a:latin typeface="Arial"/>
                <a:ea typeface="Verdana" pitchFamily="34" charset="0"/>
                <a:cs typeface="Arial"/>
              </a:rPr>
              <a:t>Amazon Mechanical Turk</a:t>
            </a:r>
          </a:p>
        </p:txBody>
      </p:sp>
      <p:sp>
        <p:nvSpPr>
          <p:cNvPr id="58" name="TextBox 62"/>
          <p:cNvSpPr txBox="1">
            <a:spLocks noChangeArrowheads="1"/>
          </p:cNvSpPr>
          <p:nvPr/>
        </p:nvSpPr>
        <p:spPr bwMode="auto">
          <a:xfrm>
            <a:off x="339743" y="454965"/>
            <a:ext cx="2032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 dirty="0">
                <a:solidFill>
                  <a:srgbClr val="8DD7F7"/>
                </a:solidFill>
                <a:latin typeface="Arial"/>
                <a:ea typeface="Verdana" pitchFamily="34" charset="0"/>
                <a:cs typeface="Arial"/>
              </a:rPr>
              <a:t>On-Demand Workforce</a:t>
            </a:r>
          </a:p>
        </p:txBody>
      </p:sp>
      <p:sp>
        <p:nvSpPr>
          <p:cNvPr id="59" name="TextBox 64"/>
          <p:cNvSpPr txBox="1">
            <a:spLocks noChangeArrowheads="1"/>
          </p:cNvSpPr>
          <p:nvPr/>
        </p:nvSpPr>
        <p:spPr bwMode="auto">
          <a:xfrm>
            <a:off x="1457127" y="1961503"/>
            <a:ext cx="1447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>
                <a:latin typeface="Arial"/>
                <a:ea typeface="Verdana" pitchFamily="34" charset="0"/>
                <a:cs typeface="Arial"/>
              </a:rPr>
              <a:t>Human Intelligence Tasks (HIT)</a:t>
            </a:r>
          </a:p>
        </p:txBody>
      </p:sp>
      <p:sp>
        <p:nvSpPr>
          <p:cNvPr id="60" name="TextBox 65"/>
          <p:cNvSpPr txBox="1">
            <a:spLocks noChangeArrowheads="1"/>
          </p:cNvSpPr>
          <p:nvPr/>
        </p:nvSpPr>
        <p:spPr bwMode="auto">
          <a:xfrm>
            <a:off x="2735064" y="1961503"/>
            <a:ext cx="13747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 dirty="0" smtClean="0">
                <a:latin typeface="Arial"/>
                <a:ea typeface="Verdana" pitchFamily="34" charset="0"/>
                <a:cs typeface="Arial"/>
              </a:rPr>
              <a:t>Assignment/</a:t>
            </a:r>
          </a:p>
          <a:p>
            <a:pPr algn="ctr"/>
            <a:r>
              <a:rPr lang="en-US" sz="900" dirty="0" smtClean="0">
                <a:latin typeface="Arial"/>
                <a:ea typeface="Verdana" pitchFamily="34" charset="0"/>
                <a:cs typeface="Arial"/>
              </a:rPr>
              <a:t>Task</a:t>
            </a:r>
            <a:endParaRPr lang="en-US" sz="900" dirty="0">
              <a:latin typeface="Arial"/>
              <a:ea typeface="Verdana" pitchFamily="34" charset="0"/>
              <a:cs typeface="Arial"/>
            </a:endParaRPr>
          </a:p>
        </p:txBody>
      </p:sp>
      <p:sp>
        <p:nvSpPr>
          <p:cNvPr id="61" name="TextBox 66"/>
          <p:cNvSpPr txBox="1">
            <a:spLocks noChangeArrowheads="1"/>
          </p:cNvSpPr>
          <p:nvPr/>
        </p:nvSpPr>
        <p:spPr bwMode="auto">
          <a:xfrm>
            <a:off x="5333802" y="1961503"/>
            <a:ext cx="1300162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>
                <a:latin typeface="Arial"/>
                <a:ea typeface="Verdana" pitchFamily="34" charset="0"/>
                <a:cs typeface="Arial"/>
              </a:rPr>
              <a:t>Requester</a:t>
            </a:r>
          </a:p>
        </p:txBody>
      </p:sp>
      <p:sp>
        <p:nvSpPr>
          <p:cNvPr id="62" name="TextBox 67"/>
          <p:cNvSpPr txBox="1">
            <a:spLocks noChangeArrowheads="1"/>
          </p:cNvSpPr>
          <p:nvPr/>
        </p:nvSpPr>
        <p:spPr bwMode="auto">
          <a:xfrm>
            <a:off x="3819327" y="1961503"/>
            <a:ext cx="16637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 dirty="0" smtClean="0">
                <a:latin typeface="Arial"/>
                <a:ea typeface="Verdana" pitchFamily="34" charset="0"/>
                <a:cs typeface="Arial"/>
              </a:rPr>
              <a:t>Workers</a:t>
            </a:r>
            <a:endParaRPr lang="en-US" sz="900" dirty="0">
              <a:latin typeface="Arial"/>
              <a:ea typeface="Verdana" pitchFamily="34" charset="0"/>
              <a:cs typeface="Arial"/>
            </a:endParaRPr>
          </a:p>
          <a:p>
            <a:pPr algn="ctr"/>
            <a:endParaRPr lang="en-US" sz="900" dirty="0">
              <a:latin typeface="Arial"/>
              <a:ea typeface="Verdana" pitchFamily="34" charset="0"/>
              <a:cs typeface="Arial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0278" y="1277817"/>
            <a:ext cx="838200" cy="52070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746268" y="1119861"/>
            <a:ext cx="762000" cy="762000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124218" y="1159033"/>
            <a:ext cx="609600" cy="68580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244993" y="1119831"/>
            <a:ext cx="825500" cy="723900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709462" y="1157931"/>
            <a:ext cx="520700" cy="685800"/>
          </a:xfrm>
          <a:prstGeom prst="rect">
            <a:avLst/>
          </a:prstGeom>
        </p:spPr>
      </p:pic>
      <p:sp>
        <p:nvSpPr>
          <p:cNvPr id="74" name="TextBox 65"/>
          <p:cNvSpPr txBox="1">
            <a:spLocks noChangeArrowheads="1"/>
          </p:cNvSpPr>
          <p:nvPr/>
        </p:nvSpPr>
        <p:spPr bwMode="auto">
          <a:xfrm>
            <a:off x="146853" y="1969192"/>
            <a:ext cx="13747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 dirty="0" smtClean="0">
                <a:latin typeface="Arial"/>
                <a:ea typeface="Verdana" pitchFamily="34" charset="0"/>
                <a:cs typeface="Arial"/>
              </a:rPr>
              <a:t>Amazon </a:t>
            </a:r>
          </a:p>
          <a:p>
            <a:pPr algn="ctr"/>
            <a:r>
              <a:rPr lang="en-US" sz="900" dirty="0" smtClean="0">
                <a:latin typeface="Arial"/>
                <a:ea typeface="Verdana" pitchFamily="34" charset="0"/>
                <a:cs typeface="Arial"/>
              </a:rPr>
              <a:t>Mechanical Turk</a:t>
            </a:r>
            <a:endParaRPr lang="en-US" sz="900" dirty="0">
              <a:latin typeface="Arial"/>
              <a:ea typeface="Verdana" pitchFamily="34" charset="0"/>
              <a:cs typeface="Arial"/>
            </a:endParaRPr>
          </a:p>
        </p:txBody>
      </p:sp>
      <p:sp>
        <p:nvSpPr>
          <p:cNvPr id="38" name="TextBox 62"/>
          <p:cNvSpPr txBox="1">
            <a:spLocks noChangeArrowheads="1"/>
          </p:cNvSpPr>
          <p:nvPr/>
        </p:nvSpPr>
        <p:spPr bwMode="auto">
          <a:xfrm>
            <a:off x="377890" y="2759867"/>
            <a:ext cx="2032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rial"/>
                <a:ea typeface="Verdana" pitchFamily="34" charset="0"/>
                <a:cs typeface="Arial"/>
              </a:rPr>
              <a:t>Non-Service Specific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20675" y="368300"/>
            <a:ext cx="251301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 dirty="0" smtClean="0">
                <a:latin typeface="Arial"/>
                <a:ea typeface="Verdana" pitchFamily="34" charset="0"/>
                <a:cs typeface="Arial"/>
              </a:rPr>
              <a:t>Groups</a:t>
            </a:r>
            <a:endParaRPr lang="en-US" sz="1000" b="1" dirty="0">
              <a:latin typeface="Arial"/>
              <a:ea typeface="Verdana" pitchFamily="34" charset="0"/>
              <a:cs typeface="Arial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463550" y="760413"/>
            <a:ext cx="1709738" cy="1733550"/>
            <a:chOff x="463550" y="760413"/>
            <a:chExt cx="1709738" cy="1733550"/>
          </a:xfrm>
        </p:grpSpPr>
        <p:sp>
          <p:nvSpPr>
            <p:cNvPr id="5" name="Rounded Rectangle 4"/>
            <p:cNvSpPr/>
            <p:nvPr/>
          </p:nvSpPr>
          <p:spPr>
            <a:xfrm>
              <a:off x="463550" y="760413"/>
              <a:ext cx="1709738" cy="1733550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lgDash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7" name="TextBox 31"/>
            <p:cNvSpPr txBox="1">
              <a:spLocks noChangeArrowheads="1"/>
            </p:cNvSpPr>
            <p:nvPr/>
          </p:nvSpPr>
          <p:spPr bwMode="auto">
            <a:xfrm>
              <a:off x="546100" y="2251075"/>
              <a:ext cx="1555750" cy="230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900" b="1" dirty="0" smtClean="0">
                  <a:latin typeface="Arial"/>
                  <a:ea typeface="Verdana" pitchFamily="34" charset="0"/>
                  <a:cs typeface="Arial"/>
                </a:rPr>
                <a:t>Auto scaling </a:t>
              </a:r>
              <a:r>
                <a:rPr lang="en-US" sz="900" b="1" dirty="0">
                  <a:latin typeface="Arial"/>
                  <a:ea typeface="Verdana" pitchFamily="34" charset="0"/>
                  <a:cs typeface="Arial"/>
                </a:rPr>
                <a:t>Group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549525" y="760413"/>
            <a:ext cx="1689100" cy="1733550"/>
            <a:chOff x="2549525" y="760413"/>
            <a:chExt cx="1689100" cy="1733550"/>
          </a:xfrm>
        </p:grpSpPr>
        <p:sp>
          <p:nvSpPr>
            <p:cNvPr id="6" name="Rounded Rectangle 5"/>
            <p:cNvSpPr/>
            <p:nvPr/>
          </p:nvSpPr>
          <p:spPr>
            <a:xfrm>
              <a:off x="2549525" y="760413"/>
              <a:ext cx="1689100" cy="1733550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8" name="TextBox 32"/>
            <p:cNvSpPr txBox="1">
              <a:spLocks noChangeArrowheads="1"/>
            </p:cNvSpPr>
            <p:nvPr/>
          </p:nvSpPr>
          <p:spPr bwMode="auto">
            <a:xfrm>
              <a:off x="2619375" y="2251075"/>
              <a:ext cx="1557338" cy="230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900" b="1" dirty="0">
                  <a:solidFill>
                    <a:srgbClr val="F7981F"/>
                  </a:solidFill>
                  <a:latin typeface="Arial"/>
                  <a:ea typeface="Verdana" pitchFamily="34" charset="0"/>
                  <a:cs typeface="Arial"/>
                </a:rPr>
                <a:t>Availability Zone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614863" y="760413"/>
            <a:ext cx="1752600" cy="1733550"/>
            <a:chOff x="4614863" y="760413"/>
            <a:chExt cx="1752600" cy="1733550"/>
          </a:xfrm>
        </p:grpSpPr>
        <p:sp>
          <p:nvSpPr>
            <p:cNvPr id="7" name="Rounded Rectangle 6"/>
            <p:cNvSpPr/>
            <p:nvPr/>
          </p:nvSpPr>
          <p:spPr>
            <a:xfrm>
              <a:off x="4614863" y="760413"/>
              <a:ext cx="1752600" cy="1733550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9" name="TextBox 33"/>
            <p:cNvSpPr txBox="1">
              <a:spLocks noChangeArrowheads="1"/>
            </p:cNvSpPr>
            <p:nvPr/>
          </p:nvSpPr>
          <p:spPr bwMode="auto">
            <a:xfrm>
              <a:off x="4721225" y="2243138"/>
              <a:ext cx="1555750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900" b="1">
                  <a:latin typeface="Arial"/>
                  <a:ea typeface="Verdana" pitchFamily="34" charset="0"/>
                  <a:cs typeface="Arial"/>
                </a:rPr>
                <a:t>Region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743700" y="760413"/>
            <a:ext cx="1752600" cy="1733550"/>
            <a:chOff x="6743700" y="760413"/>
            <a:chExt cx="1752600" cy="1733550"/>
          </a:xfrm>
        </p:grpSpPr>
        <p:grpSp>
          <p:nvGrpSpPr>
            <p:cNvPr id="8" name="Group 21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20" name="TextBox 34"/>
            <p:cNvSpPr txBox="1">
              <a:spLocks noChangeArrowheads="1"/>
            </p:cNvSpPr>
            <p:nvPr/>
          </p:nvSpPr>
          <p:spPr bwMode="auto">
            <a:xfrm>
              <a:off x="6851650" y="2251075"/>
              <a:ext cx="1555750" cy="230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900" b="1" dirty="0">
                  <a:solidFill>
                    <a:srgbClr val="6F2927"/>
                  </a:solidFill>
                  <a:latin typeface="Arial"/>
                  <a:ea typeface="Verdana" pitchFamily="34" charset="0"/>
                  <a:cs typeface="Arial"/>
                </a:rPr>
                <a:t>Security Group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42913" y="2690813"/>
            <a:ext cx="1752600" cy="1887537"/>
            <a:chOff x="442913" y="2690813"/>
            <a:chExt cx="1752600" cy="1887537"/>
          </a:xfrm>
        </p:grpSpPr>
        <p:sp>
          <p:nvSpPr>
            <p:cNvPr id="13" name="Rounded Rectangle 12"/>
            <p:cNvSpPr/>
            <p:nvPr/>
          </p:nvSpPr>
          <p:spPr>
            <a:xfrm>
              <a:off x="442913" y="2824163"/>
              <a:ext cx="1752600" cy="1733550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pic>
          <p:nvPicPr>
            <p:cNvPr id="16" name="Picture 12" descr="C:\Users\aiden\Pictures\AWS Arch Icons - EMF\ElasticBeanStalk_application.em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41338" y="2690813"/>
              <a:ext cx="360362" cy="260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" name="TextBox 35"/>
            <p:cNvSpPr txBox="1">
              <a:spLocks noChangeArrowheads="1"/>
            </p:cNvSpPr>
            <p:nvPr/>
          </p:nvSpPr>
          <p:spPr bwMode="auto">
            <a:xfrm>
              <a:off x="557213" y="4208463"/>
              <a:ext cx="1557337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900" dirty="0">
                  <a:latin typeface="Arial"/>
                  <a:ea typeface="Verdana" pitchFamily="34" charset="0"/>
                  <a:cs typeface="Arial"/>
                </a:rPr>
                <a:t>Elastic Beanstalk Container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536825" y="2700338"/>
            <a:ext cx="1751013" cy="1857375"/>
            <a:chOff x="2536825" y="2700338"/>
            <a:chExt cx="1751013" cy="1857375"/>
          </a:xfrm>
        </p:grpSpPr>
        <p:sp>
          <p:nvSpPr>
            <p:cNvPr id="11" name="Rounded Rectangle 10"/>
            <p:cNvSpPr/>
            <p:nvPr/>
          </p:nvSpPr>
          <p:spPr>
            <a:xfrm>
              <a:off x="2536825" y="2824163"/>
              <a:ext cx="1751013" cy="1733550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pic>
          <p:nvPicPr>
            <p:cNvPr id="15" name="Picture 8" descr="C:\Users\aiden\Pictures\AWS Arch Icons - EMF\EC2_contents_addon.em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733675" y="2700338"/>
              <a:ext cx="24765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TextBox 36"/>
            <p:cNvSpPr txBox="1">
              <a:spLocks noChangeArrowheads="1"/>
            </p:cNvSpPr>
            <p:nvPr/>
          </p:nvSpPr>
          <p:spPr bwMode="auto">
            <a:xfrm>
              <a:off x="2655888" y="4314825"/>
              <a:ext cx="1555750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900">
                  <a:latin typeface="Arial"/>
                  <a:ea typeface="Verdana" pitchFamily="34" charset="0"/>
                  <a:cs typeface="Arial"/>
                </a:rPr>
                <a:t>EC2 Instance Contents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629150" y="2824163"/>
            <a:ext cx="1752600" cy="1733550"/>
            <a:chOff x="4629150" y="2824163"/>
            <a:chExt cx="1752600" cy="1733550"/>
          </a:xfrm>
        </p:grpSpPr>
        <p:sp>
          <p:nvSpPr>
            <p:cNvPr id="12" name="Rounded Rectangle 11"/>
            <p:cNvSpPr/>
            <p:nvPr/>
          </p:nvSpPr>
          <p:spPr>
            <a:xfrm>
              <a:off x="4629150" y="2824163"/>
              <a:ext cx="1752600" cy="1733550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23" name="TextBox 37"/>
            <p:cNvSpPr txBox="1">
              <a:spLocks noChangeArrowheads="1"/>
            </p:cNvSpPr>
            <p:nvPr/>
          </p:nvSpPr>
          <p:spPr bwMode="auto">
            <a:xfrm>
              <a:off x="4721225" y="4314825"/>
              <a:ext cx="1555750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900">
                  <a:latin typeface="Arial"/>
                  <a:ea typeface="Verdana" pitchFamily="34" charset="0"/>
                  <a:cs typeface="Arial"/>
                </a:rPr>
                <a:t>VPC Subnet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6750050" y="2843213"/>
            <a:ext cx="1752600" cy="1735137"/>
            <a:chOff x="6750050" y="2843213"/>
            <a:chExt cx="1752600" cy="1735137"/>
          </a:xfrm>
        </p:grpSpPr>
        <p:sp>
          <p:nvSpPr>
            <p:cNvPr id="24" name="Rounded Rectangle 23"/>
            <p:cNvSpPr/>
            <p:nvPr/>
          </p:nvSpPr>
          <p:spPr>
            <a:xfrm>
              <a:off x="6750050" y="2843213"/>
              <a:ext cx="1752600" cy="1735137"/>
            </a:xfrm>
            <a:prstGeom prst="roundRect">
              <a:avLst>
                <a:gd name="adj" fmla="val 9818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838950" y="4306888"/>
              <a:ext cx="1555750" cy="2301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b="1" dirty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Server Contents</a:t>
              </a:r>
            </a:p>
          </p:txBody>
        </p:sp>
      </p:grpSp>
      <p:sp>
        <p:nvSpPr>
          <p:cNvPr id="43" name="Rounded Rectangle 42"/>
          <p:cNvSpPr/>
          <p:nvPr/>
        </p:nvSpPr>
        <p:spPr>
          <a:xfrm>
            <a:off x="2562225" y="4881563"/>
            <a:ext cx="1751013" cy="173355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468313" y="4881563"/>
            <a:ext cx="1752600" cy="173355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7" name="TextBox 35"/>
          <p:cNvSpPr txBox="1">
            <a:spLocks noChangeArrowheads="1"/>
          </p:cNvSpPr>
          <p:nvPr/>
        </p:nvSpPr>
        <p:spPr bwMode="auto">
          <a:xfrm>
            <a:off x="557213" y="6379701"/>
            <a:ext cx="155733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 dirty="0" smtClean="0">
                <a:latin typeface="Arial"/>
                <a:ea typeface="Verdana" pitchFamily="34" charset="0"/>
                <a:cs typeface="Arial"/>
              </a:rPr>
              <a:t>Virtual Private Cloud</a:t>
            </a:r>
            <a:endParaRPr lang="en-US" sz="900" dirty="0">
              <a:latin typeface="Arial"/>
              <a:ea typeface="Verdana" pitchFamily="34" charset="0"/>
              <a:cs typeface="Arial"/>
            </a:endParaRPr>
          </a:p>
        </p:txBody>
      </p:sp>
      <p:sp>
        <p:nvSpPr>
          <p:cNvPr id="48" name="TextBox 35"/>
          <p:cNvSpPr txBox="1">
            <a:spLocks noChangeArrowheads="1"/>
          </p:cNvSpPr>
          <p:nvPr/>
        </p:nvSpPr>
        <p:spPr bwMode="auto">
          <a:xfrm>
            <a:off x="2681288" y="6379701"/>
            <a:ext cx="155733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 dirty="0" smtClean="0">
                <a:latin typeface="Arial"/>
                <a:ea typeface="Verdana" pitchFamily="34" charset="0"/>
                <a:cs typeface="Arial"/>
              </a:rPr>
              <a:t>AWS Cloud</a:t>
            </a:r>
            <a:endParaRPr lang="en-US" sz="900" dirty="0">
              <a:latin typeface="Arial"/>
              <a:ea typeface="Verdana" pitchFamily="34" charset="0"/>
              <a:cs typeface="Arial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156" y="2669411"/>
            <a:ext cx="215900" cy="2286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6632" y="4663285"/>
            <a:ext cx="508000" cy="31750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403" y="4663285"/>
            <a:ext cx="508000" cy="317500"/>
          </a:xfrm>
          <a:prstGeom prst="rect">
            <a:avLst/>
          </a:prstGeom>
        </p:spPr>
      </p:pic>
      <p:grpSp>
        <p:nvGrpSpPr>
          <p:cNvPr id="49" name="Group 48"/>
          <p:cNvGrpSpPr/>
          <p:nvPr/>
        </p:nvGrpSpPr>
        <p:grpSpPr>
          <a:xfrm>
            <a:off x="4676775" y="4742172"/>
            <a:ext cx="1752600" cy="1870746"/>
            <a:chOff x="4676775" y="4742172"/>
            <a:chExt cx="1752600" cy="1870746"/>
          </a:xfrm>
        </p:grpSpPr>
        <p:grpSp>
          <p:nvGrpSpPr>
            <p:cNvPr id="2" name="Group 1"/>
            <p:cNvGrpSpPr/>
            <p:nvPr/>
          </p:nvGrpSpPr>
          <p:grpSpPr>
            <a:xfrm>
              <a:off x="4676775" y="4879368"/>
              <a:ext cx="1752600" cy="1733550"/>
              <a:chOff x="4676775" y="4879368"/>
              <a:chExt cx="1752600" cy="1733550"/>
            </a:xfrm>
          </p:grpSpPr>
          <p:sp>
            <p:nvSpPr>
              <p:cNvPr id="61" name="Rounded Rectangle 60"/>
              <p:cNvSpPr/>
              <p:nvPr/>
            </p:nvSpPr>
            <p:spPr>
              <a:xfrm>
                <a:off x="4676775" y="4879368"/>
                <a:ext cx="1752600" cy="1733550"/>
              </a:xfrm>
              <a:prstGeom prst="roundRect">
                <a:avLst>
                  <a:gd name="adj" fmla="val 9818"/>
                </a:avLst>
              </a:prstGeom>
              <a:noFill/>
              <a:ln w="63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62" name="TextBox 37"/>
              <p:cNvSpPr txBox="1">
                <a:spLocks noChangeArrowheads="1"/>
              </p:cNvSpPr>
              <p:nvPr/>
            </p:nvSpPr>
            <p:spPr bwMode="auto">
              <a:xfrm>
                <a:off x="4768850" y="6370030"/>
                <a:ext cx="1555750" cy="231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900" dirty="0" smtClean="0">
                    <a:latin typeface="Arial"/>
                    <a:ea typeface="Verdana" pitchFamily="34" charset="0"/>
                    <a:cs typeface="Arial"/>
                  </a:rPr>
                  <a:t>Corporate Data center</a:t>
                </a:r>
                <a:endParaRPr lang="en-US" sz="900" dirty="0">
                  <a:latin typeface="Arial"/>
                  <a:ea typeface="Verdana" pitchFamily="34" charset="0"/>
                  <a:cs typeface="Arial"/>
                </a:endParaRPr>
              </a:p>
            </p:txBody>
          </p:sp>
        </p:grpSp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829470" y="4742172"/>
              <a:ext cx="186586" cy="24574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Box 3"/>
          <p:cNvSpPr txBox="1">
            <a:spLocks noChangeArrowheads="1"/>
          </p:cNvSpPr>
          <p:nvPr/>
        </p:nvSpPr>
        <p:spPr bwMode="auto">
          <a:xfrm>
            <a:off x="320675" y="368300"/>
            <a:ext cx="60690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 dirty="0">
                <a:latin typeface="Arial"/>
                <a:ea typeface="Verdana" pitchFamily="34" charset="0"/>
                <a:cs typeface="Arial"/>
              </a:rPr>
              <a:t>Example 1</a:t>
            </a:r>
            <a:r>
              <a:rPr lang="en-US" sz="1200" dirty="0">
                <a:latin typeface="Arial"/>
                <a:ea typeface="Verdana" pitchFamily="34" charset="0"/>
                <a:cs typeface="Arial"/>
              </a:rPr>
              <a:t>: 2-Tier Auto-scalable Web Application Architecture in 1 AZ</a:t>
            </a:r>
          </a:p>
        </p:txBody>
      </p:sp>
      <p:sp>
        <p:nvSpPr>
          <p:cNvPr id="3074" name="AutoShape 3"/>
          <p:cNvSpPr>
            <a:spLocks noChangeAspect="1" noChangeArrowheads="1"/>
          </p:cNvSpPr>
          <p:nvPr/>
        </p:nvSpPr>
        <p:spPr bwMode="auto">
          <a:xfrm>
            <a:off x="1109663" y="0"/>
            <a:ext cx="7781925" cy="10067925"/>
          </a:xfrm>
          <a:prstGeom prst="rect">
            <a:avLst/>
          </a:prstGeom>
          <a:noFill/>
        </p:spPr>
        <p:txBody>
          <a:bodyPr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3075" name="AutoShape 60"/>
          <p:cNvSpPr>
            <a:spLocks noChangeAspect="1" noChangeArrowheads="1"/>
          </p:cNvSpPr>
          <p:nvPr/>
        </p:nvSpPr>
        <p:spPr bwMode="auto">
          <a:xfrm>
            <a:off x="1109663" y="0"/>
            <a:ext cx="7781925" cy="10067925"/>
          </a:xfrm>
          <a:prstGeom prst="rect">
            <a:avLst/>
          </a:prstGeom>
          <a:noFill/>
        </p:spPr>
        <p:txBody>
          <a:bodyPr/>
          <a:lstStyle/>
          <a:p>
            <a:endParaRPr lang="en-US">
              <a:latin typeface="Arial"/>
              <a:cs typeface="Arial"/>
            </a:endParaRPr>
          </a:p>
        </p:txBody>
      </p:sp>
      <p:pic>
        <p:nvPicPr>
          <p:cNvPr id="2050" name="Picture 2" descr="283181CB-4315-4A0A-A9F6-091CA38FE37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2133600" y="895349"/>
            <a:ext cx="4756547" cy="566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3"/>
          <p:cNvSpPr txBox="1">
            <a:spLocks noChangeArrowheads="1"/>
          </p:cNvSpPr>
          <p:nvPr/>
        </p:nvSpPr>
        <p:spPr bwMode="auto">
          <a:xfrm>
            <a:off x="320675" y="368300"/>
            <a:ext cx="60690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 dirty="0">
                <a:latin typeface="Arial"/>
                <a:ea typeface="Verdana" pitchFamily="34" charset="0"/>
                <a:cs typeface="Arial"/>
              </a:rPr>
              <a:t>Example </a:t>
            </a:r>
            <a:r>
              <a:rPr lang="en-US" sz="1200" b="1" dirty="0" smtClean="0">
                <a:latin typeface="Arial"/>
                <a:ea typeface="Verdana" pitchFamily="34" charset="0"/>
                <a:cs typeface="Arial"/>
              </a:rPr>
              <a:t>2</a:t>
            </a:r>
            <a:r>
              <a:rPr lang="en-US" sz="1200" dirty="0" smtClean="0">
                <a:latin typeface="Arial"/>
                <a:ea typeface="Verdana" pitchFamily="34" charset="0"/>
                <a:cs typeface="Arial"/>
              </a:rPr>
              <a:t>: 3-Tier </a:t>
            </a:r>
            <a:r>
              <a:rPr lang="en-US" sz="1200" dirty="0">
                <a:latin typeface="Arial"/>
                <a:ea typeface="Verdana" pitchFamily="34" charset="0"/>
                <a:cs typeface="Arial"/>
              </a:rPr>
              <a:t>Auto-scalable Web Application </a:t>
            </a:r>
            <a:r>
              <a:rPr lang="en-US" sz="1200" dirty="0" smtClean="0">
                <a:latin typeface="Arial"/>
                <a:ea typeface="Verdana" pitchFamily="34" charset="0"/>
                <a:cs typeface="Arial"/>
              </a:rPr>
              <a:t>Architecture</a:t>
            </a:r>
            <a:endParaRPr lang="en-US" sz="1200" dirty="0">
              <a:latin typeface="Arial"/>
              <a:ea typeface="Verdana" pitchFamily="34" charset="0"/>
              <a:cs typeface="Arial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84588" y="682934"/>
            <a:ext cx="6878287" cy="5704531"/>
            <a:chOff x="884588" y="682934"/>
            <a:chExt cx="7232350" cy="6128013"/>
          </a:xfrm>
        </p:grpSpPr>
        <p:sp>
          <p:nvSpPr>
            <p:cNvPr id="58" name="Rounded Rectangle 57"/>
            <p:cNvSpPr/>
            <p:nvPr/>
          </p:nvSpPr>
          <p:spPr>
            <a:xfrm>
              <a:off x="3474721" y="3135561"/>
              <a:ext cx="2834639" cy="3511656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" name="TextBox 94"/>
            <p:cNvSpPr txBox="1">
              <a:spLocks noChangeArrowheads="1"/>
            </p:cNvSpPr>
            <p:nvPr/>
          </p:nvSpPr>
          <p:spPr bwMode="auto">
            <a:xfrm>
              <a:off x="6050742" y="3713462"/>
              <a:ext cx="1494155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rgbClr val="0070C0"/>
                  </a:solidFill>
                  <a:latin typeface="Arial"/>
                  <a:ea typeface="Verdana" pitchFamily="34" charset="0"/>
                  <a:cs typeface="Arial"/>
                </a:rPr>
                <a:t>Amazon S3</a:t>
              </a:r>
              <a:endParaRPr lang="en-US" sz="1050" b="1" dirty="0">
                <a:solidFill>
                  <a:srgbClr val="0070C0"/>
                </a:solidFill>
                <a:latin typeface="Arial"/>
                <a:ea typeface="Verdana" pitchFamily="34" charset="0"/>
                <a:cs typeface="Arial"/>
              </a:endParaRPr>
            </a:p>
            <a:p>
              <a:pPr algn="ctr"/>
              <a:r>
                <a:rPr lang="en-US" sz="1050" b="1" dirty="0" smtClean="0">
                  <a:solidFill>
                    <a:srgbClr val="0070C0"/>
                  </a:solidFill>
                  <a:latin typeface="Arial"/>
                  <a:ea typeface="Verdana" pitchFamily="34" charset="0"/>
                  <a:cs typeface="Arial"/>
                </a:rPr>
                <a:t>Bucket</a:t>
              </a:r>
              <a:endParaRPr lang="en-US" sz="1050" b="1" dirty="0">
                <a:solidFill>
                  <a:srgbClr val="0070C0"/>
                </a:solidFill>
                <a:latin typeface="Arial"/>
                <a:ea typeface="Verdana" pitchFamily="34" charset="0"/>
                <a:cs typeface="Arial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6516762" y="3139517"/>
              <a:ext cx="495607" cy="573946"/>
              <a:chOff x="6445250" y="2209800"/>
              <a:chExt cx="735013" cy="752475"/>
            </a:xfrm>
          </p:grpSpPr>
          <p:sp>
            <p:nvSpPr>
              <p:cNvPr id="54" name="Freeform 278"/>
              <p:cNvSpPr>
                <a:spLocks/>
              </p:cNvSpPr>
              <p:nvPr/>
            </p:nvSpPr>
            <p:spPr bwMode="auto">
              <a:xfrm>
                <a:off x="6445250" y="2343150"/>
                <a:ext cx="735013" cy="619125"/>
              </a:xfrm>
              <a:custGeom>
                <a:avLst/>
                <a:gdLst/>
                <a:ahLst/>
                <a:cxnLst>
                  <a:cxn ang="0">
                    <a:pos x="77" y="0"/>
                  </a:cxn>
                  <a:cxn ang="0">
                    <a:pos x="39" y="10"/>
                  </a:cxn>
                  <a:cxn ang="0">
                    <a:pos x="0" y="0"/>
                  </a:cxn>
                  <a:cxn ang="0">
                    <a:pos x="13" y="59"/>
                  </a:cxn>
                  <a:cxn ang="0">
                    <a:pos x="39" y="65"/>
                  </a:cxn>
                  <a:cxn ang="0">
                    <a:pos x="64" y="59"/>
                  </a:cxn>
                  <a:cxn ang="0">
                    <a:pos x="64" y="59"/>
                  </a:cxn>
                  <a:cxn ang="0">
                    <a:pos x="77" y="0"/>
                  </a:cxn>
                </a:cxnLst>
                <a:rect l="0" t="0" r="r" b="b"/>
                <a:pathLst>
                  <a:path w="77" h="65">
                    <a:moveTo>
                      <a:pt x="77" y="0"/>
                    </a:moveTo>
                    <a:cubicBezTo>
                      <a:pt x="77" y="5"/>
                      <a:pt x="60" y="10"/>
                      <a:pt x="39" y="10"/>
                    </a:cubicBezTo>
                    <a:cubicBezTo>
                      <a:pt x="17" y="10"/>
                      <a:pt x="0" y="5"/>
                      <a:pt x="0" y="0"/>
                    </a:cubicBezTo>
                    <a:cubicBezTo>
                      <a:pt x="13" y="59"/>
                      <a:pt x="13" y="59"/>
                      <a:pt x="13" y="59"/>
                    </a:cubicBezTo>
                    <a:cubicBezTo>
                      <a:pt x="13" y="62"/>
                      <a:pt x="24" y="65"/>
                      <a:pt x="39" y="65"/>
                    </a:cubicBezTo>
                    <a:cubicBezTo>
                      <a:pt x="53" y="65"/>
                      <a:pt x="64" y="62"/>
                      <a:pt x="64" y="59"/>
                    </a:cubicBezTo>
                    <a:cubicBezTo>
                      <a:pt x="64" y="59"/>
                      <a:pt x="64" y="59"/>
                      <a:pt x="64" y="59"/>
                    </a:cubicBez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146EB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>
                  <a:latin typeface="Arial"/>
                  <a:cs typeface="Arial"/>
                </a:endParaRPr>
              </a:p>
            </p:txBody>
          </p:sp>
          <p:sp>
            <p:nvSpPr>
              <p:cNvPr id="55" name="Oval 279"/>
              <p:cNvSpPr>
                <a:spLocks noChangeArrowheads="1"/>
              </p:cNvSpPr>
              <p:nvPr/>
            </p:nvSpPr>
            <p:spPr bwMode="auto">
              <a:xfrm>
                <a:off x="6445250" y="2209800"/>
                <a:ext cx="735013" cy="190500"/>
              </a:xfrm>
              <a:prstGeom prst="ellipse">
                <a:avLst/>
              </a:prstGeom>
              <a:solidFill>
                <a:srgbClr val="146EB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>
                  <a:latin typeface="Arial"/>
                  <a:cs typeface="Arial"/>
                </a:endParaRPr>
              </a:p>
            </p:txBody>
          </p:sp>
        </p:grpSp>
        <p:sp>
          <p:nvSpPr>
            <p:cNvPr id="10" name="Rounded Rectangle 9"/>
            <p:cNvSpPr/>
            <p:nvPr/>
          </p:nvSpPr>
          <p:spPr>
            <a:xfrm>
              <a:off x="2981871" y="2875809"/>
              <a:ext cx="2550249" cy="3511656"/>
            </a:xfrm>
            <a:prstGeom prst="roundRect">
              <a:avLst>
                <a:gd name="adj" fmla="val 9818"/>
              </a:avLst>
            </a:prstGeom>
            <a:solidFill>
              <a:schemeClr val="bg1"/>
            </a:solidFill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748214" y="1743215"/>
              <a:ext cx="4582226" cy="5025249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" name="TextBox 32"/>
            <p:cNvSpPr txBox="1">
              <a:spLocks noChangeArrowheads="1"/>
            </p:cNvSpPr>
            <p:nvPr/>
          </p:nvSpPr>
          <p:spPr bwMode="auto">
            <a:xfrm>
              <a:off x="3372234" y="6125854"/>
              <a:ext cx="1718383" cy="2616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rgbClr val="F7981F"/>
                  </a:solidFill>
                  <a:latin typeface="Arial"/>
                  <a:ea typeface="Verdana" pitchFamily="34" charset="0"/>
                  <a:cs typeface="Arial"/>
                </a:rPr>
                <a:t>AZ-1</a:t>
              </a:r>
              <a:endParaRPr lang="en-US" sz="1050" b="1" dirty="0">
                <a:solidFill>
                  <a:srgbClr val="F7981F"/>
                </a:solidFill>
                <a:latin typeface="Arial"/>
                <a:ea typeface="Verdana" pitchFamily="34" charset="0"/>
                <a:cs typeface="Arial"/>
              </a:endParaRPr>
            </a:p>
          </p:txBody>
        </p:sp>
        <p:sp>
          <p:nvSpPr>
            <p:cNvPr id="13" name="TextBox 33"/>
            <p:cNvSpPr txBox="1">
              <a:spLocks noChangeArrowheads="1"/>
            </p:cNvSpPr>
            <p:nvPr/>
          </p:nvSpPr>
          <p:spPr bwMode="auto">
            <a:xfrm>
              <a:off x="5532120" y="6549336"/>
              <a:ext cx="2053676" cy="2616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050" b="1" dirty="0">
                  <a:latin typeface="Arial"/>
                  <a:ea typeface="Verdana" pitchFamily="34" charset="0"/>
                  <a:cs typeface="Arial"/>
                </a:rPr>
                <a:t>Region</a:t>
              </a:r>
              <a:endParaRPr lang="en-US" sz="1200" b="1" dirty="0">
                <a:latin typeface="Arial"/>
                <a:ea typeface="Verdana" pitchFamily="34" charset="0"/>
                <a:cs typeface="Arial"/>
              </a:endParaRPr>
            </a:p>
          </p:txBody>
        </p:sp>
        <p:sp>
          <p:nvSpPr>
            <p:cNvPr id="15" name="TextBox 39"/>
            <p:cNvSpPr txBox="1">
              <a:spLocks noChangeArrowheads="1"/>
            </p:cNvSpPr>
            <p:nvPr/>
          </p:nvSpPr>
          <p:spPr bwMode="auto">
            <a:xfrm>
              <a:off x="2899559" y="2166481"/>
              <a:ext cx="1251067" cy="415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000" b="1" dirty="0">
                  <a:solidFill>
                    <a:srgbClr val="002060"/>
                  </a:solidFill>
                  <a:latin typeface="Arial"/>
                  <a:ea typeface="Verdana" pitchFamily="34" charset="0"/>
                  <a:cs typeface="Arial"/>
                </a:rPr>
                <a:t>Elastic Load</a:t>
              </a:r>
            </a:p>
            <a:p>
              <a:pPr algn="ctr"/>
              <a:r>
                <a:rPr lang="en-US" sz="1000" b="1" dirty="0">
                  <a:solidFill>
                    <a:srgbClr val="002060"/>
                  </a:solidFill>
                  <a:latin typeface="Arial"/>
                  <a:ea typeface="Verdana" pitchFamily="34" charset="0"/>
                  <a:cs typeface="Arial"/>
                </a:rPr>
                <a:t>Balancer</a:t>
              </a:r>
            </a:p>
          </p:txBody>
        </p:sp>
        <p:sp>
          <p:nvSpPr>
            <p:cNvPr id="16" name="TextBox 37"/>
            <p:cNvSpPr txBox="1">
              <a:spLocks noChangeArrowheads="1"/>
            </p:cNvSpPr>
            <p:nvPr/>
          </p:nvSpPr>
          <p:spPr bwMode="auto">
            <a:xfrm>
              <a:off x="884588" y="2696718"/>
              <a:ext cx="1452334" cy="5770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accent3"/>
                  </a:solidFill>
                  <a:latin typeface="Arial"/>
                  <a:ea typeface="Verdana" pitchFamily="34" charset="0"/>
                  <a:cs typeface="Arial"/>
                </a:rPr>
                <a:t>Amazon </a:t>
              </a:r>
            </a:p>
            <a:p>
              <a:pPr algn="ctr"/>
              <a:r>
                <a:rPr lang="en-US" sz="1050" b="1" dirty="0" smtClean="0">
                  <a:solidFill>
                    <a:schemeClr val="accent3"/>
                  </a:solidFill>
                  <a:latin typeface="Arial"/>
                  <a:ea typeface="Verdana" pitchFamily="34" charset="0"/>
                  <a:cs typeface="Arial"/>
                </a:rPr>
                <a:t>CloudWatch</a:t>
              </a:r>
            </a:p>
            <a:p>
              <a:pPr algn="ctr"/>
              <a:r>
                <a:rPr lang="en-US" sz="1050" b="1" dirty="0" smtClean="0">
                  <a:solidFill>
                    <a:schemeClr val="accent3"/>
                  </a:solidFill>
                  <a:latin typeface="Arial"/>
                  <a:ea typeface="Verdana" pitchFamily="34" charset="0"/>
                  <a:cs typeface="Arial"/>
                </a:rPr>
                <a:t>Alarms</a:t>
              </a:r>
              <a:endParaRPr lang="en-US" sz="1050" b="1" dirty="0">
                <a:solidFill>
                  <a:schemeClr val="accent3"/>
                </a:solidFill>
                <a:latin typeface="Arial"/>
                <a:ea typeface="Verdana" pitchFamily="34" charset="0"/>
                <a:cs typeface="Arial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1316213" y="2079638"/>
              <a:ext cx="648434" cy="567244"/>
              <a:chOff x="5716587" y="970469"/>
              <a:chExt cx="800100" cy="733425"/>
            </a:xfrm>
          </p:grpSpPr>
          <p:sp>
            <p:nvSpPr>
              <p:cNvPr id="50" name="Rectangle 305"/>
              <p:cNvSpPr>
                <a:spLocks noChangeArrowheads="1"/>
              </p:cNvSpPr>
              <p:nvPr/>
            </p:nvSpPr>
            <p:spPr bwMode="auto">
              <a:xfrm>
                <a:off x="5792787" y="1189544"/>
                <a:ext cx="180975" cy="390525"/>
              </a:xfrm>
              <a:prstGeom prst="rect">
                <a:avLst/>
              </a:prstGeom>
              <a:solidFill>
                <a:srgbClr val="90BE3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>
                  <a:latin typeface="Arial"/>
                  <a:cs typeface="Arial"/>
                </a:endParaRPr>
              </a:p>
            </p:txBody>
          </p:sp>
          <p:sp>
            <p:nvSpPr>
              <p:cNvPr id="51" name="Rectangle 306"/>
              <p:cNvSpPr>
                <a:spLocks noChangeArrowheads="1"/>
              </p:cNvSpPr>
              <p:nvPr/>
            </p:nvSpPr>
            <p:spPr bwMode="auto">
              <a:xfrm>
                <a:off x="6030912" y="970469"/>
                <a:ext cx="180975" cy="609600"/>
              </a:xfrm>
              <a:prstGeom prst="rect">
                <a:avLst/>
              </a:prstGeom>
              <a:solidFill>
                <a:srgbClr val="90BE3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>
                  <a:latin typeface="Arial"/>
                  <a:cs typeface="Arial"/>
                </a:endParaRPr>
              </a:p>
            </p:txBody>
          </p:sp>
          <p:sp>
            <p:nvSpPr>
              <p:cNvPr id="52" name="Rectangle 307"/>
              <p:cNvSpPr>
                <a:spLocks noChangeArrowheads="1"/>
              </p:cNvSpPr>
              <p:nvPr/>
            </p:nvSpPr>
            <p:spPr bwMode="auto">
              <a:xfrm>
                <a:off x="6259512" y="1332419"/>
                <a:ext cx="180975" cy="247650"/>
              </a:xfrm>
              <a:prstGeom prst="rect">
                <a:avLst/>
              </a:prstGeom>
              <a:solidFill>
                <a:srgbClr val="90BE3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>
                  <a:latin typeface="Arial"/>
                  <a:cs typeface="Arial"/>
                </a:endParaRPr>
              </a:p>
            </p:txBody>
          </p:sp>
          <p:sp>
            <p:nvSpPr>
              <p:cNvPr id="53" name="Freeform 308"/>
              <p:cNvSpPr>
                <a:spLocks/>
              </p:cNvSpPr>
              <p:nvPr/>
            </p:nvSpPr>
            <p:spPr bwMode="auto">
              <a:xfrm>
                <a:off x="5716587" y="1627694"/>
                <a:ext cx="800100" cy="76200"/>
              </a:xfrm>
              <a:custGeom>
                <a:avLst/>
                <a:gdLst/>
                <a:ahLst/>
                <a:cxnLst>
                  <a:cxn ang="0">
                    <a:pos x="1" y="2"/>
                  </a:cxn>
                  <a:cxn ang="0">
                    <a:pos x="83" y="2"/>
                  </a:cxn>
                  <a:cxn ang="0">
                    <a:pos x="83" y="2"/>
                  </a:cxn>
                  <a:cxn ang="0">
                    <a:pos x="84" y="1"/>
                  </a:cxn>
                  <a:cxn ang="0">
                    <a:pos x="83" y="0"/>
                  </a:cxn>
                  <a:cxn ang="0">
                    <a:pos x="83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1" y="2"/>
                  </a:cxn>
                </a:cxnLst>
                <a:rect l="0" t="0" r="r" b="b"/>
                <a:pathLst>
                  <a:path w="84" h="2">
                    <a:moveTo>
                      <a:pt x="1" y="2"/>
                    </a:moveTo>
                    <a:cubicBezTo>
                      <a:pt x="83" y="2"/>
                      <a:pt x="83" y="2"/>
                      <a:pt x="83" y="2"/>
                    </a:cubicBezTo>
                    <a:cubicBezTo>
                      <a:pt x="83" y="2"/>
                      <a:pt x="83" y="2"/>
                      <a:pt x="83" y="2"/>
                    </a:cubicBezTo>
                    <a:cubicBezTo>
                      <a:pt x="83" y="2"/>
                      <a:pt x="84" y="2"/>
                      <a:pt x="84" y="1"/>
                    </a:cubicBezTo>
                    <a:cubicBezTo>
                      <a:pt x="84" y="0"/>
                      <a:pt x="83" y="0"/>
                      <a:pt x="83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2"/>
                      <a:pt x="0" y="2"/>
                      <a:pt x="1" y="2"/>
                    </a:cubicBezTo>
                    <a:close/>
                  </a:path>
                </a:pathLst>
              </a:custGeom>
              <a:solidFill>
                <a:srgbClr val="90BE3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>
                  <a:latin typeface="Arial"/>
                  <a:cs typeface="Arial"/>
                </a:endParaRPr>
              </a:p>
            </p:txBody>
          </p:sp>
        </p:grpSp>
        <p:sp>
          <p:nvSpPr>
            <p:cNvPr id="18" name="Freeform 39"/>
            <p:cNvSpPr>
              <a:spLocks noEditPoints="1"/>
            </p:cNvSpPr>
            <p:nvPr/>
          </p:nvSpPr>
          <p:spPr bwMode="auto">
            <a:xfrm>
              <a:off x="3934923" y="2106824"/>
              <a:ext cx="536269" cy="515515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0" y="38"/>
                </a:cxn>
                <a:cxn ang="0">
                  <a:pos x="39" y="76"/>
                </a:cxn>
                <a:cxn ang="0">
                  <a:pos x="77" y="38"/>
                </a:cxn>
                <a:cxn ang="0">
                  <a:pos x="39" y="0"/>
                </a:cxn>
                <a:cxn ang="0">
                  <a:pos x="63" y="26"/>
                </a:cxn>
                <a:cxn ang="0">
                  <a:pos x="51" y="26"/>
                </a:cxn>
                <a:cxn ang="0">
                  <a:pos x="51" y="24"/>
                </a:cxn>
                <a:cxn ang="0">
                  <a:pos x="47" y="28"/>
                </a:cxn>
                <a:cxn ang="0">
                  <a:pos x="45" y="26"/>
                </a:cxn>
                <a:cxn ang="0">
                  <a:pos x="28" y="37"/>
                </a:cxn>
                <a:cxn ang="0">
                  <a:pos x="43" y="37"/>
                </a:cxn>
                <a:cxn ang="0">
                  <a:pos x="43" y="34"/>
                </a:cxn>
                <a:cxn ang="0">
                  <a:pos x="51" y="37"/>
                </a:cxn>
                <a:cxn ang="0">
                  <a:pos x="51" y="33"/>
                </a:cxn>
                <a:cxn ang="0">
                  <a:pos x="63" y="33"/>
                </a:cxn>
                <a:cxn ang="0">
                  <a:pos x="63" y="45"/>
                </a:cxn>
                <a:cxn ang="0">
                  <a:pos x="51" y="45"/>
                </a:cxn>
                <a:cxn ang="0">
                  <a:pos x="51" y="40"/>
                </a:cxn>
                <a:cxn ang="0">
                  <a:pos x="43" y="43"/>
                </a:cxn>
                <a:cxn ang="0">
                  <a:pos x="43" y="41"/>
                </a:cxn>
                <a:cxn ang="0">
                  <a:pos x="28" y="41"/>
                </a:cxn>
                <a:cxn ang="0">
                  <a:pos x="45" y="51"/>
                </a:cxn>
                <a:cxn ang="0">
                  <a:pos x="47" y="49"/>
                </a:cxn>
                <a:cxn ang="0">
                  <a:pos x="51" y="54"/>
                </a:cxn>
                <a:cxn ang="0">
                  <a:pos x="51" y="51"/>
                </a:cxn>
                <a:cxn ang="0">
                  <a:pos x="63" y="51"/>
                </a:cxn>
                <a:cxn ang="0">
                  <a:pos x="63" y="63"/>
                </a:cxn>
                <a:cxn ang="0">
                  <a:pos x="51" y="63"/>
                </a:cxn>
                <a:cxn ang="0">
                  <a:pos x="51" y="59"/>
                </a:cxn>
                <a:cxn ang="0">
                  <a:pos x="42" y="57"/>
                </a:cxn>
                <a:cxn ang="0">
                  <a:pos x="44" y="54"/>
                </a:cxn>
                <a:cxn ang="0">
                  <a:pos x="23" y="41"/>
                </a:cxn>
                <a:cxn ang="0">
                  <a:pos x="23" y="49"/>
                </a:cxn>
                <a:cxn ang="0">
                  <a:pos x="9" y="49"/>
                </a:cxn>
                <a:cxn ang="0">
                  <a:pos x="9" y="29"/>
                </a:cxn>
                <a:cxn ang="0">
                  <a:pos x="23" y="29"/>
                </a:cxn>
                <a:cxn ang="0">
                  <a:pos x="23" y="37"/>
                </a:cxn>
                <a:cxn ang="0">
                  <a:pos x="44" y="23"/>
                </a:cxn>
                <a:cxn ang="0">
                  <a:pos x="42" y="21"/>
                </a:cxn>
                <a:cxn ang="0">
                  <a:pos x="51" y="19"/>
                </a:cxn>
                <a:cxn ang="0">
                  <a:pos x="51" y="14"/>
                </a:cxn>
                <a:cxn ang="0">
                  <a:pos x="63" y="14"/>
                </a:cxn>
                <a:cxn ang="0">
                  <a:pos x="63" y="26"/>
                </a:cxn>
              </a:cxnLst>
              <a:rect l="0" t="0" r="r" b="b"/>
              <a:pathLst>
                <a:path w="77" h="76">
                  <a:moveTo>
                    <a:pt x="39" y="0"/>
                  </a:moveTo>
                  <a:cubicBezTo>
                    <a:pt x="18" y="0"/>
                    <a:pt x="0" y="17"/>
                    <a:pt x="0" y="38"/>
                  </a:cubicBezTo>
                  <a:cubicBezTo>
                    <a:pt x="0" y="59"/>
                    <a:pt x="18" y="76"/>
                    <a:pt x="39" y="76"/>
                  </a:cubicBezTo>
                  <a:cubicBezTo>
                    <a:pt x="60" y="76"/>
                    <a:pt x="77" y="59"/>
                    <a:pt x="77" y="38"/>
                  </a:cubicBezTo>
                  <a:cubicBezTo>
                    <a:pt x="77" y="17"/>
                    <a:pt x="60" y="0"/>
                    <a:pt x="39" y="0"/>
                  </a:cubicBezTo>
                  <a:close/>
                  <a:moveTo>
                    <a:pt x="63" y="26"/>
                  </a:moveTo>
                  <a:cubicBezTo>
                    <a:pt x="51" y="26"/>
                    <a:pt x="51" y="26"/>
                    <a:pt x="51" y="26"/>
                  </a:cubicBezTo>
                  <a:cubicBezTo>
                    <a:pt x="51" y="24"/>
                    <a:pt x="51" y="24"/>
                    <a:pt x="51" y="24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51" y="37"/>
                    <a:pt x="51" y="37"/>
                    <a:pt x="51" y="37"/>
                  </a:cubicBezTo>
                  <a:cubicBezTo>
                    <a:pt x="51" y="33"/>
                    <a:pt x="51" y="33"/>
                    <a:pt x="51" y="33"/>
                  </a:cubicBezTo>
                  <a:cubicBezTo>
                    <a:pt x="63" y="33"/>
                    <a:pt x="63" y="33"/>
                    <a:pt x="63" y="33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63" y="51"/>
                    <a:pt x="63" y="51"/>
                    <a:pt x="63" y="51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51" y="63"/>
                    <a:pt x="51" y="63"/>
                    <a:pt x="51" y="63"/>
                  </a:cubicBezTo>
                  <a:cubicBezTo>
                    <a:pt x="51" y="59"/>
                    <a:pt x="51" y="59"/>
                    <a:pt x="51" y="59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44" y="54"/>
                    <a:pt x="44" y="54"/>
                    <a:pt x="44" y="54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1" y="14"/>
                    <a:pt x="51" y="14"/>
                    <a:pt x="51" y="14"/>
                  </a:cubicBezTo>
                  <a:cubicBezTo>
                    <a:pt x="63" y="14"/>
                    <a:pt x="63" y="14"/>
                    <a:pt x="63" y="14"/>
                  </a:cubicBezTo>
                  <a:lnTo>
                    <a:pt x="63" y="26"/>
                  </a:lnTo>
                  <a:close/>
                </a:path>
              </a:pathLst>
            </a:custGeom>
            <a:solidFill>
              <a:srgbClr val="26226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>
                <a:latin typeface="Arial"/>
                <a:cs typeface="Arial"/>
              </a:endParaRPr>
            </a:p>
          </p:txBody>
        </p:sp>
        <p:sp>
          <p:nvSpPr>
            <p:cNvPr id="20" name="TextBox 15"/>
            <p:cNvSpPr txBox="1">
              <a:spLocks noChangeArrowheads="1"/>
            </p:cNvSpPr>
            <p:nvPr/>
          </p:nvSpPr>
          <p:spPr bwMode="auto">
            <a:xfrm>
              <a:off x="1001873" y="3835849"/>
              <a:ext cx="1262111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2">
                      <a:lumMod val="50000"/>
                    </a:schemeClr>
                  </a:solidFill>
                  <a:latin typeface="Arial"/>
                  <a:ea typeface="Verdana" pitchFamily="34" charset="0"/>
                  <a:cs typeface="Arial"/>
                </a:rPr>
                <a:t>Amazon SNS</a:t>
              </a:r>
            </a:p>
            <a:p>
              <a:pPr algn="ctr"/>
              <a:r>
                <a:rPr lang="en-US" sz="1050" b="1" dirty="0" smtClean="0">
                  <a:solidFill>
                    <a:schemeClr val="bg2">
                      <a:lumMod val="50000"/>
                    </a:schemeClr>
                  </a:solidFill>
                  <a:latin typeface="Arial"/>
                  <a:ea typeface="Verdana" pitchFamily="34" charset="0"/>
                  <a:cs typeface="Arial"/>
                </a:rPr>
                <a:t>Notifications</a:t>
              </a:r>
              <a:endParaRPr lang="en-US" sz="1050" b="1" dirty="0">
                <a:solidFill>
                  <a:schemeClr val="bg2">
                    <a:lumMod val="50000"/>
                  </a:schemeClr>
                </a:solidFill>
                <a:latin typeface="Arial"/>
                <a:ea typeface="Verdana" pitchFamily="34" charset="0"/>
                <a:cs typeface="Arial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1297397" y="3401791"/>
              <a:ext cx="634839" cy="410493"/>
              <a:chOff x="1698625" y="2876550"/>
              <a:chExt cx="858838" cy="514350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1698625" y="2876550"/>
                <a:ext cx="858838" cy="481690"/>
                <a:chOff x="6388100" y="4640263"/>
                <a:chExt cx="858838" cy="481690"/>
              </a:xfrm>
            </p:grpSpPr>
            <p:sp>
              <p:nvSpPr>
                <p:cNvPr id="40" name="Freeform 185"/>
                <p:cNvSpPr>
                  <a:spLocks/>
                </p:cNvSpPr>
                <p:nvPr/>
              </p:nvSpPr>
              <p:spPr bwMode="auto">
                <a:xfrm>
                  <a:off x="6551613" y="4687888"/>
                  <a:ext cx="695325" cy="142875"/>
                </a:xfrm>
                <a:custGeom>
                  <a:avLst/>
                  <a:gdLst/>
                  <a:ahLst/>
                  <a:cxnLst>
                    <a:cxn ang="0">
                      <a:pos x="73" y="0"/>
                    </a:cxn>
                    <a:cxn ang="0">
                      <a:pos x="4" y="0"/>
                    </a:cxn>
                    <a:cxn ang="0">
                      <a:pos x="5" y="5"/>
                    </a:cxn>
                    <a:cxn ang="0">
                      <a:pos x="0" y="15"/>
                    </a:cxn>
                    <a:cxn ang="0">
                      <a:pos x="73" y="15"/>
                    </a:cxn>
                    <a:cxn ang="0">
                      <a:pos x="73" y="0"/>
                    </a:cxn>
                  </a:cxnLst>
                  <a:rect l="0" t="0" r="r" b="b"/>
                  <a:pathLst>
                    <a:path w="73" h="15">
                      <a:moveTo>
                        <a:pt x="73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1"/>
                        <a:pt x="5" y="3"/>
                        <a:pt x="5" y="5"/>
                      </a:cubicBezTo>
                      <a:cubicBezTo>
                        <a:pt x="5" y="9"/>
                        <a:pt x="3" y="12"/>
                        <a:pt x="0" y="15"/>
                      </a:cubicBezTo>
                      <a:cubicBezTo>
                        <a:pt x="73" y="15"/>
                        <a:pt x="73" y="15"/>
                        <a:pt x="73" y="15"/>
                      </a:cubicBezTo>
                      <a:lnTo>
                        <a:pt x="73" y="0"/>
                      </a:lnTo>
                      <a:close/>
                    </a:path>
                  </a:pathLst>
                </a:custGeom>
                <a:solidFill>
                  <a:srgbClr val="AAA87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>
                    <a:latin typeface="Arial"/>
                    <a:cs typeface="Arial"/>
                  </a:endParaRPr>
                </a:p>
              </p:txBody>
            </p:sp>
            <p:sp>
              <p:nvSpPr>
                <p:cNvPr id="41" name="Freeform 186"/>
                <p:cNvSpPr>
                  <a:spLocks noEditPoints="1"/>
                </p:cNvSpPr>
                <p:nvPr/>
              </p:nvSpPr>
              <p:spPr bwMode="auto">
                <a:xfrm>
                  <a:off x="6464300" y="4868863"/>
                  <a:ext cx="782638" cy="123825"/>
                </a:xfrm>
                <a:custGeom>
                  <a:avLst/>
                  <a:gdLst/>
                  <a:ahLst/>
                  <a:cxnLst>
                    <a:cxn ang="0">
                      <a:pos x="475" y="18"/>
                    </a:cxn>
                    <a:cxn ang="0">
                      <a:pos x="475" y="60"/>
                    </a:cxn>
                    <a:cxn ang="0">
                      <a:pos x="13" y="60"/>
                    </a:cxn>
                    <a:cxn ang="0">
                      <a:pos x="13" y="18"/>
                    </a:cxn>
                    <a:cxn ang="0">
                      <a:pos x="475" y="18"/>
                    </a:cxn>
                    <a:cxn ang="0">
                      <a:pos x="493" y="0"/>
                    </a:cxn>
                    <a:cxn ang="0">
                      <a:pos x="0" y="0"/>
                    </a:cxn>
                    <a:cxn ang="0">
                      <a:pos x="0" y="78"/>
                    </a:cxn>
                    <a:cxn ang="0">
                      <a:pos x="493" y="78"/>
                    </a:cxn>
                    <a:cxn ang="0">
                      <a:pos x="493" y="0"/>
                    </a:cxn>
                    <a:cxn ang="0">
                      <a:pos x="493" y="0"/>
                    </a:cxn>
                  </a:cxnLst>
                  <a:rect l="0" t="0" r="r" b="b"/>
                  <a:pathLst>
                    <a:path w="493" h="78">
                      <a:moveTo>
                        <a:pt x="475" y="18"/>
                      </a:moveTo>
                      <a:lnTo>
                        <a:pt x="475" y="60"/>
                      </a:lnTo>
                      <a:lnTo>
                        <a:pt x="13" y="60"/>
                      </a:lnTo>
                      <a:lnTo>
                        <a:pt x="13" y="18"/>
                      </a:lnTo>
                      <a:lnTo>
                        <a:pt x="475" y="18"/>
                      </a:lnTo>
                      <a:close/>
                      <a:moveTo>
                        <a:pt x="493" y="0"/>
                      </a:moveTo>
                      <a:lnTo>
                        <a:pt x="0" y="0"/>
                      </a:lnTo>
                      <a:lnTo>
                        <a:pt x="0" y="78"/>
                      </a:lnTo>
                      <a:lnTo>
                        <a:pt x="493" y="78"/>
                      </a:lnTo>
                      <a:lnTo>
                        <a:pt x="493" y="0"/>
                      </a:lnTo>
                      <a:lnTo>
                        <a:pt x="493" y="0"/>
                      </a:lnTo>
                      <a:close/>
                    </a:path>
                  </a:pathLst>
                </a:custGeom>
                <a:solidFill>
                  <a:srgbClr val="AAA87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>
                    <a:latin typeface="Arial"/>
                    <a:cs typeface="Arial"/>
                  </a:endParaRPr>
                </a:p>
              </p:txBody>
            </p:sp>
            <p:sp>
              <p:nvSpPr>
                <p:cNvPr id="42" name="Freeform 187"/>
                <p:cNvSpPr>
                  <a:spLocks noEditPoints="1"/>
                </p:cNvSpPr>
                <p:nvPr/>
              </p:nvSpPr>
              <p:spPr bwMode="auto">
                <a:xfrm>
                  <a:off x="6464300" y="4868863"/>
                  <a:ext cx="782638" cy="123825"/>
                </a:xfrm>
                <a:custGeom>
                  <a:avLst/>
                  <a:gdLst/>
                  <a:ahLst/>
                  <a:cxnLst>
                    <a:cxn ang="0">
                      <a:pos x="475" y="18"/>
                    </a:cxn>
                    <a:cxn ang="0">
                      <a:pos x="475" y="60"/>
                    </a:cxn>
                    <a:cxn ang="0">
                      <a:pos x="13" y="60"/>
                    </a:cxn>
                    <a:cxn ang="0">
                      <a:pos x="13" y="18"/>
                    </a:cxn>
                    <a:cxn ang="0">
                      <a:pos x="475" y="18"/>
                    </a:cxn>
                    <a:cxn ang="0">
                      <a:pos x="493" y="0"/>
                    </a:cxn>
                    <a:cxn ang="0">
                      <a:pos x="0" y="0"/>
                    </a:cxn>
                    <a:cxn ang="0">
                      <a:pos x="0" y="78"/>
                    </a:cxn>
                    <a:cxn ang="0">
                      <a:pos x="493" y="78"/>
                    </a:cxn>
                    <a:cxn ang="0">
                      <a:pos x="493" y="0"/>
                    </a:cxn>
                    <a:cxn ang="0">
                      <a:pos x="493" y="0"/>
                    </a:cxn>
                  </a:cxnLst>
                  <a:rect l="0" t="0" r="r" b="b"/>
                  <a:pathLst>
                    <a:path w="493" h="78">
                      <a:moveTo>
                        <a:pt x="475" y="18"/>
                      </a:moveTo>
                      <a:lnTo>
                        <a:pt x="475" y="60"/>
                      </a:lnTo>
                      <a:lnTo>
                        <a:pt x="13" y="60"/>
                      </a:lnTo>
                      <a:lnTo>
                        <a:pt x="13" y="18"/>
                      </a:lnTo>
                      <a:lnTo>
                        <a:pt x="475" y="18"/>
                      </a:lnTo>
                      <a:moveTo>
                        <a:pt x="493" y="0"/>
                      </a:moveTo>
                      <a:lnTo>
                        <a:pt x="0" y="0"/>
                      </a:lnTo>
                      <a:lnTo>
                        <a:pt x="0" y="78"/>
                      </a:lnTo>
                      <a:lnTo>
                        <a:pt x="493" y="78"/>
                      </a:lnTo>
                      <a:lnTo>
                        <a:pt x="493" y="0"/>
                      </a:lnTo>
                      <a:lnTo>
                        <a:pt x="493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>
                    <a:latin typeface="Arial"/>
                    <a:cs typeface="Arial"/>
                  </a:endParaRPr>
                </a:p>
              </p:txBody>
            </p:sp>
            <p:sp>
              <p:nvSpPr>
                <p:cNvPr id="43" name="Freeform 189"/>
                <p:cNvSpPr>
                  <a:spLocks noEditPoints="1"/>
                </p:cNvSpPr>
                <p:nvPr/>
              </p:nvSpPr>
              <p:spPr bwMode="auto">
                <a:xfrm>
                  <a:off x="6464300" y="5007653"/>
                  <a:ext cx="782638" cy="114300"/>
                </a:xfrm>
                <a:custGeom>
                  <a:avLst/>
                  <a:gdLst/>
                  <a:ahLst/>
                  <a:cxnLst>
                    <a:cxn ang="0">
                      <a:pos x="475" y="12"/>
                    </a:cxn>
                    <a:cxn ang="0">
                      <a:pos x="475" y="60"/>
                    </a:cxn>
                    <a:cxn ang="0">
                      <a:pos x="13" y="60"/>
                    </a:cxn>
                    <a:cxn ang="0">
                      <a:pos x="13" y="12"/>
                    </a:cxn>
                    <a:cxn ang="0">
                      <a:pos x="475" y="12"/>
                    </a:cxn>
                    <a:cxn ang="0">
                      <a:pos x="493" y="0"/>
                    </a:cxn>
                    <a:cxn ang="0">
                      <a:pos x="0" y="0"/>
                    </a:cxn>
                    <a:cxn ang="0">
                      <a:pos x="0" y="72"/>
                    </a:cxn>
                    <a:cxn ang="0">
                      <a:pos x="493" y="72"/>
                    </a:cxn>
                    <a:cxn ang="0">
                      <a:pos x="493" y="0"/>
                    </a:cxn>
                    <a:cxn ang="0">
                      <a:pos x="493" y="0"/>
                    </a:cxn>
                  </a:cxnLst>
                  <a:rect l="0" t="0" r="r" b="b"/>
                  <a:pathLst>
                    <a:path w="493" h="72">
                      <a:moveTo>
                        <a:pt x="475" y="12"/>
                      </a:moveTo>
                      <a:lnTo>
                        <a:pt x="475" y="60"/>
                      </a:lnTo>
                      <a:lnTo>
                        <a:pt x="13" y="60"/>
                      </a:lnTo>
                      <a:lnTo>
                        <a:pt x="13" y="12"/>
                      </a:lnTo>
                      <a:lnTo>
                        <a:pt x="475" y="12"/>
                      </a:lnTo>
                      <a:moveTo>
                        <a:pt x="493" y="0"/>
                      </a:moveTo>
                      <a:lnTo>
                        <a:pt x="0" y="0"/>
                      </a:lnTo>
                      <a:lnTo>
                        <a:pt x="0" y="72"/>
                      </a:lnTo>
                      <a:lnTo>
                        <a:pt x="493" y="72"/>
                      </a:lnTo>
                      <a:lnTo>
                        <a:pt x="493" y="0"/>
                      </a:lnTo>
                      <a:lnTo>
                        <a:pt x="493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>
                    <a:latin typeface="Arial"/>
                    <a:cs typeface="Arial"/>
                  </a:endParaRPr>
                </a:p>
              </p:txBody>
            </p:sp>
            <p:sp>
              <p:nvSpPr>
                <p:cNvPr id="44" name="Freeform 190"/>
                <p:cNvSpPr>
                  <a:spLocks/>
                </p:cNvSpPr>
                <p:nvPr/>
              </p:nvSpPr>
              <p:spPr bwMode="auto">
                <a:xfrm>
                  <a:off x="6707981" y="4716463"/>
                  <a:ext cx="76993" cy="96834"/>
                </a:xfrm>
                <a:custGeom>
                  <a:avLst/>
                  <a:gdLst>
                    <a:gd name="connsiteX0" fmla="*/ 1667 w 11667"/>
                    <a:gd name="connsiteY0" fmla="*/ 0 h 12963"/>
                    <a:gd name="connsiteX1" fmla="*/ 11667 w 11667"/>
                    <a:gd name="connsiteY1" fmla="*/ 1111 h 12963"/>
                    <a:gd name="connsiteX2" fmla="*/ 11667 w 11667"/>
                    <a:gd name="connsiteY2" fmla="*/ 2222 h 12963"/>
                    <a:gd name="connsiteX3" fmla="*/ 4167 w 11667"/>
                    <a:gd name="connsiteY3" fmla="*/ 2222 h 12963"/>
                    <a:gd name="connsiteX4" fmla="*/ 4167 w 11667"/>
                    <a:gd name="connsiteY4" fmla="*/ 4444 h 12963"/>
                    <a:gd name="connsiteX5" fmla="*/ 10417 w 11667"/>
                    <a:gd name="connsiteY5" fmla="*/ 4444 h 12963"/>
                    <a:gd name="connsiteX6" fmla="*/ 10417 w 11667"/>
                    <a:gd name="connsiteY6" fmla="*/ 6667 h 12963"/>
                    <a:gd name="connsiteX7" fmla="*/ 4167 w 11667"/>
                    <a:gd name="connsiteY7" fmla="*/ 6667 h 12963"/>
                    <a:gd name="connsiteX8" fmla="*/ 4167 w 11667"/>
                    <a:gd name="connsiteY8" fmla="*/ 8889 h 12963"/>
                    <a:gd name="connsiteX9" fmla="*/ 11667 w 11667"/>
                    <a:gd name="connsiteY9" fmla="*/ 8889 h 12963"/>
                    <a:gd name="connsiteX10" fmla="*/ 11667 w 11667"/>
                    <a:gd name="connsiteY10" fmla="*/ 11111 h 12963"/>
                    <a:gd name="connsiteX11" fmla="*/ 1667 w 11667"/>
                    <a:gd name="connsiteY11" fmla="*/ 11111 h 12963"/>
                    <a:gd name="connsiteX12" fmla="*/ 1667 w 11667"/>
                    <a:gd name="connsiteY12" fmla="*/ 0 h 12963"/>
                    <a:gd name="connsiteX0" fmla="*/ 1667 w 11667"/>
                    <a:gd name="connsiteY0" fmla="*/ 0 h 11759"/>
                    <a:gd name="connsiteX1" fmla="*/ 11667 w 11667"/>
                    <a:gd name="connsiteY1" fmla="*/ 1111 h 11759"/>
                    <a:gd name="connsiteX2" fmla="*/ 11667 w 11667"/>
                    <a:gd name="connsiteY2" fmla="*/ 2222 h 11759"/>
                    <a:gd name="connsiteX3" fmla="*/ 4167 w 11667"/>
                    <a:gd name="connsiteY3" fmla="*/ 2222 h 11759"/>
                    <a:gd name="connsiteX4" fmla="*/ 4167 w 11667"/>
                    <a:gd name="connsiteY4" fmla="*/ 4444 h 11759"/>
                    <a:gd name="connsiteX5" fmla="*/ 10417 w 11667"/>
                    <a:gd name="connsiteY5" fmla="*/ 4444 h 11759"/>
                    <a:gd name="connsiteX6" fmla="*/ 10417 w 11667"/>
                    <a:gd name="connsiteY6" fmla="*/ 6667 h 11759"/>
                    <a:gd name="connsiteX7" fmla="*/ 4167 w 11667"/>
                    <a:gd name="connsiteY7" fmla="*/ 6667 h 11759"/>
                    <a:gd name="connsiteX8" fmla="*/ 4167 w 11667"/>
                    <a:gd name="connsiteY8" fmla="*/ 8889 h 11759"/>
                    <a:gd name="connsiteX9" fmla="*/ 11667 w 11667"/>
                    <a:gd name="connsiteY9" fmla="*/ 8889 h 11759"/>
                    <a:gd name="connsiteX10" fmla="*/ 11667 w 11667"/>
                    <a:gd name="connsiteY10" fmla="*/ 11111 h 11759"/>
                    <a:gd name="connsiteX11" fmla="*/ 1667 w 11667"/>
                    <a:gd name="connsiteY11" fmla="*/ 11111 h 11759"/>
                    <a:gd name="connsiteX12" fmla="*/ 1667 w 11667"/>
                    <a:gd name="connsiteY12" fmla="*/ 0 h 11759"/>
                    <a:gd name="connsiteX0" fmla="*/ 1667 w 11667"/>
                    <a:gd name="connsiteY0" fmla="*/ 0 h 11111"/>
                    <a:gd name="connsiteX1" fmla="*/ 11667 w 11667"/>
                    <a:gd name="connsiteY1" fmla="*/ 1111 h 11111"/>
                    <a:gd name="connsiteX2" fmla="*/ 11667 w 11667"/>
                    <a:gd name="connsiteY2" fmla="*/ 2222 h 11111"/>
                    <a:gd name="connsiteX3" fmla="*/ 4167 w 11667"/>
                    <a:gd name="connsiteY3" fmla="*/ 2222 h 11111"/>
                    <a:gd name="connsiteX4" fmla="*/ 4167 w 11667"/>
                    <a:gd name="connsiteY4" fmla="*/ 4444 h 11111"/>
                    <a:gd name="connsiteX5" fmla="*/ 10417 w 11667"/>
                    <a:gd name="connsiteY5" fmla="*/ 4444 h 11111"/>
                    <a:gd name="connsiteX6" fmla="*/ 10417 w 11667"/>
                    <a:gd name="connsiteY6" fmla="*/ 6667 h 11111"/>
                    <a:gd name="connsiteX7" fmla="*/ 4167 w 11667"/>
                    <a:gd name="connsiteY7" fmla="*/ 6667 h 11111"/>
                    <a:gd name="connsiteX8" fmla="*/ 4167 w 11667"/>
                    <a:gd name="connsiteY8" fmla="*/ 8889 h 11111"/>
                    <a:gd name="connsiteX9" fmla="*/ 11667 w 11667"/>
                    <a:gd name="connsiteY9" fmla="*/ 8889 h 11111"/>
                    <a:gd name="connsiteX10" fmla="*/ 11667 w 11667"/>
                    <a:gd name="connsiteY10" fmla="*/ 11111 h 11111"/>
                    <a:gd name="connsiteX11" fmla="*/ 1667 w 11667"/>
                    <a:gd name="connsiteY11" fmla="*/ 11111 h 11111"/>
                    <a:gd name="connsiteX12" fmla="*/ 1667 w 11667"/>
                    <a:gd name="connsiteY12" fmla="*/ 0 h 11111"/>
                    <a:gd name="connsiteX0" fmla="*/ 104 w 10104"/>
                    <a:gd name="connsiteY0" fmla="*/ 0 h 12407"/>
                    <a:gd name="connsiteX1" fmla="*/ 10104 w 10104"/>
                    <a:gd name="connsiteY1" fmla="*/ 1111 h 12407"/>
                    <a:gd name="connsiteX2" fmla="*/ 10104 w 10104"/>
                    <a:gd name="connsiteY2" fmla="*/ 2222 h 12407"/>
                    <a:gd name="connsiteX3" fmla="*/ 2604 w 10104"/>
                    <a:gd name="connsiteY3" fmla="*/ 2222 h 12407"/>
                    <a:gd name="connsiteX4" fmla="*/ 2604 w 10104"/>
                    <a:gd name="connsiteY4" fmla="*/ 4444 h 12407"/>
                    <a:gd name="connsiteX5" fmla="*/ 8854 w 10104"/>
                    <a:gd name="connsiteY5" fmla="*/ 4444 h 12407"/>
                    <a:gd name="connsiteX6" fmla="*/ 8854 w 10104"/>
                    <a:gd name="connsiteY6" fmla="*/ 6667 h 12407"/>
                    <a:gd name="connsiteX7" fmla="*/ 2604 w 10104"/>
                    <a:gd name="connsiteY7" fmla="*/ 6667 h 12407"/>
                    <a:gd name="connsiteX8" fmla="*/ 2604 w 10104"/>
                    <a:gd name="connsiteY8" fmla="*/ 8889 h 12407"/>
                    <a:gd name="connsiteX9" fmla="*/ 10104 w 10104"/>
                    <a:gd name="connsiteY9" fmla="*/ 8889 h 12407"/>
                    <a:gd name="connsiteX10" fmla="*/ 10104 w 10104"/>
                    <a:gd name="connsiteY10" fmla="*/ 11111 h 12407"/>
                    <a:gd name="connsiteX11" fmla="*/ 104 w 10104"/>
                    <a:gd name="connsiteY11" fmla="*/ 11111 h 12407"/>
                    <a:gd name="connsiteX12" fmla="*/ 104 w 10104"/>
                    <a:gd name="connsiteY12" fmla="*/ 0 h 12407"/>
                    <a:gd name="connsiteX0" fmla="*/ 104 w 10104"/>
                    <a:gd name="connsiteY0" fmla="*/ 0 h 12407"/>
                    <a:gd name="connsiteX1" fmla="*/ 10104 w 10104"/>
                    <a:gd name="connsiteY1" fmla="*/ 1111 h 12407"/>
                    <a:gd name="connsiteX2" fmla="*/ 10104 w 10104"/>
                    <a:gd name="connsiteY2" fmla="*/ 2222 h 12407"/>
                    <a:gd name="connsiteX3" fmla="*/ 2604 w 10104"/>
                    <a:gd name="connsiteY3" fmla="*/ 2222 h 12407"/>
                    <a:gd name="connsiteX4" fmla="*/ 2604 w 10104"/>
                    <a:gd name="connsiteY4" fmla="*/ 4444 h 12407"/>
                    <a:gd name="connsiteX5" fmla="*/ 8854 w 10104"/>
                    <a:gd name="connsiteY5" fmla="*/ 4444 h 12407"/>
                    <a:gd name="connsiteX6" fmla="*/ 8854 w 10104"/>
                    <a:gd name="connsiteY6" fmla="*/ 6667 h 12407"/>
                    <a:gd name="connsiteX7" fmla="*/ 2604 w 10104"/>
                    <a:gd name="connsiteY7" fmla="*/ 6667 h 12407"/>
                    <a:gd name="connsiteX8" fmla="*/ 2604 w 10104"/>
                    <a:gd name="connsiteY8" fmla="*/ 8889 h 12407"/>
                    <a:gd name="connsiteX9" fmla="*/ 10104 w 10104"/>
                    <a:gd name="connsiteY9" fmla="*/ 8889 h 12407"/>
                    <a:gd name="connsiteX10" fmla="*/ 10104 w 10104"/>
                    <a:gd name="connsiteY10" fmla="*/ 11111 h 12407"/>
                    <a:gd name="connsiteX11" fmla="*/ 104 w 10104"/>
                    <a:gd name="connsiteY11" fmla="*/ 11111 h 12407"/>
                    <a:gd name="connsiteX12" fmla="*/ 104 w 10104"/>
                    <a:gd name="connsiteY12" fmla="*/ 0 h 12407"/>
                    <a:gd name="connsiteX0" fmla="*/ 104 w 10104"/>
                    <a:gd name="connsiteY0" fmla="*/ 0 h 12407"/>
                    <a:gd name="connsiteX1" fmla="*/ 10104 w 10104"/>
                    <a:gd name="connsiteY1" fmla="*/ 1111 h 12407"/>
                    <a:gd name="connsiteX2" fmla="*/ 10104 w 10104"/>
                    <a:gd name="connsiteY2" fmla="*/ 2222 h 12407"/>
                    <a:gd name="connsiteX3" fmla="*/ 2604 w 10104"/>
                    <a:gd name="connsiteY3" fmla="*/ 2222 h 12407"/>
                    <a:gd name="connsiteX4" fmla="*/ 2604 w 10104"/>
                    <a:gd name="connsiteY4" fmla="*/ 4444 h 12407"/>
                    <a:gd name="connsiteX5" fmla="*/ 8854 w 10104"/>
                    <a:gd name="connsiteY5" fmla="*/ 4444 h 12407"/>
                    <a:gd name="connsiteX6" fmla="*/ 8854 w 10104"/>
                    <a:gd name="connsiteY6" fmla="*/ 6667 h 12407"/>
                    <a:gd name="connsiteX7" fmla="*/ 2604 w 10104"/>
                    <a:gd name="connsiteY7" fmla="*/ 6667 h 12407"/>
                    <a:gd name="connsiteX8" fmla="*/ 2604 w 10104"/>
                    <a:gd name="connsiteY8" fmla="*/ 8889 h 12407"/>
                    <a:gd name="connsiteX9" fmla="*/ 10104 w 10104"/>
                    <a:gd name="connsiteY9" fmla="*/ 8889 h 12407"/>
                    <a:gd name="connsiteX10" fmla="*/ 10104 w 10104"/>
                    <a:gd name="connsiteY10" fmla="*/ 11111 h 12407"/>
                    <a:gd name="connsiteX11" fmla="*/ 104 w 10104"/>
                    <a:gd name="connsiteY11" fmla="*/ 11111 h 12407"/>
                    <a:gd name="connsiteX12" fmla="*/ 104 w 10104"/>
                    <a:gd name="connsiteY12" fmla="*/ 0 h 12407"/>
                    <a:gd name="connsiteX0" fmla="*/ 104 w 10104"/>
                    <a:gd name="connsiteY0" fmla="*/ 0 h 12407"/>
                    <a:gd name="connsiteX1" fmla="*/ 10104 w 10104"/>
                    <a:gd name="connsiteY1" fmla="*/ 1111 h 12407"/>
                    <a:gd name="connsiteX2" fmla="*/ 10104 w 10104"/>
                    <a:gd name="connsiteY2" fmla="*/ 2222 h 12407"/>
                    <a:gd name="connsiteX3" fmla="*/ 2604 w 10104"/>
                    <a:gd name="connsiteY3" fmla="*/ 2222 h 12407"/>
                    <a:gd name="connsiteX4" fmla="*/ 2604 w 10104"/>
                    <a:gd name="connsiteY4" fmla="*/ 4444 h 12407"/>
                    <a:gd name="connsiteX5" fmla="*/ 8854 w 10104"/>
                    <a:gd name="connsiteY5" fmla="*/ 4444 h 12407"/>
                    <a:gd name="connsiteX6" fmla="*/ 8854 w 10104"/>
                    <a:gd name="connsiteY6" fmla="*/ 6667 h 12407"/>
                    <a:gd name="connsiteX7" fmla="*/ 2604 w 10104"/>
                    <a:gd name="connsiteY7" fmla="*/ 6667 h 12407"/>
                    <a:gd name="connsiteX8" fmla="*/ 2604 w 10104"/>
                    <a:gd name="connsiteY8" fmla="*/ 8889 h 12407"/>
                    <a:gd name="connsiteX9" fmla="*/ 10104 w 10104"/>
                    <a:gd name="connsiteY9" fmla="*/ 8889 h 12407"/>
                    <a:gd name="connsiteX10" fmla="*/ 10104 w 10104"/>
                    <a:gd name="connsiteY10" fmla="*/ 11111 h 12407"/>
                    <a:gd name="connsiteX11" fmla="*/ 104 w 10104"/>
                    <a:gd name="connsiteY11" fmla="*/ 11111 h 12407"/>
                    <a:gd name="connsiteX12" fmla="*/ 104 w 10104"/>
                    <a:gd name="connsiteY12" fmla="*/ 0 h 12407"/>
                    <a:gd name="connsiteX0" fmla="*/ 5187 w 15187"/>
                    <a:gd name="connsiteY0" fmla="*/ 0 h 12887"/>
                    <a:gd name="connsiteX1" fmla="*/ 15187 w 15187"/>
                    <a:gd name="connsiteY1" fmla="*/ 1111 h 12887"/>
                    <a:gd name="connsiteX2" fmla="*/ 15187 w 15187"/>
                    <a:gd name="connsiteY2" fmla="*/ 2222 h 12887"/>
                    <a:gd name="connsiteX3" fmla="*/ 7687 w 15187"/>
                    <a:gd name="connsiteY3" fmla="*/ 2222 h 12887"/>
                    <a:gd name="connsiteX4" fmla="*/ 7687 w 15187"/>
                    <a:gd name="connsiteY4" fmla="*/ 4444 h 12887"/>
                    <a:gd name="connsiteX5" fmla="*/ 13937 w 15187"/>
                    <a:gd name="connsiteY5" fmla="*/ 4444 h 12887"/>
                    <a:gd name="connsiteX6" fmla="*/ 13937 w 15187"/>
                    <a:gd name="connsiteY6" fmla="*/ 6667 h 12887"/>
                    <a:gd name="connsiteX7" fmla="*/ 7687 w 15187"/>
                    <a:gd name="connsiteY7" fmla="*/ 6667 h 12887"/>
                    <a:gd name="connsiteX8" fmla="*/ 7687 w 15187"/>
                    <a:gd name="connsiteY8" fmla="*/ 8889 h 12887"/>
                    <a:gd name="connsiteX9" fmla="*/ 15187 w 15187"/>
                    <a:gd name="connsiteY9" fmla="*/ 8889 h 12887"/>
                    <a:gd name="connsiteX10" fmla="*/ 15187 w 15187"/>
                    <a:gd name="connsiteY10" fmla="*/ 11111 h 12887"/>
                    <a:gd name="connsiteX11" fmla="*/ 5187 w 15187"/>
                    <a:gd name="connsiteY11" fmla="*/ 11111 h 12887"/>
                    <a:gd name="connsiteX12" fmla="*/ 5187 w 15187"/>
                    <a:gd name="connsiteY12" fmla="*/ 0 h 12887"/>
                    <a:gd name="connsiteX0" fmla="*/ 104 w 10104"/>
                    <a:gd name="connsiteY0" fmla="*/ 0 h 12407"/>
                    <a:gd name="connsiteX1" fmla="*/ 10104 w 10104"/>
                    <a:gd name="connsiteY1" fmla="*/ 1111 h 12407"/>
                    <a:gd name="connsiteX2" fmla="*/ 10104 w 10104"/>
                    <a:gd name="connsiteY2" fmla="*/ 2222 h 12407"/>
                    <a:gd name="connsiteX3" fmla="*/ 2604 w 10104"/>
                    <a:gd name="connsiteY3" fmla="*/ 2222 h 12407"/>
                    <a:gd name="connsiteX4" fmla="*/ 2604 w 10104"/>
                    <a:gd name="connsiteY4" fmla="*/ 4444 h 12407"/>
                    <a:gd name="connsiteX5" fmla="*/ 8854 w 10104"/>
                    <a:gd name="connsiteY5" fmla="*/ 4444 h 12407"/>
                    <a:gd name="connsiteX6" fmla="*/ 8854 w 10104"/>
                    <a:gd name="connsiteY6" fmla="*/ 6667 h 12407"/>
                    <a:gd name="connsiteX7" fmla="*/ 2604 w 10104"/>
                    <a:gd name="connsiteY7" fmla="*/ 6667 h 12407"/>
                    <a:gd name="connsiteX8" fmla="*/ 2604 w 10104"/>
                    <a:gd name="connsiteY8" fmla="*/ 8889 h 12407"/>
                    <a:gd name="connsiteX9" fmla="*/ 10104 w 10104"/>
                    <a:gd name="connsiteY9" fmla="*/ 8889 h 12407"/>
                    <a:gd name="connsiteX10" fmla="*/ 10104 w 10104"/>
                    <a:gd name="connsiteY10" fmla="*/ 11111 h 12407"/>
                    <a:gd name="connsiteX11" fmla="*/ 104 w 10104"/>
                    <a:gd name="connsiteY11" fmla="*/ 11111 h 12407"/>
                    <a:gd name="connsiteX12" fmla="*/ 104 w 10104"/>
                    <a:gd name="connsiteY12" fmla="*/ 0 h 12407"/>
                    <a:gd name="connsiteX0" fmla="*/ 104 w 10104"/>
                    <a:gd name="connsiteY0" fmla="*/ 0 h 12407"/>
                    <a:gd name="connsiteX1" fmla="*/ 10104 w 10104"/>
                    <a:gd name="connsiteY1" fmla="*/ 1111 h 12407"/>
                    <a:gd name="connsiteX2" fmla="*/ 10104 w 10104"/>
                    <a:gd name="connsiteY2" fmla="*/ 2222 h 12407"/>
                    <a:gd name="connsiteX3" fmla="*/ 2604 w 10104"/>
                    <a:gd name="connsiteY3" fmla="*/ 2222 h 12407"/>
                    <a:gd name="connsiteX4" fmla="*/ 2604 w 10104"/>
                    <a:gd name="connsiteY4" fmla="*/ 4444 h 12407"/>
                    <a:gd name="connsiteX5" fmla="*/ 8854 w 10104"/>
                    <a:gd name="connsiteY5" fmla="*/ 4444 h 12407"/>
                    <a:gd name="connsiteX6" fmla="*/ 8854 w 10104"/>
                    <a:gd name="connsiteY6" fmla="*/ 6667 h 12407"/>
                    <a:gd name="connsiteX7" fmla="*/ 2604 w 10104"/>
                    <a:gd name="connsiteY7" fmla="*/ 6667 h 12407"/>
                    <a:gd name="connsiteX8" fmla="*/ 2604 w 10104"/>
                    <a:gd name="connsiteY8" fmla="*/ 8889 h 12407"/>
                    <a:gd name="connsiteX9" fmla="*/ 10104 w 10104"/>
                    <a:gd name="connsiteY9" fmla="*/ 8889 h 12407"/>
                    <a:gd name="connsiteX10" fmla="*/ 10104 w 10104"/>
                    <a:gd name="connsiteY10" fmla="*/ 11111 h 12407"/>
                    <a:gd name="connsiteX11" fmla="*/ 104 w 10104"/>
                    <a:gd name="connsiteY11" fmla="*/ 11111 h 12407"/>
                    <a:gd name="connsiteX12" fmla="*/ 104 w 10104"/>
                    <a:gd name="connsiteY12" fmla="*/ 0 h 12407"/>
                    <a:gd name="connsiteX0" fmla="*/ 104 w 10104"/>
                    <a:gd name="connsiteY0" fmla="*/ 0 h 12407"/>
                    <a:gd name="connsiteX1" fmla="*/ 10104 w 10104"/>
                    <a:gd name="connsiteY1" fmla="*/ 0 h 12407"/>
                    <a:gd name="connsiteX2" fmla="*/ 10104 w 10104"/>
                    <a:gd name="connsiteY2" fmla="*/ 2222 h 12407"/>
                    <a:gd name="connsiteX3" fmla="*/ 2604 w 10104"/>
                    <a:gd name="connsiteY3" fmla="*/ 2222 h 12407"/>
                    <a:gd name="connsiteX4" fmla="*/ 2604 w 10104"/>
                    <a:gd name="connsiteY4" fmla="*/ 4444 h 12407"/>
                    <a:gd name="connsiteX5" fmla="*/ 8854 w 10104"/>
                    <a:gd name="connsiteY5" fmla="*/ 4444 h 12407"/>
                    <a:gd name="connsiteX6" fmla="*/ 8854 w 10104"/>
                    <a:gd name="connsiteY6" fmla="*/ 6667 h 12407"/>
                    <a:gd name="connsiteX7" fmla="*/ 2604 w 10104"/>
                    <a:gd name="connsiteY7" fmla="*/ 6667 h 12407"/>
                    <a:gd name="connsiteX8" fmla="*/ 2604 w 10104"/>
                    <a:gd name="connsiteY8" fmla="*/ 8889 h 12407"/>
                    <a:gd name="connsiteX9" fmla="*/ 10104 w 10104"/>
                    <a:gd name="connsiteY9" fmla="*/ 8889 h 12407"/>
                    <a:gd name="connsiteX10" fmla="*/ 10104 w 10104"/>
                    <a:gd name="connsiteY10" fmla="*/ 11111 h 12407"/>
                    <a:gd name="connsiteX11" fmla="*/ 104 w 10104"/>
                    <a:gd name="connsiteY11" fmla="*/ 11111 h 12407"/>
                    <a:gd name="connsiteX12" fmla="*/ 104 w 10104"/>
                    <a:gd name="connsiteY12" fmla="*/ 0 h 124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104" h="12407">
                      <a:moveTo>
                        <a:pt x="104" y="0"/>
                      </a:moveTo>
                      <a:lnTo>
                        <a:pt x="10104" y="0"/>
                      </a:lnTo>
                      <a:lnTo>
                        <a:pt x="10104" y="2222"/>
                      </a:lnTo>
                      <a:lnTo>
                        <a:pt x="2604" y="2222"/>
                      </a:lnTo>
                      <a:lnTo>
                        <a:pt x="2604" y="4444"/>
                      </a:lnTo>
                      <a:lnTo>
                        <a:pt x="8854" y="4444"/>
                      </a:lnTo>
                      <a:lnTo>
                        <a:pt x="8854" y="6667"/>
                      </a:lnTo>
                      <a:lnTo>
                        <a:pt x="2604" y="6667"/>
                      </a:lnTo>
                      <a:lnTo>
                        <a:pt x="2604" y="8889"/>
                      </a:lnTo>
                      <a:lnTo>
                        <a:pt x="10104" y="8889"/>
                      </a:lnTo>
                      <a:lnTo>
                        <a:pt x="10104" y="11111"/>
                      </a:lnTo>
                      <a:lnTo>
                        <a:pt x="104" y="11111"/>
                      </a:lnTo>
                      <a:cubicBezTo>
                        <a:pt x="0" y="12407"/>
                        <a:pt x="104" y="3704"/>
                        <a:pt x="10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>
                    <a:latin typeface="Arial"/>
                    <a:cs typeface="Arial"/>
                  </a:endParaRPr>
                </a:p>
              </p:txBody>
            </p:sp>
            <p:sp>
              <p:nvSpPr>
                <p:cNvPr id="45" name="Freeform 191"/>
                <p:cNvSpPr>
                  <a:spLocks/>
                </p:cNvSpPr>
                <p:nvPr/>
              </p:nvSpPr>
              <p:spPr bwMode="auto">
                <a:xfrm>
                  <a:off x="6799262" y="4735514"/>
                  <a:ext cx="80963" cy="66674"/>
                </a:xfrm>
                <a:custGeom>
                  <a:avLst/>
                  <a:gdLst>
                    <a:gd name="connsiteX0" fmla="*/ 0 w 10833"/>
                    <a:gd name="connsiteY0" fmla="*/ 0 h 10000"/>
                    <a:gd name="connsiteX1" fmla="*/ 1667 w 10833"/>
                    <a:gd name="connsiteY1" fmla="*/ 0 h 10000"/>
                    <a:gd name="connsiteX2" fmla="*/ 1667 w 10833"/>
                    <a:gd name="connsiteY2" fmla="*/ 1429 h 10000"/>
                    <a:gd name="connsiteX3" fmla="*/ 1667 w 10833"/>
                    <a:gd name="connsiteY3" fmla="*/ 1429 h 10000"/>
                    <a:gd name="connsiteX4" fmla="*/ 3333 w 10833"/>
                    <a:gd name="connsiteY4" fmla="*/ 0 h 10000"/>
                    <a:gd name="connsiteX5" fmla="*/ 5833 w 10833"/>
                    <a:gd name="connsiteY5" fmla="*/ 1429 h 10000"/>
                    <a:gd name="connsiteX6" fmla="*/ 7500 w 10833"/>
                    <a:gd name="connsiteY6" fmla="*/ 0 h 10000"/>
                    <a:gd name="connsiteX7" fmla="*/ 10000 w 10833"/>
                    <a:gd name="connsiteY7" fmla="*/ 2857 h 10000"/>
                    <a:gd name="connsiteX8" fmla="*/ 10000 w 10833"/>
                    <a:gd name="connsiteY8" fmla="*/ 10000 h 10000"/>
                    <a:gd name="connsiteX9" fmla="*/ 8333 w 10833"/>
                    <a:gd name="connsiteY9" fmla="*/ 10000 h 10000"/>
                    <a:gd name="connsiteX10" fmla="*/ 8333 w 10833"/>
                    <a:gd name="connsiteY10" fmla="*/ 4286 h 10000"/>
                    <a:gd name="connsiteX11" fmla="*/ 9167 w 10833"/>
                    <a:gd name="connsiteY11" fmla="*/ 7143 h 10000"/>
                    <a:gd name="connsiteX12" fmla="*/ 5833 w 10833"/>
                    <a:gd name="connsiteY12" fmla="*/ 4286 h 10000"/>
                    <a:gd name="connsiteX13" fmla="*/ 5833 w 10833"/>
                    <a:gd name="connsiteY13" fmla="*/ 10000 h 10000"/>
                    <a:gd name="connsiteX14" fmla="*/ 4167 w 10833"/>
                    <a:gd name="connsiteY14" fmla="*/ 10000 h 10000"/>
                    <a:gd name="connsiteX15" fmla="*/ 4167 w 10833"/>
                    <a:gd name="connsiteY15" fmla="*/ 4286 h 10000"/>
                    <a:gd name="connsiteX16" fmla="*/ 3333 w 10833"/>
                    <a:gd name="connsiteY16" fmla="*/ 1429 h 10000"/>
                    <a:gd name="connsiteX17" fmla="*/ 1667 w 10833"/>
                    <a:gd name="connsiteY17" fmla="*/ 4286 h 10000"/>
                    <a:gd name="connsiteX18" fmla="*/ 1667 w 10833"/>
                    <a:gd name="connsiteY18" fmla="*/ 10000 h 10000"/>
                    <a:gd name="connsiteX19" fmla="*/ 0 w 10833"/>
                    <a:gd name="connsiteY19" fmla="*/ 10000 h 10000"/>
                    <a:gd name="connsiteX20" fmla="*/ 0 w 10833"/>
                    <a:gd name="connsiteY20" fmla="*/ 0 h 10000"/>
                    <a:gd name="connsiteX0" fmla="*/ 0 w 10000"/>
                    <a:gd name="connsiteY0" fmla="*/ 0 h 10000"/>
                    <a:gd name="connsiteX1" fmla="*/ 1667 w 10000"/>
                    <a:gd name="connsiteY1" fmla="*/ 0 h 10000"/>
                    <a:gd name="connsiteX2" fmla="*/ 1667 w 10000"/>
                    <a:gd name="connsiteY2" fmla="*/ 1429 h 10000"/>
                    <a:gd name="connsiteX3" fmla="*/ 1667 w 10000"/>
                    <a:gd name="connsiteY3" fmla="*/ 1429 h 10000"/>
                    <a:gd name="connsiteX4" fmla="*/ 3333 w 10000"/>
                    <a:gd name="connsiteY4" fmla="*/ 0 h 10000"/>
                    <a:gd name="connsiteX5" fmla="*/ 5833 w 10000"/>
                    <a:gd name="connsiteY5" fmla="*/ 1429 h 10000"/>
                    <a:gd name="connsiteX6" fmla="*/ 7500 w 10000"/>
                    <a:gd name="connsiteY6" fmla="*/ 0 h 10000"/>
                    <a:gd name="connsiteX7" fmla="*/ 10000 w 10000"/>
                    <a:gd name="connsiteY7" fmla="*/ 2857 h 10000"/>
                    <a:gd name="connsiteX8" fmla="*/ 10000 w 10000"/>
                    <a:gd name="connsiteY8" fmla="*/ 10000 h 10000"/>
                    <a:gd name="connsiteX9" fmla="*/ 8333 w 10000"/>
                    <a:gd name="connsiteY9" fmla="*/ 10000 h 10000"/>
                    <a:gd name="connsiteX10" fmla="*/ 8333 w 10000"/>
                    <a:gd name="connsiteY10" fmla="*/ 4286 h 10000"/>
                    <a:gd name="connsiteX11" fmla="*/ 5833 w 10000"/>
                    <a:gd name="connsiteY11" fmla="*/ 4286 h 10000"/>
                    <a:gd name="connsiteX12" fmla="*/ 5833 w 10000"/>
                    <a:gd name="connsiteY12" fmla="*/ 10000 h 10000"/>
                    <a:gd name="connsiteX13" fmla="*/ 4167 w 10000"/>
                    <a:gd name="connsiteY13" fmla="*/ 10000 h 10000"/>
                    <a:gd name="connsiteX14" fmla="*/ 4167 w 10000"/>
                    <a:gd name="connsiteY14" fmla="*/ 4286 h 10000"/>
                    <a:gd name="connsiteX15" fmla="*/ 3333 w 10000"/>
                    <a:gd name="connsiteY15" fmla="*/ 1429 h 10000"/>
                    <a:gd name="connsiteX16" fmla="*/ 1667 w 10000"/>
                    <a:gd name="connsiteY16" fmla="*/ 4286 h 10000"/>
                    <a:gd name="connsiteX17" fmla="*/ 1667 w 10000"/>
                    <a:gd name="connsiteY17" fmla="*/ 10000 h 10000"/>
                    <a:gd name="connsiteX18" fmla="*/ 0 w 10000"/>
                    <a:gd name="connsiteY18" fmla="*/ 10000 h 10000"/>
                    <a:gd name="connsiteX19" fmla="*/ 0 w 10000"/>
                    <a:gd name="connsiteY19" fmla="*/ 0 h 10000"/>
                    <a:gd name="connsiteX0" fmla="*/ 0 w 10000"/>
                    <a:gd name="connsiteY0" fmla="*/ 0 h 10000"/>
                    <a:gd name="connsiteX1" fmla="*/ 1667 w 10000"/>
                    <a:gd name="connsiteY1" fmla="*/ 0 h 10000"/>
                    <a:gd name="connsiteX2" fmla="*/ 1667 w 10000"/>
                    <a:gd name="connsiteY2" fmla="*/ 1429 h 10000"/>
                    <a:gd name="connsiteX3" fmla="*/ 1667 w 10000"/>
                    <a:gd name="connsiteY3" fmla="*/ 1429 h 10000"/>
                    <a:gd name="connsiteX4" fmla="*/ 3333 w 10000"/>
                    <a:gd name="connsiteY4" fmla="*/ 0 h 10000"/>
                    <a:gd name="connsiteX5" fmla="*/ 5833 w 10000"/>
                    <a:gd name="connsiteY5" fmla="*/ 1429 h 10000"/>
                    <a:gd name="connsiteX6" fmla="*/ 7500 w 10000"/>
                    <a:gd name="connsiteY6" fmla="*/ 0 h 10000"/>
                    <a:gd name="connsiteX7" fmla="*/ 10000 w 10000"/>
                    <a:gd name="connsiteY7" fmla="*/ 2857 h 10000"/>
                    <a:gd name="connsiteX8" fmla="*/ 10000 w 10000"/>
                    <a:gd name="connsiteY8" fmla="*/ 10000 h 10000"/>
                    <a:gd name="connsiteX9" fmla="*/ 8333 w 10000"/>
                    <a:gd name="connsiteY9" fmla="*/ 10000 h 10000"/>
                    <a:gd name="connsiteX10" fmla="*/ 8333 w 10000"/>
                    <a:gd name="connsiteY10" fmla="*/ 4286 h 10000"/>
                    <a:gd name="connsiteX11" fmla="*/ 5833 w 10000"/>
                    <a:gd name="connsiteY11" fmla="*/ 4286 h 10000"/>
                    <a:gd name="connsiteX12" fmla="*/ 5833 w 10000"/>
                    <a:gd name="connsiteY12" fmla="*/ 10000 h 10000"/>
                    <a:gd name="connsiteX13" fmla="*/ 4167 w 10000"/>
                    <a:gd name="connsiteY13" fmla="*/ 10000 h 10000"/>
                    <a:gd name="connsiteX14" fmla="*/ 4167 w 10000"/>
                    <a:gd name="connsiteY14" fmla="*/ 4286 h 10000"/>
                    <a:gd name="connsiteX15" fmla="*/ 1667 w 10000"/>
                    <a:gd name="connsiteY15" fmla="*/ 4286 h 10000"/>
                    <a:gd name="connsiteX16" fmla="*/ 1667 w 10000"/>
                    <a:gd name="connsiteY16" fmla="*/ 10000 h 10000"/>
                    <a:gd name="connsiteX17" fmla="*/ 0 w 10000"/>
                    <a:gd name="connsiteY17" fmla="*/ 10000 h 10000"/>
                    <a:gd name="connsiteX18" fmla="*/ 0 w 10000"/>
                    <a:gd name="connsiteY18" fmla="*/ 0 h 10000"/>
                    <a:gd name="connsiteX0" fmla="*/ 0 w 10000"/>
                    <a:gd name="connsiteY0" fmla="*/ 0 h 10000"/>
                    <a:gd name="connsiteX1" fmla="*/ 1667 w 10000"/>
                    <a:gd name="connsiteY1" fmla="*/ 0 h 10000"/>
                    <a:gd name="connsiteX2" fmla="*/ 1667 w 10000"/>
                    <a:gd name="connsiteY2" fmla="*/ 1429 h 10000"/>
                    <a:gd name="connsiteX3" fmla="*/ 1667 w 10000"/>
                    <a:gd name="connsiteY3" fmla="*/ 1429 h 10000"/>
                    <a:gd name="connsiteX4" fmla="*/ 3333 w 10000"/>
                    <a:gd name="connsiteY4" fmla="*/ 0 h 10000"/>
                    <a:gd name="connsiteX5" fmla="*/ 5833 w 10000"/>
                    <a:gd name="connsiteY5" fmla="*/ 1429 h 10000"/>
                    <a:gd name="connsiteX6" fmla="*/ 7500 w 10000"/>
                    <a:gd name="connsiteY6" fmla="*/ 0 h 10000"/>
                    <a:gd name="connsiteX7" fmla="*/ 10000 w 10000"/>
                    <a:gd name="connsiteY7" fmla="*/ 2857 h 10000"/>
                    <a:gd name="connsiteX8" fmla="*/ 10000 w 10000"/>
                    <a:gd name="connsiteY8" fmla="*/ 10000 h 10000"/>
                    <a:gd name="connsiteX9" fmla="*/ 8333 w 10000"/>
                    <a:gd name="connsiteY9" fmla="*/ 10000 h 10000"/>
                    <a:gd name="connsiteX10" fmla="*/ 8333 w 10000"/>
                    <a:gd name="connsiteY10" fmla="*/ 4286 h 10000"/>
                    <a:gd name="connsiteX11" fmla="*/ 5833 w 10000"/>
                    <a:gd name="connsiteY11" fmla="*/ 4286 h 10000"/>
                    <a:gd name="connsiteX12" fmla="*/ 5833 w 10000"/>
                    <a:gd name="connsiteY12" fmla="*/ 10000 h 10000"/>
                    <a:gd name="connsiteX13" fmla="*/ 4167 w 10000"/>
                    <a:gd name="connsiteY13" fmla="*/ 10000 h 10000"/>
                    <a:gd name="connsiteX14" fmla="*/ 4167 w 10000"/>
                    <a:gd name="connsiteY14" fmla="*/ 4286 h 10000"/>
                    <a:gd name="connsiteX15" fmla="*/ 1667 w 10000"/>
                    <a:gd name="connsiteY15" fmla="*/ 4286 h 10000"/>
                    <a:gd name="connsiteX16" fmla="*/ 1667 w 10000"/>
                    <a:gd name="connsiteY16" fmla="*/ 10000 h 10000"/>
                    <a:gd name="connsiteX17" fmla="*/ 0 w 10000"/>
                    <a:gd name="connsiteY17" fmla="*/ 10000 h 10000"/>
                    <a:gd name="connsiteX18" fmla="*/ 0 w 10000"/>
                    <a:gd name="connsiteY18" fmla="*/ 0 h 10000"/>
                    <a:gd name="connsiteX0" fmla="*/ 0 w 10000"/>
                    <a:gd name="connsiteY0" fmla="*/ 0 h 10000"/>
                    <a:gd name="connsiteX1" fmla="*/ 1667 w 10000"/>
                    <a:gd name="connsiteY1" fmla="*/ 0 h 10000"/>
                    <a:gd name="connsiteX2" fmla="*/ 1667 w 10000"/>
                    <a:gd name="connsiteY2" fmla="*/ 1429 h 10000"/>
                    <a:gd name="connsiteX3" fmla="*/ 1667 w 10000"/>
                    <a:gd name="connsiteY3" fmla="*/ 1429 h 10000"/>
                    <a:gd name="connsiteX4" fmla="*/ 3333 w 10000"/>
                    <a:gd name="connsiteY4" fmla="*/ 0 h 10000"/>
                    <a:gd name="connsiteX5" fmla="*/ 5833 w 10000"/>
                    <a:gd name="connsiteY5" fmla="*/ 1429 h 10000"/>
                    <a:gd name="connsiteX6" fmla="*/ 7500 w 10000"/>
                    <a:gd name="connsiteY6" fmla="*/ 0 h 10000"/>
                    <a:gd name="connsiteX7" fmla="*/ 10000 w 10000"/>
                    <a:gd name="connsiteY7" fmla="*/ 2857 h 10000"/>
                    <a:gd name="connsiteX8" fmla="*/ 10000 w 10000"/>
                    <a:gd name="connsiteY8" fmla="*/ 10000 h 10000"/>
                    <a:gd name="connsiteX9" fmla="*/ 8333 w 10000"/>
                    <a:gd name="connsiteY9" fmla="*/ 10000 h 10000"/>
                    <a:gd name="connsiteX10" fmla="*/ 8333 w 10000"/>
                    <a:gd name="connsiteY10" fmla="*/ 4286 h 10000"/>
                    <a:gd name="connsiteX11" fmla="*/ 5833 w 10000"/>
                    <a:gd name="connsiteY11" fmla="*/ 4286 h 10000"/>
                    <a:gd name="connsiteX12" fmla="*/ 5833 w 10000"/>
                    <a:gd name="connsiteY12" fmla="*/ 10000 h 10000"/>
                    <a:gd name="connsiteX13" fmla="*/ 4167 w 10000"/>
                    <a:gd name="connsiteY13" fmla="*/ 10000 h 10000"/>
                    <a:gd name="connsiteX14" fmla="*/ 4167 w 10000"/>
                    <a:gd name="connsiteY14" fmla="*/ 4286 h 10000"/>
                    <a:gd name="connsiteX15" fmla="*/ 1667 w 10000"/>
                    <a:gd name="connsiteY15" fmla="*/ 4286 h 10000"/>
                    <a:gd name="connsiteX16" fmla="*/ 1667 w 10000"/>
                    <a:gd name="connsiteY16" fmla="*/ 10000 h 10000"/>
                    <a:gd name="connsiteX17" fmla="*/ 0 w 10000"/>
                    <a:gd name="connsiteY17" fmla="*/ 10000 h 10000"/>
                    <a:gd name="connsiteX18" fmla="*/ 0 w 10000"/>
                    <a:gd name="connsiteY18" fmla="*/ 0 h 10000"/>
                    <a:gd name="connsiteX0" fmla="*/ 0 w 10000"/>
                    <a:gd name="connsiteY0" fmla="*/ 0 h 10000"/>
                    <a:gd name="connsiteX1" fmla="*/ 1667 w 10000"/>
                    <a:gd name="connsiteY1" fmla="*/ 0 h 10000"/>
                    <a:gd name="connsiteX2" fmla="*/ 1667 w 10000"/>
                    <a:gd name="connsiteY2" fmla="*/ 1429 h 10000"/>
                    <a:gd name="connsiteX3" fmla="*/ 1667 w 10000"/>
                    <a:gd name="connsiteY3" fmla="*/ 1429 h 10000"/>
                    <a:gd name="connsiteX4" fmla="*/ 3333 w 10000"/>
                    <a:gd name="connsiteY4" fmla="*/ 0 h 10000"/>
                    <a:gd name="connsiteX5" fmla="*/ 5833 w 10000"/>
                    <a:gd name="connsiteY5" fmla="*/ 1429 h 10000"/>
                    <a:gd name="connsiteX6" fmla="*/ 7500 w 10000"/>
                    <a:gd name="connsiteY6" fmla="*/ 0 h 10000"/>
                    <a:gd name="connsiteX7" fmla="*/ 10000 w 10000"/>
                    <a:gd name="connsiteY7" fmla="*/ 2857 h 10000"/>
                    <a:gd name="connsiteX8" fmla="*/ 10000 w 10000"/>
                    <a:gd name="connsiteY8" fmla="*/ 10000 h 10000"/>
                    <a:gd name="connsiteX9" fmla="*/ 8333 w 10000"/>
                    <a:gd name="connsiteY9" fmla="*/ 10000 h 10000"/>
                    <a:gd name="connsiteX10" fmla="*/ 8333 w 10000"/>
                    <a:gd name="connsiteY10" fmla="*/ 4286 h 10000"/>
                    <a:gd name="connsiteX11" fmla="*/ 5833 w 10000"/>
                    <a:gd name="connsiteY11" fmla="*/ 4286 h 10000"/>
                    <a:gd name="connsiteX12" fmla="*/ 5833 w 10000"/>
                    <a:gd name="connsiteY12" fmla="*/ 10000 h 10000"/>
                    <a:gd name="connsiteX13" fmla="*/ 4167 w 10000"/>
                    <a:gd name="connsiteY13" fmla="*/ 10000 h 10000"/>
                    <a:gd name="connsiteX14" fmla="*/ 4167 w 10000"/>
                    <a:gd name="connsiteY14" fmla="*/ 4286 h 10000"/>
                    <a:gd name="connsiteX15" fmla="*/ 1667 w 10000"/>
                    <a:gd name="connsiteY15" fmla="*/ 4286 h 10000"/>
                    <a:gd name="connsiteX16" fmla="*/ 1667 w 10000"/>
                    <a:gd name="connsiteY16" fmla="*/ 10000 h 10000"/>
                    <a:gd name="connsiteX17" fmla="*/ 0 w 10000"/>
                    <a:gd name="connsiteY17" fmla="*/ 10000 h 10000"/>
                    <a:gd name="connsiteX18" fmla="*/ 0 w 10000"/>
                    <a:gd name="connsiteY18" fmla="*/ 0 h 10000"/>
                    <a:gd name="connsiteX0" fmla="*/ 0 w 10000"/>
                    <a:gd name="connsiteY0" fmla="*/ 0 h 10000"/>
                    <a:gd name="connsiteX1" fmla="*/ 1667 w 10000"/>
                    <a:gd name="connsiteY1" fmla="*/ 0 h 10000"/>
                    <a:gd name="connsiteX2" fmla="*/ 1667 w 10000"/>
                    <a:gd name="connsiteY2" fmla="*/ 1429 h 10000"/>
                    <a:gd name="connsiteX3" fmla="*/ 1667 w 10000"/>
                    <a:gd name="connsiteY3" fmla="*/ 1429 h 10000"/>
                    <a:gd name="connsiteX4" fmla="*/ 3333 w 10000"/>
                    <a:gd name="connsiteY4" fmla="*/ 0 h 10000"/>
                    <a:gd name="connsiteX5" fmla="*/ 5833 w 10000"/>
                    <a:gd name="connsiteY5" fmla="*/ 1429 h 10000"/>
                    <a:gd name="connsiteX6" fmla="*/ 7500 w 10000"/>
                    <a:gd name="connsiteY6" fmla="*/ 0 h 10000"/>
                    <a:gd name="connsiteX7" fmla="*/ 10000 w 10000"/>
                    <a:gd name="connsiteY7" fmla="*/ 2857 h 10000"/>
                    <a:gd name="connsiteX8" fmla="*/ 10000 w 10000"/>
                    <a:gd name="connsiteY8" fmla="*/ 10000 h 10000"/>
                    <a:gd name="connsiteX9" fmla="*/ 8333 w 10000"/>
                    <a:gd name="connsiteY9" fmla="*/ 10000 h 10000"/>
                    <a:gd name="connsiteX10" fmla="*/ 8333 w 10000"/>
                    <a:gd name="connsiteY10" fmla="*/ 4286 h 10000"/>
                    <a:gd name="connsiteX11" fmla="*/ 5833 w 10000"/>
                    <a:gd name="connsiteY11" fmla="*/ 4286 h 10000"/>
                    <a:gd name="connsiteX12" fmla="*/ 5833 w 10000"/>
                    <a:gd name="connsiteY12" fmla="*/ 10000 h 10000"/>
                    <a:gd name="connsiteX13" fmla="*/ 4167 w 10000"/>
                    <a:gd name="connsiteY13" fmla="*/ 10000 h 10000"/>
                    <a:gd name="connsiteX14" fmla="*/ 4167 w 10000"/>
                    <a:gd name="connsiteY14" fmla="*/ 4286 h 10000"/>
                    <a:gd name="connsiteX15" fmla="*/ 1667 w 10000"/>
                    <a:gd name="connsiteY15" fmla="*/ 4286 h 10000"/>
                    <a:gd name="connsiteX16" fmla="*/ 1667 w 10000"/>
                    <a:gd name="connsiteY16" fmla="*/ 10000 h 10000"/>
                    <a:gd name="connsiteX17" fmla="*/ 0 w 10000"/>
                    <a:gd name="connsiteY17" fmla="*/ 10000 h 10000"/>
                    <a:gd name="connsiteX18" fmla="*/ 0 w 10000"/>
                    <a:gd name="connsiteY18" fmla="*/ 0 h 10000"/>
                    <a:gd name="connsiteX0" fmla="*/ 0 w 10000"/>
                    <a:gd name="connsiteY0" fmla="*/ 0 h 10000"/>
                    <a:gd name="connsiteX1" fmla="*/ 1667 w 10000"/>
                    <a:gd name="connsiteY1" fmla="*/ 0 h 10000"/>
                    <a:gd name="connsiteX2" fmla="*/ 1667 w 10000"/>
                    <a:gd name="connsiteY2" fmla="*/ 1429 h 10000"/>
                    <a:gd name="connsiteX3" fmla="*/ 1667 w 10000"/>
                    <a:gd name="connsiteY3" fmla="*/ 1429 h 10000"/>
                    <a:gd name="connsiteX4" fmla="*/ 3333 w 10000"/>
                    <a:gd name="connsiteY4" fmla="*/ 0 h 10000"/>
                    <a:gd name="connsiteX5" fmla="*/ 5833 w 10000"/>
                    <a:gd name="connsiteY5" fmla="*/ 1429 h 10000"/>
                    <a:gd name="connsiteX6" fmla="*/ 7500 w 10000"/>
                    <a:gd name="connsiteY6" fmla="*/ 0 h 10000"/>
                    <a:gd name="connsiteX7" fmla="*/ 10000 w 10000"/>
                    <a:gd name="connsiteY7" fmla="*/ 2857 h 10000"/>
                    <a:gd name="connsiteX8" fmla="*/ 10000 w 10000"/>
                    <a:gd name="connsiteY8" fmla="*/ 10000 h 10000"/>
                    <a:gd name="connsiteX9" fmla="*/ 8333 w 10000"/>
                    <a:gd name="connsiteY9" fmla="*/ 10000 h 10000"/>
                    <a:gd name="connsiteX10" fmla="*/ 8333 w 10000"/>
                    <a:gd name="connsiteY10" fmla="*/ 4286 h 10000"/>
                    <a:gd name="connsiteX11" fmla="*/ 5833 w 10000"/>
                    <a:gd name="connsiteY11" fmla="*/ 4286 h 10000"/>
                    <a:gd name="connsiteX12" fmla="*/ 5833 w 10000"/>
                    <a:gd name="connsiteY12" fmla="*/ 10000 h 10000"/>
                    <a:gd name="connsiteX13" fmla="*/ 4167 w 10000"/>
                    <a:gd name="connsiteY13" fmla="*/ 10000 h 10000"/>
                    <a:gd name="connsiteX14" fmla="*/ 4167 w 10000"/>
                    <a:gd name="connsiteY14" fmla="*/ 4286 h 10000"/>
                    <a:gd name="connsiteX15" fmla="*/ 1667 w 10000"/>
                    <a:gd name="connsiteY15" fmla="*/ 4286 h 10000"/>
                    <a:gd name="connsiteX16" fmla="*/ 1667 w 10000"/>
                    <a:gd name="connsiteY16" fmla="*/ 10000 h 10000"/>
                    <a:gd name="connsiteX17" fmla="*/ 0 w 10000"/>
                    <a:gd name="connsiteY17" fmla="*/ 10000 h 10000"/>
                    <a:gd name="connsiteX18" fmla="*/ 0 w 10000"/>
                    <a:gd name="connsiteY18" fmla="*/ 0 h 10000"/>
                    <a:gd name="connsiteX0" fmla="*/ 0 w 10000"/>
                    <a:gd name="connsiteY0" fmla="*/ 0 h 10000"/>
                    <a:gd name="connsiteX1" fmla="*/ 1667 w 10000"/>
                    <a:gd name="connsiteY1" fmla="*/ 0 h 10000"/>
                    <a:gd name="connsiteX2" fmla="*/ 1667 w 10000"/>
                    <a:gd name="connsiteY2" fmla="*/ 1429 h 10000"/>
                    <a:gd name="connsiteX3" fmla="*/ 1667 w 10000"/>
                    <a:gd name="connsiteY3" fmla="*/ 1429 h 10000"/>
                    <a:gd name="connsiteX4" fmla="*/ 3333 w 10000"/>
                    <a:gd name="connsiteY4" fmla="*/ 0 h 10000"/>
                    <a:gd name="connsiteX5" fmla="*/ 5833 w 10000"/>
                    <a:gd name="connsiteY5" fmla="*/ 1429 h 10000"/>
                    <a:gd name="connsiteX6" fmla="*/ 7500 w 10000"/>
                    <a:gd name="connsiteY6" fmla="*/ 0 h 10000"/>
                    <a:gd name="connsiteX7" fmla="*/ 10000 w 10000"/>
                    <a:gd name="connsiteY7" fmla="*/ 2857 h 10000"/>
                    <a:gd name="connsiteX8" fmla="*/ 10000 w 10000"/>
                    <a:gd name="connsiteY8" fmla="*/ 10000 h 10000"/>
                    <a:gd name="connsiteX9" fmla="*/ 8333 w 10000"/>
                    <a:gd name="connsiteY9" fmla="*/ 10000 h 10000"/>
                    <a:gd name="connsiteX10" fmla="*/ 8333 w 10000"/>
                    <a:gd name="connsiteY10" fmla="*/ 4286 h 10000"/>
                    <a:gd name="connsiteX11" fmla="*/ 5833 w 10000"/>
                    <a:gd name="connsiteY11" fmla="*/ 4286 h 10000"/>
                    <a:gd name="connsiteX12" fmla="*/ 5833 w 10000"/>
                    <a:gd name="connsiteY12" fmla="*/ 10000 h 10000"/>
                    <a:gd name="connsiteX13" fmla="*/ 4167 w 10000"/>
                    <a:gd name="connsiteY13" fmla="*/ 10000 h 10000"/>
                    <a:gd name="connsiteX14" fmla="*/ 4167 w 10000"/>
                    <a:gd name="connsiteY14" fmla="*/ 4286 h 10000"/>
                    <a:gd name="connsiteX15" fmla="*/ 1667 w 10000"/>
                    <a:gd name="connsiteY15" fmla="*/ 4286 h 10000"/>
                    <a:gd name="connsiteX16" fmla="*/ 1667 w 10000"/>
                    <a:gd name="connsiteY16" fmla="*/ 10000 h 10000"/>
                    <a:gd name="connsiteX17" fmla="*/ 0 w 10000"/>
                    <a:gd name="connsiteY17" fmla="*/ 10000 h 10000"/>
                    <a:gd name="connsiteX18" fmla="*/ 0 w 10000"/>
                    <a:gd name="connsiteY18" fmla="*/ 0 h 10000"/>
                    <a:gd name="connsiteX0" fmla="*/ 0 w 10000"/>
                    <a:gd name="connsiteY0" fmla="*/ 0 h 10000"/>
                    <a:gd name="connsiteX1" fmla="*/ 1667 w 10000"/>
                    <a:gd name="connsiteY1" fmla="*/ 0 h 10000"/>
                    <a:gd name="connsiteX2" fmla="*/ 1667 w 10000"/>
                    <a:gd name="connsiteY2" fmla="*/ 1429 h 10000"/>
                    <a:gd name="connsiteX3" fmla="*/ 1667 w 10000"/>
                    <a:gd name="connsiteY3" fmla="*/ 1429 h 10000"/>
                    <a:gd name="connsiteX4" fmla="*/ 3333 w 10000"/>
                    <a:gd name="connsiteY4" fmla="*/ 0 h 10000"/>
                    <a:gd name="connsiteX5" fmla="*/ 5833 w 10000"/>
                    <a:gd name="connsiteY5" fmla="*/ 1429 h 10000"/>
                    <a:gd name="connsiteX6" fmla="*/ 7542 w 10000"/>
                    <a:gd name="connsiteY6" fmla="*/ 272 h 10000"/>
                    <a:gd name="connsiteX7" fmla="*/ 10000 w 10000"/>
                    <a:gd name="connsiteY7" fmla="*/ 2857 h 10000"/>
                    <a:gd name="connsiteX8" fmla="*/ 10000 w 10000"/>
                    <a:gd name="connsiteY8" fmla="*/ 10000 h 10000"/>
                    <a:gd name="connsiteX9" fmla="*/ 8333 w 10000"/>
                    <a:gd name="connsiteY9" fmla="*/ 10000 h 10000"/>
                    <a:gd name="connsiteX10" fmla="*/ 8333 w 10000"/>
                    <a:gd name="connsiteY10" fmla="*/ 4286 h 10000"/>
                    <a:gd name="connsiteX11" fmla="*/ 5833 w 10000"/>
                    <a:gd name="connsiteY11" fmla="*/ 4286 h 10000"/>
                    <a:gd name="connsiteX12" fmla="*/ 5833 w 10000"/>
                    <a:gd name="connsiteY12" fmla="*/ 10000 h 10000"/>
                    <a:gd name="connsiteX13" fmla="*/ 4167 w 10000"/>
                    <a:gd name="connsiteY13" fmla="*/ 10000 h 10000"/>
                    <a:gd name="connsiteX14" fmla="*/ 4167 w 10000"/>
                    <a:gd name="connsiteY14" fmla="*/ 4286 h 10000"/>
                    <a:gd name="connsiteX15" fmla="*/ 1667 w 10000"/>
                    <a:gd name="connsiteY15" fmla="*/ 4286 h 10000"/>
                    <a:gd name="connsiteX16" fmla="*/ 1667 w 10000"/>
                    <a:gd name="connsiteY16" fmla="*/ 10000 h 10000"/>
                    <a:gd name="connsiteX17" fmla="*/ 0 w 10000"/>
                    <a:gd name="connsiteY17" fmla="*/ 10000 h 10000"/>
                    <a:gd name="connsiteX18" fmla="*/ 0 w 10000"/>
                    <a:gd name="connsiteY18" fmla="*/ 0 h 10000"/>
                    <a:gd name="connsiteX0" fmla="*/ 0 w 10000"/>
                    <a:gd name="connsiteY0" fmla="*/ 0 h 10000"/>
                    <a:gd name="connsiteX1" fmla="*/ 1667 w 10000"/>
                    <a:gd name="connsiteY1" fmla="*/ 0 h 10000"/>
                    <a:gd name="connsiteX2" fmla="*/ 1667 w 10000"/>
                    <a:gd name="connsiteY2" fmla="*/ 1429 h 10000"/>
                    <a:gd name="connsiteX3" fmla="*/ 1667 w 10000"/>
                    <a:gd name="connsiteY3" fmla="*/ 1429 h 10000"/>
                    <a:gd name="connsiteX4" fmla="*/ 3333 w 10000"/>
                    <a:gd name="connsiteY4" fmla="*/ 0 h 10000"/>
                    <a:gd name="connsiteX5" fmla="*/ 5833 w 10000"/>
                    <a:gd name="connsiteY5" fmla="*/ 1429 h 10000"/>
                    <a:gd name="connsiteX6" fmla="*/ 7542 w 10000"/>
                    <a:gd name="connsiteY6" fmla="*/ 408 h 10000"/>
                    <a:gd name="connsiteX7" fmla="*/ 10000 w 10000"/>
                    <a:gd name="connsiteY7" fmla="*/ 2857 h 10000"/>
                    <a:gd name="connsiteX8" fmla="*/ 10000 w 10000"/>
                    <a:gd name="connsiteY8" fmla="*/ 10000 h 10000"/>
                    <a:gd name="connsiteX9" fmla="*/ 8333 w 10000"/>
                    <a:gd name="connsiteY9" fmla="*/ 10000 h 10000"/>
                    <a:gd name="connsiteX10" fmla="*/ 8333 w 10000"/>
                    <a:gd name="connsiteY10" fmla="*/ 4286 h 10000"/>
                    <a:gd name="connsiteX11" fmla="*/ 5833 w 10000"/>
                    <a:gd name="connsiteY11" fmla="*/ 4286 h 10000"/>
                    <a:gd name="connsiteX12" fmla="*/ 5833 w 10000"/>
                    <a:gd name="connsiteY12" fmla="*/ 10000 h 10000"/>
                    <a:gd name="connsiteX13" fmla="*/ 4167 w 10000"/>
                    <a:gd name="connsiteY13" fmla="*/ 10000 h 10000"/>
                    <a:gd name="connsiteX14" fmla="*/ 4167 w 10000"/>
                    <a:gd name="connsiteY14" fmla="*/ 4286 h 10000"/>
                    <a:gd name="connsiteX15" fmla="*/ 1667 w 10000"/>
                    <a:gd name="connsiteY15" fmla="*/ 4286 h 10000"/>
                    <a:gd name="connsiteX16" fmla="*/ 1667 w 10000"/>
                    <a:gd name="connsiteY16" fmla="*/ 10000 h 10000"/>
                    <a:gd name="connsiteX17" fmla="*/ 0 w 10000"/>
                    <a:gd name="connsiteY17" fmla="*/ 10000 h 10000"/>
                    <a:gd name="connsiteX18" fmla="*/ 0 w 10000"/>
                    <a:gd name="connsiteY18" fmla="*/ 0 h 10000"/>
                    <a:gd name="connsiteX0" fmla="*/ 0 w 10000"/>
                    <a:gd name="connsiteY0" fmla="*/ 0 h 10000"/>
                    <a:gd name="connsiteX1" fmla="*/ 1667 w 10000"/>
                    <a:gd name="connsiteY1" fmla="*/ 0 h 10000"/>
                    <a:gd name="connsiteX2" fmla="*/ 1667 w 10000"/>
                    <a:gd name="connsiteY2" fmla="*/ 1429 h 10000"/>
                    <a:gd name="connsiteX3" fmla="*/ 1667 w 10000"/>
                    <a:gd name="connsiteY3" fmla="*/ 1429 h 10000"/>
                    <a:gd name="connsiteX4" fmla="*/ 3404 w 10000"/>
                    <a:gd name="connsiteY4" fmla="*/ 408 h 10000"/>
                    <a:gd name="connsiteX5" fmla="*/ 5833 w 10000"/>
                    <a:gd name="connsiteY5" fmla="*/ 1429 h 10000"/>
                    <a:gd name="connsiteX6" fmla="*/ 7542 w 10000"/>
                    <a:gd name="connsiteY6" fmla="*/ 408 h 10000"/>
                    <a:gd name="connsiteX7" fmla="*/ 10000 w 10000"/>
                    <a:gd name="connsiteY7" fmla="*/ 2857 h 10000"/>
                    <a:gd name="connsiteX8" fmla="*/ 10000 w 10000"/>
                    <a:gd name="connsiteY8" fmla="*/ 10000 h 10000"/>
                    <a:gd name="connsiteX9" fmla="*/ 8333 w 10000"/>
                    <a:gd name="connsiteY9" fmla="*/ 10000 h 10000"/>
                    <a:gd name="connsiteX10" fmla="*/ 8333 w 10000"/>
                    <a:gd name="connsiteY10" fmla="*/ 4286 h 10000"/>
                    <a:gd name="connsiteX11" fmla="*/ 5833 w 10000"/>
                    <a:gd name="connsiteY11" fmla="*/ 4286 h 10000"/>
                    <a:gd name="connsiteX12" fmla="*/ 5833 w 10000"/>
                    <a:gd name="connsiteY12" fmla="*/ 10000 h 10000"/>
                    <a:gd name="connsiteX13" fmla="*/ 4167 w 10000"/>
                    <a:gd name="connsiteY13" fmla="*/ 10000 h 10000"/>
                    <a:gd name="connsiteX14" fmla="*/ 4167 w 10000"/>
                    <a:gd name="connsiteY14" fmla="*/ 4286 h 10000"/>
                    <a:gd name="connsiteX15" fmla="*/ 1667 w 10000"/>
                    <a:gd name="connsiteY15" fmla="*/ 4286 h 10000"/>
                    <a:gd name="connsiteX16" fmla="*/ 1667 w 10000"/>
                    <a:gd name="connsiteY16" fmla="*/ 10000 h 10000"/>
                    <a:gd name="connsiteX17" fmla="*/ 0 w 10000"/>
                    <a:gd name="connsiteY17" fmla="*/ 10000 h 10000"/>
                    <a:gd name="connsiteX18" fmla="*/ 0 w 10000"/>
                    <a:gd name="connsiteY18" fmla="*/ 0 h 10000"/>
                    <a:gd name="connsiteX0" fmla="*/ 0 w 10000"/>
                    <a:gd name="connsiteY0" fmla="*/ 0 h 10000"/>
                    <a:gd name="connsiteX1" fmla="*/ 1667 w 10000"/>
                    <a:gd name="connsiteY1" fmla="*/ 0 h 10000"/>
                    <a:gd name="connsiteX2" fmla="*/ 1667 w 10000"/>
                    <a:gd name="connsiteY2" fmla="*/ 1429 h 10000"/>
                    <a:gd name="connsiteX3" fmla="*/ 1667 w 10000"/>
                    <a:gd name="connsiteY3" fmla="*/ 1429 h 10000"/>
                    <a:gd name="connsiteX4" fmla="*/ 3404 w 10000"/>
                    <a:gd name="connsiteY4" fmla="*/ 408 h 10000"/>
                    <a:gd name="connsiteX5" fmla="*/ 5833 w 10000"/>
                    <a:gd name="connsiteY5" fmla="*/ 1429 h 10000"/>
                    <a:gd name="connsiteX6" fmla="*/ 7542 w 10000"/>
                    <a:gd name="connsiteY6" fmla="*/ 408 h 10000"/>
                    <a:gd name="connsiteX7" fmla="*/ 10000 w 10000"/>
                    <a:gd name="connsiteY7" fmla="*/ 2857 h 10000"/>
                    <a:gd name="connsiteX8" fmla="*/ 10000 w 10000"/>
                    <a:gd name="connsiteY8" fmla="*/ 10000 h 10000"/>
                    <a:gd name="connsiteX9" fmla="*/ 8333 w 10000"/>
                    <a:gd name="connsiteY9" fmla="*/ 10000 h 10000"/>
                    <a:gd name="connsiteX10" fmla="*/ 8333 w 10000"/>
                    <a:gd name="connsiteY10" fmla="*/ 4286 h 10000"/>
                    <a:gd name="connsiteX11" fmla="*/ 5833 w 10000"/>
                    <a:gd name="connsiteY11" fmla="*/ 4286 h 10000"/>
                    <a:gd name="connsiteX12" fmla="*/ 5833 w 10000"/>
                    <a:gd name="connsiteY12" fmla="*/ 10000 h 10000"/>
                    <a:gd name="connsiteX13" fmla="*/ 4167 w 10000"/>
                    <a:gd name="connsiteY13" fmla="*/ 10000 h 10000"/>
                    <a:gd name="connsiteX14" fmla="*/ 4167 w 10000"/>
                    <a:gd name="connsiteY14" fmla="*/ 4286 h 10000"/>
                    <a:gd name="connsiteX15" fmla="*/ 1667 w 10000"/>
                    <a:gd name="connsiteY15" fmla="*/ 4286 h 10000"/>
                    <a:gd name="connsiteX16" fmla="*/ 1667 w 10000"/>
                    <a:gd name="connsiteY16" fmla="*/ 10000 h 10000"/>
                    <a:gd name="connsiteX17" fmla="*/ 0 w 10000"/>
                    <a:gd name="connsiteY17" fmla="*/ 10000 h 10000"/>
                    <a:gd name="connsiteX18" fmla="*/ 0 w 10000"/>
                    <a:gd name="connsiteY18" fmla="*/ 0 h 10000"/>
                    <a:gd name="connsiteX0" fmla="*/ 0 w 10000"/>
                    <a:gd name="connsiteY0" fmla="*/ 0 h 10000"/>
                    <a:gd name="connsiteX1" fmla="*/ 1667 w 10000"/>
                    <a:gd name="connsiteY1" fmla="*/ 0 h 10000"/>
                    <a:gd name="connsiteX2" fmla="*/ 1667 w 10000"/>
                    <a:gd name="connsiteY2" fmla="*/ 1429 h 10000"/>
                    <a:gd name="connsiteX3" fmla="*/ 1667 w 10000"/>
                    <a:gd name="connsiteY3" fmla="*/ 1429 h 10000"/>
                    <a:gd name="connsiteX4" fmla="*/ 3404 w 10000"/>
                    <a:gd name="connsiteY4" fmla="*/ 272 h 10000"/>
                    <a:gd name="connsiteX5" fmla="*/ 5833 w 10000"/>
                    <a:gd name="connsiteY5" fmla="*/ 1429 h 10000"/>
                    <a:gd name="connsiteX6" fmla="*/ 7542 w 10000"/>
                    <a:gd name="connsiteY6" fmla="*/ 408 h 10000"/>
                    <a:gd name="connsiteX7" fmla="*/ 10000 w 10000"/>
                    <a:gd name="connsiteY7" fmla="*/ 2857 h 10000"/>
                    <a:gd name="connsiteX8" fmla="*/ 10000 w 10000"/>
                    <a:gd name="connsiteY8" fmla="*/ 10000 h 10000"/>
                    <a:gd name="connsiteX9" fmla="*/ 8333 w 10000"/>
                    <a:gd name="connsiteY9" fmla="*/ 10000 h 10000"/>
                    <a:gd name="connsiteX10" fmla="*/ 8333 w 10000"/>
                    <a:gd name="connsiteY10" fmla="*/ 4286 h 10000"/>
                    <a:gd name="connsiteX11" fmla="*/ 5833 w 10000"/>
                    <a:gd name="connsiteY11" fmla="*/ 4286 h 10000"/>
                    <a:gd name="connsiteX12" fmla="*/ 5833 w 10000"/>
                    <a:gd name="connsiteY12" fmla="*/ 10000 h 10000"/>
                    <a:gd name="connsiteX13" fmla="*/ 4167 w 10000"/>
                    <a:gd name="connsiteY13" fmla="*/ 10000 h 10000"/>
                    <a:gd name="connsiteX14" fmla="*/ 4167 w 10000"/>
                    <a:gd name="connsiteY14" fmla="*/ 4286 h 10000"/>
                    <a:gd name="connsiteX15" fmla="*/ 1667 w 10000"/>
                    <a:gd name="connsiteY15" fmla="*/ 4286 h 10000"/>
                    <a:gd name="connsiteX16" fmla="*/ 1667 w 10000"/>
                    <a:gd name="connsiteY16" fmla="*/ 10000 h 10000"/>
                    <a:gd name="connsiteX17" fmla="*/ 0 w 10000"/>
                    <a:gd name="connsiteY17" fmla="*/ 10000 h 10000"/>
                    <a:gd name="connsiteX18" fmla="*/ 0 w 10000"/>
                    <a:gd name="connsiteY18" fmla="*/ 0 h 10000"/>
                    <a:gd name="connsiteX0" fmla="*/ 0 w 10000"/>
                    <a:gd name="connsiteY0" fmla="*/ 0 h 10000"/>
                    <a:gd name="connsiteX1" fmla="*/ 1667 w 10000"/>
                    <a:gd name="connsiteY1" fmla="*/ 0 h 10000"/>
                    <a:gd name="connsiteX2" fmla="*/ 1667 w 10000"/>
                    <a:gd name="connsiteY2" fmla="*/ 1429 h 10000"/>
                    <a:gd name="connsiteX3" fmla="*/ 1667 w 10000"/>
                    <a:gd name="connsiteY3" fmla="*/ 1429 h 10000"/>
                    <a:gd name="connsiteX4" fmla="*/ 3404 w 10000"/>
                    <a:gd name="connsiteY4" fmla="*/ 272 h 10000"/>
                    <a:gd name="connsiteX5" fmla="*/ 5833 w 10000"/>
                    <a:gd name="connsiteY5" fmla="*/ 1429 h 10000"/>
                    <a:gd name="connsiteX6" fmla="*/ 7542 w 10000"/>
                    <a:gd name="connsiteY6" fmla="*/ 408 h 10000"/>
                    <a:gd name="connsiteX7" fmla="*/ 10000 w 10000"/>
                    <a:gd name="connsiteY7" fmla="*/ 2857 h 10000"/>
                    <a:gd name="connsiteX8" fmla="*/ 10000 w 10000"/>
                    <a:gd name="connsiteY8" fmla="*/ 10000 h 10000"/>
                    <a:gd name="connsiteX9" fmla="*/ 8333 w 10000"/>
                    <a:gd name="connsiteY9" fmla="*/ 10000 h 10000"/>
                    <a:gd name="connsiteX10" fmla="*/ 8333 w 10000"/>
                    <a:gd name="connsiteY10" fmla="*/ 4286 h 10000"/>
                    <a:gd name="connsiteX11" fmla="*/ 5833 w 10000"/>
                    <a:gd name="connsiteY11" fmla="*/ 4286 h 10000"/>
                    <a:gd name="connsiteX12" fmla="*/ 5833 w 10000"/>
                    <a:gd name="connsiteY12" fmla="*/ 10000 h 10000"/>
                    <a:gd name="connsiteX13" fmla="*/ 4167 w 10000"/>
                    <a:gd name="connsiteY13" fmla="*/ 10000 h 10000"/>
                    <a:gd name="connsiteX14" fmla="*/ 4167 w 10000"/>
                    <a:gd name="connsiteY14" fmla="*/ 4286 h 10000"/>
                    <a:gd name="connsiteX15" fmla="*/ 1667 w 10000"/>
                    <a:gd name="connsiteY15" fmla="*/ 4286 h 10000"/>
                    <a:gd name="connsiteX16" fmla="*/ 1667 w 10000"/>
                    <a:gd name="connsiteY16" fmla="*/ 10000 h 10000"/>
                    <a:gd name="connsiteX17" fmla="*/ 0 w 10000"/>
                    <a:gd name="connsiteY17" fmla="*/ 10000 h 10000"/>
                    <a:gd name="connsiteX18" fmla="*/ 0 w 10000"/>
                    <a:gd name="connsiteY18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10000" h="10000">
                      <a:moveTo>
                        <a:pt x="0" y="0"/>
                      </a:moveTo>
                      <a:lnTo>
                        <a:pt x="1667" y="0"/>
                      </a:lnTo>
                      <a:lnTo>
                        <a:pt x="1667" y="1429"/>
                      </a:lnTo>
                      <a:lnTo>
                        <a:pt x="1667" y="1429"/>
                      </a:lnTo>
                      <a:cubicBezTo>
                        <a:pt x="2500" y="0"/>
                        <a:pt x="3404" y="272"/>
                        <a:pt x="3404" y="272"/>
                      </a:cubicBezTo>
                      <a:cubicBezTo>
                        <a:pt x="3081" y="260"/>
                        <a:pt x="5000" y="0"/>
                        <a:pt x="5833" y="1429"/>
                      </a:cubicBezTo>
                      <a:cubicBezTo>
                        <a:pt x="5833" y="1429"/>
                        <a:pt x="6709" y="408"/>
                        <a:pt x="7542" y="408"/>
                      </a:cubicBezTo>
                      <a:cubicBezTo>
                        <a:pt x="9209" y="408"/>
                        <a:pt x="10000" y="1429"/>
                        <a:pt x="10000" y="2857"/>
                      </a:cubicBezTo>
                      <a:lnTo>
                        <a:pt x="10000" y="10000"/>
                      </a:lnTo>
                      <a:lnTo>
                        <a:pt x="8333" y="10000"/>
                      </a:lnTo>
                      <a:lnTo>
                        <a:pt x="8333" y="4286"/>
                      </a:lnTo>
                      <a:cubicBezTo>
                        <a:pt x="8271" y="2711"/>
                        <a:pt x="6325" y="1918"/>
                        <a:pt x="5833" y="4286"/>
                      </a:cubicBezTo>
                      <a:lnTo>
                        <a:pt x="5833" y="10000"/>
                      </a:lnTo>
                      <a:lnTo>
                        <a:pt x="4167" y="10000"/>
                      </a:lnTo>
                      <a:lnTo>
                        <a:pt x="4167" y="4286"/>
                      </a:lnTo>
                      <a:cubicBezTo>
                        <a:pt x="4198" y="2972"/>
                        <a:pt x="2103" y="1930"/>
                        <a:pt x="1667" y="4286"/>
                      </a:cubicBezTo>
                      <a:lnTo>
                        <a:pt x="1667" y="10000"/>
                      </a:lnTo>
                      <a:lnTo>
                        <a:pt x="0" y="10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>
                    <a:latin typeface="Arial"/>
                    <a:cs typeface="Arial"/>
                  </a:endParaRPr>
                </a:p>
              </p:txBody>
            </p:sp>
            <p:sp>
              <p:nvSpPr>
                <p:cNvPr id="46" name="Freeform 192"/>
                <p:cNvSpPr>
                  <a:spLocks noEditPoints="1"/>
                </p:cNvSpPr>
                <p:nvPr/>
              </p:nvSpPr>
              <p:spPr bwMode="auto">
                <a:xfrm>
                  <a:off x="6889753" y="4735513"/>
                  <a:ext cx="66675" cy="66675"/>
                </a:xfrm>
                <a:custGeom>
                  <a:avLst/>
                  <a:gdLst/>
                  <a:ahLst/>
                  <a:cxnLst>
                    <a:cxn ang="0">
                      <a:pos x="0" y="2"/>
                    </a:cxn>
                    <a:cxn ang="0">
                      <a:pos x="4" y="0"/>
                    </a:cxn>
                    <a:cxn ang="0">
                      <a:pos x="7" y="2"/>
                    </a:cxn>
                    <a:cxn ang="0">
                      <a:pos x="7" y="5"/>
                    </a:cxn>
                    <a:cxn ang="0">
                      <a:pos x="7" y="7"/>
                    </a:cxn>
                    <a:cxn ang="0">
                      <a:pos x="5" y="7"/>
                    </a:cxn>
                    <a:cxn ang="0">
                      <a:pos x="5" y="6"/>
                    </a:cxn>
                    <a:cxn ang="0">
                      <a:pos x="3" y="7"/>
                    </a:cxn>
                    <a:cxn ang="0">
                      <a:pos x="0" y="5"/>
                    </a:cxn>
                    <a:cxn ang="0">
                      <a:pos x="3" y="3"/>
                    </a:cxn>
                    <a:cxn ang="0">
                      <a:pos x="5" y="2"/>
                    </a:cxn>
                    <a:cxn ang="0">
                      <a:pos x="4" y="1"/>
                    </a:cxn>
                    <a:cxn ang="0">
                      <a:pos x="2" y="2"/>
                    </a:cxn>
                    <a:cxn ang="0">
                      <a:pos x="0" y="2"/>
                    </a:cxn>
                    <a:cxn ang="0">
                      <a:pos x="5" y="4"/>
                    </a:cxn>
                    <a:cxn ang="0">
                      <a:pos x="3" y="4"/>
                    </a:cxn>
                    <a:cxn ang="0">
                      <a:pos x="2" y="5"/>
                    </a:cxn>
                    <a:cxn ang="0">
                      <a:pos x="3" y="6"/>
                    </a:cxn>
                    <a:cxn ang="0">
                      <a:pos x="5" y="4"/>
                    </a:cxn>
                  </a:cxnLst>
                  <a:rect l="0" t="0" r="r" b="b"/>
                  <a:pathLst>
                    <a:path w="7" h="7">
                      <a:moveTo>
                        <a:pt x="0" y="2"/>
                      </a:moveTo>
                      <a:cubicBezTo>
                        <a:pt x="0" y="1"/>
                        <a:pt x="2" y="0"/>
                        <a:pt x="4" y="0"/>
                      </a:cubicBezTo>
                      <a:cubicBezTo>
                        <a:pt x="5" y="0"/>
                        <a:pt x="7" y="0"/>
                        <a:pt x="7" y="2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7" y="6"/>
                        <a:pt x="7" y="7"/>
                        <a:pt x="7" y="7"/>
                      </a:cubicBezTo>
                      <a:cubicBezTo>
                        <a:pt x="5" y="7"/>
                        <a:pt x="5" y="7"/>
                        <a:pt x="5" y="7"/>
                      </a:cubicBezTo>
                      <a:cubicBezTo>
                        <a:pt x="5" y="7"/>
                        <a:pt x="5" y="7"/>
                        <a:pt x="5" y="6"/>
                      </a:cubicBezTo>
                      <a:cubicBezTo>
                        <a:pt x="5" y="7"/>
                        <a:pt x="4" y="7"/>
                        <a:pt x="3" y="7"/>
                      </a:cubicBezTo>
                      <a:cubicBezTo>
                        <a:pt x="1" y="7"/>
                        <a:pt x="0" y="7"/>
                        <a:pt x="0" y="5"/>
                      </a:cubicBezTo>
                      <a:cubicBezTo>
                        <a:pt x="0" y="4"/>
                        <a:pt x="1" y="3"/>
                        <a:pt x="3" y="3"/>
                      </a:cubicBezTo>
                      <a:cubicBezTo>
                        <a:pt x="4" y="3"/>
                        <a:pt x="5" y="3"/>
                        <a:pt x="5" y="2"/>
                      </a:cubicBezTo>
                      <a:cubicBezTo>
                        <a:pt x="5" y="1"/>
                        <a:pt x="5" y="1"/>
                        <a:pt x="4" y="1"/>
                      </a:cubicBezTo>
                      <a:cubicBezTo>
                        <a:pt x="3" y="1"/>
                        <a:pt x="2" y="2"/>
                        <a:pt x="2" y="2"/>
                      </a:cubicBezTo>
                      <a:lnTo>
                        <a:pt x="0" y="2"/>
                      </a:lnTo>
                      <a:close/>
                      <a:moveTo>
                        <a:pt x="5" y="4"/>
                      </a:moveTo>
                      <a:cubicBezTo>
                        <a:pt x="5" y="4"/>
                        <a:pt x="4" y="4"/>
                        <a:pt x="3" y="4"/>
                      </a:cubicBezTo>
                      <a:cubicBezTo>
                        <a:pt x="3" y="4"/>
                        <a:pt x="2" y="4"/>
                        <a:pt x="2" y="5"/>
                      </a:cubicBezTo>
                      <a:cubicBezTo>
                        <a:pt x="2" y="6"/>
                        <a:pt x="3" y="6"/>
                        <a:pt x="3" y="6"/>
                      </a:cubicBezTo>
                      <a:cubicBezTo>
                        <a:pt x="5" y="6"/>
                        <a:pt x="5" y="5"/>
                        <a:pt x="5" y="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>
                    <a:latin typeface="Arial"/>
                    <a:cs typeface="Arial"/>
                  </a:endParaRPr>
                </a:p>
              </p:txBody>
            </p:sp>
            <p:sp>
              <p:nvSpPr>
                <p:cNvPr id="47" name="Freeform 193"/>
                <p:cNvSpPr>
                  <a:spLocks noEditPoints="1"/>
                </p:cNvSpPr>
                <p:nvPr/>
              </p:nvSpPr>
              <p:spPr bwMode="auto">
                <a:xfrm>
                  <a:off x="6975478" y="4716463"/>
                  <a:ext cx="19050" cy="85725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0" y="6"/>
                    </a:cxn>
                    <a:cxn ang="0">
                      <a:pos x="0" y="0"/>
                    </a:cxn>
                    <a:cxn ang="0">
                      <a:pos x="12" y="0"/>
                    </a:cxn>
                    <a:cxn ang="0">
                      <a:pos x="12" y="6"/>
                    </a:cxn>
                    <a:cxn ang="0">
                      <a:pos x="0" y="12"/>
                    </a:cxn>
                    <a:cxn ang="0">
                      <a:pos x="12" y="12"/>
                    </a:cxn>
                    <a:cxn ang="0">
                      <a:pos x="12" y="54"/>
                    </a:cxn>
                    <a:cxn ang="0">
                      <a:pos x="0" y="54"/>
                    </a:cxn>
                    <a:cxn ang="0">
                      <a:pos x="0" y="12"/>
                    </a:cxn>
                  </a:cxnLst>
                  <a:rect l="0" t="0" r="r" b="b"/>
                  <a:pathLst>
                    <a:path w="12" h="54">
                      <a:moveTo>
                        <a:pt x="12" y="6"/>
                      </a:moveTo>
                      <a:lnTo>
                        <a:pt x="0" y="6"/>
                      </a:lnTo>
                      <a:lnTo>
                        <a:pt x="0" y="0"/>
                      </a:lnTo>
                      <a:lnTo>
                        <a:pt x="12" y="0"/>
                      </a:lnTo>
                      <a:lnTo>
                        <a:pt x="12" y="6"/>
                      </a:lnTo>
                      <a:close/>
                      <a:moveTo>
                        <a:pt x="0" y="12"/>
                      </a:moveTo>
                      <a:lnTo>
                        <a:pt x="12" y="12"/>
                      </a:lnTo>
                      <a:lnTo>
                        <a:pt x="12" y="54"/>
                      </a:lnTo>
                      <a:lnTo>
                        <a:pt x="0" y="54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>
                    <a:latin typeface="Arial"/>
                    <a:cs typeface="Arial"/>
                  </a:endParaRPr>
                </a:p>
              </p:txBody>
            </p:sp>
            <p:sp>
              <p:nvSpPr>
                <p:cNvPr id="48" name="Rectangle 194"/>
                <p:cNvSpPr>
                  <a:spLocks noChangeArrowheads="1"/>
                </p:cNvSpPr>
                <p:nvPr/>
              </p:nvSpPr>
              <p:spPr bwMode="auto">
                <a:xfrm>
                  <a:off x="7013578" y="4716463"/>
                  <a:ext cx="19050" cy="8572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>
                    <a:latin typeface="Arial"/>
                    <a:cs typeface="Arial"/>
                  </a:endParaRPr>
                </a:p>
              </p:txBody>
            </p:sp>
            <p:sp>
              <p:nvSpPr>
                <p:cNvPr id="49" name="Oval 195"/>
                <p:cNvSpPr>
                  <a:spLocks noChangeArrowheads="1"/>
                </p:cNvSpPr>
                <p:nvPr/>
              </p:nvSpPr>
              <p:spPr bwMode="auto">
                <a:xfrm>
                  <a:off x="6388100" y="4640263"/>
                  <a:ext cx="173038" cy="180975"/>
                </a:xfrm>
                <a:prstGeom prst="ellipse">
                  <a:avLst/>
                </a:prstGeom>
                <a:solidFill>
                  <a:srgbClr val="EC1C24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>
                    <a:latin typeface="Arial"/>
                    <a:cs typeface="Arial"/>
                  </a:endParaRPr>
                </a:p>
              </p:txBody>
            </p:sp>
          </p:grpSp>
          <p:sp>
            <p:nvSpPr>
              <p:cNvPr id="39" name="Freeform 176"/>
              <p:cNvSpPr>
                <a:spLocks noEditPoints="1"/>
              </p:cNvSpPr>
              <p:nvPr/>
            </p:nvSpPr>
            <p:spPr bwMode="auto">
              <a:xfrm>
                <a:off x="1774825" y="3267075"/>
                <a:ext cx="782638" cy="123825"/>
              </a:xfrm>
              <a:custGeom>
                <a:avLst/>
                <a:gdLst/>
                <a:ahLst/>
                <a:cxnLst>
                  <a:cxn ang="0">
                    <a:pos x="475" y="18"/>
                  </a:cxn>
                  <a:cxn ang="0">
                    <a:pos x="475" y="60"/>
                  </a:cxn>
                  <a:cxn ang="0">
                    <a:pos x="12" y="60"/>
                  </a:cxn>
                  <a:cxn ang="0">
                    <a:pos x="12" y="18"/>
                  </a:cxn>
                  <a:cxn ang="0">
                    <a:pos x="475" y="18"/>
                  </a:cxn>
                  <a:cxn ang="0">
                    <a:pos x="493" y="0"/>
                  </a:cxn>
                  <a:cxn ang="0">
                    <a:pos x="0" y="0"/>
                  </a:cxn>
                  <a:cxn ang="0">
                    <a:pos x="0" y="78"/>
                  </a:cxn>
                  <a:cxn ang="0">
                    <a:pos x="493" y="78"/>
                  </a:cxn>
                  <a:cxn ang="0">
                    <a:pos x="493" y="0"/>
                  </a:cxn>
                  <a:cxn ang="0">
                    <a:pos x="493" y="0"/>
                  </a:cxn>
                </a:cxnLst>
                <a:rect l="0" t="0" r="r" b="b"/>
                <a:pathLst>
                  <a:path w="493" h="78">
                    <a:moveTo>
                      <a:pt x="475" y="18"/>
                    </a:moveTo>
                    <a:lnTo>
                      <a:pt x="475" y="60"/>
                    </a:lnTo>
                    <a:lnTo>
                      <a:pt x="12" y="60"/>
                    </a:lnTo>
                    <a:lnTo>
                      <a:pt x="12" y="18"/>
                    </a:lnTo>
                    <a:lnTo>
                      <a:pt x="475" y="18"/>
                    </a:lnTo>
                    <a:close/>
                    <a:moveTo>
                      <a:pt x="493" y="0"/>
                    </a:moveTo>
                    <a:lnTo>
                      <a:pt x="0" y="0"/>
                    </a:lnTo>
                    <a:lnTo>
                      <a:pt x="0" y="78"/>
                    </a:lnTo>
                    <a:lnTo>
                      <a:pt x="493" y="78"/>
                    </a:lnTo>
                    <a:lnTo>
                      <a:pt x="493" y="0"/>
                    </a:lnTo>
                    <a:lnTo>
                      <a:pt x="493" y="0"/>
                    </a:lnTo>
                    <a:close/>
                  </a:path>
                </a:pathLst>
              </a:custGeom>
              <a:solidFill>
                <a:srgbClr val="AAA87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>
                  <a:latin typeface="Arial"/>
                  <a:cs typeface="Arial"/>
                </a:endParaRPr>
              </a:p>
            </p:txBody>
          </p:sp>
        </p:grpSp>
        <p:cxnSp>
          <p:nvCxnSpPr>
            <p:cNvPr id="22" name="Straight Arrow Connector 21"/>
            <p:cNvCxnSpPr/>
            <p:nvPr/>
          </p:nvCxnSpPr>
          <p:spPr>
            <a:xfrm>
              <a:off x="4194123" y="2617690"/>
              <a:ext cx="8934" cy="51787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4201227" y="1389986"/>
              <a:ext cx="0" cy="70646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39"/>
            <p:cNvSpPr txBox="1">
              <a:spLocks noChangeArrowheads="1"/>
            </p:cNvSpPr>
            <p:nvPr/>
          </p:nvSpPr>
          <p:spPr bwMode="auto">
            <a:xfrm>
              <a:off x="3167655" y="702775"/>
              <a:ext cx="212369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Arial"/>
                  <a:ea typeface="Verdana" pitchFamily="34" charset="0"/>
                  <a:cs typeface="Arial"/>
                </a:rPr>
                <a:t>www.yourApp.com</a:t>
              </a:r>
              <a:endParaRPr lang="en-US" sz="1400" b="1" dirty="0">
                <a:solidFill>
                  <a:srgbClr val="002060"/>
                </a:solidFill>
                <a:latin typeface="Arial"/>
                <a:ea typeface="Verdana" pitchFamily="34" charset="0"/>
                <a:cs typeface="Arial"/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1446730" y="4421528"/>
              <a:ext cx="446156" cy="477918"/>
              <a:chOff x="4167188" y="3377041"/>
              <a:chExt cx="714375" cy="699659"/>
            </a:xfrm>
          </p:grpSpPr>
          <p:sp>
            <p:nvSpPr>
              <p:cNvPr id="28" name="Rectangle 268"/>
              <p:cNvSpPr>
                <a:spLocks noChangeArrowheads="1"/>
              </p:cNvSpPr>
              <p:nvPr/>
            </p:nvSpPr>
            <p:spPr bwMode="auto">
              <a:xfrm>
                <a:off x="4300538" y="3524250"/>
                <a:ext cx="581025" cy="114300"/>
              </a:xfrm>
              <a:prstGeom prst="rect">
                <a:avLst/>
              </a:prstGeom>
              <a:solidFill>
                <a:srgbClr val="6F2D6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>
                  <a:latin typeface="Arial"/>
                  <a:cs typeface="Arial"/>
                </a:endParaRPr>
              </a:p>
            </p:txBody>
          </p:sp>
          <p:sp>
            <p:nvSpPr>
              <p:cNvPr id="29" name="Rectangle 269"/>
              <p:cNvSpPr>
                <a:spLocks noChangeArrowheads="1"/>
              </p:cNvSpPr>
              <p:nvPr/>
            </p:nvSpPr>
            <p:spPr bwMode="auto">
              <a:xfrm>
                <a:off x="4167188" y="3667125"/>
                <a:ext cx="104775" cy="133350"/>
              </a:xfrm>
              <a:prstGeom prst="rect">
                <a:avLst/>
              </a:prstGeom>
              <a:solidFill>
                <a:srgbClr val="6F2D6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>
                  <a:latin typeface="Arial"/>
                  <a:cs typeface="Arial"/>
                </a:endParaRPr>
              </a:p>
            </p:txBody>
          </p:sp>
          <p:sp>
            <p:nvSpPr>
              <p:cNvPr id="30" name="Rectangle 270"/>
              <p:cNvSpPr>
                <a:spLocks noChangeArrowheads="1"/>
              </p:cNvSpPr>
              <p:nvPr/>
            </p:nvSpPr>
            <p:spPr bwMode="auto">
              <a:xfrm>
                <a:off x="4167188" y="3824716"/>
                <a:ext cx="104775" cy="114300"/>
              </a:xfrm>
              <a:prstGeom prst="rect">
                <a:avLst/>
              </a:prstGeom>
              <a:solidFill>
                <a:srgbClr val="6F2D6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>
                  <a:latin typeface="Arial"/>
                  <a:cs typeface="Arial"/>
                </a:endParaRPr>
              </a:p>
            </p:txBody>
          </p:sp>
          <p:sp>
            <p:nvSpPr>
              <p:cNvPr id="31" name="Rectangle 271"/>
              <p:cNvSpPr>
                <a:spLocks noChangeArrowheads="1"/>
              </p:cNvSpPr>
              <p:nvPr/>
            </p:nvSpPr>
            <p:spPr bwMode="auto">
              <a:xfrm>
                <a:off x="4167188" y="3962400"/>
                <a:ext cx="104775" cy="114300"/>
              </a:xfrm>
              <a:prstGeom prst="rect">
                <a:avLst/>
              </a:prstGeom>
              <a:solidFill>
                <a:srgbClr val="6F2D6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>
                  <a:latin typeface="Arial"/>
                  <a:cs typeface="Arial"/>
                </a:endParaRPr>
              </a:p>
            </p:txBody>
          </p:sp>
          <p:sp>
            <p:nvSpPr>
              <p:cNvPr id="32" name="Rectangle 272"/>
              <p:cNvSpPr>
                <a:spLocks noChangeArrowheads="1"/>
              </p:cNvSpPr>
              <p:nvPr/>
            </p:nvSpPr>
            <p:spPr bwMode="auto">
              <a:xfrm>
                <a:off x="4300538" y="3667125"/>
                <a:ext cx="581025" cy="133350"/>
              </a:xfrm>
              <a:prstGeom prst="rect">
                <a:avLst/>
              </a:prstGeom>
              <a:solidFill>
                <a:srgbClr val="6F2D6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>
                  <a:latin typeface="Arial"/>
                  <a:cs typeface="Arial"/>
                </a:endParaRPr>
              </a:p>
            </p:txBody>
          </p:sp>
          <p:sp>
            <p:nvSpPr>
              <p:cNvPr id="33" name="Rectangle 273"/>
              <p:cNvSpPr>
                <a:spLocks noChangeArrowheads="1"/>
              </p:cNvSpPr>
              <p:nvPr/>
            </p:nvSpPr>
            <p:spPr bwMode="auto">
              <a:xfrm>
                <a:off x="4300538" y="3962400"/>
                <a:ext cx="581025" cy="114300"/>
              </a:xfrm>
              <a:prstGeom prst="rect">
                <a:avLst/>
              </a:prstGeom>
              <a:solidFill>
                <a:srgbClr val="6F2D6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>
                  <a:latin typeface="Arial"/>
                  <a:cs typeface="Arial"/>
                </a:endParaRPr>
              </a:p>
            </p:txBody>
          </p:sp>
          <p:sp>
            <p:nvSpPr>
              <p:cNvPr id="34" name="Rectangle 274"/>
              <p:cNvSpPr>
                <a:spLocks noChangeArrowheads="1"/>
              </p:cNvSpPr>
              <p:nvPr/>
            </p:nvSpPr>
            <p:spPr bwMode="auto">
              <a:xfrm>
                <a:off x="4167188" y="3377041"/>
                <a:ext cx="104775" cy="123825"/>
              </a:xfrm>
              <a:prstGeom prst="rect">
                <a:avLst/>
              </a:prstGeom>
              <a:solidFill>
                <a:srgbClr val="6F2D6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>
                  <a:latin typeface="Arial"/>
                  <a:cs typeface="Arial"/>
                </a:endParaRPr>
              </a:p>
            </p:txBody>
          </p:sp>
          <p:sp>
            <p:nvSpPr>
              <p:cNvPr id="35" name="Rectangle 275"/>
              <p:cNvSpPr>
                <a:spLocks noChangeArrowheads="1"/>
              </p:cNvSpPr>
              <p:nvPr/>
            </p:nvSpPr>
            <p:spPr bwMode="auto">
              <a:xfrm>
                <a:off x="4300538" y="3377041"/>
                <a:ext cx="581025" cy="123825"/>
              </a:xfrm>
              <a:prstGeom prst="rect">
                <a:avLst/>
              </a:prstGeom>
              <a:solidFill>
                <a:srgbClr val="6F2D6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>
                  <a:latin typeface="Arial"/>
                  <a:cs typeface="Arial"/>
                </a:endParaRPr>
              </a:p>
            </p:txBody>
          </p:sp>
          <p:sp>
            <p:nvSpPr>
              <p:cNvPr id="36" name="Rectangle 276"/>
              <p:cNvSpPr>
                <a:spLocks noChangeArrowheads="1"/>
              </p:cNvSpPr>
              <p:nvPr/>
            </p:nvSpPr>
            <p:spPr bwMode="auto">
              <a:xfrm>
                <a:off x="4300538" y="3824716"/>
                <a:ext cx="581025" cy="114300"/>
              </a:xfrm>
              <a:prstGeom prst="rect">
                <a:avLst/>
              </a:prstGeom>
              <a:solidFill>
                <a:srgbClr val="6F2D6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>
                  <a:latin typeface="Arial"/>
                  <a:cs typeface="Arial"/>
                </a:endParaRPr>
              </a:p>
            </p:txBody>
          </p:sp>
          <p:sp>
            <p:nvSpPr>
              <p:cNvPr id="37" name="Rectangle 277"/>
              <p:cNvSpPr>
                <a:spLocks noChangeArrowheads="1"/>
              </p:cNvSpPr>
              <p:nvPr/>
            </p:nvSpPr>
            <p:spPr bwMode="auto">
              <a:xfrm>
                <a:off x="4167188" y="3524250"/>
                <a:ext cx="104775" cy="114300"/>
              </a:xfrm>
              <a:prstGeom prst="rect">
                <a:avLst/>
              </a:prstGeom>
              <a:solidFill>
                <a:srgbClr val="6F2D6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>
                  <a:latin typeface="Arial"/>
                  <a:cs typeface="Arial"/>
                </a:endParaRPr>
              </a:p>
            </p:txBody>
          </p:sp>
        </p:grpSp>
        <p:sp>
          <p:nvSpPr>
            <p:cNvPr id="27" name="TextBox 23"/>
            <p:cNvSpPr txBox="1">
              <a:spLocks noChangeArrowheads="1"/>
            </p:cNvSpPr>
            <p:nvPr/>
          </p:nvSpPr>
          <p:spPr bwMode="auto">
            <a:xfrm>
              <a:off x="1085929" y="4911075"/>
              <a:ext cx="1126679" cy="5770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rgbClr val="7030A0"/>
                  </a:solidFill>
                  <a:latin typeface="Arial"/>
                  <a:ea typeface="Verdana" pitchFamily="34" charset="0"/>
                  <a:cs typeface="Arial"/>
                </a:rPr>
                <a:t>Amazon SimpleDB</a:t>
              </a:r>
            </a:p>
            <a:p>
              <a:pPr algn="ctr"/>
              <a:r>
                <a:rPr lang="en-US" sz="1050" b="1" dirty="0" smtClean="0">
                  <a:solidFill>
                    <a:srgbClr val="7030A0"/>
                  </a:solidFill>
                  <a:latin typeface="Arial"/>
                  <a:ea typeface="Verdana" pitchFamily="34" charset="0"/>
                  <a:cs typeface="Arial"/>
                </a:rPr>
                <a:t>Domains</a:t>
              </a:r>
              <a:endParaRPr lang="en-US" sz="1050" b="1" dirty="0">
                <a:solidFill>
                  <a:srgbClr val="7030A0"/>
                </a:solidFill>
                <a:latin typeface="Arial"/>
                <a:ea typeface="Verdana" pitchFamily="34" charset="0"/>
                <a:cs typeface="Arial"/>
              </a:endParaRPr>
            </a:p>
          </p:txBody>
        </p:sp>
        <p:sp>
          <p:nvSpPr>
            <p:cNvPr id="56" name="Freeform 291"/>
            <p:cNvSpPr>
              <a:spLocks/>
            </p:cNvSpPr>
            <p:nvPr/>
          </p:nvSpPr>
          <p:spPr bwMode="auto">
            <a:xfrm>
              <a:off x="4002438" y="1252222"/>
              <a:ext cx="399408" cy="361950"/>
            </a:xfrm>
            <a:custGeom>
              <a:avLst/>
              <a:gdLst/>
              <a:ahLst/>
              <a:cxnLst>
                <a:cxn ang="0">
                  <a:pos x="78" y="52"/>
                </a:cxn>
                <a:cxn ang="0">
                  <a:pos x="42" y="75"/>
                </a:cxn>
                <a:cxn ang="0">
                  <a:pos x="41" y="75"/>
                </a:cxn>
                <a:cxn ang="0">
                  <a:pos x="1" y="52"/>
                </a:cxn>
                <a:cxn ang="0">
                  <a:pos x="7" y="30"/>
                </a:cxn>
                <a:cxn ang="0">
                  <a:pos x="1" y="16"/>
                </a:cxn>
                <a:cxn ang="0">
                  <a:pos x="14" y="0"/>
                </a:cxn>
                <a:cxn ang="0">
                  <a:pos x="40" y="0"/>
                </a:cxn>
                <a:cxn ang="0">
                  <a:pos x="41" y="0"/>
                </a:cxn>
                <a:cxn ang="0">
                  <a:pos x="66" y="0"/>
                </a:cxn>
                <a:cxn ang="0">
                  <a:pos x="77" y="15"/>
                </a:cxn>
                <a:cxn ang="0">
                  <a:pos x="71" y="29"/>
                </a:cxn>
                <a:cxn ang="0">
                  <a:pos x="78" y="52"/>
                </a:cxn>
              </a:cxnLst>
              <a:rect l="0" t="0" r="r" b="b"/>
              <a:pathLst>
                <a:path w="80" h="76">
                  <a:moveTo>
                    <a:pt x="78" y="52"/>
                  </a:moveTo>
                  <a:cubicBezTo>
                    <a:pt x="74" y="70"/>
                    <a:pt x="56" y="63"/>
                    <a:pt x="42" y="75"/>
                  </a:cubicBezTo>
                  <a:cubicBezTo>
                    <a:pt x="41" y="76"/>
                    <a:pt x="41" y="75"/>
                    <a:pt x="41" y="75"/>
                  </a:cubicBezTo>
                  <a:cubicBezTo>
                    <a:pt x="32" y="64"/>
                    <a:pt x="5" y="73"/>
                    <a:pt x="1" y="52"/>
                  </a:cubicBezTo>
                  <a:cubicBezTo>
                    <a:pt x="0" y="40"/>
                    <a:pt x="7" y="39"/>
                    <a:pt x="7" y="30"/>
                  </a:cubicBezTo>
                  <a:cubicBezTo>
                    <a:pt x="7" y="23"/>
                    <a:pt x="1" y="16"/>
                    <a:pt x="1" y="16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27" y="13"/>
                    <a:pt x="40" y="0"/>
                  </a:cubicBezTo>
                  <a:cubicBezTo>
                    <a:pt x="40" y="0"/>
                    <a:pt x="41" y="0"/>
                    <a:pt x="41" y="0"/>
                  </a:cubicBezTo>
                  <a:cubicBezTo>
                    <a:pt x="53" y="14"/>
                    <a:pt x="66" y="0"/>
                    <a:pt x="66" y="0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77" y="15"/>
                    <a:pt x="71" y="22"/>
                    <a:pt x="71" y="29"/>
                  </a:cubicBezTo>
                  <a:cubicBezTo>
                    <a:pt x="72" y="38"/>
                    <a:pt x="80" y="42"/>
                    <a:pt x="78" y="52"/>
                  </a:cubicBezTo>
                  <a:close/>
                </a:path>
              </a:pathLst>
            </a:custGeom>
            <a:solidFill>
              <a:srgbClr val="26226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7" name="TextBox 38"/>
            <p:cNvSpPr txBox="1">
              <a:spLocks noChangeArrowheads="1"/>
            </p:cNvSpPr>
            <p:nvPr/>
          </p:nvSpPr>
          <p:spPr bwMode="auto">
            <a:xfrm>
              <a:off x="2619935" y="1232146"/>
              <a:ext cx="150711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002060"/>
                  </a:solidFill>
                  <a:latin typeface="Arial" pitchFamily="34" charset="0"/>
                  <a:ea typeface="Verdana" pitchFamily="34" charset="0"/>
                  <a:cs typeface="Arial" pitchFamily="34" charset="0"/>
                </a:rPr>
                <a:t>Amazon Route 53</a:t>
              </a:r>
            </a:p>
            <a:p>
              <a:pPr algn="ctr"/>
              <a:r>
                <a:rPr lang="en-US" sz="900" b="1" dirty="0" smtClean="0">
                  <a:solidFill>
                    <a:srgbClr val="002060"/>
                  </a:solidFill>
                  <a:latin typeface="Arial" pitchFamily="34" charset="0"/>
                  <a:ea typeface="Verdana" pitchFamily="34" charset="0"/>
                  <a:cs typeface="Arial" pitchFamily="34" charset="0"/>
                </a:rPr>
                <a:t>Hosted Zone</a:t>
              </a:r>
              <a:endParaRPr lang="en-US" sz="900" b="1" dirty="0">
                <a:solidFill>
                  <a:srgbClr val="002060"/>
                </a:solidFill>
                <a:latin typeface="Arial" pitchFamily="34" charset="0"/>
                <a:ea typeface="Verdana" pitchFamily="34" charset="0"/>
                <a:cs typeface="Arial" pitchFamily="34" charset="0"/>
              </a:endParaRPr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6536295" y="1135577"/>
              <a:ext cx="456542" cy="450949"/>
              <a:chOff x="6445250" y="-3500438"/>
              <a:chExt cx="725488" cy="725488"/>
            </a:xfrm>
          </p:grpSpPr>
          <p:sp>
            <p:nvSpPr>
              <p:cNvPr id="60" name="Freeform 309"/>
              <p:cNvSpPr>
                <a:spLocks/>
              </p:cNvSpPr>
              <p:nvPr/>
            </p:nvSpPr>
            <p:spPr bwMode="auto">
              <a:xfrm>
                <a:off x="6445250" y="-3395663"/>
                <a:ext cx="106363" cy="381000"/>
              </a:xfrm>
              <a:custGeom>
                <a:avLst/>
                <a:gdLst/>
                <a:ahLst/>
                <a:cxnLst>
                  <a:cxn ang="0">
                    <a:pos x="7" y="26"/>
                  </a:cxn>
                  <a:cxn ang="0">
                    <a:pos x="7" y="18"/>
                  </a:cxn>
                  <a:cxn ang="0">
                    <a:pos x="10" y="18"/>
                  </a:cxn>
                  <a:cxn ang="0">
                    <a:pos x="11" y="0"/>
                  </a:cxn>
                  <a:cxn ang="0">
                    <a:pos x="0" y="27"/>
                  </a:cxn>
                  <a:cxn ang="0">
                    <a:pos x="2" y="40"/>
                  </a:cxn>
                  <a:cxn ang="0">
                    <a:pos x="8" y="26"/>
                  </a:cxn>
                  <a:cxn ang="0">
                    <a:pos x="7" y="26"/>
                  </a:cxn>
                </a:cxnLst>
                <a:rect l="0" t="0" r="r" b="b"/>
                <a:pathLst>
                  <a:path w="11" h="40">
                    <a:moveTo>
                      <a:pt x="7" y="26"/>
                    </a:moveTo>
                    <a:cubicBezTo>
                      <a:pt x="7" y="18"/>
                      <a:pt x="7" y="18"/>
                      <a:pt x="7" y="18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4" y="7"/>
                      <a:pt x="0" y="17"/>
                      <a:pt x="0" y="27"/>
                    </a:cubicBezTo>
                    <a:cubicBezTo>
                      <a:pt x="0" y="32"/>
                      <a:pt x="1" y="36"/>
                      <a:pt x="2" y="40"/>
                    </a:cubicBezTo>
                    <a:cubicBezTo>
                      <a:pt x="8" y="26"/>
                      <a:pt x="8" y="26"/>
                      <a:pt x="8" y="26"/>
                    </a:cubicBezTo>
                    <a:lnTo>
                      <a:pt x="7" y="26"/>
                    </a:lnTo>
                    <a:close/>
                  </a:path>
                </a:pathLst>
              </a:custGeom>
              <a:solidFill>
                <a:srgbClr val="1BA5D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61" name="Freeform 310"/>
              <p:cNvSpPr>
                <a:spLocks/>
              </p:cNvSpPr>
              <p:nvPr/>
            </p:nvSpPr>
            <p:spPr bwMode="auto">
              <a:xfrm>
                <a:off x="6484938" y="-2976563"/>
                <a:ext cx="314325" cy="201613"/>
              </a:xfrm>
              <a:custGeom>
                <a:avLst/>
                <a:gdLst/>
                <a:ahLst/>
                <a:cxnLst>
                  <a:cxn ang="0">
                    <a:pos x="14" y="10"/>
                  </a:cxn>
                  <a:cxn ang="0">
                    <a:pos x="14" y="5"/>
                  </a:cxn>
                  <a:cxn ang="0">
                    <a:pos x="0" y="0"/>
                  </a:cxn>
                  <a:cxn ang="0">
                    <a:pos x="33" y="21"/>
                  </a:cxn>
                  <a:cxn ang="0">
                    <a:pos x="21" y="10"/>
                  </a:cxn>
                  <a:cxn ang="0">
                    <a:pos x="14" y="10"/>
                  </a:cxn>
                </a:cxnLst>
                <a:rect l="0" t="0" r="r" b="b"/>
                <a:pathLst>
                  <a:path w="33" h="21">
                    <a:moveTo>
                      <a:pt x="14" y="10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12"/>
                      <a:pt x="18" y="21"/>
                      <a:pt x="33" y="21"/>
                    </a:cubicBezTo>
                    <a:cubicBezTo>
                      <a:pt x="21" y="10"/>
                      <a:pt x="21" y="10"/>
                      <a:pt x="21" y="10"/>
                    </a:cubicBezTo>
                    <a:lnTo>
                      <a:pt x="14" y="10"/>
                    </a:lnTo>
                    <a:close/>
                  </a:path>
                </a:pathLst>
              </a:custGeom>
              <a:solidFill>
                <a:srgbClr val="1BA5D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62" name="Freeform 311"/>
              <p:cNvSpPr>
                <a:spLocks/>
              </p:cNvSpPr>
              <p:nvPr/>
            </p:nvSpPr>
            <p:spPr bwMode="auto">
              <a:xfrm>
                <a:off x="7065963" y="-3395663"/>
                <a:ext cx="104775" cy="381000"/>
              </a:xfrm>
              <a:custGeom>
                <a:avLst/>
                <a:gdLst/>
                <a:ahLst/>
                <a:cxnLst>
                  <a:cxn ang="0">
                    <a:pos x="3" y="18"/>
                  </a:cxn>
                  <a:cxn ang="0">
                    <a:pos x="3" y="26"/>
                  </a:cxn>
                  <a:cxn ang="0">
                    <a:pos x="2" y="26"/>
                  </a:cxn>
                  <a:cxn ang="0">
                    <a:pos x="9" y="40"/>
                  </a:cxn>
                  <a:cxn ang="0">
                    <a:pos x="11" y="27"/>
                  </a:cxn>
                  <a:cxn ang="0">
                    <a:pos x="0" y="0"/>
                  </a:cxn>
                  <a:cxn ang="0">
                    <a:pos x="0" y="18"/>
                  </a:cxn>
                  <a:cxn ang="0">
                    <a:pos x="3" y="18"/>
                  </a:cxn>
                </a:cxnLst>
                <a:rect l="0" t="0" r="r" b="b"/>
                <a:pathLst>
                  <a:path w="11" h="40">
                    <a:moveTo>
                      <a:pt x="3" y="18"/>
                    </a:moveTo>
                    <a:cubicBezTo>
                      <a:pt x="3" y="26"/>
                      <a:pt x="3" y="26"/>
                      <a:pt x="3" y="26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9" y="40"/>
                      <a:pt x="9" y="40"/>
                      <a:pt x="9" y="40"/>
                    </a:cubicBezTo>
                    <a:cubicBezTo>
                      <a:pt x="11" y="36"/>
                      <a:pt x="11" y="32"/>
                      <a:pt x="11" y="27"/>
                    </a:cubicBezTo>
                    <a:cubicBezTo>
                      <a:pt x="11" y="17"/>
                      <a:pt x="7" y="7"/>
                      <a:pt x="0" y="0"/>
                    </a:cubicBezTo>
                    <a:cubicBezTo>
                      <a:pt x="0" y="18"/>
                      <a:pt x="0" y="18"/>
                      <a:pt x="0" y="18"/>
                    </a:cubicBezTo>
                    <a:lnTo>
                      <a:pt x="3" y="18"/>
                    </a:lnTo>
                    <a:close/>
                  </a:path>
                </a:pathLst>
              </a:custGeom>
              <a:solidFill>
                <a:srgbClr val="1BA5D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63" name="Freeform 312"/>
              <p:cNvSpPr>
                <a:spLocks/>
              </p:cNvSpPr>
              <p:nvPr/>
            </p:nvSpPr>
            <p:spPr bwMode="auto">
              <a:xfrm>
                <a:off x="6580188" y="-3500438"/>
                <a:ext cx="457200" cy="104775"/>
              </a:xfrm>
              <a:custGeom>
                <a:avLst/>
                <a:gdLst/>
                <a:ahLst/>
                <a:cxnLst>
                  <a:cxn ang="0">
                    <a:pos x="20" y="9"/>
                  </a:cxn>
                  <a:cxn ang="0">
                    <a:pos x="28" y="9"/>
                  </a:cxn>
                  <a:cxn ang="0">
                    <a:pos x="28" y="11"/>
                  </a:cxn>
                  <a:cxn ang="0">
                    <a:pos x="48" y="9"/>
                  </a:cxn>
                  <a:cxn ang="0">
                    <a:pos x="24" y="0"/>
                  </a:cxn>
                  <a:cxn ang="0">
                    <a:pos x="0" y="9"/>
                  </a:cxn>
                  <a:cxn ang="0">
                    <a:pos x="20" y="11"/>
                  </a:cxn>
                  <a:cxn ang="0">
                    <a:pos x="20" y="9"/>
                  </a:cxn>
                </a:cxnLst>
                <a:rect l="0" t="0" r="r" b="b"/>
                <a:pathLst>
                  <a:path w="48" h="11">
                    <a:moveTo>
                      <a:pt x="20" y="9"/>
                    </a:moveTo>
                    <a:cubicBezTo>
                      <a:pt x="28" y="9"/>
                      <a:pt x="28" y="9"/>
                      <a:pt x="28" y="9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2" y="3"/>
                      <a:pt x="33" y="0"/>
                      <a:pt x="24" y="0"/>
                    </a:cubicBezTo>
                    <a:cubicBezTo>
                      <a:pt x="15" y="0"/>
                      <a:pt x="7" y="3"/>
                      <a:pt x="0" y="9"/>
                    </a:cubicBezTo>
                    <a:cubicBezTo>
                      <a:pt x="20" y="11"/>
                      <a:pt x="20" y="11"/>
                      <a:pt x="20" y="11"/>
                    </a:cubicBezTo>
                    <a:lnTo>
                      <a:pt x="20" y="9"/>
                    </a:lnTo>
                    <a:close/>
                  </a:path>
                </a:pathLst>
              </a:custGeom>
              <a:solidFill>
                <a:srgbClr val="1BA5D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64" name="Freeform 313"/>
              <p:cNvSpPr>
                <a:spLocks/>
              </p:cNvSpPr>
              <p:nvPr/>
            </p:nvSpPr>
            <p:spPr bwMode="auto">
              <a:xfrm>
                <a:off x="6837363" y="-2976563"/>
                <a:ext cx="304800" cy="201613"/>
              </a:xfrm>
              <a:custGeom>
                <a:avLst/>
                <a:gdLst/>
                <a:ahLst/>
                <a:cxnLst>
                  <a:cxn ang="0">
                    <a:pos x="18" y="10"/>
                  </a:cxn>
                  <a:cxn ang="0">
                    <a:pos x="12" y="10"/>
                  </a:cxn>
                  <a:cxn ang="0">
                    <a:pos x="0" y="21"/>
                  </a:cxn>
                  <a:cxn ang="0">
                    <a:pos x="32" y="0"/>
                  </a:cxn>
                  <a:cxn ang="0">
                    <a:pos x="18" y="5"/>
                  </a:cxn>
                  <a:cxn ang="0">
                    <a:pos x="18" y="10"/>
                  </a:cxn>
                </a:cxnLst>
                <a:rect l="0" t="0" r="r" b="b"/>
                <a:pathLst>
                  <a:path w="32" h="21">
                    <a:moveTo>
                      <a:pt x="18" y="10"/>
                    </a:moveTo>
                    <a:cubicBezTo>
                      <a:pt x="12" y="10"/>
                      <a:pt x="12" y="10"/>
                      <a:pt x="12" y="10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14" y="20"/>
                      <a:pt x="26" y="12"/>
                      <a:pt x="32" y="0"/>
                    </a:cubicBezTo>
                    <a:cubicBezTo>
                      <a:pt x="18" y="5"/>
                      <a:pt x="18" y="5"/>
                      <a:pt x="18" y="5"/>
                    </a:cubicBezTo>
                    <a:lnTo>
                      <a:pt x="18" y="10"/>
                    </a:lnTo>
                    <a:close/>
                  </a:path>
                </a:pathLst>
              </a:custGeom>
              <a:solidFill>
                <a:srgbClr val="1BA5D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65" name="Freeform 314"/>
              <p:cNvSpPr>
                <a:spLocks/>
              </p:cNvSpPr>
              <p:nvPr/>
            </p:nvSpPr>
            <p:spPr bwMode="auto">
              <a:xfrm>
                <a:off x="6561138" y="-3395663"/>
                <a:ext cx="209550" cy="171450"/>
              </a:xfrm>
              <a:custGeom>
                <a:avLst/>
                <a:gdLst/>
                <a:ahLst/>
                <a:cxnLst>
                  <a:cxn ang="0">
                    <a:pos x="0" y="108"/>
                  </a:cxn>
                  <a:cxn ang="0">
                    <a:pos x="12" y="108"/>
                  </a:cxn>
                  <a:cxn ang="0">
                    <a:pos x="132" y="18"/>
                  </a:cxn>
                  <a:cxn ang="0">
                    <a:pos x="132" y="18"/>
                  </a:cxn>
                  <a:cxn ang="0">
                    <a:pos x="12" y="0"/>
                  </a:cxn>
                  <a:cxn ang="0">
                    <a:pos x="0" y="108"/>
                  </a:cxn>
                </a:cxnLst>
                <a:rect l="0" t="0" r="r" b="b"/>
                <a:pathLst>
                  <a:path w="132" h="108">
                    <a:moveTo>
                      <a:pt x="0" y="108"/>
                    </a:moveTo>
                    <a:lnTo>
                      <a:pt x="12" y="108"/>
                    </a:lnTo>
                    <a:lnTo>
                      <a:pt x="132" y="18"/>
                    </a:lnTo>
                    <a:lnTo>
                      <a:pt x="132" y="18"/>
                    </a:lnTo>
                    <a:lnTo>
                      <a:pt x="12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rgbClr val="1BA5D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66" name="Freeform 315"/>
              <p:cNvSpPr>
                <a:spLocks/>
              </p:cNvSpPr>
              <p:nvPr/>
            </p:nvSpPr>
            <p:spPr bwMode="auto">
              <a:xfrm>
                <a:off x="6846888" y="-3395663"/>
                <a:ext cx="200025" cy="171450"/>
              </a:xfrm>
              <a:custGeom>
                <a:avLst/>
                <a:gdLst/>
                <a:ahLst/>
                <a:cxnLst>
                  <a:cxn ang="0">
                    <a:pos x="126" y="108"/>
                  </a:cxn>
                  <a:cxn ang="0">
                    <a:pos x="120" y="0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114" y="108"/>
                  </a:cxn>
                  <a:cxn ang="0">
                    <a:pos x="126" y="108"/>
                  </a:cxn>
                </a:cxnLst>
                <a:rect l="0" t="0" r="r" b="b"/>
                <a:pathLst>
                  <a:path w="126" h="108">
                    <a:moveTo>
                      <a:pt x="126" y="108"/>
                    </a:moveTo>
                    <a:lnTo>
                      <a:pt x="120" y="0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114" y="108"/>
                    </a:lnTo>
                    <a:lnTo>
                      <a:pt x="126" y="108"/>
                    </a:lnTo>
                    <a:close/>
                  </a:path>
                </a:pathLst>
              </a:custGeom>
              <a:solidFill>
                <a:srgbClr val="1BA5D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67" name="Freeform 316"/>
              <p:cNvSpPr>
                <a:spLocks/>
              </p:cNvSpPr>
              <p:nvPr/>
            </p:nvSpPr>
            <p:spPr bwMode="auto">
              <a:xfrm>
                <a:off x="6694488" y="-2909888"/>
                <a:ext cx="238125" cy="1254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8" y="79"/>
                  </a:cxn>
                  <a:cxn ang="0">
                    <a:pos x="150" y="6"/>
                  </a:cxn>
                  <a:cxn ang="0">
                    <a:pos x="15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50" h="79">
                    <a:moveTo>
                      <a:pt x="0" y="0"/>
                    </a:moveTo>
                    <a:lnTo>
                      <a:pt x="78" y="79"/>
                    </a:lnTo>
                    <a:lnTo>
                      <a:pt x="150" y="6"/>
                    </a:lnTo>
                    <a:lnTo>
                      <a:pt x="15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BA5D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68" name="Freeform 317"/>
              <p:cNvSpPr>
                <a:spLocks/>
              </p:cNvSpPr>
              <p:nvPr/>
            </p:nvSpPr>
            <p:spPr bwMode="auto">
              <a:xfrm>
                <a:off x="6694488" y="-3090863"/>
                <a:ext cx="238125" cy="152400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0" y="84"/>
                  </a:cxn>
                  <a:cxn ang="0">
                    <a:pos x="0" y="96"/>
                  </a:cxn>
                  <a:cxn ang="0">
                    <a:pos x="150" y="96"/>
                  </a:cxn>
                  <a:cxn ang="0">
                    <a:pos x="150" y="90"/>
                  </a:cxn>
                  <a:cxn ang="0">
                    <a:pos x="78" y="0"/>
                  </a:cxn>
                  <a:cxn ang="0">
                    <a:pos x="66" y="0"/>
                  </a:cxn>
                </a:cxnLst>
                <a:rect l="0" t="0" r="r" b="b"/>
                <a:pathLst>
                  <a:path w="150" h="96">
                    <a:moveTo>
                      <a:pt x="66" y="0"/>
                    </a:moveTo>
                    <a:lnTo>
                      <a:pt x="0" y="84"/>
                    </a:lnTo>
                    <a:lnTo>
                      <a:pt x="0" y="96"/>
                    </a:lnTo>
                    <a:lnTo>
                      <a:pt x="150" y="96"/>
                    </a:lnTo>
                    <a:lnTo>
                      <a:pt x="150" y="90"/>
                    </a:lnTo>
                    <a:lnTo>
                      <a:pt x="78" y="0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1BA5D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69" name="Freeform 318"/>
              <p:cNvSpPr>
                <a:spLocks/>
              </p:cNvSpPr>
              <p:nvPr/>
            </p:nvSpPr>
            <p:spPr bwMode="auto">
              <a:xfrm>
                <a:off x="6846888" y="-3167063"/>
                <a:ext cx="180975" cy="209550"/>
              </a:xfrm>
              <a:custGeom>
                <a:avLst/>
                <a:gdLst/>
                <a:ahLst/>
                <a:cxnLst>
                  <a:cxn ang="0">
                    <a:pos x="108" y="12"/>
                  </a:cxn>
                  <a:cxn ang="0">
                    <a:pos x="108" y="0"/>
                  </a:cxn>
                  <a:cxn ang="0">
                    <a:pos x="0" y="30"/>
                  </a:cxn>
                  <a:cxn ang="0">
                    <a:pos x="0" y="48"/>
                  </a:cxn>
                  <a:cxn ang="0">
                    <a:pos x="66" y="132"/>
                  </a:cxn>
                  <a:cxn ang="0">
                    <a:pos x="78" y="132"/>
                  </a:cxn>
                  <a:cxn ang="0">
                    <a:pos x="114" y="12"/>
                  </a:cxn>
                  <a:cxn ang="0">
                    <a:pos x="108" y="12"/>
                  </a:cxn>
                </a:cxnLst>
                <a:rect l="0" t="0" r="r" b="b"/>
                <a:pathLst>
                  <a:path w="114" h="132">
                    <a:moveTo>
                      <a:pt x="108" y="12"/>
                    </a:moveTo>
                    <a:lnTo>
                      <a:pt x="108" y="0"/>
                    </a:lnTo>
                    <a:lnTo>
                      <a:pt x="0" y="30"/>
                    </a:lnTo>
                    <a:lnTo>
                      <a:pt x="0" y="48"/>
                    </a:lnTo>
                    <a:lnTo>
                      <a:pt x="66" y="132"/>
                    </a:lnTo>
                    <a:lnTo>
                      <a:pt x="78" y="132"/>
                    </a:lnTo>
                    <a:lnTo>
                      <a:pt x="114" y="12"/>
                    </a:lnTo>
                    <a:lnTo>
                      <a:pt x="108" y="12"/>
                    </a:lnTo>
                    <a:close/>
                  </a:path>
                </a:pathLst>
              </a:custGeom>
              <a:solidFill>
                <a:srgbClr val="1BA5D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70" name="Freeform 319"/>
              <p:cNvSpPr>
                <a:spLocks/>
              </p:cNvSpPr>
              <p:nvPr/>
            </p:nvSpPr>
            <p:spPr bwMode="auto">
              <a:xfrm>
                <a:off x="6989763" y="-3148013"/>
                <a:ext cx="142875" cy="200025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0" y="120"/>
                  </a:cxn>
                  <a:cxn ang="0">
                    <a:pos x="12" y="120"/>
                  </a:cxn>
                  <a:cxn ang="0">
                    <a:pos x="12" y="126"/>
                  </a:cxn>
                  <a:cxn ang="0">
                    <a:pos x="90" y="90"/>
                  </a:cxn>
                  <a:cxn ang="0">
                    <a:pos x="42" y="0"/>
                  </a:cxn>
                  <a:cxn ang="0">
                    <a:pos x="42" y="0"/>
                  </a:cxn>
                </a:cxnLst>
                <a:rect l="0" t="0" r="r" b="b"/>
                <a:pathLst>
                  <a:path w="90" h="126">
                    <a:moveTo>
                      <a:pt x="42" y="0"/>
                    </a:moveTo>
                    <a:lnTo>
                      <a:pt x="0" y="120"/>
                    </a:lnTo>
                    <a:lnTo>
                      <a:pt x="12" y="120"/>
                    </a:lnTo>
                    <a:lnTo>
                      <a:pt x="12" y="126"/>
                    </a:lnTo>
                    <a:lnTo>
                      <a:pt x="90" y="90"/>
                    </a:lnTo>
                    <a:lnTo>
                      <a:pt x="42" y="0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1BA5D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71" name="Freeform 320"/>
              <p:cNvSpPr>
                <a:spLocks/>
              </p:cNvSpPr>
              <p:nvPr/>
            </p:nvSpPr>
            <p:spPr bwMode="auto">
              <a:xfrm>
                <a:off x="6818313" y="-3338513"/>
                <a:ext cx="200025" cy="190500"/>
              </a:xfrm>
              <a:custGeom>
                <a:avLst/>
                <a:gdLst/>
                <a:ahLst/>
                <a:cxnLst>
                  <a:cxn ang="0">
                    <a:pos x="18" y="120"/>
                  </a:cxn>
                  <a:cxn ang="0">
                    <a:pos x="126" y="96"/>
                  </a:cxn>
                  <a:cxn ang="0">
                    <a:pos x="126" y="8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114"/>
                  </a:cxn>
                  <a:cxn ang="0">
                    <a:pos x="18" y="114"/>
                  </a:cxn>
                  <a:cxn ang="0">
                    <a:pos x="18" y="120"/>
                  </a:cxn>
                </a:cxnLst>
                <a:rect l="0" t="0" r="r" b="b"/>
                <a:pathLst>
                  <a:path w="126" h="120">
                    <a:moveTo>
                      <a:pt x="18" y="120"/>
                    </a:moveTo>
                    <a:lnTo>
                      <a:pt x="126" y="96"/>
                    </a:lnTo>
                    <a:lnTo>
                      <a:pt x="126" y="8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114"/>
                    </a:lnTo>
                    <a:lnTo>
                      <a:pt x="18" y="114"/>
                    </a:lnTo>
                    <a:lnTo>
                      <a:pt x="18" y="120"/>
                    </a:lnTo>
                    <a:close/>
                  </a:path>
                </a:pathLst>
              </a:custGeom>
              <a:solidFill>
                <a:srgbClr val="1BA5D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72" name="Freeform 321"/>
              <p:cNvSpPr>
                <a:spLocks/>
              </p:cNvSpPr>
              <p:nvPr/>
            </p:nvSpPr>
            <p:spPr bwMode="auto">
              <a:xfrm>
                <a:off x="6494463" y="-3148013"/>
                <a:ext cx="142875" cy="190500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0" y="90"/>
                  </a:cxn>
                  <a:cxn ang="0">
                    <a:pos x="78" y="120"/>
                  </a:cxn>
                  <a:cxn ang="0">
                    <a:pos x="78" y="120"/>
                  </a:cxn>
                  <a:cxn ang="0">
                    <a:pos x="90" y="120"/>
                  </a:cxn>
                  <a:cxn ang="0">
                    <a:pos x="36" y="0"/>
                  </a:cxn>
                  <a:cxn ang="0">
                    <a:pos x="36" y="0"/>
                  </a:cxn>
                </a:cxnLst>
                <a:rect l="0" t="0" r="r" b="b"/>
                <a:pathLst>
                  <a:path w="90" h="120">
                    <a:moveTo>
                      <a:pt x="36" y="0"/>
                    </a:moveTo>
                    <a:lnTo>
                      <a:pt x="0" y="90"/>
                    </a:lnTo>
                    <a:lnTo>
                      <a:pt x="78" y="120"/>
                    </a:lnTo>
                    <a:lnTo>
                      <a:pt x="78" y="120"/>
                    </a:lnTo>
                    <a:lnTo>
                      <a:pt x="90" y="120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1BA5D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73" name="Freeform 322"/>
              <p:cNvSpPr>
                <a:spLocks/>
              </p:cNvSpPr>
              <p:nvPr/>
            </p:nvSpPr>
            <p:spPr bwMode="auto">
              <a:xfrm>
                <a:off x="6580188" y="-3167063"/>
                <a:ext cx="190500" cy="209550"/>
              </a:xfrm>
              <a:custGeom>
                <a:avLst/>
                <a:gdLst/>
                <a:ahLst/>
                <a:cxnLst>
                  <a:cxn ang="0">
                    <a:pos x="120" y="30"/>
                  </a:cxn>
                  <a:cxn ang="0">
                    <a:pos x="6" y="0"/>
                  </a:cxn>
                  <a:cxn ang="0">
                    <a:pos x="6" y="12"/>
                  </a:cxn>
                  <a:cxn ang="0">
                    <a:pos x="0" y="12"/>
                  </a:cxn>
                  <a:cxn ang="0">
                    <a:pos x="54" y="132"/>
                  </a:cxn>
                  <a:cxn ang="0">
                    <a:pos x="54" y="132"/>
                  </a:cxn>
                  <a:cxn ang="0">
                    <a:pos x="120" y="48"/>
                  </a:cxn>
                  <a:cxn ang="0">
                    <a:pos x="120" y="30"/>
                  </a:cxn>
                </a:cxnLst>
                <a:rect l="0" t="0" r="r" b="b"/>
                <a:pathLst>
                  <a:path w="120" h="132">
                    <a:moveTo>
                      <a:pt x="120" y="30"/>
                    </a:moveTo>
                    <a:lnTo>
                      <a:pt x="6" y="0"/>
                    </a:lnTo>
                    <a:lnTo>
                      <a:pt x="6" y="12"/>
                    </a:lnTo>
                    <a:lnTo>
                      <a:pt x="0" y="12"/>
                    </a:lnTo>
                    <a:lnTo>
                      <a:pt x="54" y="132"/>
                    </a:lnTo>
                    <a:lnTo>
                      <a:pt x="54" y="132"/>
                    </a:lnTo>
                    <a:lnTo>
                      <a:pt x="120" y="48"/>
                    </a:lnTo>
                    <a:lnTo>
                      <a:pt x="120" y="30"/>
                    </a:lnTo>
                    <a:close/>
                  </a:path>
                </a:pathLst>
              </a:custGeom>
              <a:solidFill>
                <a:srgbClr val="1BA5D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74" name="Freeform 323"/>
              <p:cNvSpPr>
                <a:spLocks/>
              </p:cNvSpPr>
              <p:nvPr/>
            </p:nvSpPr>
            <p:spPr bwMode="auto">
              <a:xfrm>
                <a:off x="6581621" y="-3338513"/>
                <a:ext cx="209550" cy="190500"/>
              </a:xfrm>
              <a:custGeom>
                <a:avLst/>
                <a:gdLst/>
                <a:ahLst/>
                <a:cxnLst>
                  <a:cxn ang="0">
                    <a:pos x="0" y="96"/>
                  </a:cxn>
                  <a:cxn ang="0">
                    <a:pos x="114" y="120"/>
                  </a:cxn>
                  <a:cxn ang="0">
                    <a:pos x="114" y="114"/>
                  </a:cxn>
                  <a:cxn ang="0">
                    <a:pos x="132" y="114"/>
                  </a:cxn>
                  <a:cxn ang="0">
                    <a:pos x="132" y="0"/>
                  </a:cxn>
                  <a:cxn ang="0">
                    <a:pos x="120" y="0"/>
                  </a:cxn>
                  <a:cxn ang="0">
                    <a:pos x="0" y="90"/>
                  </a:cxn>
                  <a:cxn ang="0">
                    <a:pos x="0" y="96"/>
                  </a:cxn>
                </a:cxnLst>
                <a:rect l="0" t="0" r="r" b="b"/>
                <a:pathLst>
                  <a:path w="132" h="120">
                    <a:moveTo>
                      <a:pt x="0" y="96"/>
                    </a:moveTo>
                    <a:lnTo>
                      <a:pt x="114" y="120"/>
                    </a:lnTo>
                    <a:lnTo>
                      <a:pt x="114" y="114"/>
                    </a:lnTo>
                    <a:lnTo>
                      <a:pt x="132" y="114"/>
                    </a:lnTo>
                    <a:lnTo>
                      <a:pt x="132" y="0"/>
                    </a:lnTo>
                    <a:lnTo>
                      <a:pt x="120" y="0"/>
                    </a:lnTo>
                    <a:lnTo>
                      <a:pt x="0" y="90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1BA5D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</p:grpSp>
        <p:cxnSp>
          <p:nvCxnSpPr>
            <p:cNvPr id="75" name="Straight Arrow Connector 74"/>
            <p:cNvCxnSpPr>
              <a:stCxn id="55" idx="0"/>
            </p:cNvCxnSpPr>
            <p:nvPr/>
          </p:nvCxnSpPr>
          <p:spPr>
            <a:xfrm flipV="1">
              <a:off x="6764566" y="1614172"/>
              <a:ext cx="19139" cy="1525345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Freeform 18"/>
            <p:cNvSpPr>
              <a:spLocks/>
            </p:cNvSpPr>
            <p:nvPr/>
          </p:nvSpPr>
          <p:spPr bwMode="auto">
            <a:xfrm>
              <a:off x="3490678" y="3256568"/>
              <a:ext cx="607085" cy="579281"/>
            </a:xfrm>
            <a:custGeom>
              <a:avLst/>
              <a:gdLst/>
              <a:ahLst/>
              <a:cxnLst>
                <a:cxn ang="0">
                  <a:pos x="0" y="69"/>
                </a:cxn>
                <a:cxn ang="0">
                  <a:pos x="6" y="76"/>
                </a:cxn>
                <a:cxn ang="0">
                  <a:pos x="67" y="76"/>
                </a:cxn>
                <a:cxn ang="0">
                  <a:pos x="74" y="69"/>
                </a:cxn>
                <a:cxn ang="0">
                  <a:pos x="74" y="6"/>
                </a:cxn>
                <a:cxn ang="0">
                  <a:pos x="67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69"/>
                </a:cxn>
              </a:cxnLst>
              <a:rect l="0" t="0" r="r" b="b"/>
              <a:pathLst>
                <a:path w="74" h="76">
                  <a:moveTo>
                    <a:pt x="0" y="69"/>
                  </a:moveTo>
                  <a:cubicBezTo>
                    <a:pt x="0" y="73"/>
                    <a:pt x="3" y="76"/>
                    <a:pt x="6" y="76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71" y="76"/>
                    <a:pt x="74" y="73"/>
                    <a:pt x="74" y="69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3"/>
                    <a:pt x="71" y="0"/>
                    <a:pt x="6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lnTo>
                    <a:pt x="0" y="69"/>
                  </a:lnTo>
                  <a:close/>
                </a:path>
              </a:pathLst>
            </a:custGeom>
            <a:solidFill>
              <a:srgbClr val="FF99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>
                <a:latin typeface="Arial"/>
                <a:cs typeface="Arial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205052" y="3112365"/>
              <a:ext cx="2052748" cy="1002755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lgDash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4" name="TextBox 94"/>
            <p:cNvSpPr txBox="1">
              <a:spLocks noChangeArrowheads="1"/>
            </p:cNvSpPr>
            <p:nvPr/>
          </p:nvSpPr>
          <p:spPr bwMode="auto">
            <a:xfrm>
              <a:off x="3195149" y="3895367"/>
              <a:ext cx="2123691" cy="2539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50" b="1" dirty="0" smtClean="0">
                  <a:latin typeface="Arial"/>
                  <a:ea typeface="Verdana" pitchFamily="34" charset="0"/>
                  <a:cs typeface="Arial"/>
                </a:rPr>
                <a:t>Auto Scaling Group</a:t>
              </a:r>
              <a:endParaRPr lang="en-US" sz="1050" b="1" dirty="0">
                <a:latin typeface="Arial"/>
                <a:ea typeface="Verdana" pitchFamily="34" charset="0"/>
                <a:cs typeface="Arial"/>
              </a:endParaRPr>
            </a:p>
          </p:txBody>
        </p:sp>
        <p:sp>
          <p:nvSpPr>
            <p:cNvPr id="78" name="Freeform 18"/>
            <p:cNvSpPr>
              <a:spLocks/>
            </p:cNvSpPr>
            <p:nvPr/>
          </p:nvSpPr>
          <p:spPr bwMode="auto">
            <a:xfrm>
              <a:off x="4319831" y="3231742"/>
              <a:ext cx="607085" cy="579281"/>
            </a:xfrm>
            <a:custGeom>
              <a:avLst/>
              <a:gdLst/>
              <a:ahLst/>
              <a:cxnLst>
                <a:cxn ang="0">
                  <a:pos x="0" y="69"/>
                </a:cxn>
                <a:cxn ang="0">
                  <a:pos x="6" y="76"/>
                </a:cxn>
                <a:cxn ang="0">
                  <a:pos x="67" y="76"/>
                </a:cxn>
                <a:cxn ang="0">
                  <a:pos x="74" y="69"/>
                </a:cxn>
                <a:cxn ang="0">
                  <a:pos x="74" y="6"/>
                </a:cxn>
                <a:cxn ang="0">
                  <a:pos x="67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69"/>
                </a:cxn>
              </a:cxnLst>
              <a:rect l="0" t="0" r="r" b="b"/>
              <a:pathLst>
                <a:path w="74" h="76">
                  <a:moveTo>
                    <a:pt x="0" y="69"/>
                  </a:moveTo>
                  <a:cubicBezTo>
                    <a:pt x="0" y="73"/>
                    <a:pt x="3" y="76"/>
                    <a:pt x="6" y="76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71" y="76"/>
                    <a:pt x="74" y="73"/>
                    <a:pt x="74" y="69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3"/>
                    <a:pt x="71" y="0"/>
                    <a:pt x="6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lnTo>
                    <a:pt x="0" y="69"/>
                  </a:lnTo>
                  <a:close/>
                </a:path>
              </a:pathLst>
            </a:custGeom>
            <a:solidFill>
              <a:srgbClr val="FF99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  <a:latin typeface="Arial"/>
                  <a:ea typeface="Verdana" pitchFamily="34" charset="0"/>
                  <a:cs typeface="Arial"/>
                </a:rPr>
                <a:t>Web</a:t>
              </a:r>
            </a:p>
            <a:p>
              <a:pPr algn="ctr"/>
              <a:r>
                <a:rPr lang="en-US" sz="900" b="1" dirty="0" smtClean="0">
                  <a:solidFill>
                    <a:schemeClr val="bg1"/>
                  </a:solidFill>
                  <a:latin typeface="Arial"/>
                  <a:ea typeface="Verdana" pitchFamily="34" charset="0"/>
                  <a:cs typeface="Arial"/>
                </a:rPr>
                <a:t>Server</a:t>
              </a:r>
              <a:endParaRPr lang="en-US" sz="900" b="1" dirty="0">
                <a:solidFill>
                  <a:schemeClr val="bg1"/>
                </a:solidFill>
                <a:latin typeface="Arial"/>
                <a:ea typeface="Verdana" pitchFamily="34" charset="0"/>
                <a:cs typeface="Arial"/>
              </a:endParaRPr>
            </a:p>
          </p:txBody>
        </p:sp>
        <p:sp>
          <p:nvSpPr>
            <p:cNvPr id="79" name="TextBox 32"/>
            <p:cNvSpPr txBox="1">
              <a:spLocks noChangeArrowheads="1"/>
            </p:cNvSpPr>
            <p:nvPr/>
          </p:nvSpPr>
          <p:spPr bwMode="auto">
            <a:xfrm>
              <a:off x="4081806" y="6418530"/>
              <a:ext cx="1718383" cy="2616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rgbClr val="F7981F"/>
                  </a:solidFill>
                  <a:latin typeface="Arial"/>
                  <a:ea typeface="Verdana" pitchFamily="34" charset="0"/>
                  <a:cs typeface="Arial"/>
                </a:rPr>
                <a:t>AZ-2</a:t>
              </a:r>
              <a:endParaRPr lang="en-US" sz="1050" b="1" dirty="0">
                <a:solidFill>
                  <a:srgbClr val="F7981F"/>
                </a:solidFill>
                <a:latin typeface="Arial"/>
                <a:ea typeface="Verdana" pitchFamily="34" charset="0"/>
                <a:cs typeface="Arial"/>
              </a:endParaRPr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4418381" y="5571874"/>
              <a:ext cx="557212" cy="553980"/>
              <a:chOff x="5045075" y="2203421"/>
              <a:chExt cx="772319" cy="749329"/>
            </a:xfrm>
          </p:grpSpPr>
          <p:grpSp>
            <p:nvGrpSpPr>
              <p:cNvPr id="87" name="Group 347"/>
              <p:cNvGrpSpPr/>
              <p:nvPr/>
            </p:nvGrpSpPr>
            <p:grpSpPr>
              <a:xfrm>
                <a:off x="5511006" y="2594597"/>
                <a:ext cx="306388" cy="358153"/>
                <a:chOff x="5351242" y="1057615"/>
                <a:chExt cx="628650" cy="771185"/>
              </a:xfrm>
            </p:grpSpPr>
            <p:sp>
              <p:nvSpPr>
                <p:cNvPr id="90" name="Freeform 289"/>
                <p:cNvSpPr>
                  <a:spLocks/>
                </p:cNvSpPr>
                <p:nvPr/>
              </p:nvSpPr>
              <p:spPr bwMode="auto">
                <a:xfrm>
                  <a:off x="5359400" y="1189037"/>
                  <a:ext cx="619125" cy="639763"/>
                </a:xfrm>
                <a:custGeom>
                  <a:avLst/>
                  <a:gdLst/>
                  <a:ahLst/>
                  <a:cxnLst>
                    <a:cxn ang="0">
                      <a:pos x="65" y="0"/>
                    </a:cxn>
                    <a:cxn ang="0">
                      <a:pos x="33" y="8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58"/>
                    </a:cxn>
                    <a:cxn ang="0">
                      <a:pos x="0" y="58"/>
                    </a:cxn>
                    <a:cxn ang="0">
                      <a:pos x="33" y="67"/>
                    </a:cxn>
                    <a:cxn ang="0">
                      <a:pos x="65" y="58"/>
                    </a:cxn>
                    <a:cxn ang="0">
                      <a:pos x="65" y="58"/>
                    </a:cxn>
                    <a:cxn ang="0">
                      <a:pos x="65" y="58"/>
                    </a:cxn>
                    <a:cxn ang="0">
                      <a:pos x="65" y="0"/>
                    </a:cxn>
                  </a:cxnLst>
                  <a:rect l="0" t="0" r="r" b="b"/>
                  <a:pathLst>
                    <a:path w="65" h="67">
                      <a:moveTo>
                        <a:pt x="65" y="0"/>
                      </a:moveTo>
                      <a:cubicBezTo>
                        <a:pt x="64" y="5"/>
                        <a:pt x="51" y="8"/>
                        <a:pt x="33" y="8"/>
                      </a:cubicBezTo>
                      <a:cubicBezTo>
                        <a:pt x="14" y="8"/>
                        <a:pt x="2" y="5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58"/>
                        <a:pt x="0" y="58"/>
                        <a:pt x="0" y="58"/>
                      </a:cubicBezTo>
                      <a:cubicBezTo>
                        <a:pt x="0" y="58"/>
                        <a:pt x="0" y="58"/>
                        <a:pt x="0" y="58"/>
                      </a:cubicBezTo>
                      <a:cubicBezTo>
                        <a:pt x="0" y="63"/>
                        <a:pt x="14" y="67"/>
                        <a:pt x="33" y="67"/>
                      </a:cubicBezTo>
                      <a:cubicBezTo>
                        <a:pt x="51" y="67"/>
                        <a:pt x="65" y="63"/>
                        <a:pt x="65" y="58"/>
                      </a:cubicBezTo>
                      <a:cubicBezTo>
                        <a:pt x="65" y="58"/>
                        <a:pt x="65" y="58"/>
                        <a:pt x="65" y="58"/>
                      </a:cubicBezTo>
                      <a:cubicBezTo>
                        <a:pt x="65" y="58"/>
                        <a:pt x="65" y="58"/>
                        <a:pt x="65" y="58"/>
                      </a:cubicBezTo>
                      <a:cubicBezTo>
                        <a:pt x="65" y="0"/>
                        <a:pt x="65" y="0"/>
                        <a:pt x="65" y="0"/>
                      </a:cubicBezTo>
                      <a:close/>
                    </a:path>
                  </a:pathLst>
                </a:custGeom>
                <a:solidFill>
                  <a:srgbClr val="6F2D6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91" name="Oval 290"/>
                <p:cNvSpPr>
                  <a:spLocks noChangeArrowheads="1"/>
                </p:cNvSpPr>
                <p:nvPr/>
              </p:nvSpPr>
              <p:spPr bwMode="auto">
                <a:xfrm>
                  <a:off x="5351242" y="1057615"/>
                  <a:ext cx="628650" cy="161925"/>
                </a:xfrm>
                <a:prstGeom prst="ellipse">
                  <a:avLst/>
                </a:prstGeom>
                <a:solidFill>
                  <a:srgbClr val="702D6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</p:grpSp>
          <p:sp>
            <p:nvSpPr>
              <p:cNvPr id="88" name="Freeform 160"/>
              <p:cNvSpPr>
                <a:spLocks/>
              </p:cNvSpPr>
              <p:nvPr/>
            </p:nvSpPr>
            <p:spPr bwMode="auto">
              <a:xfrm>
                <a:off x="5045075" y="2203421"/>
                <a:ext cx="704850" cy="723900"/>
              </a:xfrm>
              <a:custGeom>
                <a:avLst/>
                <a:gdLst/>
                <a:ahLst/>
                <a:cxnLst>
                  <a:cxn ang="0">
                    <a:pos x="47" y="45"/>
                  </a:cxn>
                  <a:cxn ang="0">
                    <a:pos x="47" y="44"/>
                  </a:cxn>
                  <a:cxn ang="0">
                    <a:pos x="47" y="44"/>
                  </a:cxn>
                  <a:cxn ang="0">
                    <a:pos x="65" y="39"/>
                  </a:cxn>
                  <a:cxn ang="0">
                    <a:pos x="74" y="39"/>
                  </a:cxn>
                  <a:cxn ang="0">
                    <a:pos x="74" y="7"/>
                  </a:cxn>
                  <a:cxn ang="0">
                    <a:pos x="67" y="0"/>
                  </a:cxn>
                  <a:cxn ang="0">
                    <a:pos x="6" y="0"/>
                  </a:cxn>
                  <a:cxn ang="0">
                    <a:pos x="0" y="7"/>
                  </a:cxn>
                  <a:cxn ang="0">
                    <a:pos x="0" y="69"/>
                  </a:cxn>
                  <a:cxn ang="0">
                    <a:pos x="6" y="76"/>
                  </a:cxn>
                  <a:cxn ang="0">
                    <a:pos x="48" y="76"/>
                  </a:cxn>
                  <a:cxn ang="0">
                    <a:pos x="47" y="73"/>
                  </a:cxn>
                  <a:cxn ang="0">
                    <a:pos x="47" y="45"/>
                  </a:cxn>
                </a:cxnLst>
                <a:rect l="0" t="0" r="r" b="b"/>
                <a:pathLst>
                  <a:path w="74" h="76">
                    <a:moveTo>
                      <a:pt x="47" y="45"/>
                    </a:moveTo>
                    <a:cubicBezTo>
                      <a:pt x="47" y="45"/>
                      <a:pt x="47" y="44"/>
                      <a:pt x="47" y="44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8" y="40"/>
                      <a:pt x="56" y="39"/>
                      <a:pt x="65" y="39"/>
                    </a:cubicBezTo>
                    <a:cubicBezTo>
                      <a:pt x="68" y="39"/>
                      <a:pt x="71" y="39"/>
                      <a:pt x="74" y="39"/>
                    </a:cubicBezTo>
                    <a:cubicBezTo>
                      <a:pt x="74" y="7"/>
                      <a:pt x="74" y="7"/>
                      <a:pt x="74" y="7"/>
                    </a:cubicBezTo>
                    <a:cubicBezTo>
                      <a:pt x="74" y="3"/>
                      <a:pt x="71" y="0"/>
                      <a:pt x="6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3"/>
                      <a:pt x="3" y="76"/>
                      <a:pt x="6" y="76"/>
                    </a:cubicBezTo>
                    <a:cubicBezTo>
                      <a:pt x="48" y="76"/>
                      <a:pt x="48" y="76"/>
                      <a:pt x="48" y="76"/>
                    </a:cubicBezTo>
                    <a:cubicBezTo>
                      <a:pt x="47" y="75"/>
                      <a:pt x="47" y="74"/>
                      <a:pt x="47" y="73"/>
                    </a:cubicBezTo>
                    <a:lnTo>
                      <a:pt x="47" y="45"/>
                    </a:lnTo>
                    <a:close/>
                  </a:path>
                </a:pathLst>
              </a:custGeom>
              <a:solidFill>
                <a:srgbClr val="6F2D6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89" name="Freeform 153"/>
              <p:cNvSpPr>
                <a:spLocks/>
              </p:cNvSpPr>
              <p:nvPr/>
            </p:nvSpPr>
            <p:spPr bwMode="auto">
              <a:xfrm>
                <a:off x="5602287" y="2728912"/>
                <a:ext cx="142875" cy="161925"/>
              </a:xfrm>
              <a:custGeom>
                <a:avLst/>
                <a:gdLst/>
                <a:ahLst/>
                <a:cxnLst>
                  <a:cxn ang="0">
                    <a:pos x="18" y="18"/>
                  </a:cxn>
                  <a:cxn ang="0">
                    <a:pos x="18" y="18"/>
                  </a:cxn>
                  <a:cxn ang="0">
                    <a:pos x="36" y="102"/>
                  </a:cxn>
                  <a:cxn ang="0">
                    <a:pos x="54" y="102"/>
                  </a:cxn>
                  <a:cxn ang="0">
                    <a:pos x="72" y="18"/>
                  </a:cxn>
                  <a:cxn ang="0">
                    <a:pos x="72" y="18"/>
                  </a:cxn>
                  <a:cxn ang="0">
                    <a:pos x="72" y="102"/>
                  </a:cxn>
                  <a:cxn ang="0">
                    <a:pos x="90" y="102"/>
                  </a:cxn>
                  <a:cxn ang="0">
                    <a:pos x="90" y="0"/>
                  </a:cxn>
                  <a:cxn ang="0">
                    <a:pos x="60" y="0"/>
                  </a:cxn>
                  <a:cxn ang="0">
                    <a:pos x="42" y="72"/>
                  </a:cxn>
                  <a:cxn ang="0">
                    <a:pos x="42" y="72"/>
                  </a:cxn>
                  <a:cxn ang="0">
                    <a:pos x="30" y="0"/>
                  </a:cxn>
                  <a:cxn ang="0">
                    <a:pos x="0" y="0"/>
                  </a:cxn>
                  <a:cxn ang="0">
                    <a:pos x="0" y="102"/>
                  </a:cxn>
                  <a:cxn ang="0">
                    <a:pos x="18" y="102"/>
                  </a:cxn>
                  <a:cxn ang="0">
                    <a:pos x="18" y="18"/>
                  </a:cxn>
                </a:cxnLst>
                <a:rect l="0" t="0" r="r" b="b"/>
                <a:pathLst>
                  <a:path w="90" h="102">
                    <a:moveTo>
                      <a:pt x="18" y="18"/>
                    </a:moveTo>
                    <a:lnTo>
                      <a:pt x="18" y="18"/>
                    </a:lnTo>
                    <a:lnTo>
                      <a:pt x="36" y="102"/>
                    </a:lnTo>
                    <a:lnTo>
                      <a:pt x="54" y="102"/>
                    </a:lnTo>
                    <a:lnTo>
                      <a:pt x="72" y="18"/>
                    </a:lnTo>
                    <a:lnTo>
                      <a:pt x="72" y="18"/>
                    </a:lnTo>
                    <a:lnTo>
                      <a:pt x="72" y="102"/>
                    </a:lnTo>
                    <a:lnTo>
                      <a:pt x="90" y="102"/>
                    </a:lnTo>
                    <a:lnTo>
                      <a:pt x="90" y="0"/>
                    </a:lnTo>
                    <a:lnTo>
                      <a:pt x="60" y="0"/>
                    </a:lnTo>
                    <a:lnTo>
                      <a:pt x="42" y="72"/>
                    </a:lnTo>
                    <a:lnTo>
                      <a:pt x="42" y="72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0" y="102"/>
                    </a:lnTo>
                    <a:lnTo>
                      <a:pt x="18" y="102"/>
                    </a:lnTo>
                    <a:lnTo>
                      <a:pt x="18" y="1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</p:grpSp>
        <p:sp>
          <p:nvSpPr>
            <p:cNvPr id="92" name="Freeform 18"/>
            <p:cNvSpPr>
              <a:spLocks/>
            </p:cNvSpPr>
            <p:nvPr/>
          </p:nvSpPr>
          <p:spPr bwMode="auto">
            <a:xfrm>
              <a:off x="3490678" y="4421248"/>
              <a:ext cx="607085" cy="579281"/>
            </a:xfrm>
            <a:custGeom>
              <a:avLst/>
              <a:gdLst/>
              <a:ahLst/>
              <a:cxnLst>
                <a:cxn ang="0">
                  <a:pos x="0" y="69"/>
                </a:cxn>
                <a:cxn ang="0">
                  <a:pos x="6" y="76"/>
                </a:cxn>
                <a:cxn ang="0">
                  <a:pos x="67" y="76"/>
                </a:cxn>
                <a:cxn ang="0">
                  <a:pos x="74" y="69"/>
                </a:cxn>
                <a:cxn ang="0">
                  <a:pos x="74" y="6"/>
                </a:cxn>
                <a:cxn ang="0">
                  <a:pos x="67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69"/>
                </a:cxn>
              </a:cxnLst>
              <a:rect l="0" t="0" r="r" b="b"/>
              <a:pathLst>
                <a:path w="74" h="76">
                  <a:moveTo>
                    <a:pt x="0" y="69"/>
                  </a:moveTo>
                  <a:cubicBezTo>
                    <a:pt x="0" y="73"/>
                    <a:pt x="3" y="76"/>
                    <a:pt x="6" y="76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71" y="76"/>
                    <a:pt x="74" y="73"/>
                    <a:pt x="74" y="69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3"/>
                    <a:pt x="71" y="0"/>
                    <a:pt x="6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lnTo>
                    <a:pt x="0" y="69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900" b="1" dirty="0" smtClean="0">
                  <a:solidFill>
                    <a:schemeClr val="bg1"/>
                  </a:solidFill>
                  <a:latin typeface="Arial"/>
                  <a:ea typeface="Verdana" pitchFamily="34" charset="0"/>
                  <a:cs typeface="Arial"/>
                </a:rPr>
                <a:t>App</a:t>
              </a:r>
              <a:endParaRPr lang="en-US" sz="900" b="1" dirty="0">
                <a:solidFill>
                  <a:schemeClr val="bg1"/>
                </a:solidFill>
                <a:latin typeface="Arial"/>
                <a:ea typeface="Verdana" pitchFamily="34" charset="0"/>
                <a:cs typeface="Arial"/>
              </a:endParaRPr>
            </a:p>
            <a:p>
              <a:pPr algn="ctr"/>
              <a:r>
                <a:rPr lang="en-US" sz="900" b="1" dirty="0" smtClean="0">
                  <a:solidFill>
                    <a:schemeClr val="bg1"/>
                  </a:solidFill>
                  <a:latin typeface="Arial"/>
                  <a:ea typeface="Verdana" pitchFamily="34" charset="0"/>
                  <a:cs typeface="Arial"/>
                </a:rPr>
                <a:t>Server</a:t>
              </a:r>
              <a:endParaRPr lang="en-US" sz="900" b="1" dirty="0">
                <a:solidFill>
                  <a:schemeClr val="bg1"/>
                </a:solidFill>
                <a:latin typeface="Arial"/>
                <a:ea typeface="Verdana" pitchFamily="34" charset="0"/>
                <a:cs typeface="Arial"/>
              </a:endParaRPr>
            </a:p>
          </p:txBody>
        </p:sp>
        <p:sp>
          <p:nvSpPr>
            <p:cNvPr id="94" name="Rounded Rectangle 93"/>
            <p:cNvSpPr/>
            <p:nvPr/>
          </p:nvSpPr>
          <p:spPr>
            <a:xfrm>
              <a:off x="3230621" y="4285344"/>
              <a:ext cx="2052748" cy="908142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lgDash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3134109" y="4945699"/>
              <a:ext cx="2123691" cy="2539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50" b="1" dirty="0" smtClean="0">
                  <a:latin typeface="Arial"/>
                  <a:ea typeface="Verdana" pitchFamily="34" charset="0"/>
                  <a:cs typeface="Arial"/>
                </a:rPr>
                <a:t>App Tier</a:t>
              </a:r>
              <a:endParaRPr lang="en-US" sz="1050" b="1" dirty="0">
                <a:latin typeface="Arial"/>
                <a:ea typeface="Verdana" pitchFamily="34" charset="0"/>
                <a:cs typeface="Arial"/>
              </a:endParaRPr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>
              <a:off x="3578301" y="5193486"/>
              <a:ext cx="0" cy="316846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>
              <a:off x="4645101" y="5239206"/>
              <a:ext cx="0" cy="316846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>
              <a:off x="3918915" y="5833441"/>
              <a:ext cx="463422" cy="6023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2899558" y="6089267"/>
              <a:ext cx="1357437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chemeClr val="accent4"/>
                  </a:solidFill>
                  <a:latin typeface="Arial"/>
                  <a:ea typeface="Verdana" pitchFamily="34" charset="0"/>
                  <a:cs typeface="Arial"/>
                </a:rPr>
                <a:t>ElastiCache Tier</a:t>
              </a:r>
              <a:endParaRPr lang="en-US" sz="900" b="1" dirty="0">
                <a:solidFill>
                  <a:schemeClr val="accent4"/>
                </a:solidFill>
                <a:latin typeface="Arial"/>
                <a:ea typeface="Verdana" pitchFamily="34" charset="0"/>
                <a:cs typeface="Arial"/>
              </a:endParaRPr>
            </a:p>
          </p:txBody>
        </p:sp>
        <p:cxnSp>
          <p:nvCxnSpPr>
            <p:cNvPr id="110" name="Straight Arrow Connector 109"/>
            <p:cNvCxnSpPr/>
            <p:nvPr/>
          </p:nvCxnSpPr>
          <p:spPr>
            <a:xfrm>
              <a:off x="4672648" y="5239206"/>
              <a:ext cx="1237394" cy="300129"/>
            </a:xfrm>
            <a:prstGeom prst="straightConnector1">
              <a:avLst/>
            </a:prstGeom>
            <a:ln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TextBox 40"/>
            <p:cNvSpPr txBox="1">
              <a:spLocks noChangeArrowheads="1"/>
            </p:cNvSpPr>
            <p:nvPr/>
          </p:nvSpPr>
          <p:spPr bwMode="auto">
            <a:xfrm>
              <a:off x="1147031" y="5940875"/>
              <a:ext cx="102827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chemeClr val="bg2">
                      <a:lumMod val="50000"/>
                    </a:schemeClr>
                  </a:solidFill>
                  <a:latin typeface="Arial"/>
                  <a:ea typeface="Verdana" pitchFamily="34" charset="0"/>
                  <a:cs typeface="Arial"/>
                </a:rPr>
                <a:t>Amazon SES</a:t>
              </a:r>
            </a:p>
            <a:p>
              <a:pPr algn="ctr"/>
              <a:r>
                <a:rPr lang="en-US" sz="900" b="1" dirty="0" smtClean="0">
                  <a:solidFill>
                    <a:schemeClr val="bg2">
                      <a:lumMod val="50000"/>
                    </a:schemeClr>
                  </a:solidFill>
                  <a:latin typeface="Arial"/>
                  <a:ea typeface="Verdana" pitchFamily="34" charset="0"/>
                  <a:cs typeface="Arial"/>
                </a:rPr>
                <a:t>Email</a:t>
              </a:r>
              <a:endParaRPr lang="en-US" sz="900" b="1" dirty="0">
                <a:solidFill>
                  <a:schemeClr val="bg2">
                    <a:lumMod val="50000"/>
                  </a:schemeClr>
                </a:solidFill>
                <a:latin typeface="Arial"/>
                <a:ea typeface="Verdana" pitchFamily="34" charset="0"/>
                <a:cs typeface="Arial"/>
              </a:endParaRPr>
            </a:p>
          </p:txBody>
        </p:sp>
        <p:cxnSp>
          <p:nvCxnSpPr>
            <p:cNvPr id="118" name="Straight Arrow Connector 117"/>
            <p:cNvCxnSpPr/>
            <p:nvPr/>
          </p:nvCxnSpPr>
          <p:spPr>
            <a:xfrm flipH="1">
              <a:off x="1964647" y="2461753"/>
              <a:ext cx="756446" cy="6023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 flipH="1">
              <a:off x="2017052" y="3560253"/>
              <a:ext cx="756446" cy="6023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 flipH="1">
              <a:off x="1969284" y="4556991"/>
              <a:ext cx="756446" cy="6023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flipH="1">
              <a:off x="1969284" y="5717699"/>
              <a:ext cx="756446" cy="6023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0" name="TextBox 38"/>
            <p:cNvSpPr txBox="1">
              <a:spLocks noChangeArrowheads="1"/>
            </p:cNvSpPr>
            <p:nvPr/>
          </p:nvSpPr>
          <p:spPr bwMode="auto">
            <a:xfrm>
              <a:off x="6930187" y="1153303"/>
              <a:ext cx="1186751" cy="415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accent1"/>
                  </a:solidFill>
                  <a:latin typeface="Arial"/>
                  <a:ea typeface="Verdana" pitchFamily="34" charset="0"/>
                  <a:cs typeface="Arial"/>
                </a:rPr>
                <a:t>Amazon CloudFront</a:t>
              </a:r>
              <a:endParaRPr lang="en-US" sz="1050" b="1" dirty="0">
                <a:solidFill>
                  <a:schemeClr val="accent1"/>
                </a:solidFill>
                <a:latin typeface="Arial"/>
                <a:ea typeface="Verdana" pitchFamily="34" charset="0"/>
                <a:cs typeface="Arial"/>
              </a:endParaRPr>
            </a:p>
          </p:txBody>
        </p:sp>
        <p:cxnSp>
          <p:nvCxnSpPr>
            <p:cNvPr id="131" name="Straight Arrow Connector 130"/>
            <p:cNvCxnSpPr/>
            <p:nvPr/>
          </p:nvCxnSpPr>
          <p:spPr>
            <a:xfrm flipH="1">
              <a:off x="4209363" y="960638"/>
              <a:ext cx="5245" cy="265325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6" name="TextBox 39"/>
            <p:cNvSpPr txBox="1">
              <a:spLocks noChangeArrowheads="1"/>
            </p:cNvSpPr>
            <p:nvPr/>
          </p:nvSpPr>
          <p:spPr bwMode="auto">
            <a:xfrm>
              <a:off x="5655986" y="682934"/>
              <a:ext cx="228213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Arial"/>
                  <a:ea typeface="Verdana" pitchFamily="34" charset="0"/>
                  <a:cs typeface="Arial"/>
                </a:rPr>
                <a:t>media.yourApp.com</a:t>
              </a:r>
              <a:endParaRPr lang="en-US" sz="1400" b="1" dirty="0">
                <a:solidFill>
                  <a:srgbClr val="002060"/>
                </a:solidFill>
                <a:latin typeface="Arial"/>
                <a:ea typeface="Verdana" pitchFamily="34" charset="0"/>
                <a:cs typeface="Arial"/>
              </a:endParaRPr>
            </a:p>
          </p:txBody>
        </p:sp>
        <p:cxnSp>
          <p:nvCxnSpPr>
            <p:cNvPr id="137" name="Straight Arrow Connector 136"/>
            <p:cNvCxnSpPr/>
            <p:nvPr/>
          </p:nvCxnSpPr>
          <p:spPr>
            <a:xfrm>
              <a:off x="6783705" y="904862"/>
              <a:ext cx="2388" cy="169297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8" name="Rectangle 137"/>
            <p:cNvSpPr/>
            <p:nvPr/>
          </p:nvSpPr>
          <p:spPr>
            <a:xfrm>
              <a:off x="5819536" y="887441"/>
              <a:ext cx="91723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rgbClr val="000000"/>
                  </a:solidFill>
                  <a:latin typeface="Arial"/>
                  <a:cs typeface="Arial"/>
                  <a:sym typeface="Times New Roman" pitchFamily="18" charset="0"/>
                </a:rPr>
                <a:t>(Static data</a:t>
              </a:r>
              <a:r>
                <a:rPr lang="en-US" sz="1000" b="1" dirty="0">
                  <a:solidFill>
                    <a:srgbClr val="000000"/>
                  </a:solidFill>
                  <a:latin typeface="Arial"/>
                  <a:cs typeface="Arial"/>
                  <a:sym typeface="Times New Roman" pitchFamily="18" charset="0"/>
                </a:rPr>
                <a:t>)</a:t>
              </a:r>
            </a:p>
          </p:txBody>
        </p:sp>
        <p:cxnSp>
          <p:nvCxnSpPr>
            <p:cNvPr id="141" name="Straight Arrow Connector 140"/>
            <p:cNvCxnSpPr/>
            <p:nvPr/>
          </p:nvCxnSpPr>
          <p:spPr>
            <a:xfrm flipV="1">
              <a:off x="6729902" y="4210119"/>
              <a:ext cx="4981" cy="161258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 flipV="1">
              <a:off x="4917254" y="3473597"/>
              <a:ext cx="1582863" cy="13236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 flipV="1">
              <a:off x="4902675" y="5822699"/>
              <a:ext cx="1773423" cy="10742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0" name="Group 79"/>
            <p:cNvGrpSpPr/>
            <p:nvPr/>
          </p:nvGrpSpPr>
          <p:grpSpPr>
            <a:xfrm>
              <a:off x="5685379" y="5571874"/>
              <a:ext cx="549276" cy="573116"/>
              <a:chOff x="2994025" y="2219325"/>
              <a:chExt cx="772319" cy="749329"/>
            </a:xfrm>
          </p:grpSpPr>
          <p:grpSp>
            <p:nvGrpSpPr>
              <p:cNvPr id="81" name="Group 339"/>
              <p:cNvGrpSpPr/>
              <p:nvPr/>
            </p:nvGrpSpPr>
            <p:grpSpPr>
              <a:xfrm>
                <a:off x="3459956" y="2610501"/>
                <a:ext cx="306388" cy="358153"/>
                <a:chOff x="5351242" y="1057615"/>
                <a:chExt cx="628650" cy="771185"/>
              </a:xfrm>
            </p:grpSpPr>
            <p:sp>
              <p:nvSpPr>
                <p:cNvPr id="84" name="Freeform 289"/>
                <p:cNvSpPr>
                  <a:spLocks/>
                </p:cNvSpPr>
                <p:nvPr/>
              </p:nvSpPr>
              <p:spPr bwMode="auto">
                <a:xfrm>
                  <a:off x="5359400" y="1189037"/>
                  <a:ext cx="619125" cy="639763"/>
                </a:xfrm>
                <a:custGeom>
                  <a:avLst/>
                  <a:gdLst/>
                  <a:ahLst/>
                  <a:cxnLst>
                    <a:cxn ang="0">
                      <a:pos x="65" y="0"/>
                    </a:cxn>
                    <a:cxn ang="0">
                      <a:pos x="33" y="8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58"/>
                    </a:cxn>
                    <a:cxn ang="0">
                      <a:pos x="0" y="58"/>
                    </a:cxn>
                    <a:cxn ang="0">
                      <a:pos x="33" y="67"/>
                    </a:cxn>
                    <a:cxn ang="0">
                      <a:pos x="65" y="58"/>
                    </a:cxn>
                    <a:cxn ang="0">
                      <a:pos x="65" y="58"/>
                    </a:cxn>
                    <a:cxn ang="0">
                      <a:pos x="65" y="58"/>
                    </a:cxn>
                    <a:cxn ang="0">
                      <a:pos x="65" y="0"/>
                    </a:cxn>
                  </a:cxnLst>
                  <a:rect l="0" t="0" r="r" b="b"/>
                  <a:pathLst>
                    <a:path w="65" h="67">
                      <a:moveTo>
                        <a:pt x="65" y="0"/>
                      </a:moveTo>
                      <a:cubicBezTo>
                        <a:pt x="64" y="5"/>
                        <a:pt x="51" y="8"/>
                        <a:pt x="33" y="8"/>
                      </a:cubicBezTo>
                      <a:cubicBezTo>
                        <a:pt x="14" y="8"/>
                        <a:pt x="2" y="5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58"/>
                        <a:pt x="0" y="58"/>
                        <a:pt x="0" y="58"/>
                      </a:cubicBezTo>
                      <a:cubicBezTo>
                        <a:pt x="0" y="58"/>
                        <a:pt x="0" y="58"/>
                        <a:pt x="0" y="58"/>
                      </a:cubicBezTo>
                      <a:cubicBezTo>
                        <a:pt x="0" y="63"/>
                        <a:pt x="14" y="67"/>
                        <a:pt x="33" y="67"/>
                      </a:cubicBezTo>
                      <a:cubicBezTo>
                        <a:pt x="51" y="67"/>
                        <a:pt x="65" y="63"/>
                        <a:pt x="65" y="58"/>
                      </a:cubicBezTo>
                      <a:cubicBezTo>
                        <a:pt x="65" y="58"/>
                        <a:pt x="65" y="58"/>
                        <a:pt x="65" y="58"/>
                      </a:cubicBezTo>
                      <a:cubicBezTo>
                        <a:pt x="65" y="58"/>
                        <a:pt x="65" y="58"/>
                        <a:pt x="65" y="58"/>
                      </a:cubicBezTo>
                      <a:cubicBezTo>
                        <a:pt x="65" y="0"/>
                        <a:pt x="65" y="0"/>
                        <a:pt x="65" y="0"/>
                      </a:cubicBezTo>
                      <a:close/>
                    </a:path>
                  </a:pathLst>
                </a:custGeom>
                <a:solidFill>
                  <a:srgbClr val="6F2D6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85" name="Oval 290"/>
                <p:cNvSpPr>
                  <a:spLocks noChangeArrowheads="1"/>
                </p:cNvSpPr>
                <p:nvPr/>
              </p:nvSpPr>
              <p:spPr bwMode="auto">
                <a:xfrm>
                  <a:off x="5351242" y="1057615"/>
                  <a:ext cx="628650" cy="161925"/>
                </a:xfrm>
                <a:prstGeom prst="ellipse">
                  <a:avLst/>
                </a:prstGeom>
                <a:solidFill>
                  <a:srgbClr val="702D6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</p:grpSp>
          <p:sp>
            <p:nvSpPr>
              <p:cNvPr id="82" name="Freeform 160"/>
              <p:cNvSpPr>
                <a:spLocks/>
              </p:cNvSpPr>
              <p:nvPr/>
            </p:nvSpPr>
            <p:spPr bwMode="auto">
              <a:xfrm>
                <a:off x="2994025" y="2219325"/>
                <a:ext cx="704850" cy="723900"/>
              </a:xfrm>
              <a:custGeom>
                <a:avLst/>
                <a:gdLst/>
                <a:ahLst/>
                <a:cxnLst>
                  <a:cxn ang="0">
                    <a:pos x="47" y="45"/>
                  </a:cxn>
                  <a:cxn ang="0">
                    <a:pos x="47" y="44"/>
                  </a:cxn>
                  <a:cxn ang="0">
                    <a:pos x="47" y="44"/>
                  </a:cxn>
                  <a:cxn ang="0">
                    <a:pos x="65" y="39"/>
                  </a:cxn>
                  <a:cxn ang="0">
                    <a:pos x="74" y="39"/>
                  </a:cxn>
                  <a:cxn ang="0">
                    <a:pos x="74" y="7"/>
                  </a:cxn>
                  <a:cxn ang="0">
                    <a:pos x="67" y="0"/>
                  </a:cxn>
                  <a:cxn ang="0">
                    <a:pos x="6" y="0"/>
                  </a:cxn>
                  <a:cxn ang="0">
                    <a:pos x="0" y="7"/>
                  </a:cxn>
                  <a:cxn ang="0">
                    <a:pos x="0" y="69"/>
                  </a:cxn>
                  <a:cxn ang="0">
                    <a:pos x="6" y="76"/>
                  </a:cxn>
                  <a:cxn ang="0">
                    <a:pos x="48" y="76"/>
                  </a:cxn>
                  <a:cxn ang="0">
                    <a:pos x="47" y="73"/>
                  </a:cxn>
                  <a:cxn ang="0">
                    <a:pos x="47" y="45"/>
                  </a:cxn>
                </a:cxnLst>
                <a:rect l="0" t="0" r="r" b="b"/>
                <a:pathLst>
                  <a:path w="74" h="76">
                    <a:moveTo>
                      <a:pt x="47" y="45"/>
                    </a:moveTo>
                    <a:cubicBezTo>
                      <a:pt x="47" y="45"/>
                      <a:pt x="47" y="44"/>
                      <a:pt x="47" y="44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8" y="40"/>
                      <a:pt x="56" y="39"/>
                      <a:pt x="65" y="39"/>
                    </a:cubicBezTo>
                    <a:cubicBezTo>
                      <a:pt x="68" y="39"/>
                      <a:pt x="71" y="39"/>
                      <a:pt x="74" y="39"/>
                    </a:cubicBezTo>
                    <a:cubicBezTo>
                      <a:pt x="74" y="7"/>
                      <a:pt x="74" y="7"/>
                      <a:pt x="74" y="7"/>
                    </a:cubicBezTo>
                    <a:cubicBezTo>
                      <a:pt x="74" y="3"/>
                      <a:pt x="71" y="0"/>
                      <a:pt x="6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3"/>
                      <a:pt x="3" y="76"/>
                      <a:pt x="6" y="76"/>
                    </a:cubicBezTo>
                    <a:cubicBezTo>
                      <a:pt x="48" y="76"/>
                      <a:pt x="48" y="76"/>
                      <a:pt x="48" y="76"/>
                    </a:cubicBezTo>
                    <a:cubicBezTo>
                      <a:pt x="47" y="75"/>
                      <a:pt x="47" y="74"/>
                      <a:pt x="47" y="73"/>
                    </a:cubicBezTo>
                    <a:lnTo>
                      <a:pt x="47" y="45"/>
                    </a:lnTo>
                    <a:close/>
                  </a:path>
                </a:pathLst>
              </a:custGeom>
              <a:solidFill>
                <a:srgbClr val="6F2D6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83" name="Freeform 164"/>
              <p:cNvSpPr>
                <a:spLocks/>
              </p:cNvSpPr>
              <p:nvPr/>
            </p:nvSpPr>
            <p:spPr bwMode="auto">
              <a:xfrm>
                <a:off x="3553597" y="2744030"/>
                <a:ext cx="114300" cy="171450"/>
              </a:xfrm>
              <a:custGeom>
                <a:avLst/>
                <a:gdLst/>
                <a:ahLst/>
                <a:cxnLst>
                  <a:cxn ang="0">
                    <a:pos x="4" y="12"/>
                  </a:cxn>
                  <a:cxn ang="0">
                    <a:pos x="4" y="13"/>
                  </a:cxn>
                  <a:cxn ang="0">
                    <a:pos x="6" y="16"/>
                  </a:cxn>
                  <a:cxn ang="0">
                    <a:pos x="8" y="13"/>
                  </a:cxn>
                  <a:cxn ang="0">
                    <a:pos x="5" y="10"/>
                  </a:cxn>
                  <a:cxn ang="0">
                    <a:pos x="0" y="5"/>
                  </a:cxn>
                  <a:cxn ang="0">
                    <a:pos x="6" y="0"/>
                  </a:cxn>
                  <a:cxn ang="0">
                    <a:pos x="11" y="5"/>
                  </a:cxn>
                  <a:cxn ang="0">
                    <a:pos x="11" y="5"/>
                  </a:cxn>
                  <a:cxn ang="0">
                    <a:pos x="8" y="5"/>
                  </a:cxn>
                  <a:cxn ang="0">
                    <a:pos x="6" y="3"/>
                  </a:cxn>
                  <a:cxn ang="0">
                    <a:pos x="4" y="5"/>
                  </a:cxn>
                  <a:cxn ang="0">
                    <a:pos x="6" y="7"/>
                  </a:cxn>
                  <a:cxn ang="0">
                    <a:pos x="8" y="8"/>
                  </a:cxn>
                  <a:cxn ang="0">
                    <a:pos x="12" y="13"/>
                  </a:cxn>
                  <a:cxn ang="0">
                    <a:pos x="6" y="18"/>
                  </a:cxn>
                  <a:cxn ang="0">
                    <a:pos x="0" y="13"/>
                  </a:cxn>
                  <a:cxn ang="0">
                    <a:pos x="0" y="12"/>
                  </a:cxn>
                  <a:cxn ang="0">
                    <a:pos x="4" y="12"/>
                  </a:cxn>
                </a:cxnLst>
                <a:rect l="0" t="0" r="r" b="b"/>
                <a:pathLst>
                  <a:path w="12" h="18">
                    <a:moveTo>
                      <a:pt x="4" y="12"/>
                    </a:moveTo>
                    <a:cubicBezTo>
                      <a:pt x="4" y="13"/>
                      <a:pt x="4" y="13"/>
                      <a:pt x="4" y="13"/>
                    </a:cubicBezTo>
                    <a:cubicBezTo>
                      <a:pt x="4" y="15"/>
                      <a:pt x="4" y="16"/>
                      <a:pt x="6" y="16"/>
                    </a:cubicBezTo>
                    <a:cubicBezTo>
                      <a:pt x="7" y="16"/>
                      <a:pt x="8" y="15"/>
                      <a:pt x="8" y="13"/>
                    </a:cubicBezTo>
                    <a:cubicBezTo>
                      <a:pt x="8" y="12"/>
                      <a:pt x="7" y="11"/>
                      <a:pt x="5" y="10"/>
                    </a:cubicBezTo>
                    <a:cubicBezTo>
                      <a:pt x="2" y="9"/>
                      <a:pt x="0" y="8"/>
                      <a:pt x="0" y="5"/>
                    </a:cubicBezTo>
                    <a:cubicBezTo>
                      <a:pt x="0" y="2"/>
                      <a:pt x="2" y="0"/>
                      <a:pt x="6" y="0"/>
                    </a:cubicBezTo>
                    <a:cubicBezTo>
                      <a:pt x="9" y="0"/>
                      <a:pt x="11" y="1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4"/>
                      <a:pt x="7" y="3"/>
                      <a:pt x="6" y="3"/>
                    </a:cubicBezTo>
                    <a:cubicBezTo>
                      <a:pt x="4" y="3"/>
                      <a:pt x="4" y="4"/>
                      <a:pt x="4" y="5"/>
                    </a:cubicBezTo>
                    <a:cubicBezTo>
                      <a:pt x="4" y="6"/>
                      <a:pt x="4" y="6"/>
                      <a:pt x="6" y="7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11" y="9"/>
                      <a:pt x="12" y="11"/>
                      <a:pt x="12" y="13"/>
                    </a:cubicBezTo>
                    <a:cubicBezTo>
                      <a:pt x="12" y="17"/>
                      <a:pt x="10" y="18"/>
                      <a:pt x="6" y="18"/>
                    </a:cubicBezTo>
                    <a:cubicBezTo>
                      <a:pt x="2" y="18"/>
                      <a:pt x="0" y="16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lnTo>
                      <a:pt x="4" y="1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</p:grpSp>
        <p:sp>
          <p:nvSpPr>
            <p:cNvPr id="149" name="TextBox 94"/>
            <p:cNvSpPr txBox="1">
              <a:spLocks noChangeArrowheads="1"/>
            </p:cNvSpPr>
            <p:nvPr/>
          </p:nvSpPr>
          <p:spPr bwMode="auto">
            <a:xfrm>
              <a:off x="4226508" y="6097029"/>
              <a:ext cx="1494155" cy="2539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accent4"/>
                  </a:solidFill>
                  <a:latin typeface="Arial"/>
                  <a:ea typeface="Verdana" pitchFamily="34" charset="0"/>
                  <a:cs typeface="Arial"/>
                </a:rPr>
                <a:t>Amazon RDS</a:t>
              </a:r>
              <a:endParaRPr lang="en-US" sz="1050" b="1" dirty="0">
                <a:solidFill>
                  <a:schemeClr val="accent4"/>
                </a:solidFill>
                <a:latin typeface="Arial"/>
                <a:ea typeface="Verdana" pitchFamily="34" charset="0"/>
                <a:cs typeface="Arial"/>
              </a:endParaRPr>
            </a:p>
          </p:txBody>
        </p:sp>
        <p:sp>
          <p:nvSpPr>
            <p:cNvPr id="119" name="TextBox 94"/>
            <p:cNvSpPr txBox="1">
              <a:spLocks noChangeArrowheads="1"/>
            </p:cNvSpPr>
            <p:nvPr/>
          </p:nvSpPr>
          <p:spPr bwMode="auto">
            <a:xfrm>
              <a:off x="4211985" y="2488969"/>
              <a:ext cx="1494155" cy="415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accent6"/>
                  </a:solidFill>
                  <a:latin typeface="Arial"/>
                  <a:ea typeface="Verdana" pitchFamily="34" charset="0"/>
                  <a:cs typeface="Arial"/>
                </a:rPr>
                <a:t>Amazon  EC2</a:t>
              </a:r>
            </a:p>
            <a:p>
              <a:pPr algn="ctr"/>
              <a:r>
                <a:rPr lang="en-US" sz="1050" b="1" dirty="0" smtClean="0">
                  <a:solidFill>
                    <a:schemeClr val="accent6"/>
                  </a:solidFill>
                  <a:latin typeface="Arial"/>
                  <a:ea typeface="Verdana" pitchFamily="34" charset="0"/>
                  <a:cs typeface="Arial"/>
                </a:rPr>
                <a:t>Instances</a:t>
              </a:r>
              <a:endParaRPr lang="en-US" sz="1050" b="1" dirty="0">
                <a:solidFill>
                  <a:schemeClr val="accent6"/>
                </a:solidFill>
                <a:latin typeface="Arial"/>
                <a:ea typeface="Verdana" pitchFamily="34" charset="0"/>
                <a:cs typeface="Arial"/>
              </a:endParaRPr>
            </a:p>
          </p:txBody>
        </p:sp>
        <p:sp>
          <p:nvSpPr>
            <p:cNvPr id="125" name="Freeform 18"/>
            <p:cNvSpPr>
              <a:spLocks/>
            </p:cNvSpPr>
            <p:nvPr/>
          </p:nvSpPr>
          <p:spPr bwMode="auto">
            <a:xfrm>
              <a:off x="3490678" y="3225125"/>
              <a:ext cx="607085" cy="579281"/>
            </a:xfrm>
            <a:custGeom>
              <a:avLst/>
              <a:gdLst/>
              <a:ahLst/>
              <a:cxnLst>
                <a:cxn ang="0">
                  <a:pos x="0" y="69"/>
                </a:cxn>
                <a:cxn ang="0">
                  <a:pos x="6" y="76"/>
                </a:cxn>
                <a:cxn ang="0">
                  <a:pos x="67" y="76"/>
                </a:cxn>
                <a:cxn ang="0">
                  <a:pos x="74" y="69"/>
                </a:cxn>
                <a:cxn ang="0">
                  <a:pos x="74" y="6"/>
                </a:cxn>
                <a:cxn ang="0">
                  <a:pos x="67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69"/>
                </a:cxn>
              </a:cxnLst>
              <a:rect l="0" t="0" r="r" b="b"/>
              <a:pathLst>
                <a:path w="74" h="76">
                  <a:moveTo>
                    <a:pt x="0" y="69"/>
                  </a:moveTo>
                  <a:cubicBezTo>
                    <a:pt x="0" y="73"/>
                    <a:pt x="3" y="76"/>
                    <a:pt x="6" y="76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71" y="76"/>
                    <a:pt x="74" y="73"/>
                    <a:pt x="74" y="69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3"/>
                    <a:pt x="71" y="0"/>
                    <a:pt x="6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lnTo>
                    <a:pt x="0" y="69"/>
                  </a:lnTo>
                  <a:close/>
                </a:path>
              </a:pathLst>
            </a:custGeom>
            <a:solidFill>
              <a:srgbClr val="FF99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900" b="1" dirty="0" smtClean="0">
                  <a:solidFill>
                    <a:schemeClr val="bg1"/>
                  </a:solidFill>
                  <a:latin typeface="Arial"/>
                  <a:ea typeface="Verdana" pitchFamily="34" charset="0"/>
                  <a:cs typeface="Arial"/>
                </a:rPr>
                <a:t>Web</a:t>
              </a:r>
            </a:p>
            <a:p>
              <a:pPr algn="ctr"/>
              <a:r>
                <a:rPr lang="en-US" sz="900" b="1" dirty="0" smtClean="0">
                  <a:solidFill>
                    <a:schemeClr val="bg1"/>
                  </a:solidFill>
                  <a:latin typeface="Arial"/>
                  <a:ea typeface="Verdana" pitchFamily="34" charset="0"/>
                  <a:cs typeface="Arial"/>
                </a:rPr>
                <a:t>Server</a:t>
              </a:r>
              <a:endParaRPr lang="en-US" sz="900" b="1" dirty="0">
                <a:solidFill>
                  <a:schemeClr val="bg1"/>
                </a:solidFill>
                <a:latin typeface="Arial"/>
                <a:ea typeface="Verdana" pitchFamily="34" charset="0"/>
                <a:cs typeface="Arial"/>
              </a:endParaRPr>
            </a:p>
          </p:txBody>
        </p:sp>
        <p:sp>
          <p:nvSpPr>
            <p:cNvPr id="126" name="Freeform 18"/>
            <p:cNvSpPr>
              <a:spLocks/>
            </p:cNvSpPr>
            <p:nvPr/>
          </p:nvSpPr>
          <p:spPr bwMode="auto">
            <a:xfrm>
              <a:off x="4351977" y="4440340"/>
              <a:ext cx="607085" cy="579281"/>
            </a:xfrm>
            <a:custGeom>
              <a:avLst/>
              <a:gdLst/>
              <a:ahLst/>
              <a:cxnLst>
                <a:cxn ang="0">
                  <a:pos x="0" y="69"/>
                </a:cxn>
                <a:cxn ang="0">
                  <a:pos x="6" y="76"/>
                </a:cxn>
                <a:cxn ang="0">
                  <a:pos x="67" y="76"/>
                </a:cxn>
                <a:cxn ang="0">
                  <a:pos x="74" y="69"/>
                </a:cxn>
                <a:cxn ang="0">
                  <a:pos x="74" y="6"/>
                </a:cxn>
                <a:cxn ang="0">
                  <a:pos x="67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69"/>
                </a:cxn>
              </a:cxnLst>
              <a:rect l="0" t="0" r="r" b="b"/>
              <a:pathLst>
                <a:path w="74" h="76">
                  <a:moveTo>
                    <a:pt x="0" y="69"/>
                  </a:moveTo>
                  <a:cubicBezTo>
                    <a:pt x="0" y="73"/>
                    <a:pt x="3" y="76"/>
                    <a:pt x="6" y="76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71" y="76"/>
                    <a:pt x="74" y="73"/>
                    <a:pt x="74" y="69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3"/>
                    <a:pt x="71" y="0"/>
                    <a:pt x="6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lnTo>
                    <a:pt x="0" y="69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900" b="1" dirty="0" smtClean="0">
                  <a:solidFill>
                    <a:schemeClr val="bg1"/>
                  </a:solidFill>
                  <a:latin typeface="Arial"/>
                  <a:ea typeface="Verdana" pitchFamily="34" charset="0"/>
                  <a:cs typeface="Arial"/>
                </a:rPr>
                <a:t>App</a:t>
              </a:r>
              <a:endParaRPr lang="en-US" sz="900" b="1" dirty="0">
                <a:solidFill>
                  <a:schemeClr val="bg1"/>
                </a:solidFill>
                <a:latin typeface="Arial"/>
                <a:ea typeface="Verdana" pitchFamily="34" charset="0"/>
                <a:cs typeface="Arial"/>
              </a:endParaRPr>
            </a:p>
            <a:p>
              <a:pPr algn="ctr"/>
              <a:r>
                <a:rPr lang="en-US" sz="900" b="1" dirty="0" smtClean="0">
                  <a:solidFill>
                    <a:schemeClr val="bg1"/>
                  </a:solidFill>
                  <a:latin typeface="Arial"/>
                  <a:ea typeface="Verdana" pitchFamily="34" charset="0"/>
                  <a:cs typeface="Arial"/>
                </a:rPr>
                <a:t>Server</a:t>
              </a:r>
              <a:endParaRPr lang="en-US" sz="900" b="1" dirty="0">
                <a:solidFill>
                  <a:schemeClr val="bg1"/>
                </a:solidFill>
                <a:latin typeface="Arial"/>
                <a:ea typeface="Verdana" pitchFamily="34" charset="0"/>
                <a:cs typeface="Arial"/>
              </a:endParaRPr>
            </a:p>
          </p:txBody>
        </p:sp>
        <p:pic>
          <p:nvPicPr>
            <p:cNvPr id="127" name="Picture 1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46840" y="5512579"/>
              <a:ext cx="455761" cy="463900"/>
            </a:xfrm>
            <a:prstGeom prst="rect">
              <a:avLst/>
            </a:prstGeom>
          </p:spPr>
        </p:pic>
        <p:pic>
          <p:nvPicPr>
            <p:cNvPr id="128" name="Picture 12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99240" y="5664979"/>
              <a:ext cx="455761" cy="463900"/>
            </a:xfrm>
            <a:prstGeom prst="rect">
              <a:avLst/>
            </a:prstGeom>
          </p:spPr>
        </p:pic>
        <p:pic>
          <p:nvPicPr>
            <p:cNvPr id="129" name="Picture 12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67290" y="5537217"/>
              <a:ext cx="518138" cy="368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82503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18511</TotalTime>
  <Words>750</Words>
  <Application>Microsoft Macintosh PowerPoint</Application>
  <PresentationFormat>画面に合わせる (4:3)</PresentationFormat>
  <Paragraphs>231</Paragraphs>
  <Slides>11</Slides>
  <Notes>3</Notes>
  <HiddenSlides>0</HiddenSlides>
  <MMClips>0</MMClips>
  <ScaleCrop>false</ScaleCrop>
  <HeadingPairs>
    <vt:vector size="4" baseType="variant">
      <vt:variant>
        <vt:lpstr>デザイン テンプレート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2" baseType="lpstr">
      <vt:lpstr>Office Theme</vt:lpstr>
      <vt:lpstr>AWS Simple Icons</vt:lpstr>
      <vt:lpstr>スライド 2</vt:lpstr>
      <vt:lpstr>スライド 3</vt:lpstr>
      <vt:lpstr>スライド 4</vt:lpstr>
      <vt:lpstr>スライド 5</vt:lpstr>
      <vt:lpstr>スライド 6</vt:lpstr>
      <vt:lpstr>スライド 7</vt:lpstr>
      <vt:lpstr>スライド 8</vt:lpstr>
      <vt:lpstr>スライド 9</vt:lpstr>
      <vt:lpstr>スライド 10</vt:lpstr>
      <vt:lpstr>スライド 11</vt:lpstr>
    </vt:vector>
  </TitlesOfParts>
  <Company>Amazon Web Services. LLC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Simple Icons</dc:title>
  <dc:creator>jvaria@amazon.com</dc:creator>
  <cp:lastModifiedBy>小嶋 洋明</cp:lastModifiedBy>
  <cp:revision>236</cp:revision>
  <dcterms:created xsi:type="dcterms:W3CDTF">2012-01-19T08:20:19Z</dcterms:created>
  <dcterms:modified xsi:type="dcterms:W3CDTF">2012-01-19T10:08:38Z</dcterms:modified>
</cp:coreProperties>
</file>