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67" r:id="rId14"/>
    <p:sldId id="268" r:id="rId15"/>
    <p:sldId id="269" r:id="rId16"/>
    <p:sldId id="270" r:id="rId17"/>
    <p:sldId id="271" r:id="rId18"/>
    <p:sldId id="28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6E95-7C88-4F05-857C-6F832C17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04BF-F211-4954-B035-4B08B4C8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193B-25F3-4140-96DC-143E6B8E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FB78-FD94-4AE9-86D5-FA01304B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6DC-0D3F-4E11-B7BA-DD244AD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39-261A-412F-A29B-C750520E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54FE8-0217-4B12-A0A8-E81F26315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AFA9-0D0E-4AD7-8B43-E643604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F914-F2E9-4493-9488-7449C1EE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1BD1-7E3A-4548-B2A5-0C610518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79709-3365-4A19-BA1B-BEF30D987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4258-AFB0-4B26-B41C-14DC0810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3FFB-6C18-4977-AAB7-A153F84D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E218-3488-4846-BE0F-103696E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565C-FB53-4FBC-89D3-D5E97F7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2CA9-ABED-46C7-91B7-CAC7834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51F5-4981-40BA-9E9F-802F631A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5719-BA14-4EF1-95C2-054C29C8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A5E03-C545-4236-80FF-FAE3AEA7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24CA-9368-4665-A2D0-09FD00A4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6410-2FD7-435B-A9F0-E3E08A09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A4DC-8632-4ABF-9EF5-91539CB0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E25-2B63-491D-BF05-BAFFAC6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2696-851B-4224-8803-20CFD05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CE02-CA52-4B90-AB36-9498EC70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5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0E56-6E5C-4C5F-88CE-2B03F3C9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5FED-4BE5-430E-8C3E-8805BDB0E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3BF32-A85A-425B-A7D0-0D9C8B03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F551-0190-44ED-9A08-8580DB39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B9AC2-6652-4266-954F-33213DA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DF90D-3BC4-4BAD-A75B-763D9601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00D-589E-4F7B-A955-37417C82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AF4D-01DA-4E58-B5D7-63871510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A7246-F6A5-412F-A3E2-60D358A2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D18C-DDDC-4B29-9A74-5F8F17E31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8CAF6-5F2B-4509-A250-C3B8B75BB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D85A-7797-4589-A81B-24339DDC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821A-1574-4EE3-9FFF-F752FF7B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E89E7-7AC5-4962-B241-23E8C0C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7A75-963A-4DED-8218-69BC9F9B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2B5DC-952C-418D-ADCA-10B29119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591D7-A196-4726-AF36-F8B49789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5C99E-C616-493B-817D-009BA96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1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DD7C4-3BCD-4962-894F-087EC4D9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71CB-8BC2-44F4-A712-A6A5E242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7763C-6390-4CD4-AE37-91A8BBB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FC6-2004-4CFA-8AF8-D0A4217A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EA7E-F706-4BD9-B77E-99D33F14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CA6D-BC3D-4E2B-983D-B312E38B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96F1-79F3-434F-B1BA-22BC49F8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6CEDB-0CCC-4BBC-BF0D-8F82F73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80FA-54C7-4BF3-8E2D-D8D1486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1C1A-537A-403C-8432-00BF84B8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8AB19-9FCD-4FC2-AA03-774A8E1D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027B9-287C-4B47-B57E-83D67DA2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C561-A026-444E-816E-88CC85CD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447A-0F4A-46EE-8B80-B9647D39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6D6A-8F97-4D20-9626-D6DAC02E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42DC-0F45-4F32-B4E0-9C83BE45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82244-EEED-4AE7-ACE2-694DF550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9F9F-DB8A-4BB6-AB59-B9A15563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B607-BC99-4CD9-8972-3400410A60D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3A9A-01C4-404D-848D-2F2C9785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E6FE-8B77-455D-9235-9D1845C3D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CBBB-3504-45B5-B91C-FBF1A445C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2AFCA-78A5-4865-9018-CA6932F8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</a:t>
            </a:r>
          </a:p>
          <a:p>
            <a:r>
              <a:rPr lang="en-IN" sz="2000" dirty="0">
                <a:solidFill>
                  <a:srgbClr val="080808"/>
                </a:solidFill>
              </a:rPr>
              <a:t>Deepak Prakash Raj </a:t>
            </a:r>
          </a:p>
          <a:p>
            <a:r>
              <a:rPr lang="en-IN" sz="2000" dirty="0">
                <a:solidFill>
                  <a:srgbClr val="080808"/>
                </a:solidFill>
              </a:rPr>
              <a:t>Tanu Shri Pant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3A27-752A-4EAF-92EB-BC1726FC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Lead Scoring Case Study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D20A-53B9-4517-ACCA-D1EE7187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at Specialization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ED7DE-EB3F-470D-A958-D62C6432C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097" y="1690688"/>
            <a:ext cx="3724275" cy="48956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A60C7-85EC-4014-AF11-3BE48AB207C3}"/>
              </a:ext>
            </a:extLst>
          </p:cNvPr>
          <p:cNvSpPr txBox="1"/>
          <p:nvPr/>
        </p:nvSpPr>
        <p:spPr>
          <a:xfrm>
            <a:off x="715617" y="2146852"/>
            <a:ext cx="58839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- The Dataset contained several specializations. </a:t>
            </a:r>
          </a:p>
          <a:p>
            <a:r>
              <a:rPr lang="en-IN" sz="2800" dirty="0"/>
              <a:t>- We replaced the </a:t>
            </a:r>
            <a:r>
              <a:rPr lang="en-IN" sz="2800" dirty="0" err="1"/>
              <a:t>NaN</a:t>
            </a:r>
            <a:r>
              <a:rPr lang="en-IN" sz="2800" dirty="0"/>
              <a:t> specialization with ‘Not Specified’ and combined Management related specializations into one.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4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C74-23CE-4510-83AC-90895DCF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Origin and Count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29BDF-8E40-47CA-9A64-537970A8B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99121"/>
            <a:ext cx="567077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C07-CCBA-4979-BB8D-8DA71FA9FD5E}"/>
              </a:ext>
            </a:extLst>
          </p:cNvPr>
          <p:cNvSpPr txBox="1"/>
          <p:nvPr/>
        </p:nvSpPr>
        <p:spPr>
          <a:xfrm>
            <a:off x="225287" y="269033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Inferences</a:t>
            </a:r>
          </a:p>
          <a:p>
            <a:r>
              <a:rPr lang="en-IN" dirty="0"/>
              <a:t>1. API and Landing Page Submission bring higher number of leads as well as conversion.</a:t>
            </a:r>
          </a:p>
          <a:p>
            <a:r>
              <a:rPr lang="en-IN" dirty="0"/>
              <a:t>2. Lead Add Form has a very high conversion rate but count of leads are not very high.</a:t>
            </a:r>
          </a:p>
          <a:p>
            <a:r>
              <a:rPr lang="en-IN" dirty="0"/>
              <a:t>3. Lead Import and Quick Add Form get very few leads</a:t>
            </a:r>
          </a:p>
        </p:txBody>
      </p:sp>
    </p:spTree>
    <p:extLst>
      <p:ext uri="{BB962C8B-B14F-4D97-AF65-F5344CB8AC3E}">
        <p14:creationId xmlns:p14="http://schemas.microsoft.com/office/powerpoint/2010/main" val="254490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33-8FBC-4321-B708-240F808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Occupation Analysis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38EFE34-C202-4BD4-92F5-083EF25C2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370394"/>
            <a:ext cx="612063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4B337-5389-4AFA-A7DC-EF945F516726}"/>
              </a:ext>
            </a:extLst>
          </p:cNvPr>
          <p:cNvSpPr txBox="1"/>
          <p:nvPr/>
        </p:nvSpPr>
        <p:spPr>
          <a:xfrm>
            <a:off x="7924800" y="2258289"/>
            <a:ext cx="388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people enquiring about the course are Unemployed</a:t>
            </a:r>
          </a:p>
        </p:txBody>
      </p:sp>
    </p:spTree>
    <p:extLst>
      <p:ext uri="{BB962C8B-B14F-4D97-AF65-F5344CB8AC3E}">
        <p14:creationId xmlns:p14="http://schemas.microsoft.com/office/powerpoint/2010/main" val="380417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7F38-8595-481E-A8C6-606E55F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Tags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E1A60-CDEF-47AE-BA3C-D9E6AFC4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Imputed the Tags column with Mode and replaced low frequency values with ‘Other Tags’</a:t>
            </a:r>
          </a:p>
          <a:p>
            <a:r>
              <a:rPr lang="en-IN" dirty="0"/>
              <a:t>We see that most people revert after reading the email.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DFBD4-467D-4093-A4CB-3EECB075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149600"/>
            <a:ext cx="10382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6962-2227-491E-B9BD-3C3542E3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City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73C5-5EDE-4758-9563-EA96DBDA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people were from Mumbai so imputed the </a:t>
            </a:r>
            <a:r>
              <a:rPr lang="en-IN" dirty="0" err="1"/>
              <a:t>NaN</a:t>
            </a:r>
            <a:r>
              <a:rPr lang="en-IN" dirty="0"/>
              <a:t> with ‘Mumbai’.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6F537-0287-4B5B-800E-15559A78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13" y="2873862"/>
            <a:ext cx="6962982" cy="33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BC7C-96C3-4BD4-9121-32F8BE9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F8C0-E6A9-4534-B3A4-B294A25B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Replaced low frequency column with ‘Others’ and ‘Facebook’ with Social Media.</a:t>
            </a:r>
          </a:p>
          <a:p>
            <a:r>
              <a:rPr lang="en-IN" dirty="0"/>
              <a:t>In the ‘Last Activity’ column replaced low frequency values with ‘Others’.</a:t>
            </a:r>
          </a:p>
          <a:p>
            <a:r>
              <a:rPr lang="en-IN" dirty="0"/>
              <a:t>Imputed median values for columns ‘Total Visits’ and ‘Page Views Per visit’.</a:t>
            </a:r>
          </a:p>
          <a:p>
            <a:endParaRPr lang="en-IN" dirty="0"/>
          </a:p>
          <a:p>
            <a:r>
              <a:rPr lang="en-IN" dirty="0"/>
              <a:t>ALL NULL VALUES CLEARED. DATA CLEANED!</a:t>
            </a:r>
          </a:p>
        </p:txBody>
      </p:sp>
    </p:spTree>
    <p:extLst>
      <p:ext uri="{BB962C8B-B14F-4D97-AF65-F5344CB8AC3E}">
        <p14:creationId xmlns:p14="http://schemas.microsoft.com/office/powerpoint/2010/main" val="75420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B661-58F6-45F3-A214-1863924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433-880B-415C-A35D-AF3BAB7C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Removed top 2% and bottom 2% values for column ‘Total Visits’ .</a:t>
            </a:r>
          </a:p>
          <a:p>
            <a:r>
              <a:rPr lang="en-IN" dirty="0"/>
              <a:t>Removed top 1% and bottom 1% for ‘Pages per visit’ column.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09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219D-C340-42CA-94E4-60B421B2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3D7D-80B0-45CF-92AA-FCFA3324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Median for converted and non converted leads is same.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6BC29-BEFE-4866-BB23-0B6A47E9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2585627"/>
            <a:ext cx="5405231" cy="34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31A-984E-4A7C-A4ED-06E47EEB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"Total Time Spent on Website" vs Converted variable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2D25C-9601-40A7-A50A-A82EDDE52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858" y="2213113"/>
            <a:ext cx="5266515" cy="32943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62DC9-296F-4071-A4AB-C96420DEC5B2}"/>
              </a:ext>
            </a:extLst>
          </p:cNvPr>
          <p:cNvSpPr txBox="1"/>
          <p:nvPr/>
        </p:nvSpPr>
        <p:spPr>
          <a:xfrm>
            <a:off x="450574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Inference</a:t>
            </a:r>
          </a:p>
          <a:p>
            <a:r>
              <a:rPr lang="en-IN" dirty="0"/>
              <a:t>Website should be made more engaging as Leads spending more time on the website are more likely to be converted, so  as to make leads spend more time.</a:t>
            </a:r>
          </a:p>
        </p:txBody>
      </p:sp>
    </p:spTree>
    <p:extLst>
      <p:ext uri="{BB962C8B-B14F-4D97-AF65-F5344CB8AC3E}">
        <p14:creationId xmlns:p14="http://schemas.microsoft.com/office/powerpoint/2010/main" val="89118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AD51-7524-41EF-B8D1-298A8A57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C3434-C261-4D63-8B4D-AD8045B7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298" y="1450022"/>
            <a:ext cx="5108685" cy="4806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10090-42E5-4572-9DC0-431638D7C060}"/>
              </a:ext>
            </a:extLst>
          </p:cNvPr>
          <p:cNvSpPr txBox="1"/>
          <p:nvPr/>
        </p:nvSpPr>
        <p:spPr>
          <a:xfrm>
            <a:off x="649357" y="1974574"/>
            <a:ext cx="41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spent on website and page views per visit are highly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3351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282B-8D43-4B33-9EA4-6D01CEB5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96E4-11F5-4397-9CFE-39487E14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 Education markets its online courses for professionals on several websites and Google.</a:t>
            </a:r>
          </a:p>
          <a:p>
            <a:r>
              <a:rPr lang="en-IN" dirty="0"/>
              <a:t>People who visit the website and provide their contact information are classified as a lead.</a:t>
            </a:r>
          </a:p>
          <a:p>
            <a:r>
              <a:rPr lang="en-IN" dirty="0"/>
              <a:t>Though the company gets a lot of leads, the conversion rate is pretty low (about 30%)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4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C37A-81A0-4C31-969D-78DC7883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28B7-DB3C-4EE5-B45D-830EB42E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Changed '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free copy of Mastering The Interview' &amp; 'Do Not Email' to be changed to 0 1</a:t>
            </a:r>
          </a:p>
          <a:p>
            <a:pPr lvl="1"/>
            <a:r>
              <a:rPr lang="en-IN" dirty="0"/>
              <a:t>Created dummy variables for Lead Origin, </a:t>
            </a:r>
            <a:r>
              <a:rPr lang="en-US" dirty="0"/>
              <a:t>What is your current occupation, City, Specialization, Lead Source, Tags, Last Activity, Last Notable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72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B7B-64D7-4FEC-9BD7-EEC896D6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50B1-F9C4-4CB4-91F4-71C33702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train and test data split in the ratio 70% and 30%.</a:t>
            </a:r>
          </a:p>
          <a:p>
            <a:r>
              <a:rPr lang="en-IN" dirty="0"/>
              <a:t>After that scaling of data is performed using Standard Scalar.</a:t>
            </a:r>
          </a:p>
          <a:p>
            <a:r>
              <a:rPr lang="en-IN" dirty="0"/>
              <a:t>RFE performed on the columns and selected top 18 variables</a:t>
            </a:r>
          </a:p>
          <a:p>
            <a:r>
              <a:rPr lang="en-IN" dirty="0"/>
              <a:t>Trained the logistic regression model using GLM.</a:t>
            </a:r>
          </a:p>
          <a:p>
            <a:r>
              <a:rPr lang="en-IN" dirty="0"/>
              <a:t>Checked the VIF(Variance Inflation Factor) of the variables and found that it was well under control(under 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6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700A-DC71-4530-BE2D-C41C1A1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values on Train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74AE-9967-484F-AD44-F2FE56BE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Assigned  ‘1’ to predicted column if </a:t>
            </a:r>
            <a:r>
              <a:rPr lang="en-IN" dirty="0" err="1"/>
              <a:t>churn_probability</a:t>
            </a:r>
            <a:r>
              <a:rPr lang="en-IN" dirty="0"/>
              <a:t> &gt; 0.5 else 0.</a:t>
            </a:r>
          </a:p>
          <a:p>
            <a:r>
              <a:rPr lang="en-IN" dirty="0"/>
              <a:t>Created the Confusion matrix.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Overall Accuracy: 92.8%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14C3B-1526-4FFA-97E7-5299B42B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98" y="2891665"/>
            <a:ext cx="6344783" cy="18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7203-58C5-4F93-8BA4-156AB48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5073-2272-4A26-A555-2B6F7CA5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Sensitivity / Recall: Percentage of actual converted identified.</a:t>
            </a:r>
          </a:p>
          <a:p>
            <a:endParaRPr lang="en-IN" dirty="0"/>
          </a:p>
          <a:p>
            <a:r>
              <a:rPr lang="en-IN" dirty="0"/>
              <a:t>TPR = TP/TP+FN = 87.87%</a:t>
            </a:r>
          </a:p>
          <a:p>
            <a:endParaRPr lang="en-IN" dirty="0"/>
          </a:p>
          <a:p>
            <a:r>
              <a:rPr lang="en-IN" dirty="0"/>
              <a:t>Specificity: Percentage of non converted correctly identified.</a:t>
            </a:r>
          </a:p>
          <a:p>
            <a:endParaRPr lang="en-IN" dirty="0"/>
          </a:p>
          <a:p>
            <a:r>
              <a:rPr lang="en-IN" dirty="0"/>
              <a:t>TNR = TN/TN+FP =  95.87%</a:t>
            </a:r>
          </a:p>
          <a:p>
            <a:endParaRPr lang="en-IN" dirty="0"/>
          </a:p>
          <a:p>
            <a:r>
              <a:rPr lang="en-IN" dirty="0"/>
              <a:t>Precision : Percentage that a predicted Converted has actually converted</a:t>
            </a:r>
          </a:p>
          <a:p>
            <a:endParaRPr lang="en-IN" dirty="0"/>
          </a:p>
          <a:p>
            <a:r>
              <a:rPr lang="en-IN" dirty="0"/>
              <a:t>FPR = TP/TP+FP = 92.7%</a:t>
            </a:r>
          </a:p>
        </p:txBody>
      </p:sp>
    </p:spTree>
    <p:extLst>
      <p:ext uri="{BB962C8B-B14F-4D97-AF65-F5344CB8AC3E}">
        <p14:creationId xmlns:p14="http://schemas.microsoft.com/office/powerpoint/2010/main" val="361874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489-B2DA-4008-86B2-B999C3DC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E1A04-5402-44B4-9BD5-B766A852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925" y="1690688"/>
            <a:ext cx="4531623" cy="4279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ADFC-FA7B-46AA-8F94-8D77E745E8B5}"/>
              </a:ext>
            </a:extLst>
          </p:cNvPr>
          <p:cNvSpPr txBox="1"/>
          <p:nvPr/>
        </p:nvSpPr>
        <p:spPr>
          <a:xfrm>
            <a:off x="689113" y="2173357"/>
            <a:ext cx="4505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ROC curve demonstrates several things: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It shows the tradeoff between sensitivity and specificity (any increase in sensitivity will be accompanied by a decrease in specificity).</a:t>
            </a:r>
          </a:p>
          <a:p>
            <a:endParaRPr lang="en-US" dirty="0"/>
          </a:p>
          <a:p>
            <a:r>
              <a:rPr lang="en-US" dirty="0"/>
              <a:t>2. The closer the curve follows the left-hand border and then the top border of the ROC space, the more accurate the test.</a:t>
            </a:r>
          </a:p>
          <a:p>
            <a:endParaRPr lang="en-US" dirty="0"/>
          </a:p>
          <a:p>
            <a:r>
              <a:rPr lang="en-US" dirty="0"/>
              <a:t>3. The closer the curve comes to the 45-degree diagonal of the ROC space, the less accurate the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63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622-38D3-4BF2-88F1-0B15E5BF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Optimal </a:t>
            </a:r>
            <a:r>
              <a:rPr lang="en-IN" dirty="0" err="1"/>
              <a:t>Cutoff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7ACF-3A7C-41B7-8784-C65B394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cutoff probability is that prob where we get balanced sensitivity and specificity</a:t>
            </a:r>
          </a:p>
          <a:p>
            <a:r>
              <a:rPr lang="en-US" dirty="0"/>
              <a:t>Accuracy, Sensitivity, Specificity plot for various Probabilities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B2FD1-6757-49A3-805A-219EC9F1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67" y="3429000"/>
            <a:ext cx="5196923" cy="3296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E7432-3D76-4EE4-861A-DE22E3457078}"/>
              </a:ext>
            </a:extLst>
          </p:cNvPr>
          <p:cNvSpPr txBox="1"/>
          <p:nvPr/>
        </p:nvSpPr>
        <p:spPr>
          <a:xfrm>
            <a:off x="5923722" y="443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the curve above, 0.3 is the optimum point to take it as a </a:t>
            </a:r>
            <a:r>
              <a:rPr lang="en-IN" dirty="0" err="1"/>
              <a:t>cutoff</a:t>
            </a:r>
            <a:r>
              <a:rPr lang="en-IN" dirty="0"/>
              <a:t> probability.</a:t>
            </a:r>
          </a:p>
        </p:txBody>
      </p:sp>
    </p:spTree>
    <p:extLst>
      <p:ext uri="{BB962C8B-B14F-4D97-AF65-F5344CB8AC3E}">
        <p14:creationId xmlns:p14="http://schemas.microsoft.com/office/powerpoint/2010/main" val="82565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24CE-4AE9-4F0C-9E45-BA4E0DD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276A-5AB9-47A0-B5C9-78823A7E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Sensitivity/ Recall : TP/TP+FN = 91.48%</a:t>
            </a:r>
          </a:p>
          <a:p>
            <a:endParaRPr lang="en-IN" dirty="0"/>
          </a:p>
          <a:p>
            <a:r>
              <a:rPr lang="en-IN" dirty="0"/>
              <a:t>Specificity: TN/TN+FP = 92.54%</a:t>
            </a:r>
          </a:p>
          <a:p>
            <a:endParaRPr lang="en-IN" dirty="0"/>
          </a:p>
          <a:p>
            <a:r>
              <a:rPr lang="en-IN" dirty="0"/>
              <a:t>Precision: TP/FP+TP = 88.33%</a:t>
            </a:r>
          </a:p>
        </p:txBody>
      </p:sp>
    </p:spTree>
    <p:extLst>
      <p:ext uri="{BB962C8B-B14F-4D97-AF65-F5344CB8AC3E}">
        <p14:creationId xmlns:p14="http://schemas.microsoft.com/office/powerpoint/2010/main" val="310041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1D14-C9AB-4004-AFEF-1910F6E4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Predictions on the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3C8E9-3A12-4907-86AF-941CEC3E0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61" y="1934817"/>
            <a:ext cx="6649856" cy="1985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F75D9-661E-4E02-8702-C4111544D977}"/>
              </a:ext>
            </a:extLst>
          </p:cNvPr>
          <p:cNvSpPr txBox="1"/>
          <p:nvPr/>
        </p:nvSpPr>
        <p:spPr>
          <a:xfrm>
            <a:off x="1219200" y="4545496"/>
            <a:ext cx="984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Sensitivity = 91.17%</a:t>
            </a:r>
          </a:p>
          <a:p>
            <a:pPr marL="342900" indent="-342900">
              <a:buAutoNum type="arabicPeriod"/>
            </a:pPr>
            <a:r>
              <a:rPr lang="en-IN" dirty="0"/>
              <a:t>Specificity = 93.45%</a:t>
            </a:r>
          </a:p>
          <a:p>
            <a:pPr marL="342900" indent="-342900">
              <a:buAutoNum type="arabicPeriod"/>
            </a:pPr>
            <a:r>
              <a:rPr lang="en-IN" dirty="0"/>
              <a:t>Precision = 89.89%</a:t>
            </a:r>
          </a:p>
          <a:p>
            <a:pPr marL="342900" indent="-342900">
              <a:buAutoNum type="arabicPeriod"/>
            </a:pPr>
            <a:r>
              <a:rPr lang="en-IN" dirty="0"/>
              <a:t>Recall = 91.17%</a:t>
            </a:r>
          </a:p>
        </p:txBody>
      </p:sp>
    </p:spTree>
    <p:extLst>
      <p:ext uri="{BB962C8B-B14F-4D97-AF65-F5344CB8AC3E}">
        <p14:creationId xmlns:p14="http://schemas.microsoft.com/office/powerpoint/2010/main" val="3534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3599-6ED5-4255-93D9-A7E0A678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Lead Conversion Process-Demonstrated as a Funnel</a:t>
            </a:r>
          </a:p>
        </p:txBody>
      </p:sp>
      <p:pic>
        <p:nvPicPr>
          <p:cNvPr id="1026" name="Picture 2" descr="Lead Conversion Process - Demonstrated as a funnel">
            <a:extLst>
              <a:ext uri="{FF2B5EF4-FFF2-40B4-BE49-F238E27FC236}">
                <a16:creationId xmlns:a16="http://schemas.microsoft.com/office/drawing/2014/main" id="{4C0A88FB-C698-4D41-B63E-7FE95E03FC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2" y="1783937"/>
            <a:ext cx="3443082" cy="48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C37EC-99DA-4AC6-871A-9FF357FEA719}"/>
              </a:ext>
            </a:extLst>
          </p:cNvPr>
          <p:cNvSpPr txBox="1"/>
          <p:nvPr/>
        </p:nvSpPr>
        <p:spPr>
          <a:xfrm>
            <a:off x="5049078" y="2305878"/>
            <a:ext cx="6612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 are a lot of leads generated at the top but only a few of them come out as paying customers from the bottom.</a:t>
            </a:r>
          </a:p>
          <a:p>
            <a:endParaRPr lang="en-IN" sz="2000" dirty="0"/>
          </a:p>
          <a:p>
            <a:r>
              <a:rPr lang="en-IN" sz="2000" dirty="0"/>
              <a:t>In the middle level we need to constantly nurture the potential leads well (educating about the product, constantly communicating) in order to get higher lead conversion.</a:t>
            </a:r>
          </a:p>
        </p:txBody>
      </p:sp>
    </p:spTree>
    <p:extLst>
      <p:ext uri="{BB962C8B-B14F-4D97-AF65-F5344CB8AC3E}">
        <p14:creationId xmlns:p14="http://schemas.microsoft.com/office/powerpoint/2010/main" val="43032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964-131F-4D12-9555-2209511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4355-1FDD-4501-B1B2-2202249D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Selection of the most promising leads i.e. the leads that are more likely to convert to promising customers.</a:t>
            </a:r>
          </a:p>
          <a:p>
            <a:r>
              <a:rPr lang="en-IN" dirty="0"/>
              <a:t>Create a model where we need to assign a lead score to each of the leads such that the customer with a higher lead score have a higher conversion chance. </a:t>
            </a:r>
          </a:p>
        </p:txBody>
      </p:sp>
    </p:spTree>
    <p:extLst>
      <p:ext uri="{BB962C8B-B14F-4D97-AF65-F5344CB8AC3E}">
        <p14:creationId xmlns:p14="http://schemas.microsoft.com/office/powerpoint/2010/main" val="120893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7210-8106-48BD-999F-A925793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3FD8-22E2-4262-9F7B-57E951B4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leads dataset with around 9000 points has been provided.</a:t>
            </a:r>
          </a:p>
          <a:p>
            <a:r>
              <a:rPr lang="en-IN" dirty="0"/>
              <a:t>The dataset consists of various attributes such as </a:t>
            </a:r>
            <a:r>
              <a:rPr lang="en-US" dirty="0"/>
              <a:t>Lead Source, Total Time Spent on Website, Total Visits, Last Activity etc. has been provided.</a:t>
            </a:r>
          </a:p>
          <a:p>
            <a:r>
              <a:rPr lang="en-US" dirty="0"/>
              <a:t>The target column is ‘Converted’ which tells whether the past lead was converted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7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17D4-534A-43B4-9D88-0A099DD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037E-CC45-4DD6-A34D-1E150977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things first, we start with EDA.</a:t>
            </a:r>
          </a:p>
          <a:p>
            <a:r>
              <a:rPr lang="en-IN" dirty="0"/>
              <a:t>The dataset contained several values as ‘Select’ which in terms of the dataset meant that the customer has avoided to fill for that field.</a:t>
            </a:r>
          </a:p>
          <a:p>
            <a:endParaRPr lang="en-IN" dirty="0"/>
          </a:p>
          <a:p>
            <a:r>
              <a:rPr lang="en-IN" dirty="0"/>
              <a:t>Thus these values are as good as null values so we decided to convert those to nan.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91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154-679A-496B-B657-C06A636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7D0F-7B90-4D67-93F0-1906B910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calculated the percentage </a:t>
            </a:r>
          </a:p>
          <a:p>
            <a:pPr marL="0" indent="0">
              <a:buNone/>
            </a:pPr>
            <a:r>
              <a:rPr lang="en-IN" dirty="0"/>
              <a:t>of null values in the dataset.</a:t>
            </a:r>
          </a:p>
          <a:p>
            <a:r>
              <a:rPr lang="en-IN" dirty="0"/>
              <a:t>Dropped the columns which </a:t>
            </a:r>
          </a:p>
          <a:p>
            <a:pPr marL="0" indent="0">
              <a:buNone/>
            </a:pPr>
            <a:r>
              <a:rPr lang="en-IN" dirty="0"/>
              <a:t>contained more than 40% of null values.</a:t>
            </a:r>
          </a:p>
          <a:p>
            <a:endParaRPr lang="en-IN" dirty="0"/>
          </a:p>
          <a:p>
            <a:r>
              <a:rPr lang="en-IN" dirty="0"/>
              <a:t>We can still see columns having null </a:t>
            </a:r>
          </a:p>
          <a:p>
            <a:pPr marL="0" indent="0">
              <a:buNone/>
            </a:pPr>
            <a:r>
              <a:rPr lang="en-IN" dirty="0"/>
              <a:t>Values, for that we use imputation in </a:t>
            </a:r>
          </a:p>
          <a:p>
            <a:pPr marL="0" indent="0">
              <a:buNone/>
            </a:pPr>
            <a:r>
              <a:rPr lang="en-IN" dirty="0"/>
              <a:t>the next step.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88077-2883-4897-AB91-694BF395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18" y="1169712"/>
            <a:ext cx="44672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0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3A51-F9F4-40F9-AEC1-F1451870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 using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B02B-00B5-47D7-A4DF-5376E692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Going through the columns we see that most of the leads captured are from Country ‘India’.</a:t>
            </a:r>
          </a:p>
          <a:p>
            <a:r>
              <a:rPr lang="en-IN" dirty="0"/>
              <a:t>  So we decided to replace the nan values for column ‘Country’ with India and make one category for other countries.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16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37F9-8BB2-4F6F-B5E2-5EC512E1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FAEE71-8C17-4456-BA71-BC503B135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8" y="365125"/>
            <a:ext cx="9925586" cy="41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8D859-550A-41D7-96B5-6820845999EA}"/>
              </a:ext>
            </a:extLst>
          </p:cNvPr>
          <p:cNvSpPr txBox="1"/>
          <p:nvPr/>
        </p:nvSpPr>
        <p:spPr>
          <a:xfrm>
            <a:off x="1134718" y="4916556"/>
            <a:ext cx="1082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Plot of Country Vs Lead Count</a:t>
            </a:r>
          </a:p>
          <a:p>
            <a:endParaRPr lang="en-IN" dirty="0"/>
          </a:p>
          <a:p>
            <a:r>
              <a:rPr lang="en-IN" dirty="0"/>
              <a:t>We see 97% of the data values are from India, so it is better to drop ‘Country’ column.</a:t>
            </a:r>
          </a:p>
        </p:txBody>
      </p:sp>
    </p:spTree>
    <p:extLst>
      <p:ext uri="{BB962C8B-B14F-4D97-AF65-F5344CB8AC3E}">
        <p14:creationId xmlns:p14="http://schemas.microsoft.com/office/powerpoint/2010/main" val="10157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1105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Office Theme</vt:lpstr>
      <vt:lpstr>Lead Scoring Case Study</vt:lpstr>
      <vt:lpstr>Problem Statement</vt:lpstr>
      <vt:lpstr>Lead Conversion Process-Demonstrated as a Funnel</vt:lpstr>
      <vt:lpstr>Task at hand</vt:lpstr>
      <vt:lpstr>The Data Set</vt:lpstr>
      <vt:lpstr>Exploratory Data Analysis</vt:lpstr>
      <vt:lpstr>Cleaning the Dataset</vt:lpstr>
      <vt:lpstr>Imputation using mode</vt:lpstr>
      <vt:lpstr>PowerPoint Presentation</vt:lpstr>
      <vt:lpstr>Looking at Specialization</vt:lpstr>
      <vt:lpstr>Lead Origin and Count</vt:lpstr>
      <vt:lpstr>Occupation Analysis</vt:lpstr>
      <vt:lpstr>The Tags Column</vt:lpstr>
      <vt:lpstr>City Column</vt:lpstr>
      <vt:lpstr>Other Columns</vt:lpstr>
      <vt:lpstr>Outlier Treatment</vt:lpstr>
      <vt:lpstr>Numerical Variable analysis</vt:lpstr>
      <vt:lpstr>"Total Time Spent on Website" vs Converted variable</vt:lpstr>
      <vt:lpstr>Checking Correlation</vt:lpstr>
      <vt:lpstr>Creation of Dummy Variables</vt:lpstr>
      <vt:lpstr>Model Building</vt:lpstr>
      <vt:lpstr>Predicting values on Train Set </vt:lpstr>
      <vt:lpstr>Model Evaluation</vt:lpstr>
      <vt:lpstr>ROC Curve</vt:lpstr>
      <vt:lpstr>Finding Optimal Cutoff</vt:lpstr>
      <vt:lpstr>Evaluation matrices</vt:lpstr>
      <vt:lpstr>Predictions on the Test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Tanu Shri Pant</dc:creator>
  <cp:lastModifiedBy>Tanu Shri Pant</cp:lastModifiedBy>
  <cp:revision>46</cp:revision>
  <dcterms:created xsi:type="dcterms:W3CDTF">2021-03-07T12:33:56Z</dcterms:created>
  <dcterms:modified xsi:type="dcterms:W3CDTF">2021-03-08T01:45:18Z</dcterms:modified>
</cp:coreProperties>
</file>