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0000"/>
    <a:srgbClr val="FFCA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49" y="1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F3973-4EA1-4677-B3AF-FB2404ED7D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1CB164-7758-4387-8B6A-E4F975912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EC923F-A02C-4AFB-BF87-9C1CC73633BD}"/>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9E7628F4-13BE-4436-88AC-710C025DA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D68129-3743-4769-BF75-F6A627AD57C1}"/>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418009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E867-FB4D-4FCA-B3A7-56E67DF22F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F095F5-07BB-42B3-858E-5DC58D47B9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3E9E34-943E-44D8-9AE7-9048801EFA40}"/>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62E8FE62-0B1D-4981-83BB-0D5E58133C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C6E63-DD41-4E34-804E-2DF44803BA04}"/>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318520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48D073-8D67-4037-AFFC-F37235CCE5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7C6A2-2BA0-453F-AEE0-597D6387D68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56D65-D636-4A8A-9A7E-04DEFE35A67C}"/>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952EFBEC-6C94-4FB5-B41E-486ECD92B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1C390-AF41-4760-92D5-E339DCBF1619}"/>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375316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F6012-E7E7-42A0-83E0-8A2E190BB4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E48325-44C4-436C-A985-71ECF7FE94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AEFA36-0EEB-48DD-B17B-02C5BA92E124}"/>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FEE36783-4782-4788-A3C3-048210A403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E66E34-AEBC-4AF5-9878-16ED70B16FC0}"/>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230028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5729D-AE4F-41C9-B693-F33CD24D52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FAB087-E4CC-4229-9896-ACDCC6748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F45801-39F5-4ECF-B458-7DE88D08602F}"/>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8B6B2E56-C673-4E46-8950-37DB9A46C3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1D086E-3635-427D-9B9B-B706AFEAAE6E}"/>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285835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8F259-D66B-43DA-B30B-2F9ED081F9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E80A2-9764-4D21-BE0E-F7D2AD7A04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9200F7-335F-413B-BA7F-7C77660E29A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9FE64B-B66D-4DFC-978C-1149F56E08E9}"/>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AC1D027B-E338-4102-B5BA-F498E2A815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2BF59B-8B1F-4FD0-9463-BAFAB2C2EA52}"/>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36841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3265A-8E96-446B-87C0-0616174E80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5C5504-EC9E-4159-94A4-C3034C0A57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4452EF-E5D6-4374-84F8-A3607B16FFE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A3F9D9-9651-40FD-B58C-4622024B5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2C41D8-A42C-4EA8-B02C-9E7F00ACF4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C7A1C4-9D79-4204-A8B6-36672BA242B5}"/>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8" name="页脚占位符 7">
            <a:extLst>
              <a:ext uri="{FF2B5EF4-FFF2-40B4-BE49-F238E27FC236}">
                <a16:creationId xmlns:a16="http://schemas.microsoft.com/office/drawing/2014/main" id="{76D91FE3-A2BC-4A93-9AC0-983813743F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887918-410A-44DC-9486-8A3E76F9AFFE}"/>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217296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6474F-70AB-4713-AB9B-6948B5F1ED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821B14-CE61-448C-B8FA-B62174D391A4}"/>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4" name="页脚占位符 3">
            <a:extLst>
              <a:ext uri="{FF2B5EF4-FFF2-40B4-BE49-F238E27FC236}">
                <a16:creationId xmlns:a16="http://schemas.microsoft.com/office/drawing/2014/main" id="{60674509-A189-4B8E-B5C0-7D215D9104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DE47B0-F260-4830-889B-EB8EEB03EEA5}"/>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14471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4A4347-8145-4835-8EBA-D6517C196E13}"/>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3" name="页脚占位符 2">
            <a:extLst>
              <a:ext uri="{FF2B5EF4-FFF2-40B4-BE49-F238E27FC236}">
                <a16:creationId xmlns:a16="http://schemas.microsoft.com/office/drawing/2014/main" id="{103FD231-917D-4D5D-BA0D-E291B13827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17E5CC-6802-41AF-9B3A-5D69ECFE24D5}"/>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19998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A3FD6-7873-428C-82D2-BE94CD6761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C47C04-013D-427F-90BD-B54DA16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043BA8-6A12-4832-B816-5B791EF5B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8AF382-C0E2-40CA-A2B8-8C378678662C}"/>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C332C2DB-B9C1-4E64-88F9-9E142A9914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DB9DB4-AEF6-4DE3-80B4-A700AC773315}"/>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271482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79D7C-1CA5-4F01-B870-B1C18E074A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35DF5B-9FEC-471B-B057-70C620F23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29D539-5ED6-44A2-8D21-4F4F9B745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3A1E90-E74D-4B72-8EBC-9E8B431AF6B4}"/>
              </a:ext>
            </a:extLst>
          </p:cNvPr>
          <p:cNvSpPr>
            <a:spLocks noGrp="1"/>
          </p:cNvSpPr>
          <p:nvPr>
            <p:ph type="dt" sz="half" idx="10"/>
          </p:nvPr>
        </p:nvSpPr>
        <p:spPr/>
        <p:txBody>
          <a:bodyPr/>
          <a:lstStyle/>
          <a:p>
            <a:fld id="{AEF18A3A-AE46-46F7-AB5F-9A1E97573046}"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77462601-05E1-4546-9416-03AE006D7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2658C7-7B55-4E73-8785-955698CF06E4}"/>
              </a:ext>
            </a:extLst>
          </p:cNvPr>
          <p:cNvSpPr>
            <a:spLocks noGrp="1"/>
          </p:cNvSpPr>
          <p:nvPr>
            <p:ph type="sldNum" sz="quarter" idx="12"/>
          </p:nvPr>
        </p:nvSpPr>
        <p:spPr/>
        <p:txBody>
          <a:body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92145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8AF644-D302-4FA1-ABAA-81C11F654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37E276-99AB-42C3-9B72-539FC1B59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C78448-3F49-4835-9D96-D399C8937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18A3A-AE46-46F7-AB5F-9A1E97573046}"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45601A12-55B7-4449-8FE1-B8526D716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581BD7-9B48-4D69-B875-9B68FD1F0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E7ECE-D2F5-48D1-9D48-8917F455FCD8}" type="slidenum">
              <a:rPr lang="zh-CN" altLang="en-US" smtClean="0"/>
              <a:t>‹#›</a:t>
            </a:fld>
            <a:endParaRPr lang="zh-CN" altLang="en-US"/>
          </a:p>
        </p:txBody>
      </p:sp>
    </p:spTree>
    <p:extLst>
      <p:ext uri="{BB962C8B-B14F-4D97-AF65-F5344CB8AC3E}">
        <p14:creationId xmlns:p14="http://schemas.microsoft.com/office/powerpoint/2010/main" val="972894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item/%E5%9B%BE/13018767"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2676F5C-F004-4426-86B5-04D3C222B861}"/>
              </a:ext>
            </a:extLst>
          </p:cNvPr>
          <p:cNvSpPr txBox="1"/>
          <p:nvPr/>
        </p:nvSpPr>
        <p:spPr>
          <a:xfrm>
            <a:off x="5165889" y="1989056"/>
            <a:ext cx="2749471" cy="707886"/>
          </a:xfrm>
          <a:prstGeom prst="rect">
            <a:avLst/>
          </a:prstGeom>
          <a:noFill/>
          <a:ln w="57150">
            <a:solidFill>
              <a:schemeClr val="tx1"/>
            </a:solidFill>
          </a:ln>
        </p:spPr>
        <p:txBody>
          <a:bodyPr wrap="none" rtlCol="0">
            <a:spAutoFit/>
          </a:bodyPr>
          <a:lstStyle/>
          <a:p>
            <a:r>
              <a:rPr lang="zh-CN" altLang="en-US" sz="4000" dirty="0"/>
              <a:t>文字加边框</a:t>
            </a:r>
          </a:p>
        </p:txBody>
      </p:sp>
      <p:sp>
        <p:nvSpPr>
          <p:cNvPr id="6" name="文本框 5">
            <a:extLst>
              <a:ext uri="{FF2B5EF4-FFF2-40B4-BE49-F238E27FC236}">
                <a16:creationId xmlns:a16="http://schemas.microsoft.com/office/drawing/2014/main" id="{BA8F611B-562E-4DF4-A090-D96F2126A608}"/>
              </a:ext>
            </a:extLst>
          </p:cNvPr>
          <p:cNvSpPr txBox="1"/>
          <p:nvPr/>
        </p:nvSpPr>
        <p:spPr>
          <a:xfrm>
            <a:off x="5335571" y="3059668"/>
            <a:ext cx="2093843" cy="646331"/>
          </a:xfrm>
          <a:prstGeom prst="rect">
            <a:avLst/>
          </a:prstGeom>
          <a:noFill/>
        </p:spPr>
        <p:txBody>
          <a:bodyPr wrap="none" rtlCol="0">
            <a:spAutoFit/>
          </a:bodyPr>
          <a:lstStyle/>
          <a:p>
            <a:r>
              <a:rPr lang="zh-CN" altLang="en-US" dirty="0"/>
              <a:t>图文结合 </a:t>
            </a:r>
            <a:endParaRPr lang="en-US" altLang="zh-CN" dirty="0"/>
          </a:p>
          <a:p>
            <a:r>
              <a:rPr lang="zh-CN" altLang="en-US" dirty="0"/>
              <a:t>文字 图片减去合并</a:t>
            </a:r>
            <a:endParaRPr lang="en-US" altLang="zh-CN" dirty="0"/>
          </a:p>
        </p:txBody>
      </p:sp>
      <p:sp>
        <p:nvSpPr>
          <p:cNvPr id="8" name="文本框 7">
            <a:extLst>
              <a:ext uri="{FF2B5EF4-FFF2-40B4-BE49-F238E27FC236}">
                <a16:creationId xmlns:a16="http://schemas.microsoft.com/office/drawing/2014/main" id="{510FBEF3-3EE2-4353-BF46-A43BBC32446C}"/>
              </a:ext>
            </a:extLst>
          </p:cNvPr>
          <p:cNvSpPr txBox="1"/>
          <p:nvPr/>
        </p:nvSpPr>
        <p:spPr>
          <a:xfrm>
            <a:off x="5599522" y="4920792"/>
            <a:ext cx="1338828" cy="1477328"/>
          </a:xfrm>
          <a:prstGeom prst="rect">
            <a:avLst/>
          </a:prstGeom>
          <a:noFill/>
        </p:spPr>
        <p:txBody>
          <a:bodyPr wrap="none" rtlCol="0">
            <a:spAutoFit/>
          </a:bodyPr>
          <a:lstStyle/>
          <a:p>
            <a:r>
              <a:rPr lang="zh-CN" altLang="en-US" dirty="0"/>
              <a:t>分段</a:t>
            </a:r>
            <a:endParaRPr lang="en-US" altLang="zh-CN" dirty="0"/>
          </a:p>
          <a:p>
            <a:r>
              <a:rPr lang="zh-CN" altLang="en-US" dirty="0"/>
              <a:t>提炼关键字</a:t>
            </a:r>
            <a:endParaRPr lang="en-US" altLang="zh-CN" dirty="0"/>
          </a:p>
          <a:p>
            <a:r>
              <a:rPr lang="zh-CN" altLang="en-US" dirty="0"/>
              <a:t>配色</a:t>
            </a:r>
            <a:endParaRPr lang="en-US" altLang="zh-CN" dirty="0"/>
          </a:p>
          <a:p>
            <a:r>
              <a:rPr lang="zh-CN" altLang="en-US" dirty="0"/>
              <a:t>加图标</a:t>
            </a:r>
            <a:endParaRPr lang="en-US" altLang="zh-CN" dirty="0"/>
          </a:p>
          <a:p>
            <a:r>
              <a:rPr lang="zh-CN" altLang="en-US" dirty="0"/>
              <a:t>修改版面</a:t>
            </a:r>
          </a:p>
        </p:txBody>
      </p:sp>
    </p:spTree>
    <p:extLst>
      <p:ext uri="{BB962C8B-B14F-4D97-AF65-F5344CB8AC3E}">
        <p14:creationId xmlns:p14="http://schemas.microsoft.com/office/powerpoint/2010/main" val="39057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1E73D6F-3497-44AF-A3E7-63AE9A33E8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667126" y="887510"/>
            <a:ext cx="2857748" cy="5082980"/>
          </a:xfrm>
          <a:custGeom>
            <a:avLst/>
            <a:gdLst/>
            <a:ahLst/>
            <a:cxnLst/>
            <a:rect l="l" t="t" r="r" b="b"/>
            <a:pathLst>
              <a:path w="2857748" h="5082980">
                <a:moveTo>
                  <a:pt x="902201" y="2217303"/>
                </a:moveTo>
                <a:lnTo>
                  <a:pt x="951314" y="2217303"/>
                </a:lnTo>
                <a:lnTo>
                  <a:pt x="951314" y="2268426"/>
                </a:lnTo>
                <a:lnTo>
                  <a:pt x="902201" y="2268426"/>
                </a:lnTo>
                <a:close/>
                <a:moveTo>
                  <a:pt x="1002549" y="2190737"/>
                </a:moveTo>
                <a:lnTo>
                  <a:pt x="991610" y="2199890"/>
                </a:lnTo>
                <a:cubicBezTo>
                  <a:pt x="1004409" y="2212541"/>
                  <a:pt x="1015831" y="2226642"/>
                  <a:pt x="1025877" y="2242195"/>
                </a:cubicBezTo>
                <a:lnTo>
                  <a:pt x="1038490" y="2232595"/>
                </a:lnTo>
                <a:cubicBezTo>
                  <a:pt x="1026435" y="2217043"/>
                  <a:pt x="1014455" y="2203090"/>
                  <a:pt x="1002549" y="2190737"/>
                </a:cubicBezTo>
                <a:close/>
                <a:moveTo>
                  <a:pt x="902201" y="2155130"/>
                </a:moveTo>
                <a:lnTo>
                  <a:pt x="951314" y="2155130"/>
                </a:lnTo>
                <a:lnTo>
                  <a:pt x="951314" y="2206253"/>
                </a:lnTo>
                <a:lnTo>
                  <a:pt x="902201" y="2206253"/>
                </a:lnTo>
                <a:close/>
                <a:moveTo>
                  <a:pt x="1108923" y="2130908"/>
                </a:moveTo>
                <a:lnTo>
                  <a:pt x="1108923" y="2144973"/>
                </a:lnTo>
                <a:cubicBezTo>
                  <a:pt x="1113463" y="2144080"/>
                  <a:pt x="1119453" y="2143633"/>
                  <a:pt x="1126894" y="2143633"/>
                </a:cubicBezTo>
                <a:lnTo>
                  <a:pt x="1147544" y="2143633"/>
                </a:lnTo>
                <a:lnTo>
                  <a:pt x="1147544" y="2248780"/>
                </a:lnTo>
                <a:cubicBezTo>
                  <a:pt x="1129983" y="2254287"/>
                  <a:pt x="1116030" y="2257710"/>
                  <a:pt x="1105686" y="2259049"/>
                </a:cubicBezTo>
                <a:cubicBezTo>
                  <a:pt x="1109481" y="2265151"/>
                  <a:pt x="1112049" y="2270658"/>
                  <a:pt x="1113388" y="2275569"/>
                </a:cubicBezTo>
                <a:cubicBezTo>
                  <a:pt x="1129238" y="2269616"/>
                  <a:pt x="1152567" y="2261691"/>
                  <a:pt x="1183375" y="2251794"/>
                </a:cubicBezTo>
                <a:cubicBezTo>
                  <a:pt x="1188584" y="2250083"/>
                  <a:pt x="1192490" y="2248855"/>
                  <a:pt x="1195095" y="2248111"/>
                </a:cubicBezTo>
                <a:cubicBezTo>
                  <a:pt x="1194797" y="2242009"/>
                  <a:pt x="1195318" y="2235981"/>
                  <a:pt x="1196658" y="2230028"/>
                </a:cubicBezTo>
                <a:cubicBezTo>
                  <a:pt x="1184900" y="2235981"/>
                  <a:pt x="1172771" y="2241041"/>
                  <a:pt x="1160269" y="2245208"/>
                </a:cubicBezTo>
                <a:lnTo>
                  <a:pt x="1160269" y="2143633"/>
                </a:lnTo>
                <a:lnTo>
                  <a:pt x="1173998" y="2143633"/>
                </a:lnTo>
                <a:cubicBezTo>
                  <a:pt x="1181812" y="2143782"/>
                  <a:pt x="1188063" y="2144229"/>
                  <a:pt x="1192751" y="2144973"/>
                </a:cubicBezTo>
                <a:lnTo>
                  <a:pt x="1192751" y="2130908"/>
                </a:lnTo>
                <a:cubicBezTo>
                  <a:pt x="1187765" y="2131801"/>
                  <a:pt x="1181291" y="2132248"/>
                  <a:pt x="1173329" y="2132248"/>
                </a:cubicBezTo>
                <a:lnTo>
                  <a:pt x="1126225" y="2132248"/>
                </a:lnTo>
                <a:cubicBezTo>
                  <a:pt x="1118634" y="2132248"/>
                  <a:pt x="1112867" y="2131801"/>
                  <a:pt x="1108923" y="2130908"/>
                </a:cubicBezTo>
                <a:close/>
                <a:moveTo>
                  <a:pt x="1225009" y="2095859"/>
                </a:moveTo>
                <a:cubicBezTo>
                  <a:pt x="1225753" y="2102259"/>
                  <a:pt x="1226126" y="2108287"/>
                  <a:pt x="1226126" y="2113942"/>
                </a:cubicBezTo>
                <a:cubicBezTo>
                  <a:pt x="1226274" y="2135150"/>
                  <a:pt x="1226349" y="2147354"/>
                  <a:pt x="1226349" y="2150554"/>
                </a:cubicBezTo>
                <a:lnTo>
                  <a:pt x="1205810" y="2151893"/>
                </a:lnTo>
                <a:cubicBezTo>
                  <a:pt x="1205438" y="2151968"/>
                  <a:pt x="1204843" y="2152005"/>
                  <a:pt x="1204025" y="2152005"/>
                </a:cubicBezTo>
                <a:cubicBezTo>
                  <a:pt x="1201346" y="2152005"/>
                  <a:pt x="1196360" y="2151670"/>
                  <a:pt x="1189067" y="2151000"/>
                </a:cubicBezTo>
                <a:lnTo>
                  <a:pt x="1190072" y="2166516"/>
                </a:lnTo>
                <a:cubicBezTo>
                  <a:pt x="1198704" y="2165176"/>
                  <a:pt x="1204545" y="2164432"/>
                  <a:pt x="1207596" y="2164283"/>
                </a:cubicBezTo>
                <a:cubicBezTo>
                  <a:pt x="1208043" y="2164060"/>
                  <a:pt x="1208415" y="2163948"/>
                  <a:pt x="1208713" y="2163948"/>
                </a:cubicBezTo>
                <a:lnTo>
                  <a:pt x="1225679" y="2163055"/>
                </a:lnTo>
                <a:cubicBezTo>
                  <a:pt x="1225753" y="2165288"/>
                  <a:pt x="1225791" y="2168004"/>
                  <a:pt x="1225791" y="2171204"/>
                </a:cubicBezTo>
                <a:cubicBezTo>
                  <a:pt x="1225791" y="2207964"/>
                  <a:pt x="1217233" y="2236502"/>
                  <a:pt x="1200118" y="2256817"/>
                </a:cubicBezTo>
                <a:cubicBezTo>
                  <a:pt x="1186202" y="2274155"/>
                  <a:pt x="1170948" y="2286657"/>
                  <a:pt x="1154353" y="2294322"/>
                </a:cubicBezTo>
                <a:cubicBezTo>
                  <a:pt x="1161646" y="2298266"/>
                  <a:pt x="1167227" y="2302061"/>
                  <a:pt x="1171096" y="2305707"/>
                </a:cubicBezTo>
                <a:cubicBezTo>
                  <a:pt x="1216935" y="2273411"/>
                  <a:pt x="1239855" y="2230251"/>
                  <a:pt x="1239855" y="2176227"/>
                </a:cubicBezTo>
                <a:cubicBezTo>
                  <a:pt x="1239855" y="2171092"/>
                  <a:pt x="1239706" y="2166404"/>
                  <a:pt x="1239408" y="2162162"/>
                </a:cubicBezTo>
                <a:lnTo>
                  <a:pt x="1287182" y="2159930"/>
                </a:lnTo>
                <a:cubicBezTo>
                  <a:pt x="1287033" y="2165213"/>
                  <a:pt x="1286736" y="2173734"/>
                  <a:pt x="1286289" y="2185491"/>
                </a:cubicBezTo>
                <a:cubicBezTo>
                  <a:pt x="1285024" y="2223591"/>
                  <a:pt x="1283871" y="2251645"/>
                  <a:pt x="1282829" y="2269653"/>
                </a:cubicBezTo>
                <a:cubicBezTo>
                  <a:pt x="1282531" y="2276202"/>
                  <a:pt x="1279555" y="2280369"/>
                  <a:pt x="1273899" y="2282155"/>
                </a:cubicBezTo>
                <a:cubicBezTo>
                  <a:pt x="1271146" y="2283271"/>
                  <a:pt x="1266904" y="2283829"/>
                  <a:pt x="1261175" y="2283829"/>
                </a:cubicBezTo>
                <a:cubicBezTo>
                  <a:pt x="1256635" y="2283829"/>
                  <a:pt x="1251352" y="2283494"/>
                  <a:pt x="1245324" y="2282825"/>
                </a:cubicBezTo>
                <a:cubicBezTo>
                  <a:pt x="1248524" y="2288927"/>
                  <a:pt x="1250273" y="2295252"/>
                  <a:pt x="1250571" y="2301800"/>
                </a:cubicBezTo>
                <a:cubicBezTo>
                  <a:pt x="1269174" y="2300907"/>
                  <a:pt x="1281378" y="2298266"/>
                  <a:pt x="1287182" y="2293875"/>
                </a:cubicBezTo>
                <a:cubicBezTo>
                  <a:pt x="1293284" y="2289857"/>
                  <a:pt x="1296484" y="2281560"/>
                  <a:pt x="1296782" y="2268984"/>
                </a:cubicBezTo>
                <a:cubicBezTo>
                  <a:pt x="1297228" y="2259310"/>
                  <a:pt x="1297749" y="2244576"/>
                  <a:pt x="1298344" y="2224782"/>
                </a:cubicBezTo>
                <a:cubicBezTo>
                  <a:pt x="1299163" y="2199927"/>
                  <a:pt x="1299795" y="2182701"/>
                  <a:pt x="1300242" y="2173101"/>
                </a:cubicBezTo>
                <a:cubicBezTo>
                  <a:pt x="1300391" y="2171018"/>
                  <a:pt x="1300540" y="2168227"/>
                  <a:pt x="1300688" y="2164730"/>
                </a:cubicBezTo>
                <a:cubicBezTo>
                  <a:pt x="1300837" y="2158181"/>
                  <a:pt x="1301135" y="2151856"/>
                  <a:pt x="1301581" y="2145754"/>
                </a:cubicBezTo>
                <a:cubicBezTo>
                  <a:pt x="1291089" y="2147242"/>
                  <a:pt x="1284243" y="2148061"/>
                  <a:pt x="1281043" y="2148210"/>
                </a:cubicBezTo>
                <a:lnTo>
                  <a:pt x="1239632" y="2150330"/>
                </a:lnTo>
                <a:cubicBezTo>
                  <a:pt x="1240078" y="2130462"/>
                  <a:pt x="1240301" y="2120230"/>
                  <a:pt x="1240301" y="2119635"/>
                </a:cubicBezTo>
                <a:cubicBezTo>
                  <a:pt x="1240153" y="2110779"/>
                  <a:pt x="1241529" y="2105161"/>
                  <a:pt x="1244431" y="2102780"/>
                </a:cubicBezTo>
                <a:cubicBezTo>
                  <a:pt x="1246292" y="2101366"/>
                  <a:pt x="1247296" y="2100213"/>
                  <a:pt x="1247445" y="2099320"/>
                </a:cubicBezTo>
                <a:cubicBezTo>
                  <a:pt x="1247594" y="2098427"/>
                  <a:pt x="1246813" y="2097906"/>
                  <a:pt x="1245101" y="2097757"/>
                </a:cubicBezTo>
                <a:close/>
                <a:moveTo>
                  <a:pt x="920061" y="2094966"/>
                </a:moveTo>
                <a:cubicBezTo>
                  <a:pt x="917456" y="2110668"/>
                  <a:pt x="912954" y="2126890"/>
                  <a:pt x="906554" y="2143633"/>
                </a:cubicBezTo>
                <a:cubicBezTo>
                  <a:pt x="900452" y="2143633"/>
                  <a:pt x="894425" y="2143187"/>
                  <a:pt x="888472" y="2142294"/>
                </a:cubicBezTo>
                <a:cubicBezTo>
                  <a:pt x="889439" y="2151744"/>
                  <a:pt x="889923" y="2159297"/>
                  <a:pt x="889923" y="2164953"/>
                </a:cubicBezTo>
                <a:lnTo>
                  <a:pt x="889923" y="2279253"/>
                </a:lnTo>
                <a:cubicBezTo>
                  <a:pt x="889923" y="2283643"/>
                  <a:pt x="889439" y="2290489"/>
                  <a:pt x="888472" y="2299791"/>
                </a:cubicBezTo>
                <a:lnTo>
                  <a:pt x="903094" y="2299791"/>
                </a:lnTo>
                <a:cubicBezTo>
                  <a:pt x="902201" y="2291680"/>
                  <a:pt x="901755" y="2285057"/>
                  <a:pt x="901755" y="2279923"/>
                </a:cubicBezTo>
                <a:lnTo>
                  <a:pt x="951091" y="2279923"/>
                </a:lnTo>
                <a:cubicBezTo>
                  <a:pt x="950942" y="2283867"/>
                  <a:pt x="950496" y="2288220"/>
                  <a:pt x="949752" y="2292982"/>
                </a:cubicBezTo>
                <a:lnTo>
                  <a:pt x="965044" y="2292982"/>
                </a:lnTo>
                <a:cubicBezTo>
                  <a:pt x="964151" y="2285318"/>
                  <a:pt x="963704" y="2278992"/>
                  <a:pt x="963704" y="2274007"/>
                </a:cubicBezTo>
                <a:lnTo>
                  <a:pt x="963704" y="2164953"/>
                </a:lnTo>
                <a:cubicBezTo>
                  <a:pt x="963704" y="2159000"/>
                  <a:pt x="964151" y="2151447"/>
                  <a:pt x="965044" y="2142294"/>
                </a:cubicBezTo>
                <a:cubicBezTo>
                  <a:pt x="957751" y="2143187"/>
                  <a:pt x="950831" y="2143633"/>
                  <a:pt x="944282" y="2143633"/>
                </a:cubicBezTo>
                <a:lnTo>
                  <a:pt x="919391" y="2143633"/>
                </a:lnTo>
                <a:cubicBezTo>
                  <a:pt x="923186" y="2133885"/>
                  <a:pt x="926907" y="2123913"/>
                  <a:pt x="930553" y="2113719"/>
                </a:cubicBezTo>
                <a:cubicBezTo>
                  <a:pt x="931892" y="2109477"/>
                  <a:pt x="934013" y="2106426"/>
                  <a:pt x="936915" y="2104566"/>
                </a:cubicBezTo>
                <a:cubicBezTo>
                  <a:pt x="938924" y="2103375"/>
                  <a:pt x="939855" y="2102296"/>
                  <a:pt x="939706" y="2101329"/>
                </a:cubicBezTo>
                <a:cubicBezTo>
                  <a:pt x="939706" y="2100585"/>
                  <a:pt x="938552" y="2099915"/>
                  <a:pt x="936246" y="2099320"/>
                </a:cubicBezTo>
                <a:close/>
                <a:moveTo>
                  <a:pt x="1005339" y="2093627"/>
                </a:moveTo>
                <a:cubicBezTo>
                  <a:pt x="998493" y="2129867"/>
                  <a:pt x="985470" y="2157139"/>
                  <a:pt x="966272" y="2175445"/>
                </a:cubicBezTo>
                <a:cubicBezTo>
                  <a:pt x="971555" y="2177380"/>
                  <a:pt x="977024" y="2179985"/>
                  <a:pt x="982680" y="2183259"/>
                </a:cubicBezTo>
                <a:cubicBezTo>
                  <a:pt x="988633" y="2174106"/>
                  <a:pt x="994363" y="2164320"/>
                  <a:pt x="999870" y="2153902"/>
                </a:cubicBezTo>
                <a:lnTo>
                  <a:pt x="1055345" y="2153902"/>
                </a:lnTo>
                <a:lnTo>
                  <a:pt x="1053559" y="2269877"/>
                </a:lnTo>
                <a:cubicBezTo>
                  <a:pt x="1053559" y="2278360"/>
                  <a:pt x="1050583" y="2283904"/>
                  <a:pt x="1044630" y="2286508"/>
                </a:cubicBezTo>
                <a:cubicBezTo>
                  <a:pt x="1040760" y="2288294"/>
                  <a:pt x="1034881" y="2289187"/>
                  <a:pt x="1026994" y="2289187"/>
                </a:cubicBezTo>
                <a:cubicBezTo>
                  <a:pt x="1022678" y="2289187"/>
                  <a:pt x="1017803" y="2288927"/>
                  <a:pt x="1012371" y="2288406"/>
                </a:cubicBezTo>
                <a:cubicBezTo>
                  <a:pt x="1016315" y="2294508"/>
                  <a:pt x="1018622" y="2300349"/>
                  <a:pt x="1019292" y="2305930"/>
                </a:cubicBezTo>
                <a:cubicBezTo>
                  <a:pt x="1038639" y="2303996"/>
                  <a:pt x="1051364" y="2300572"/>
                  <a:pt x="1057466" y="2295661"/>
                </a:cubicBezTo>
                <a:cubicBezTo>
                  <a:pt x="1063866" y="2291271"/>
                  <a:pt x="1066991" y="2282899"/>
                  <a:pt x="1066842" y="2270546"/>
                </a:cubicBezTo>
                <a:lnTo>
                  <a:pt x="1067958" y="2164730"/>
                </a:lnTo>
                <a:cubicBezTo>
                  <a:pt x="1067958" y="2158628"/>
                  <a:pt x="1068405" y="2150777"/>
                  <a:pt x="1069298" y="2141178"/>
                </a:cubicBezTo>
                <a:cubicBezTo>
                  <a:pt x="1062005" y="2142071"/>
                  <a:pt x="1055606" y="2142517"/>
                  <a:pt x="1050099" y="2142517"/>
                </a:cubicBezTo>
                <a:lnTo>
                  <a:pt x="1004446" y="2142517"/>
                </a:lnTo>
                <a:cubicBezTo>
                  <a:pt x="1008092" y="2133811"/>
                  <a:pt x="1011813" y="2124062"/>
                  <a:pt x="1015608" y="2113272"/>
                </a:cubicBezTo>
                <a:cubicBezTo>
                  <a:pt x="1016948" y="2109328"/>
                  <a:pt x="1018696" y="2106649"/>
                  <a:pt x="1020854" y="2105236"/>
                </a:cubicBezTo>
                <a:cubicBezTo>
                  <a:pt x="1023310" y="2103450"/>
                  <a:pt x="1024538" y="2102147"/>
                  <a:pt x="1024538" y="2101329"/>
                </a:cubicBezTo>
                <a:cubicBezTo>
                  <a:pt x="1024836" y="2100734"/>
                  <a:pt x="1023905" y="2100064"/>
                  <a:pt x="1021747" y="2099320"/>
                </a:cubicBezTo>
                <a:close/>
                <a:moveTo>
                  <a:pt x="1426374" y="2091506"/>
                </a:moveTo>
                <a:cubicBezTo>
                  <a:pt x="1427267" y="2100361"/>
                  <a:pt x="1427713" y="2108435"/>
                  <a:pt x="1427713" y="2115728"/>
                </a:cubicBezTo>
                <a:lnTo>
                  <a:pt x="1427713" y="2135373"/>
                </a:lnTo>
                <a:lnTo>
                  <a:pt x="1381614" y="2135373"/>
                </a:lnTo>
                <a:cubicBezTo>
                  <a:pt x="1375512" y="2135373"/>
                  <a:pt x="1368963" y="2134927"/>
                  <a:pt x="1361968" y="2134034"/>
                </a:cubicBezTo>
                <a:lnTo>
                  <a:pt x="1361968" y="2148210"/>
                </a:lnTo>
                <a:cubicBezTo>
                  <a:pt x="1369559" y="2147317"/>
                  <a:pt x="1376107" y="2146870"/>
                  <a:pt x="1381614" y="2146870"/>
                </a:cubicBezTo>
                <a:lnTo>
                  <a:pt x="1427713" y="2146870"/>
                </a:lnTo>
                <a:cubicBezTo>
                  <a:pt x="1427118" y="2170162"/>
                  <a:pt x="1426597" y="2185231"/>
                  <a:pt x="1426151" y="2192077"/>
                </a:cubicBezTo>
                <a:lnTo>
                  <a:pt x="1361745" y="2192077"/>
                </a:lnTo>
                <a:cubicBezTo>
                  <a:pt x="1355941" y="2192077"/>
                  <a:pt x="1349467" y="2191630"/>
                  <a:pt x="1342323" y="2190737"/>
                </a:cubicBezTo>
                <a:lnTo>
                  <a:pt x="1342323" y="2204913"/>
                </a:lnTo>
                <a:cubicBezTo>
                  <a:pt x="1348872" y="2204020"/>
                  <a:pt x="1355346" y="2203574"/>
                  <a:pt x="1361745" y="2203574"/>
                </a:cubicBezTo>
                <a:lnTo>
                  <a:pt x="1424811" y="2203574"/>
                </a:lnTo>
                <a:cubicBezTo>
                  <a:pt x="1410896" y="2251571"/>
                  <a:pt x="1380163" y="2281374"/>
                  <a:pt x="1332612" y="2292982"/>
                </a:cubicBezTo>
                <a:cubicBezTo>
                  <a:pt x="1339086" y="2297670"/>
                  <a:pt x="1344518" y="2302693"/>
                  <a:pt x="1348909" y="2308051"/>
                </a:cubicBezTo>
                <a:cubicBezTo>
                  <a:pt x="1392218" y="2286248"/>
                  <a:pt x="1420867" y="2256445"/>
                  <a:pt x="1434857" y="2218643"/>
                </a:cubicBezTo>
                <a:cubicBezTo>
                  <a:pt x="1451154" y="2253394"/>
                  <a:pt x="1480547" y="2282118"/>
                  <a:pt x="1523038" y="2304814"/>
                </a:cubicBezTo>
                <a:cubicBezTo>
                  <a:pt x="1527800" y="2299605"/>
                  <a:pt x="1533084" y="2294433"/>
                  <a:pt x="1538888" y="2289299"/>
                </a:cubicBezTo>
                <a:cubicBezTo>
                  <a:pt x="1496174" y="2278137"/>
                  <a:pt x="1463767" y="2249562"/>
                  <a:pt x="1441666" y="2203574"/>
                </a:cubicBezTo>
                <a:lnTo>
                  <a:pt x="1509866" y="2203574"/>
                </a:lnTo>
                <a:cubicBezTo>
                  <a:pt x="1516564" y="2203574"/>
                  <a:pt x="1522963" y="2204020"/>
                  <a:pt x="1529065" y="2204913"/>
                </a:cubicBezTo>
                <a:lnTo>
                  <a:pt x="1529065" y="2190737"/>
                </a:lnTo>
                <a:cubicBezTo>
                  <a:pt x="1523112" y="2191630"/>
                  <a:pt x="1516712" y="2192077"/>
                  <a:pt x="1509866" y="2192077"/>
                </a:cubicBezTo>
                <a:lnTo>
                  <a:pt x="1439433" y="2192077"/>
                </a:lnTo>
                <a:cubicBezTo>
                  <a:pt x="1440029" y="2180840"/>
                  <a:pt x="1440475" y="2165771"/>
                  <a:pt x="1440773" y="2146870"/>
                </a:cubicBezTo>
                <a:lnTo>
                  <a:pt x="1492900" y="2146870"/>
                </a:lnTo>
                <a:cubicBezTo>
                  <a:pt x="1499002" y="2146870"/>
                  <a:pt x="1505253" y="2147317"/>
                  <a:pt x="1511652" y="2148210"/>
                </a:cubicBezTo>
                <a:lnTo>
                  <a:pt x="1511652" y="2134034"/>
                </a:lnTo>
                <a:cubicBezTo>
                  <a:pt x="1505699" y="2134927"/>
                  <a:pt x="1499448" y="2135373"/>
                  <a:pt x="1492900" y="2135373"/>
                </a:cubicBezTo>
                <a:lnTo>
                  <a:pt x="1440550" y="2135373"/>
                </a:lnTo>
                <a:lnTo>
                  <a:pt x="1440550" y="2115728"/>
                </a:lnTo>
                <a:cubicBezTo>
                  <a:pt x="1440550" y="2106129"/>
                  <a:pt x="1441777" y="2100213"/>
                  <a:pt x="1444233" y="2097980"/>
                </a:cubicBezTo>
                <a:cubicBezTo>
                  <a:pt x="1445721" y="2096566"/>
                  <a:pt x="1446391" y="2095562"/>
                  <a:pt x="1446242" y="2094966"/>
                </a:cubicBezTo>
                <a:cubicBezTo>
                  <a:pt x="1446093" y="2094371"/>
                  <a:pt x="1445201" y="2093999"/>
                  <a:pt x="1443563" y="2093850"/>
                </a:cubicBezTo>
                <a:close/>
                <a:moveTo>
                  <a:pt x="0" y="0"/>
                </a:moveTo>
                <a:lnTo>
                  <a:pt x="2857748" y="0"/>
                </a:lnTo>
                <a:lnTo>
                  <a:pt x="2857748" y="5082980"/>
                </a:lnTo>
                <a:lnTo>
                  <a:pt x="0" y="5082980"/>
                </a:lnTo>
                <a:close/>
              </a:path>
            </a:pathLst>
          </a:custGeom>
        </p:spPr>
      </p:pic>
    </p:spTree>
    <p:extLst>
      <p:ext uri="{BB962C8B-B14F-4D97-AF65-F5344CB8AC3E}">
        <p14:creationId xmlns:p14="http://schemas.microsoft.com/office/powerpoint/2010/main" val="352737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25E98C5-1513-401A-927C-EC5C90B6F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64" y="-67392"/>
            <a:ext cx="12434364" cy="6858000"/>
          </a:xfrm>
          <a:prstGeom prst="rect">
            <a:avLst/>
          </a:prstGeom>
        </p:spPr>
      </p:pic>
      <p:sp>
        <p:nvSpPr>
          <p:cNvPr id="16" name="矩形 15">
            <a:extLst>
              <a:ext uri="{FF2B5EF4-FFF2-40B4-BE49-F238E27FC236}">
                <a16:creationId xmlns:a16="http://schemas.microsoft.com/office/drawing/2014/main" id="{4E658387-7A42-464F-A34C-225FEE7C7573}"/>
              </a:ext>
            </a:extLst>
          </p:cNvPr>
          <p:cNvSpPr/>
          <p:nvPr/>
        </p:nvSpPr>
        <p:spPr>
          <a:xfrm>
            <a:off x="311085" y="631596"/>
            <a:ext cx="11623249" cy="5208310"/>
          </a:xfrm>
          <a:prstGeom prst="rect">
            <a:avLst/>
          </a:prstGeom>
          <a:solidFill>
            <a:srgbClr val="28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A2FCA4E0-2E65-4423-8D66-78CA0CA987A5}"/>
              </a:ext>
            </a:extLst>
          </p:cNvPr>
          <p:cNvSpPr/>
          <p:nvPr/>
        </p:nvSpPr>
        <p:spPr>
          <a:xfrm>
            <a:off x="1057373" y="1018094"/>
            <a:ext cx="10567447" cy="4278094"/>
          </a:xfrm>
          <a:prstGeom prst="rect">
            <a:avLst/>
          </a:prstGeom>
        </p:spPr>
        <p:txBody>
          <a:bodyPr wrap="square">
            <a:spAutoFit/>
          </a:bodyPr>
          <a:lstStyle/>
          <a:p>
            <a:r>
              <a:rPr lang="zh-CN" altLang="en-US" sz="2000" b="1" i="0" dirty="0">
                <a:solidFill>
                  <a:schemeClr val="bg1"/>
                </a:solidFill>
                <a:effectLst/>
                <a:latin typeface="微软雅黑" panose="020B0503020204020204" pitchFamily="34" charset="-122"/>
                <a:ea typeface="微软雅黑" panose="020B0503020204020204" pitchFamily="34" charset="-122"/>
              </a:rPr>
              <a:t>第一阶段</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Light" panose="020B0502040204020203" pitchFamily="34" charset="-122"/>
                <a:ea typeface="微软雅黑 Light" panose="020B0502040204020203" pitchFamily="34" charset="-122"/>
              </a:rPr>
              <a:t>20</a:t>
            </a:r>
            <a:r>
              <a:rPr lang="zh-CN" altLang="en-US" sz="1600" dirty="0">
                <a:solidFill>
                  <a:schemeClr val="bg1"/>
                </a:solidFill>
                <a:latin typeface="微软雅黑 Light" panose="020B0502040204020203" pitchFamily="34" charset="-122"/>
                <a:ea typeface="微软雅黑 Light" panose="020B0502040204020203" pitchFamily="34" charset="-122"/>
              </a:rPr>
              <a:t>世纪</a:t>
            </a:r>
            <a:r>
              <a:rPr lang="en-US" altLang="zh-CN" sz="1600" dirty="0">
                <a:solidFill>
                  <a:schemeClr val="bg1"/>
                </a:solidFill>
                <a:latin typeface="微软雅黑 Light" panose="020B0502040204020203" pitchFamily="34" charset="-122"/>
                <a:ea typeface="微软雅黑 Light" panose="020B0502040204020203" pitchFamily="34" charset="-122"/>
              </a:rPr>
              <a:t>50</a:t>
            </a:r>
            <a:r>
              <a:rPr lang="zh-CN" altLang="en-US" sz="1600" dirty="0">
                <a:solidFill>
                  <a:schemeClr val="bg1"/>
                </a:solidFill>
                <a:latin typeface="微软雅黑 Light" panose="020B0502040204020203" pitchFamily="34" charset="-122"/>
                <a:ea typeface="微软雅黑 Light" panose="020B0502040204020203" pitchFamily="34" charset="-122"/>
              </a:rPr>
              <a:t>年代中叶到</a:t>
            </a:r>
            <a:r>
              <a:rPr lang="en-US" altLang="zh-CN" sz="1600" dirty="0">
                <a:solidFill>
                  <a:schemeClr val="bg1"/>
                </a:solidFill>
                <a:latin typeface="微软雅黑 Light" panose="020B0502040204020203" pitchFamily="34" charset="-122"/>
                <a:ea typeface="微软雅黑 Light" panose="020B0502040204020203" pitchFamily="34" charset="-122"/>
              </a:rPr>
              <a:t>60</a:t>
            </a:r>
            <a:r>
              <a:rPr lang="zh-CN" altLang="en-US" sz="1600" dirty="0">
                <a:solidFill>
                  <a:schemeClr val="bg1"/>
                </a:solidFill>
                <a:latin typeface="微软雅黑 Light" panose="020B0502040204020203" pitchFamily="34" charset="-122"/>
                <a:ea typeface="微软雅黑 Light" panose="020B0502040204020203" pitchFamily="34" charset="-122"/>
              </a:rPr>
              <a:t>年代中叶，这个时期主要研究“有无知识的学习”。这类方法主要是研究系统的执行能力。这个时期，主要通过对机器的环境及其相应性能参数的改变来检测系统所反馈的数据，就好比给系统一个程序，通过改变它们的自由空间作用，系统将会受到程序的影响而改变自身的组织，最后这个系统将会选择一个最优的环境生存。</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endParaRPr lang="zh-CN" altLang="en-US" b="0" i="0" dirty="0">
              <a:solidFill>
                <a:schemeClr val="bg1"/>
              </a:solidFill>
              <a:effectLst/>
              <a:latin typeface="arial" panose="020B0604020202020204" pitchFamily="34" charset="0"/>
            </a:endParaRPr>
          </a:p>
          <a:p>
            <a:r>
              <a:rPr lang="zh-CN" altLang="en-US" sz="2000" b="1" i="0" dirty="0">
                <a:solidFill>
                  <a:schemeClr val="bg1"/>
                </a:solidFill>
                <a:effectLst/>
                <a:latin typeface="微软雅黑" panose="020B0503020204020204" pitchFamily="34" charset="-122"/>
                <a:ea typeface="微软雅黑" panose="020B0503020204020204" pitchFamily="34" charset="-122"/>
              </a:rPr>
              <a:t>第二阶段</a:t>
            </a:r>
            <a:endParaRPr lang="en-US" altLang="zh-CN" sz="2000" b="1" i="0" dirty="0">
              <a:solidFill>
                <a:schemeClr val="bg1"/>
              </a:solidFill>
              <a:effectLst/>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Light" panose="020B0502040204020203" pitchFamily="34" charset="-122"/>
                <a:ea typeface="微软雅黑 Light" panose="020B0502040204020203" pitchFamily="34" charset="-122"/>
              </a:rPr>
              <a:t>从</a:t>
            </a:r>
            <a:r>
              <a:rPr lang="en-US" altLang="zh-CN" sz="1600" dirty="0">
                <a:solidFill>
                  <a:schemeClr val="bg1"/>
                </a:solidFill>
                <a:latin typeface="微软雅黑 Light" panose="020B0502040204020203" pitchFamily="34" charset="-122"/>
                <a:ea typeface="微软雅黑 Light" panose="020B0502040204020203" pitchFamily="34" charset="-122"/>
              </a:rPr>
              <a:t>20</a:t>
            </a:r>
            <a:r>
              <a:rPr lang="zh-CN" altLang="en-US" sz="1600" dirty="0">
                <a:solidFill>
                  <a:schemeClr val="bg1"/>
                </a:solidFill>
                <a:latin typeface="微软雅黑 Light" panose="020B0502040204020203" pitchFamily="34" charset="-122"/>
                <a:ea typeface="微软雅黑 Light" panose="020B0502040204020203" pitchFamily="34" charset="-122"/>
              </a:rPr>
              <a:t>世纪</a:t>
            </a:r>
            <a:r>
              <a:rPr lang="en-US" altLang="zh-CN" sz="1600" dirty="0">
                <a:solidFill>
                  <a:schemeClr val="bg1"/>
                </a:solidFill>
                <a:latin typeface="微软雅黑 Light" panose="020B0502040204020203" pitchFamily="34" charset="-122"/>
                <a:ea typeface="微软雅黑 Light" panose="020B0502040204020203" pitchFamily="34" charset="-122"/>
              </a:rPr>
              <a:t>60</a:t>
            </a:r>
            <a:r>
              <a:rPr lang="zh-CN" altLang="en-US" sz="1600" dirty="0">
                <a:solidFill>
                  <a:schemeClr val="bg1"/>
                </a:solidFill>
                <a:latin typeface="微软雅黑 Light" panose="020B0502040204020203" pitchFamily="34" charset="-122"/>
                <a:ea typeface="微软雅黑 Light" panose="020B0502040204020203" pitchFamily="34" charset="-122"/>
              </a:rPr>
              <a:t>年代中叶到</a:t>
            </a:r>
            <a:r>
              <a:rPr lang="en-US" altLang="zh-CN" sz="1600" dirty="0">
                <a:solidFill>
                  <a:schemeClr val="bg1"/>
                </a:solidFill>
                <a:latin typeface="微软雅黑 Light" panose="020B0502040204020203" pitchFamily="34" charset="-122"/>
                <a:ea typeface="微软雅黑 Light" panose="020B0502040204020203" pitchFamily="34" charset="-122"/>
              </a:rPr>
              <a:t>70</a:t>
            </a:r>
            <a:r>
              <a:rPr lang="zh-CN" altLang="en-US" sz="1600" dirty="0">
                <a:solidFill>
                  <a:schemeClr val="bg1"/>
                </a:solidFill>
                <a:latin typeface="微软雅黑 Light" panose="020B0502040204020203" pitchFamily="34" charset="-122"/>
                <a:ea typeface="微软雅黑 Light" panose="020B0502040204020203" pitchFamily="34" charset="-122"/>
              </a:rPr>
              <a:t>年代中叶，这个时期主要研究将各个领域的知识植入到系统里，在本阶段的目的是通过机器模拟人类学习的过程。同时还采用了</a:t>
            </a:r>
            <a:r>
              <a:rPr lang="zh-CN" altLang="en-US" sz="1600" dirty="0">
                <a:solidFill>
                  <a:schemeClr val="bg1"/>
                </a:solidFill>
                <a:latin typeface="微软雅黑 Light" panose="020B0502040204020203" pitchFamily="34" charset="-122"/>
                <a:ea typeface="微软雅黑 Light" panose="020B0502040204020203" pitchFamily="34" charset="-122"/>
                <a:hlinkClick r:id="rId3">
                  <a:extLst>
                    <a:ext uri="{A12FA001-AC4F-418D-AE19-62706E023703}">
                      <ahyp:hlinkClr xmlns:ahyp="http://schemas.microsoft.com/office/drawing/2018/hyperlinkcolor" val="tx"/>
                    </a:ext>
                  </a:extLst>
                </a:hlinkClick>
              </a:rPr>
              <a:t>图</a:t>
            </a:r>
            <a:r>
              <a:rPr lang="zh-CN" altLang="en-US" sz="1600" dirty="0">
                <a:solidFill>
                  <a:schemeClr val="bg1"/>
                </a:solidFill>
                <a:latin typeface="微软雅黑 Light" panose="020B0502040204020203" pitchFamily="34" charset="-122"/>
                <a:ea typeface="微软雅黑 Light" panose="020B0502040204020203" pitchFamily="34" charset="-122"/>
              </a:rPr>
              <a:t>结构及其逻辑结构方面的知识进行系统描述，在这一研究阶段，主要是用各种符号来表示机器语言，研究人员在进行实验时意识到学习是一个长期的过程，从这种系统环境中无法学到更加深入的知识，因此研究人员将各专家学者的知识加入到系统里，经过实践证明这种方法取得了一定的成效。</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endParaRPr lang="zh-CN" altLang="en-US" b="0" i="0" dirty="0">
              <a:solidFill>
                <a:schemeClr val="bg1"/>
              </a:solidFill>
              <a:effectLst/>
              <a:latin typeface="arial" panose="020B0604020202020204" pitchFamily="34" charset="0"/>
            </a:endParaRPr>
          </a:p>
          <a:p>
            <a:r>
              <a:rPr lang="zh-CN" altLang="en-US" sz="2000" b="1" i="0" dirty="0">
                <a:solidFill>
                  <a:schemeClr val="bg1"/>
                </a:solidFill>
                <a:effectLst/>
                <a:latin typeface="微软雅黑" panose="020B0503020204020204" pitchFamily="34" charset="-122"/>
                <a:ea typeface="微软雅黑" panose="020B0503020204020204" pitchFamily="34" charset="-122"/>
              </a:rPr>
              <a:t>第三阶段</a:t>
            </a:r>
            <a:endParaRPr lang="en-US" altLang="zh-CN" sz="2000" b="1" i="0" dirty="0">
              <a:solidFill>
                <a:schemeClr val="bg1"/>
              </a:solidFill>
              <a:effectLst/>
              <a:latin typeface="微软雅黑" panose="020B0503020204020204" pitchFamily="34" charset="-122"/>
              <a:ea typeface="微软雅黑" panose="020B0503020204020204" pitchFamily="34" charset="-122"/>
            </a:endParaRPr>
          </a:p>
          <a:p>
            <a:r>
              <a:rPr lang="zh-CN" altLang="en-US" sz="1600" b="0" i="0" dirty="0">
                <a:solidFill>
                  <a:schemeClr val="bg1"/>
                </a:solidFill>
                <a:effectLst/>
                <a:latin typeface="微软雅黑 Light" panose="020B0502040204020203" pitchFamily="34" charset="-122"/>
                <a:ea typeface="微软雅黑 Light" panose="020B0502040204020203" pitchFamily="34" charset="-122"/>
              </a:rPr>
              <a:t>从</a:t>
            </a:r>
            <a:r>
              <a:rPr lang="en-US" altLang="zh-CN" sz="1600" b="0" i="0" dirty="0">
                <a:solidFill>
                  <a:schemeClr val="bg1"/>
                </a:solidFill>
                <a:effectLst/>
                <a:latin typeface="微软雅黑 Light" panose="020B0502040204020203" pitchFamily="34" charset="-122"/>
                <a:ea typeface="微软雅黑 Light" panose="020B0502040204020203" pitchFamily="34" charset="-122"/>
              </a:rPr>
              <a:t>20</a:t>
            </a:r>
            <a:r>
              <a:rPr lang="zh-CN" altLang="en-US" sz="1600" b="0" i="0" dirty="0">
                <a:solidFill>
                  <a:schemeClr val="bg1"/>
                </a:solidFill>
                <a:effectLst/>
                <a:latin typeface="微软雅黑 Light" panose="020B0502040204020203" pitchFamily="34" charset="-122"/>
                <a:ea typeface="微软雅黑 Light" panose="020B0502040204020203" pitchFamily="34" charset="-122"/>
              </a:rPr>
              <a:t>世纪</a:t>
            </a:r>
            <a:r>
              <a:rPr lang="en-US" altLang="zh-CN" sz="1600" b="0" i="0" dirty="0">
                <a:solidFill>
                  <a:schemeClr val="bg1"/>
                </a:solidFill>
                <a:effectLst/>
                <a:latin typeface="微软雅黑 Light" panose="020B0502040204020203" pitchFamily="34" charset="-122"/>
                <a:ea typeface="微软雅黑 Light" panose="020B0502040204020203" pitchFamily="34" charset="-122"/>
              </a:rPr>
              <a:t>70</a:t>
            </a:r>
            <a:r>
              <a:rPr lang="zh-CN" altLang="en-US" sz="1600" b="0" i="0" dirty="0">
                <a:solidFill>
                  <a:schemeClr val="bg1"/>
                </a:solidFill>
                <a:effectLst/>
                <a:latin typeface="微软雅黑 Light" panose="020B0502040204020203" pitchFamily="34" charset="-122"/>
                <a:ea typeface="微软雅黑 Light" panose="020B0502040204020203" pitchFamily="34" charset="-122"/>
              </a:rPr>
              <a:t>年代中叶到</a:t>
            </a:r>
            <a:r>
              <a:rPr lang="en-US" altLang="zh-CN" sz="1600" b="0" i="0" dirty="0">
                <a:solidFill>
                  <a:schemeClr val="bg1"/>
                </a:solidFill>
                <a:effectLst/>
                <a:latin typeface="微软雅黑 Light" panose="020B0502040204020203" pitchFamily="34" charset="-122"/>
                <a:ea typeface="微软雅黑 Light" panose="020B0502040204020203" pitchFamily="34" charset="-122"/>
              </a:rPr>
              <a:t>80</a:t>
            </a:r>
            <a:r>
              <a:rPr lang="zh-CN" altLang="en-US" sz="1600" b="0" i="0" dirty="0">
                <a:solidFill>
                  <a:schemeClr val="bg1"/>
                </a:solidFill>
                <a:effectLst/>
                <a:latin typeface="微软雅黑 Light" panose="020B0502040204020203" pitchFamily="34" charset="-122"/>
                <a:ea typeface="微软雅黑 Light" panose="020B0502040204020203" pitchFamily="34" charset="-122"/>
              </a:rPr>
              <a:t>年代中叶，称为复兴时期。在此期间，人们从学习单个概念扩展到学习多个概念，探索不同的学习策略和学习方法，且在本阶段已开始把学习系统与各种应用结合起来，并取得很大的成功。同时，专家系统在知识获取方面的需求也极大地刺激了机器学习的研究和发展。在出现第一个专家学习系统之后，示例归纳学习系统成为研究的主流，自动知识获取成为机器学习应用的研究目标。</a:t>
            </a:r>
          </a:p>
        </p:txBody>
      </p:sp>
      <p:pic>
        <p:nvPicPr>
          <p:cNvPr id="7" name="图片 6">
            <a:extLst>
              <a:ext uri="{FF2B5EF4-FFF2-40B4-BE49-F238E27FC236}">
                <a16:creationId xmlns:a16="http://schemas.microsoft.com/office/drawing/2014/main" id="{AE5F73A4-008E-4280-BD4E-95238658A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97" y="927859"/>
            <a:ext cx="577392" cy="577392"/>
          </a:xfrm>
          <a:prstGeom prst="rect">
            <a:avLst/>
          </a:prstGeom>
        </p:spPr>
      </p:pic>
      <p:pic>
        <p:nvPicPr>
          <p:cNvPr id="9" name="图片 8">
            <a:extLst>
              <a:ext uri="{FF2B5EF4-FFF2-40B4-BE49-F238E27FC236}">
                <a16:creationId xmlns:a16="http://schemas.microsoft.com/office/drawing/2014/main" id="{EFCE41C2-EC0B-4F4E-9176-0928C8F94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97" y="2257038"/>
            <a:ext cx="577392" cy="577392"/>
          </a:xfrm>
          <a:prstGeom prst="rect">
            <a:avLst/>
          </a:prstGeom>
        </p:spPr>
      </p:pic>
      <p:pic>
        <p:nvPicPr>
          <p:cNvPr id="10" name="图片 9">
            <a:extLst>
              <a:ext uri="{FF2B5EF4-FFF2-40B4-BE49-F238E27FC236}">
                <a16:creationId xmlns:a16="http://schemas.microsoft.com/office/drawing/2014/main" id="{F2FF9693-A332-4E41-9801-0AF7B9A9B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97" y="3838569"/>
            <a:ext cx="577392" cy="577392"/>
          </a:xfrm>
          <a:prstGeom prst="rect">
            <a:avLst/>
          </a:prstGeom>
        </p:spPr>
      </p:pic>
      <p:cxnSp>
        <p:nvCxnSpPr>
          <p:cNvPr id="12" name="直接连接符 11">
            <a:extLst>
              <a:ext uri="{FF2B5EF4-FFF2-40B4-BE49-F238E27FC236}">
                <a16:creationId xmlns:a16="http://schemas.microsoft.com/office/drawing/2014/main" id="{FEA8A41D-70C0-414A-8899-636FBCE0A7D8}"/>
              </a:ext>
            </a:extLst>
          </p:cNvPr>
          <p:cNvCxnSpPr/>
          <p:nvPr/>
        </p:nvCxnSpPr>
        <p:spPr>
          <a:xfrm>
            <a:off x="1057373" y="2257038"/>
            <a:ext cx="1048103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FBE5C75-6558-4CF8-B5F5-AE39D810AB48}"/>
              </a:ext>
            </a:extLst>
          </p:cNvPr>
          <p:cNvCxnSpPr/>
          <p:nvPr/>
        </p:nvCxnSpPr>
        <p:spPr>
          <a:xfrm>
            <a:off x="1057373" y="3838569"/>
            <a:ext cx="1048103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934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344</Words>
  <Application>Microsoft Office PowerPoint</Application>
  <PresentationFormat>宽屏</PresentationFormat>
  <Paragraphs>16</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等线 Light</vt:lpstr>
      <vt:lpstr>微软雅黑</vt:lpstr>
      <vt:lpstr>微软雅黑 Light</vt:lpstr>
      <vt:lpstr>Arial</vt:lpstr>
      <vt:lpstr>Arial</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 儒</dc:creator>
  <cp:lastModifiedBy>何 儒</cp:lastModifiedBy>
  <cp:revision>7</cp:revision>
  <dcterms:created xsi:type="dcterms:W3CDTF">2020-04-26T13:39:05Z</dcterms:created>
  <dcterms:modified xsi:type="dcterms:W3CDTF">2020-04-26T15:10:52Z</dcterms:modified>
</cp:coreProperties>
</file>