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4" r:id="rId6"/>
    <p:sldId id="260" r:id="rId7"/>
    <p:sldId id="265" r:id="rId8"/>
    <p:sldId id="266" r:id="rId9"/>
    <p:sldId id="267" r:id="rId10"/>
    <p:sldId id="268" r:id="rId11"/>
    <p:sldId id="269" r:id="rId12"/>
    <p:sldId id="270" r:id="rId13"/>
    <p:sldId id="272" r:id="rId14"/>
    <p:sldId id="273" r:id="rId15"/>
    <p:sldId id="274" r:id="rId16"/>
    <p:sldId id="271" r:id="rId17"/>
    <p:sldId id="276" r:id="rId18"/>
    <p:sldId id="277" r:id="rId19"/>
    <p:sldId id="261" r:id="rId2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7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smtClean="0"/>
              <a:t>Tania </a:t>
            </a:r>
            <a:r>
              <a:rPr dirty="0" err="1" smtClean="0"/>
              <a:t>Syifa</a:t>
            </a:r>
            <a:r>
              <a:rPr dirty="0" smtClean="0"/>
              <a:t> </a:t>
            </a:r>
            <a:r>
              <a:rPr dirty="0" err="1" smtClean="0"/>
              <a:t>Utami</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Car Ownership Distribution by State</a:t>
            </a:r>
            <a:endParaRPr dirty="0"/>
          </a:p>
        </p:txBody>
      </p:sp>
      <p:sp>
        <p:nvSpPr>
          <p:cNvPr id="142" name="Shape 91"/>
          <p:cNvSpPr/>
          <p:nvPr/>
        </p:nvSpPr>
        <p:spPr>
          <a:xfrm>
            <a:off x="205025" y="1784966"/>
            <a:ext cx="4142688" cy="310466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id-ID" dirty="0" smtClean="0"/>
              <a:t>NSW is the main market as the number of customers without cars are the highest amongst the state.</a:t>
            </a:r>
          </a:p>
          <a:p>
            <a:endParaRPr lang="id-ID" dirty="0"/>
          </a:p>
          <a:p>
            <a:r>
              <a:rPr lang="id-ID" dirty="0" smtClean="0"/>
              <a:t>QLD and VIC becomes potential markets for company for the customers who does not have a car. </a:t>
            </a:r>
          </a:p>
          <a:p>
            <a:endParaRPr lang="id-ID" dirty="0"/>
          </a:p>
          <a:p>
            <a:r>
              <a:rPr lang="id-ID" dirty="0" smtClean="0"/>
              <a:t>Customers with car ownership still counted as potential market. It indicates the economic value for bikes as transportation still valueable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399" y="1591804"/>
            <a:ext cx="4138590" cy="3297826"/>
          </a:xfrm>
          <a:prstGeom prst="rect">
            <a:avLst/>
          </a:prstGeom>
        </p:spPr>
      </p:pic>
    </p:spTree>
    <p:extLst>
      <p:ext uri="{BB962C8B-B14F-4D97-AF65-F5344CB8AC3E}">
        <p14:creationId xmlns:p14="http://schemas.microsoft.com/office/powerpoint/2010/main" val="20467372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Profit by Wealth Segment and Car Ownership</a:t>
            </a:r>
            <a:endParaRPr dirty="0"/>
          </a:p>
        </p:txBody>
      </p:sp>
      <p:sp>
        <p:nvSpPr>
          <p:cNvPr id="142" name="Shape 91"/>
          <p:cNvSpPr/>
          <p:nvPr/>
        </p:nvSpPr>
        <p:spPr>
          <a:xfrm>
            <a:off x="205025" y="2273189"/>
            <a:ext cx="3607850" cy="148935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id-ID" dirty="0" smtClean="0"/>
              <a:t>Mass Customers provides the highest profit for company at $5,227,503.47, followed by High Net Worth customers at $2,669,697.30 and Affluent Customers at $2,567,813.04.</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139" y="1591804"/>
            <a:ext cx="4422485" cy="3271920"/>
          </a:xfrm>
          <a:prstGeom prst="rect">
            <a:avLst/>
          </a:prstGeom>
        </p:spPr>
      </p:pic>
    </p:spTree>
    <p:extLst>
      <p:ext uri="{BB962C8B-B14F-4D97-AF65-F5344CB8AC3E}">
        <p14:creationId xmlns:p14="http://schemas.microsoft.com/office/powerpoint/2010/main" val="326298734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RFM Analysis</a:t>
            </a:r>
            <a:endParaRPr dirty="0"/>
          </a:p>
        </p:txBody>
      </p:sp>
      <p:sp>
        <p:nvSpPr>
          <p:cNvPr id="142" name="Shape 91"/>
          <p:cNvSpPr/>
          <p:nvPr/>
        </p:nvSpPr>
        <p:spPr>
          <a:xfrm>
            <a:off x="205025" y="1746090"/>
            <a:ext cx="5854812" cy="151192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id-ID" dirty="0" smtClean="0"/>
              <a:t>RFM Analysis (Recency, Frequency, and Monetary) is used to analyzing customer value.</a:t>
            </a:r>
          </a:p>
          <a:p>
            <a:pPr marL="285750" indent="-285750">
              <a:buFont typeface="Arial" panose="020B0604020202020204" pitchFamily="34" charset="0"/>
              <a:buChar char="•"/>
            </a:pPr>
            <a:r>
              <a:rPr lang="id-ID" dirty="0" smtClean="0"/>
              <a:t>Recency – How recently did the customer purchase?</a:t>
            </a:r>
          </a:p>
          <a:p>
            <a:pPr marL="285750" indent="-285750">
              <a:buFont typeface="Arial" panose="020B0604020202020204" pitchFamily="34" charset="0"/>
              <a:buChar char="•"/>
            </a:pPr>
            <a:r>
              <a:rPr lang="id-ID" dirty="0" smtClean="0"/>
              <a:t>Frequency – How often do they purchase?</a:t>
            </a:r>
          </a:p>
          <a:p>
            <a:pPr marL="285750" indent="-285750">
              <a:buFont typeface="Arial" panose="020B0604020202020204" pitchFamily="34" charset="0"/>
              <a:buChar char="•"/>
            </a:pPr>
            <a:r>
              <a:rPr lang="id-ID" dirty="0" smtClean="0"/>
              <a:t>Monetary – how much do they spend in total?</a:t>
            </a:r>
            <a:endParaRPr lang="id-ID"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46318025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925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RFM Analysis</a:t>
            </a:r>
          </a:p>
          <a:p>
            <a:r>
              <a:rPr lang="x-none" dirty="0" smtClean="0"/>
              <a:t>(Monetary towards R</a:t>
            </a:r>
            <a:r>
              <a:rPr lang="id-ID" dirty="0" smtClean="0"/>
              <a:t>e</a:t>
            </a:r>
            <a:r>
              <a:rPr lang="x-none" dirty="0" smtClean="0"/>
              <a:t>cency)</a:t>
            </a:r>
            <a:endParaRPr dirty="0"/>
          </a:p>
        </p:txBody>
      </p:sp>
      <p:sp>
        <p:nvSpPr>
          <p:cNvPr id="142" name="Shape 91"/>
          <p:cNvSpPr/>
          <p:nvPr/>
        </p:nvSpPr>
        <p:spPr>
          <a:xfrm>
            <a:off x="205025" y="2146282"/>
            <a:ext cx="3700633" cy="257374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id-ID" dirty="0" smtClean="0"/>
              <a:t>Customers who have made more recenty purchase tend to have higher monetary</a:t>
            </a:r>
          </a:p>
          <a:p>
            <a:pPr marL="285750" indent="-285750">
              <a:buFont typeface="Arial" panose="020B0604020202020204" pitchFamily="34" charset="0"/>
              <a:buChar char="•"/>
            </a:pPr>
            <a:r>
              <a:rPr lang="id-ID" dirty="0" smtClean="0"/>
              <a:t>Customers located in top left quadrant, representing high recency and high monetary value. They have made recent purchases and spent siginificant amount of money. Tipically high value and active customers</a:t>
            </a:r>
            <a:endParaRPr lang="id-ID"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658" y="1294477"/>
            <a:ext cx="4162522" cy="3215530"/>
          </a:xfrm>
          <a:prstGeom prst="rect">
            <a:avLst/>
          </a:prstGeom>
        </p:spPr>
      </p:pic>
    </p:spTree>
    <p:extLst>
      <p:ext uri="{BB962C8B-B14F-4D97-AF65-F5344CB8AC3E}">
        <p14:creationId xmlns:p14="http://schemas.microsoft.com/office/powerpoint/2010/main" val="30079590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925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RFM Analysis</a:t>
            </a:r>
          </a:p>
          <a:p>
            <a:r>
              <a:rPr lang="x-none" dirty="0" smtClean="0"/>
              <a:t>(Monetary towards Frequency)</a:t>
            </a:r>
            <a:endParaRPr dirty="0"/>
          </a:p>
        </p:txBody>
      </p:sp>
      <p:sp>
        <p:nvSpPr>
          <p:cNvPr id="142" name="Shape 91"/>
          <p:cNvSpPr/>
          <p:nvPr/>
        </p:nvSpPr>
        <p:spPr>
          <a:xfrm>
            <a:off x="82448" y="1926844"/>
            <a:ext cx="4071098" cy="315775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id-ID" sz="1400" dirty="0" smtClean="0"/>
              <a:t>Customers who have made more frequent purchase tend to have higher monetary</a:t>
            </a:r>
          </a:p>
          <a:p>
            <a:pPr marL="285750" indent="-285750">
              <a:buFont typeface="Arial" panose="020B0604020202020204" pitchFamily="34" charset="0"/>
              <a:buChar char="•"/>
            </a:pPr>
            <a:r>
              <a:rPr lang="id-ID" sz="1400" dirty="0" smtClean="0"/>
              <a:t>Customers located in top right quadrant, representing high frequency and high monetary value. They have made frequent purchases and spent siginificant amount of money. These customers are most loyal and valuable segment</a:t>
            </a:r>
          </a:p>
          <a:p>
            <a:pPr marL="285750" indent="-285750">
              <a:buFont typeface="Arial" panose="020B0604020202020204" pitchFamily="34" charset="0"/>
              <a:buChar char="•"/>
            </a:pPr>
            <a:r>
              <a:rPr lang="id-ID" sz="1400" dirty="0" smtClean="0"/>
              <a:t>Customers located in center quadrant representing average frequency and monetary. May present opportunities for upsaelling or cross selling</a:t>
            </a:r>
            <a:endParaRPr lang="id-ID" sz="14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3545" y="1529559"/>
            <a:ext cx="3955607" cy="3055689"/>
          </a:xfrm>
          <a:prstGeom prst="rect">
            <a:avLst/>
          </a:prstGeom>
        </p:spPr>
      </p:pic>
    </p:spTree>
    <p:extLst>
      <p:ext uri="{BB962C8B-B14F-4D97-AF65-F5344CB8AC3E}">
        <p14:creationId xmlns:p14="http://schemas.microsoft.com/office/powerpoint/2010/main" val="116627669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925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RFM Analysis</a:t>
            </a:r>
          </a:p>
          <a:p>
            <a:r>
              <a:rPr lang="x-none" dirty="0" smtClean="0"/>
              <a:t>(Frequency towards R</a:t>
            </a:r>
            <a:r>
              <a:rPr lang="id-ID" dirty="0" smtClean="0"/>
              <a:t>e</a:t>
            </a:r>
            <a:r>
              <a:rPr lang="x-none" dirty="0" smtClean="0"/>
              <a:t>cency)</a:t>
            </a:r>
            <a:endParaRPr dirty="0"/>
          </a:p>
        </p:txBody>
      </p:sp>
      <p:sp>
        <p:nvSpPr>
          <p:cNvPr id="142" name="Shape 91"/>
          <p:cNvSpPr/>
          <p:nvPr/>
        </p:nvSpPr>
        <p:spPr>
          <a:xfrm>
            <a:off x="82448" y="1926844"/>
            <a:ext cx="4071098" cy="241447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id-ID" sz="1400" dirty="0" smtClean="0"/>
              <a:t>Customers who have made more recency purchase tend to have higher frequency. Considered as active and engage customers</a:t>
            </a:r>
          </a:p>
          <a:p>
            <a:pPr marL="285750" indent="-285750">
              <a:buFont typeface="Arial" panose="020B0604020202020204" pitchFamily="34" charset="0"/>
              <a:buChar char="•"/>
            </a:pPr>
            <a:r>
              <a:rPr lang="id-ID" sz="1400" dirty="0" smtClean="0"/>
              <a:t>Customers located in bottom left quadrant, representing low frequency and high recency value. They have made low purchases but pruchase recently. These customers are potential market to increase their engagement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3546" y="1338669"/>
            <a:ext cx="3939900" cy="3189776"/>
          </a:xfrm>
          <a:prstGeom prst="rect">
            <a:avLst/>
          </a:prstGeom>
        </p:spPr>
      </p:pic>
    </p:spTree>
    <p:extLst>
      <p:ext uri="{BB962C8B-B14F-4D97-AF65-F5344CB8AC3E}">
        <p14:creationId xmlns:p14="http://schemas.microsoft.com/office/powerpoint/2010/main" val="140979063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Customers Segmentation based on RFM Value</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p:cNvPicPr>
            <a:picLocks noChangeAspect="1"/>
          </p:cNvPicPr>
          <p:nvPr/>
        </p:nvPicPr>
        <p:blipFill rotWithShape="1">
          <a:blip r:embed="rId2"/>
          <a:srcRect l="2711" t="28403" r="34872" b="32191"/>
          <a:stretch/>
        </p:blipFill>
        <p:spPr>
          <a:xfrm>
            <a:off x="418453" y="1974688"/>
            <a:ext cx="7287751" cy="2586873"/>
          </a:xfrm>
          <a:prstGeom prst="rect">
            <a:avLst/>
          </a:prstGeom>
        </p:spPr>
      </p:pic>
    </p:spTree>
    <p:extLst>
      <p:ext uri="{BB962C8B-B14F-4D97-AF65-F5344CB8AC3E}">
        <p14:creationId xmlns:p14="http://schemas.microsoft.com/office/powerpoint/2010/main" val="173214357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smtClean="0"/>
              <a:t>Interpretation</a:t>
            </a:r>
            <a:endParaRPr dirty="0"/>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Customers Segmentation based on RFM Value</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553" y="1591804"/>
            <a:ext cx="4518072" cy="2995978"/>
          </a:xfrm>
          <a:prstGeom prst="rect">
            <a:avLst/>
          </a:prstGeom>
        </p:spPr>
      </p:pic>
      <p:sp>
        <p:nvSpPr>
          <p:cNvPr id="9" name="Shape 91"/>
          <p:cNvSpPr/>
          <p:nvPr/>
        </p:nvSpPr>
        <p:spPr>
          <a:xfrm>
            <a:off x="82448" y="1926844"/>
            <a:ext cx="4071098" cy="266223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id-ID" sz="1400" dirty="0" smtClean="0"/>
              <a:t>For existing customers, company can focus on maintaining type of customers which classified as champions, loyal customers, and potential loyalist</a:t>
            </a:r>
          </a:p>
          <a:p>
            <a:pPr marL="285750" indent="-285750">
              <a:buFont typeface="Arial" panose="020B0604020202020204" pitchFamily="34" charset="0"/>
              <a:buChar char="•"/>
            </a:pPr>
            <a:r>
              <a:rPr lang="id-ID" sz="1400" dirty="0" smtClean="0"/>
              <a:t>New customers and promising ones, have high opportunities for upselling or cross selling</a:t>
            </a:r>
          </a:p>
          <a:p>
            <a:pPr marL="285750" indent="-285750">
              <a:buFont typeface="Arial" panose="020B0604020202020204" pitchFamily="34" charset="0"/>
              <a:buChar char="•"/>
            </a:pPr>
            <a:r>
              <a:rPr lang="id-ID" sz="1400" dirty="0" smtClean="0"/>
              <a:t>Need attention type of customers can nurtured by encouraging them to increase their engagement</a:t>
            </a:r>
          </a:p>
        </p:txBody>
      </p:sp>
    </p:spTree>
    <p:extLst>
      <p:ext uri="{BB962C8B-B14F-4D97-AF65-F5344CB8AC3E}">
        <p14:creationId xmlns:p14="http://schemas.microsoft.com/office/powerpoint/2010/main" val="42801402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smtClean="0"/>
              <a:t>Interpretation</a:t>
            </a:r>
            <a:endParaRPr dirty="0"/>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Potential High Value Customers in New Customers Dataset</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Oval 1"/>
          <p:cNvSpPr/>
          <p:nvPr/>
        </p:nvSpPr>
        <p:spPr>
          <a:xfrm>
            <a:off x="3728408" y="2789244"/>
            <a:ext cx="1518833" cy="735744"/>
          </a:xfrm>
          <a:prstGeom prst="ellipse">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id-ID" sz="1400" b="0" i="0" u="none" strike="noStrike" cap="none" spc="0" normalizeH="0" baseline="0" dirty="0" smtClean="0">
                <a:ln>
                  <a:noFill/>
                </a:ln>
                <a:solidFill>
                  <a:srgbClr val="000000"/>
                </a:solidFill>
                <a:effectLst/>
                <a:uFillTx/>
                <a:latin typeface="+mn-lt"/>
                <a:ea typeface="+mn-ea"/>
                <a:cs typeface="+mn-cs"/>
                <a:sym typeface="Arial"/>
              </a:rPr>
              <a:t>Potential Customers</a:t>
            </a:r>
            <a:endParaRPr kumimoji="0" lang="id-ID" sz="1400" b="0" i="0" u="none" strike="noStrike" cap="none" spc="0" normalizeH="0" baseline="0" dirty="0">
              <a:ln>
                <a:noFill/>
              </a:ln>
              <a:solidFill>
                <a:srgbClr val="000000"/>
              </a:solidFill>
              <a:effectLst/>
              <a:uFillTx/>
              <a:latin typeface="+mn-lt"/>
              <a:ea typeface="+mn-ea"/>
              <a:cs typeface="+mn-cs"/>
              <a:sym typeface="Arial"/>
            </a:endParaRPr>
          </a:p>
        </p:txBody>
      </p:sp>
      <p:sp>
        <p:nvSpPr>
          <p:cNvPr id="10" name="Oval 9"/>
          <p:cNvSpPr/>
          <p:nvPr/>
        </p:nvSpPr>
        <p:spPr>
          <a:xfrm>
            <a:off x="5247241" y="1652723"/>
            <a:ext cx="1518833" cy="735744"/>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id-ID" dirty="0" smtClean="0">
                <a:solidFill>
                  <a:srgbClr val="000000"/>
                </a:solidFill>
              </a:rPr>
              <a:t>By Age:</a:t>
            </a:r>
          </a:p>
          <a:p>
            <a:pPr marL="0" marR="0" indent="0" algn="ctr" defTabSz="914400" rtl="0" fontAlgn="auto" latinLnBrk="0" hangingPunct="0">
              <a:lnSpc>
                <a:spcPct val="100000"/>
              </a:lnSpc>
              <a:spcBef>
                <a:spcPts val="0"/>
              </a:spcBef>
              <a:spcAft>
                <a:spcPts val="0"/>
              </a:spcAft>
              <a:buClrTx/>
              <a:buSzTx/>
              <a:buFontTx/>
              <a:buNone/>
              <a:tabLst/>
            </a:pPr>
            <a:r>
              <a:rPr kumimoji="0" lang="id-ID" sz="1400" b="1" i="0" u="none" strike="noStrike" cap="none" spc="0" normalizeH="0" baseline="0" dirty="0" smtClean="0">
                <a:ln>
                  <a:noFill/>
                </a:ln>
                <a:solidFill>
                  <a:srgbClr val="000000"/>
                </a:solidFill>
                <a:effectLst/>
                <a:uFillTx/>
                <a:sym typeface="Arial"/>
              </a:rPr>
              <a:t>41-50</a:t>
            </a:r>
            <a:r>
              <a:rPr kumimoji="0" lang="id-ID" sz="1400" b="1" i="0" u="none" strike="noStrike" cap="none" spc="0" normalizeH="0" dirty="0" smtClean="0">
                <a:ln>
                  <a:noFill/>
                </a:ln>
                <a:solidFill>
                  <a:srgbClr val="000000"/>
                </a:solidFill>
                <a:effectLst/>
                <a:uFillTx/>
                <a:sym typeface="Arial"/>
              </a:rPr>
              <a:t> </a:t>
            </a:r>
            <a:endParaRPr kumimoji="0" lang="id-ID" sz="1400" b="1" i="0" u="none" strike="noStrike" cap="none" spc="0" normalizeH="0" baseline="0" dirty="0">
              <a:ln>
                <a:noFill/>
              </a:ln>
              <a:solidFill>
                <a:srgbClr val="000000"/>
              </a:solidFill>
              <a:effectLst/>
              <a:uFillTx/>
              <a:sym typeface="Arial"/>
            </a:endParaRPr>
          </a:p>
        </p:txBody>
      </p:sp>
      <p:sp>
        <p:nvSpPr>
          <p:cNvPr id="11" name="Oval 10"/>
          <p:cNvSpPr/>
          <p:nvPr/>
        </p:nvSpPr>
        <p:spPr>
          <a:xfrm>
            <a:off x="5606402" y="4056088"/>
            <a:ext cx="1624458" cy="735744"/>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algn="ctr"/>
            <a:r>
              <a:rPr lang="id-ID" dirty="0" smtClean="0">
                <a:solidFill>
                  <a:srgbClr val="000000"/>
                </a:solidFill>
              </a:rPr>
              <a:t>By State</a:t>
            </a:r>
          </a:p>
          <a:p>
            <a:pPr marL="0" marR="0" indent="0" algn="ctr" defTabSz="914400" rtl="0" fontAlgn="auto" latinLnBrk="0" hangingPunct="0">
              <a:lnSpc>
                <a:spcPct val="100000"/>
              </a:lnSpc>
              <a:spcBef>
                <a:spcPts val="0"/>
              </a:spcBef>
              <a:spcAft>
                <a:spcPts val="0"/>
              </a:spcAft>
              <a:buClrTx/>
              <a:buSzTx/>
              <a:buFontTx/>
              <a:buNone/>
              <a:tabLst/>
            </a:pPr>
            <a:r>
              <a:rPr kumimoji="0" lang="id-ID" sz="1400" b="0" i="0" u="none" strike="noStrike" cap="none" spc="0" normalizeH="0" dirty="0" smtClean="0">
                <a:ln>
                  <a:noFill/>
                </a:ln>
                <a:solidFill>
                  <a:srgbClr val="000000"/>
                </a:solidFill>
                <a:effectLst/>
                <a:uFillTx/>
                <a:latin typeface="+mn-lt"/>
                <a:ea typeface="+mn-ea"/>
                <a:cs typeface="+mn-cs"/>
                <a:sym typeface="Arial"/>
              </a:rPr>
              <a:t> </a:t>
            </a:r>
            <a:r>
              <a:rPr kumimoji="0" lang="id-ID" sz="1400" b="1" i="0" u="none" strike="noStrike" cap="none" spc="0" normalizeH="0" dirty="0" smtClean="0">
                <a:ln>
                  <a:noFill/>
                </a:ln>
                <a:solidFill>
                  <a:srgbClr val="000000"/>
                </a:solidFill>
                <a:effectLst/>
                <a:uFillTx/>
                <a:latin typeface="+mn-lt"/>
                <a:ea typeface="+mn-ea"/>
                <a:cs typeface="+mn-cs"/>
                <a:sym typeface="Arial"/>
              </a:rPr>
              <a:t>NSW &amp; VIC</a:t>
            </a:r>
            <a:endParaRPr kumimoji="0" lang="id-ID" sz="1400" b="1" i="0" u="none" strike="noStrike" cap="none" spc="0" normalizeH="0" baseline="0" dirty="0">
              <a:ln>
                <a:noFill/>
              </a:ln>
              <a:solidFill>
                <a:srgbClr val="000000"/>
              </a:solidFill>
              <a:effectLst/>
              <a:uFillTx/>
              <a:latin typeface="+mn-lt"/>
              <a:ea typeface="+mn-ea"/>
              <a:cs typeface="+mn-cs"/>
              <a:sym typeface="Arial"/>
            </a:endParaRPr>
          </a:p>
        </p:txBody>
      </p:sp>
      <p:sp>
        <p:nvSpPr>
          <p:cNvPr id="12" name="Oval 11"/>
          <p:cNvSpPr/>
          <p:nvPr/>
        </p:nvSpPr>
        <p:spPr>
          <a:xfrm>
            <a:off x="679343" y="3520535"/>
            <a:ext cx="1518833" cy="735744"/>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algn="ctr"/>
            <a:r>
              <a:rPr lang="id-ID" b="1" dirty="0" smtClean="0">
                <a:solidFill>
                  <a:srgbClr val="000000"/>
                </a:solidFill>
              </a:rPr>
              <a:t>Female &amp; Male</a:t>
            </a:r>
            <a:endParaRPr kumimoji="0" lang="id-ID" sz="1400" b="1" i="0" u="none" strike="noStrike" cap="none" spc="0" normalizeH="0" baseline="0" dirty="0">
              <a:ln>
                <a:noFill/>
              </a:ln>
              <a:solidFill>
                <a:srgbClr val="000000"/>
              </a:solidFill>
              <a:effectLst/>
              <a:uFillTx/>
              <a:sym typeface="Arial"/>
            </a:endParaRPr>
          </a:p>
        </p:txBody>
      </p:sp>
      <p:sp>
        <p:nvSpPr>
          <p:cNvPr id="13" name="Oval 12"/>
          <p:cNvSpPr/>
          <p:nvPr/>
        </p:nvSpPr>
        <p:spPr>
          <a:xfrm>
            <a:off x="421039" y="2421372"/>
            <a:ext cx="1777137" cy="735744"/>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algn="ctr"/>
            <a:r>
              <a:rPr lang="id-ID" dirty="0">
                <a:solidFill>
                  <a:srgbClr val="000000"/>
                </a:solidFill>
              </a:rPr>
              <a:t>C</a:t>
            </a:r>
            <a:r>
              <a:rPr lang="id-ID" dirty="0" smtClean="0">
                <a:solidFill>
                  <a:srgbClr val="000000"/>
                </a:solidFill>
              </a:rPr>
              <a:t>lass product:</a:t>
            </a:r>
          </a:p>
          <a:p>
            <a:pPr algn="ctr"/>
            <a:r>
              <a:rPr kumimoji="0" lang="id-ID" sz="1400" b="1" i="0" u="none" strike="noStrike" cap="none" spc="0" normalizeH="0" baseline="0" dirty="0" smtClean="0">
                <a:ln>
                  <a:noFill/>
                </a:ln>
                <a:solidFill>
                  <a:srgbClr val="000000"/>
                </a:solidFill>
                <a:effectLst/>
                <a:uFillTx/>
                <a:latin typeface="+mn-lt"/>
                <a:ea typeface="+mn-ea"/>
                <a:cs typeface="+mn-cs"/>
                <a:sym typeface="Arial"/>
              </a:rPr>
              <a:t>Medium</a:t>
            </a:r>
            <a:endParaRPr kumimoji="0" lang="id-ID" sz="1400" b="1" i="0" u="none" strike="noStrike" cap="none" spc="0" normalizeH="0" baseline="0" dirty="0">
              <a:ln>
                <a:noFill/>
              </a:ln>
              <a:solidFill>
                <a:srgbClr val="000000"/>
              </a:solidFill>
              <a:effectLst/>
              <a:uFillTx/>
              <a:latin typeface="+mn-lt"/>
              <a:ea typeface="+mn-ea"/>
              <a:cs typeface="+mn-cs"/>
              <a:sym typeface="Arial"/>
            </a:endParaRPr>
          </a:p>
        </p:txBody>
      </p:sp>
      <p:sp>
        <p:nvSpPr>
          <p:cNvPr id="14" name="Oval 13"/>
          <p:cNvSpPr/>
          <p:nvPr/>
        </p:nvSpPr>
        <p:spPr>
          <a:xfrm>
            <a:off x="2171056" y="1652723"/>
            <a:ext cx="2136539" cy="735744"/>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algn="ctr"/>
            <a:r>
              <a:rPr lang="id-ID" dirty="0" smtClean="0">
                <a:solidFill>
                  <a:srgbClr val="000000"/>
                </a:solidFill>
              </a:rPr>
              <a:t>Wealth segment:</a:t>
            </a:r>
          </a:p>
          <a:p>
            <a:pPr algn="ctr"/>
            <a:r>
              <a:rPr lang="id-ID" b="1" dirty="0" smtClean="0">
                <a:solidFill>
                  <a:srgbClr val="000000"/>
                </a:solidFill>
              </a:rPr>
              <a:t>Mass customers</a:t>
            </a:r>
            <a:endParaRPr kumimoji="0" lang="id-ID" sz="1400" b="1" i="0" u="none" strike="noStrike" cap="none" spc="0" normalizeH="0" baseline="0" dirty="0">
              <a:ln>
                <a:noFill/>
              </a:ln>
              <a:solidFill>
                <a:srgbClr val="000000"/>
              </a:solidFill>
              <a:effectLst/>
              <a:uFillTx/>
              <a:sym typeface="Arial"/>
            </a:endParaRPr>
          </a:p>
        </p:txBody>
      </p:sp>
      <p:sp>
        <p:nvSpPr>
          <p:cNvPr id="15" name="Oval 14"/>
          <p:cNvSpPr/>
          <p:nvPr/>
        </p:nvSpPr>
        <p:spPr>
          <a:xfrm>
            <a:off x="2198176" y="4056088"/>
            <a:ext cx="2456017" cy="735744"/>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algn="ctr"/>
            <a:r>
              <a:rPr lang="id-ID" b="1" dirty="0" smtClean="0">
                <a:solidFill>
                  <a:srgbClr val="000000"/>
                </a:solidFill>
              </a:rPr>
              <a:t>Customers without car ownership</a:t>
            </a:r>
            <a:endParaRPr kumimoji="0" lang="id-ID" sz="1400" b="1" i="0" u="none" strike="noStrike" cap="none" spc="0" normalizeH="0" baseline="0" dirty="0">
              <a:ln>
                <a:noFill/>
              </a:ln>
              <a:solidFill>
                <a:srgbClr val="000000"/>
              </a:solidFill>
              <a:effectLst/>
              <a:uFillTx/>
              <a:sym typeface="Arial"/>
            </a:endParaRPr>
          </a:p>
        </p:txBody>
      </p:sp>
      <p:sp>
        <p:nvSpPr>
          <p:cNvPr id="16" name="Oval 15"/>
          <p:cNvSpPr/>
          <p:nvPr/>
        </p:nvSpPr>
        <p:spPr>
          <a:xfrm>
            <a:off x="6000150" y="2507965"/>
            <a:ext cx="3026154" cy="1038698"/>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algn="ctr"/>
            <a:r>
              <a:rPr lang="id-ID" dirty="0" smtClean="0">
                <a:solidFill>
                  <a:srgbClr val="000000"/>
                </a:solidFill>
              </a:rPr>
              <a:t>Top 3 Industries:</a:t>
            </a:r>
          </a:p>
          <a:p>
            <a:pPr algn="ctr"/>
            <a:r>
              <a:rPr lang="id-ID" b="1" dirty="0" smtClean="0">
                <a:solidFill>
                  <a:srgbClr val="000000"/>
                </a:solidFill>
              </a:rPr>
              <a:t>M</a:t>
            </a:r>
            <a:r>
              <a:rPr lang="id-ID" b="1" dirty="0" smtClean="0">
                <a:solidFill>
                  <a:srgbClr val="000000"/>
                </a:solidFill>
              </a:rPr>
              <a:t>anufacturing, financial services, health</a:t>
            </a:r>
            <a:endParaRPr kumimoji="0" lang="id-ID" sz="1400" b="1" i="0" u="none" strike="noStrike" cap="none" spc="0" normalizeH="0" baseline="0" dirty="0">
              <a:ln>
                <a:noFill/>
              </a:ln>
              <a:solidFill>
                <a:srgbClr val="000000"/>
              </a:solidFill>
              <a:effectLst/>
              <a:uFillTx/>
              <a:sym typeface="Arial"/>
            </a:endParaRPr>
          </a:p>
        </p:txBody>
      </p:sp>
      <p:cxnSp>
        <p:nvCxnSpPr>
          <p:cNvPr id="5" name="Straight Arrow Connector 4"/>
          <p:cNvCxnSpPr>
            <a:stCxn id="12" idx="7"/>
            <a:endCxn id="2" idx="2"/>
          </p:cNvCxnSpPr>
          <p:nvPr/>
        </p:nvCxnSpPr>
        <p:spPr>
          <a:xfrm flipV="1">
            <a:off x="1975748" y="3157116"/>
            <a:ext cx="1752660" cy="471166"/>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7" name="Straight Arrow Connector 6"/>
          <p:cNvCxnSpPr>
            <a:stCxn id="15" idx="0"/>
            <a:endCxn id="2" idx="3"/>
          </p:cNvCxnSpPr>
          <p:nvPr/>
        </p:nvCxnSpPr>
        <p:spPr>
          <a:xfrm flipV="1">
            <a:off x="3426185" y="3417241"/>
            <a:ext cx="524651" cy="638847"/>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 name="Straight Arrow Connector 17"/>
          <p:cNvCxnSpPr>
            <a:stCxn id="11" idx="1"/>
            <a:endCxn id="2" idx="5"/>
          </p:cNvCxnSpPr>
          <p:nvPr/>
        </p:nvCxnSpPr>
        <p:spPr>
          <a:xfrm flipH="1" flipV="1">
            <a:off x="5024813" y="3417241"/>
            <a:ext cx="819485" cy="746594"/>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 name="Straight Arrow Connector 20"/>
          <p:cNvCxnSpPr>
            <a:stCxn id="16" idx="2"/>
            <a:endCxn id="2" idx="6"/>
          </p:cNvCxnSpPr>
          <p:nvPr/>
        </p:nvCxnSpPr>
        <p:spPr>
          <a:xfrm flipH="1">
            <a:off x="5247241" y="3027314"/>
            <a:ext cx="752909" cy="129802"/>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3" name="Straight Arrow Connector 22"/>
          <p:cNvCxnSpPr>
            <a:stCxn id="10" idx="3"/>
          </p:cNvCxnSpPr>
          <p:nvPr/>
        </p:nvCxnSpPr>
        <p:spPr>
          <a:xfrm flipH="1">
            <a:off x="4864851" y="2280720"/>
            <a:ext cx="604818" cy="529607"/>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5" name="Straight Arrow Connector 24"/>
          <p:cNvCxnSpPr>
            <a:stCxn id="14" idx="5"/>
            <a:endCxn id="2" idx="0"/>
          </p:cNvCxnSpPr>
          <p:nvPr/>
        </p:nvCxnSpPr>
        <p:spPr>
          <a:xfrm>
            <a:off x="3994706" y="2280720"/>
            <a:ext cx="493119" cy="508524"/>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traight Arrow Connector 26"/>
          <p:cNvCxnSpPr>
            <a:stCxn id="13" idx="6"/>
            <a:endCxn id="2" idx="1"/>
          </p:cNvCxnSpPr>
          <p:nvPr/>
        </p:nvCxnSpPr>
        <p:spPr>
          <a:xfrm>
            <a:off x="2198176" y="2789244"/>
            <a:ext cx="1752660" cy="107747"/>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4748087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205025" y="2066981"/>
            <a:ext cx="3163986" cy="124646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dirty="0" smtClean="0"/>
              <a:t>List of Top 20 New Customers with </a:t>
            </a:r>
            <a:r>
              <a:rPr lang="id-ID" dirty="0"/>
              <a:t> Potential High </a:t>
            </a:r>
            <a:r>
              <a:rPr lang="id-ID" dirty="0" smtClean="0"/>
              <a:t>Value</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rotWithShape="1">
          <a:blip r:embed="rId2"/>
          <a:srcRect l="5570" t="25437" r="45831" b="10219"/>
          <a:stretch/>
        </p:blipFill>
        <p:spPr>
          <a:xfrm>
            <a:off x="3640861" y="924068"/>
            <a:ext cx="5350290" cy="3982612"/>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925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Objective:</a:t>
            </a:r>
          </a:p>
          <a:p>
            <a:r>
              <a:rPr lang="x-none" dirty="0" smtClean="0"/>
              <a:t>Identify high value customers based on demographic</a:t>
            </a:r>
            <a:endParaRPr dirty="0"/>
          </a:p>
        </p:txBody>
      </p:sp>
      <p:sp>
        <p:nvSpPr>
          <p:cNvPr id="124" name="Shape 73"/>
          <p:cNvSpPr/>
          <p:nvPr/>
        </p:nvSpPr>
        <p:spPr>
          <a:xfrm>
            <a:off x="353225" y="2020167"/>
            <a:ext cx="4134600" cy="31046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dirty="0" smtClean="0"/>
              <a:t>Outline Problem:</a:t>
            </a:r>
          </a:p>
          <a:p>
            <a:pPr marL="285750" indent="-285750">
              <a:buFont typeface="Arial" panose="020B0604020202020204" pitchFamily="34" charset="0"/>
              <a:buChar char="•"/>
            </a:pPr>
            <a:r>
              <a:rPr lang="x-none" dirty="0" smtClean="0"/>
              <a:t>Sprocket Central Pty Ltd is a company who specialises in high quality bikes and accessible cycling accessories for rides.</a:t>
            </a:r>
          </a:p>
          <a:p>
            <a:pPr marL="285750" indent="-285750">
              <a:buFont typeface="Arial" panose="020B0604020202020204" pitchFamily="34" charset="0"/>
              <a:buChar char="•"/>
            </a:pPr>
            <a:r>
              <a:rPr lang="x-none" dirty="0" smtClean="0"/>
              <a:t>The marketing team want to boost their business based on existing customers</a:t>
            </a:r>
          </a:p>
          <a:p>
            <a:pPr marL="285750" indent="-285750">
              <a:buFont typeface="Arial" panose="020B0604020202020204" pitchFamily="34" charset="0"/>
              <a:buChar char="•"/>
            </a:pPr>
            <a:r>
              <a:rPr lang="x-none" dirty="0" smtClean="0"/>
              <a:t>The marketing team want to know what type of customer that will bring value for company.</a:t>
            </a:r>
          </a:p>
          <a:p>
            <a:pPr marL="285750" indent="-285750">
              <a:buFont typeface="Arial" panose="020B0604020202020204" pitchFamily="34" charset="0"/>
              <a:buChar char="•"/>
            </a:pPr>
            <a:endParaRPr dirty="0" smtClean="0"/>
          </a:p>
          <a:p>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73"/>
          <p:cNvSpPr/>
          <p:nvPr/>
        </p:nvSpPr>
        <p:spPr>
          <a:xfrm>
            <a:off x="4784327" y="2020167"/>
            <a:ext cx="4134600" cy="31046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dirty="0" smtClean="0"/>
              <a:t>Data Analytics Approaches</a:t>
            </a:r>
            <a:r>
              <a:rPr dirty="0" smtClean="0"/>
              <a:t>:</a:t>
            </a:r>
          </a:p>
          <a:p>
            <a:pPr marL="285750" indent="-285750">
              <a:buFont typeface="Arial" panose="020B0604020202020204" pitchFamily="34" charset="0"/>
              <a:buChar char="•"/>
            </a:pPr>
            <a:r>
              <a:rPr lang="id-ID" dirty="0" smtClean="0"/>
              <a:t>P</a:t>
            </a:r>
            <a:r>
              <a:rPr lang="x-none" dirty="0" smtClean="0"/>
              <a:t>rofit earned by month</a:t>
            </a:r>
            <a:endParaRPr dirty="0" smtClean="0"/>
          </a:p>
          <a:p>
            <a:pPr marL="285750" indent="-285750">
              <a:buFont typeface="Arial" panose="020B0604020202020204" pitchFamily="34" charset="0"/>
              <a:buChar char="•"/>
            </a:pPr>
            <a:r>
              <a:rPr dirty="0" smtClean="0"/>
              <a:t>Age segmentation </a:t>
            </a:r>
            <a:r>
              <a:rPr dirty="0" smtClean="0"/>
              <a:t>that has maximum profit</a:t>
            </a:r>
          </a:p>
          <a:p>
            <a:pPr marL="285750" indent="-285750">
              <a:buFont typeface="Arial" panose="020B0604020202020204" pitchFamily="34" charset="0"/>
              <a:buChar char="•"/>
            </a:pPr>
            <a:r>
              <a:rPr lang="x-none" dirty="0"/>
              <a:t>Order by product </a:t>
            </a:r>
            <a:r>
              <a:rPr lang="x-none" dirty="0" smtClean="0"/>
              <a:t>classes</a:t>
            </a:r>
          </a:p>
          <a:p>
            <a:pPr marL="285750" indent="-285750">
              <a:buFont typeface="Arial" panose="020B0604020202020204" pitchFamily="34" charset="0"/>
              <a:buChar char="•"/>
            </a:pPr>
            <a:r>
              <a:rPr lang="x-none" dirty="0"/>
              <a:t>T</a:t>
            </a:r>
            <a:r>
              <a:rPr lang="id-ID" dirty="0"/>
              <a:t>o</a:t>
            </a:r>
            <a:r>
              <a:rPr lang="x-none" dirty="0"/>
              <a:t>p industry contributing to </a:t>
            </a:r>
            <a:r>
              <a:rPr lang="x-none" dirty="0" smtClean="0"/>
              <a:t>sales</a:t>
            </a:r>
          </a:p>
          <a:p>
            <a:pPr marL="285750" indent="-285750">
              <a:buFont typeface="Arial" panose="020B0604020202020204" pitchFamily="34" charset="0"/>
              <a:buChar char="•"/>
            </a:pPr>
            <a:r>
              <a:rPr lang="x-none" dirty="0"/>
              <a:t>Profit and sales by state and wealth </a:t>
            </a:r>
            <a:r>
              <a:rPr lang="x-none" dirty="0" smtClean="0"/>
              <a:t>segment</a:t>
            </a:r>
            <a:endParaRPr lang="id-ID" dirty="0" smtClean="0"/>
          </a:p>
          <a:p>
            <a:pPr marL="285750" indent="-285750">
              <a:buFont typeface="Arial" panose="020B0604020202020204" pitchFamily="34" charset="0"/>
              <a:buChar char="•"/>
            </a:pPr>
            <a:r>
              <a:rPr lang="id-ID" dirty="0" smtClean="0"/>
              <a:t>C</a:t>
            </a:r>
            <a:r>
              <a:rPr lang="x-none" dirty="0" smtClean="0"/>
              <a:t>ustomer rank classification</a:t>
            </a:r>
          </a:p>
          <a:p>
            <a:pPr marL="285750" indent="-285750">
              <a:buFont typeface="Arial" panose="020B0604020202020204" pitchFamily="34" charset="0"/>
              <a:buChar char="•"/>
            </a:pPr>
            <a:endParaRPr dirty="0" smtClean="0"/>
          </a:p>
          <a:p>
            <a:pPr marL="285750" indent="-285750">
              <a:buFont typeface="Arial" panose="020B0604020202020204" pitchFamily="34" charset="0"/>
              <a:buChar char="•"/>
            </a:pPr>
            <a:endParaRPr dirty="0" smtClean="0"/>
          </a:p>
          <a:p>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67120"/>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Data Quality Assessment</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1"/>
          <p:cNvGraphicFramePr>
            <a:graphicFrameLocks noGrp="1"/>
          </p:cNvGraphicFramePr>
          <p:nvPr>
            <p:extLst>
              <p:ext uri="{D42A27DB-BD31-4B8C-83A1-F6EECF244321}">
                <p14:modId xmlns:p14="http://schemas.microsoft.com/office/powerpoint/2010/main" val="342308031"/>
              </p:ext>
            </p:extLst>
          </p:nvPr>
        </p:nvGraphicFramePr>
        <p:xfrm>
          <a:off x="205025" y="1854578"/>
          <a:ext cx="8565600" cy="2748188"/>
        </p:xfrm>
        <a:graphic>
          <a:graphicData uri="http://schemas.openxmlformats.org/drawingml/2006/table">
            <a:tbl>
              <a:tblPr firstRow="1" bandRow="1">
                <a:tableStyleId>{5940675A-B579-460E-94D1-54222C63F5DA}</a:tableStyleId>
              </a:tblPr>
              <a:tblGrid>
                <a:gridCol w="1054432">
                  <a:extLst>
                    <a:ext uri="{9D8B030D-6E8A-4147-A177-3AD203B41FA5}">
                      <a16:colId xmlns:a16="http://schemas.microsoft.com/office/drawing/2014/main" val="1450445931"/>
                    </a:ext>
                  </a:extLst>
                </a:gridCol>
                <a:gridCol w="1800768">
                  <a:extLst>
                    <a:ext uri="{9D8B030D-6E8A-4147-A177-3AD203B41FA5}">
                      <a16:colId xmlns:a16="http://schemas.microsoft.com/office/drawing/2014/main" val="2334651971"/>
                    </a:ext>
                  </a:extLst>
                </a:gridCol>
                <a:gridCol w="1427600">
                  <a:extLst>
                    <a:ext uri="{9D8B030D-6E8A-4147-A177-3AD203B41FA5}">
                      <a16:colId xmlns:a16="http://schemas.microsoft.com/office/drawing/2014/main" val="3412983353"/>
                    </a:ext>
                  </a:extLst>
                </a:gridCol>
                <a:gridCol w="1427600">
                  <a:extLst>
                    <a:ext uri="{9D8B030D-6E8A-4147-A177-3AD203B41FA5}">
                      <a16:colId xmlns:a16="http://schemas.microsoft.com/office/drawing/2014/main" val="3914942747"/>
                    </a:ext>
                  </a:extLst>
                </a:gridCol>
                <a:gridCol w="1427600">
                  <a:extLst>
                    <a:ext uri="{9D8B030D-6E8A-4147-A177-3AD203B41FA5}">
                      <a16:colId xmlns:a16="http://schemas.microsoft.com/office/drawing/2014/main" val="237335"/>
                    </a:ext>
                  </a:extLst>
                </a:gridCol>
                <a:gridCol w="1427600">
                  <a:extLst>
                    <a:ext uri="{9D8B030D-6E8A-4147-A177-3AD203B41FA5}">
                      <a16:colId xmlns:a16="http://schemas.microsoft.com/office/drawing/2014/main" val="650325756"/>
                    </a:ext>
                  </a:extLst>
                </a:gridCol>
              </a:tblGrid>
              <a:tr h="513041">
                <a:tc>
                  <a:txBody>
                    <a:bodyPr/>
                    <a:lstStyle/>
                    <a:p>
                      <a:pPr algn="l"/>
                      <a:endParaRPr lang="id-ID" dirty="0"/>
                    </a:p>
                  </a:txBody>
                  <a:tcPr/>
                </a:tc>
                <a:tc>
                  <a:txBody>
                    <a:bodyPr/>
                    <a:lstStyle/>
                    <a:p>
                      <a:pPr algn="l"/>
                      <a:r>
                        <a:rPr lang="id-ID" dirty="0" smtClean="0"/>
                        <a:t>Accuracy</a:t>
                      </a:r>
                      <a:endParaRPr lang="id-ID" dirty="0"/>
                    </a:p>
                  </a:txBody>
                  <a:tcPr/>
                </a:tc>
                <a:tc>
                  <a:txBody>
                    <a:bodyPr/>
                    <a:lstStyle/>
                    <a:p>
                      <a:pPr algn="l"/>
                      <a:r>
                        <a:rPr lang="id-ID" dirty="0" smtClean="0"/>
                        <a:t>Completeness</a:t>
                      </a:r>
                      <a:endParaRPr lang="id-ID" dirty="0"/>
                    </a:p>
                  </a:txBody>
                  <a:tcPr/>
                </a:tc>
                <a:tc>
                  <a:txBody>
                    <a:bodyPr/>
                    <a:lstStyle/>
                    <a:p>
                      <a:pPr algn="l"/>
                      <a:r>
                        <a:rPr lang="id-ID" dirty="0" smtClean="0"/>
                        <a:t>Consistency</a:t>
                      </a:r>
                      <a:endParaRPr lang="id-ID" dirty="0"/>
                    </a:p>
                  </a:txBody>
                  <a:tcPr/>
                </a:tc>
                <a:tc>
                  <a:txBody>
                    <a:bodyPr/>
                    <a:lstStyle/>
                    <a:p>
                      <a:pPr algn="l"/>
                      <a:r>
                        <a:rPr lang="id-ID" dirty="0" smtClean="0"/>
                        <a:t>Validaity</a:t>
                      </a:r>
                      <a:endParaRPr lang="id-ID" dirty="0"/>
                    </a:p>
                  </a:txBody>
                  <a:tcPr/>
                </a:tc>
                <a:tc>
                  <a:txBody>
                    <a:bodyPr/>
                    <a:lstStyle/>
                    <a:p>
                      <a:pPr algn="l"/>
                      <a:r>
                        <a:rPr lang="id-ID" dirty="0" smtClean="0"/>
                        <a:t>Relevancy</a:t>
                      </a:r>
                      <a:endParaRPr lang="id-ID" dirty="0"/>
                    </a:p>
                  </a:txBody>
                  <a:tcPr/>
                </a:tc>
                <a:extLst>
                  <a:ext uri="{0D108BD9-81ED-4DB2-BD59-A6C34878D82A}">
                    <a16:rowId xmlns:a16="http://schemas.microsoft.com/office/drawing/2014/main" val="2314390330"/>
                  </a:ext>
                </a:extLst>
              </a:tr>
              <a:tr h="745049">
                <a:tc>
                  <a:txBody>
                    <a:bodyPr/>
                    <a:lstStyle/>
                    <a:p>
                      <a:pPr algn="l"/>
                      <a:r>
                        <a:rPr lang="id-ID" dirty="0" smtClean="0"/>
                        <a:t>Customer Demographic</a:t>
                      </a:r>
                      <a:endParaRPr lang="id-ID" dirty="0"/>
                    </a:p>
                  </a:txBody>
                  <a:tcPr/>
                </a:tc>
                <a:tc>
                  <a:txBody>
                    <a:bodyPr/>
                    <a:lstStyle/>
                    <a:p>
                      <a:pPr algn="l"/>
                      <a:r>
                        <a:rPr lang="id-ID" dirty="0" smtClean="0"/>
                        <a:t>Innacurate DOB in one entry of customer</a:t>
                      </a:r>
                      <a:endParaRPr lang="id-ID" dirty="0"/>
                    </a:p>
                  </a:txBody>
                  <a:tcPr/>
                </a:tc>
                <a:tc>
                  <a:txBody>
                    <a:bodyPr/>
                    <a:lstStyle/>
                    <a:p>
                      <a:pPr algn="l"/>
                      <a:r>
                        <a:rPr lang="id-ID" dirty="0" smtClean="0"/>
                        <a:t>Several</a:t>
                      </a:r>
                      <a:r>
                        <a:rPr lang="id-ID" baseline="0" dirty="0" smtClean="0"/>
                        <a:t> columns has missing values</a:t>
                      </a:r>
                      <a:endParaRPr lang="id-ID" dirty="0"/>
                    </a:p>
                  </a:txBody>
                  <a:tcPr/>
                </a:tc>
                <a:tc>
                  <a:txBody>
                    <a:bodyPr/>
                    <a:lstStyle/>
                    <a:p>
                      <a:pPr algn="l"/>
                      <a:r>
                        <a:rPr lang="id-ID" dirty="0" smtClean="0"/>
                        <a:t>Inconsistent</a:t>
                      </a:r>
                      <a:r>
                        <a:rPr lang="id-ID" baseline="0" dirty="0" smtClean="0"/>
                        <a:t> format in gender column</a:t>
                      </a:r>
                      <a:endParaRPr lang="id-ID" dirty="0"/>
                    </a:p>
                  </a:txBody>
                  <a:tcPr/>
                </a:tc>
                <a:tc>
                  <a:txBody>
                    <a:bodyPr/>
                    <a:lstStyle/>
                    <a:p>
                      <a:pPr algn="l"/>
                      <a:endParaRPr lang="id-ID"/>
                    </a:p>
                  </a:txBody>
                  <a:tcPr/>
                </a:tc>
                <a:tc>
                  <a:txBody>
                    <a:bodyPr/>
                    <a:lstStyle/>
                    <a:p>
                      <a:pPr algn="l"/>
                      <a:r>
                        <a:rPr lang="id-ID" dirty="0" smtClean="0"/>
                        <a:t>- Irrelevant value</a:t>
                      </a:r>
                      <a:r>
                        <a:rPr lang="id-ID" baseline="0" dirty="0" smtClean="0"/>
                        <a:t> in devalult column</a:t>
                      </a:r>
                    </a:p>
                    <a:p>
                      <a:pPr algn="l"/>
                      <a:r>
                        <a:rPr lang="id-ID" baseline="0" dirty="0" smtClean="0"/>
                        <a:t>- DOB still less relevant</a:t>
                      </a:r>
                      <a:endParaRPr lang="id-ID" dirty="0"/>
                    </a:p>
                  </a:txBody>
                  <a:tcPr/>
                </a:tc>
                <a:extLst>
                  <a:ext uri="{0D108BD9-81ED-4DB2-BD59-A6C34878D82A}">
                    <a16:rowId xmlns:a16="http://schemas.microsoft.com/office/drawing/2014/main" val="4051531761"/>
                  </a:ext>
                </a:extLst>
              </a:tr>
              <a:tr h="745049">
                <a:tc>
                  <a:txBody>
                    <a:bodyPr/>
                    <a:lstStyle/>
                    <a:p>
                      <a:pPr algn="l"/>
                      <a:r>
                        <a:rPr lang="id-ID" dirty="0" smtClean="0"/>
                        <a:t>Customer Address</a:t>
                      </a:r>
                      <a:endParaRPr lang="id-ID" dirty="0"/>
                    </a:p>
                  </a:txBody>
                  <a:tcPr/>
                </a:tc>
                <a:tc>
                  <a:txBody>
                    <a:bodyPr/>
                    <a:lstStyle/>
                    <a:p>
                      <a:pPr algn="l"/>
                      <a:endParaRPr lang="id-ID" dirty="0"/>
                    </a:p>
                  </a:txBody>
                  <a:tcPr/>
                </a:tc>
                <a:tc>
                  <a:txBody>
                    <a:bodyPr/>
                    <a:lstStyle/>
                    <a:p>
                      <a:pPr algn="l"/>
                      <a:endParaRPr lang="id-ID"/>
                    </a:p>
                  </a:txBody>
                  <a:tcPr/>
                </a:tc>
                <a:tc>
                  <a:txBody>
                    <a:bodyPr/>
                    <a:lstStyle/>
                    <a:p>
                      <a:pPr algn="l"/>
                      <a:r>
                        <a:rPr lang="id-ID" dirty="0" smtClean="0"/>
                        <a:t>Inconsistency</a:t>
                      </a:r>
                      <a:r>
                        <a:rPr lang="id-ID" baseline="0" dirty="0" smtClean="0"/>
                        <a:t> format in state columb</a:t>
                      </a:r>
                      <a:endParaRPr lang="id-ID" dirty="0"/>
                    </a:p>
                  </a:txBody>
                  <a:tcPr/>
                </a:tc>
                <a:tc>
                  <a:txBody>
                    <a:bodyPr/>
                    <a:lstStyle/>
                    <a:p>
                      <a:pPr algn="l"/>
                      <a:endParaRPr lang="id-ID" dirty="0"/>
                    </a:p>
                  </a:txBody>
                  <a:tcPr/>
                </a:tc>
                <a:tc>
                  <a:txBody>
                    <a:bodyPr/>
                    <a:lstStyle/>
                    <a:p>
                      <a:pPr algn="l"/>
                      <a:endParaRPr lang="id-ID" dirty="0"/>
                    </a:p>
                  </a:txBody>
                  <a:tcPr/>
                </a:tc>
                <a:extLst>
                  <a:ext uri="{0D108BD9-81ED-4DB2-BD59-A6C34878D82A}">
                    <a16:rowId xmlns:a16="http://schemas.microsoft.com/office/drawing/2014/main" val="1580750889"/>
                  </a:ext>
                </a:extLst>
              </a:tr>
              <a:tr h="745049">
                <a:tc>
                  <a:txBody>
                    <a:bodyPr/>
                    <a:lstStyle/>
                    <a:p>
                      <a:pPr algn="l"/>
                      <a:r>
                        <a:rPr lang="id-ID" dirty="0" smtClean="0"/>
                        <a:t>Transactions</a:t>
                      </a:r>
                      <a:endParaRPr lang="id-ID" dirty="0"/>
                    </a:p>
                  </a:txBody>
                  <a:tcPr/>
                </a:tc>
                <a:tc>
                  <a:txBody>
                    <a:bodyPr/>
                    <a:lstStyle/>
                    <a:p>
                      <a:pPr algn="l"/>
                      <a:endParaRPr lang="id-ID"/>
                    </a:p>
                  </a:txBody>
                  <a:tcPr/>
                </a:tc>
                <a:tc>
                  <a:txBody>
                    <a:bodyPr/>
                    <a:lstStyle/>
                    <a:p>
                      <a:pPr algn="l"/>
                      <a:r>
                        <a:rPr lang="id-ID" dirty="0" smtClean="0"/>
                        <a:t>Several</a:t>
                      </a:r>
                      <a:r>
                        <a:rPr lang="id-ID" baseline="0" dirty="0" smtClean="0"/>
                        <a:t> column hs missing values</a:t>
                      </a:r>
                      <a:endParaRPr lang="id-ID" dirty="0"/>
                    </a:p>
                  </a:txBody>
                  <a:tcPr/>
                </a:tc>
                <a:tc>
                  <a:txBody>
                    <a:bodyPr/>
                    <a:lstStyle/>
                    <a:p>
                      <a:pPr algn="l"/>
                      <a:endParaRPr lang="id-ID"/>
                    </a:p>
                  </a:txBody>
                  <a:tcPr/>
                </a:tc>
                <a:tc>
                  <a:txBody>
                    <a:bodyPr/>
                    <a:lstStyle/>
                    <a:p>
                      <a:pPr algn="l"/>
                      <a:r>
                        <a:rPr lang="id-ID" dirty="0" smtClean="0"/>
                        <a:t>Wrong</a:t>
                      </a:r>
                      <a:r>
                        <a:rPr lang="id-ID" baseline="0" dirty="0" smtClean="0"/>
                        <a:t> data type in product first sold date</a:t>
                      </a:r>
                      <a:endParaRPr lang="id-ID" dirty="0"/>
                    </a:p>
                  </a:txBody>
                  <a:tcPr/>
                </a:tc>
                <a:tc>
                  <a:txBody>
                    <a:bodyPr/>
                    <a:lstStyle/>
                    <a:p>
                      <a:pPr algn="l"/>
                      <a:r>
                        <a:rPr lang="id-ID" dirty="0" smtClean="0"/>
                        <a:t>Standard cost and list price still less relevant</a:t>
                      </a:r>
                      <a:endParaRPr lang="id-ID" dirty="0"/>
                    </a:p>
                  </a:txBody>
                  <a:tcPr/>
                </a:tc>
                <a:extLst>
                  <a:ext uri="{0D108BD9-81ED-4DB2-BD59-A6C34878D82A}">
                    <a16:rowId xmlns:a16="http://schemas.microsoft.com/office/drawing/2014/main" val="3023949457"/>
                  </a:ext>
                </a:extLst>
              </a:tr>
            </a:tbl>
          </a:graphicData>
        </a:graphic>
      </p:graphicFrame>
      <p:sp>
        <p:nvSpPr>
          <p:cNvPr id="11" name="Shape 91"/>
          <p:cNvSpPr/>
          <p:nvPr/>
        </p:nvSpPr>
        <p:spPr>
          <a:xfrm>
            <a:off x="205025" y="1299478"/>
            <a:ext cx="4134600" cy="45009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dirty="0" smtClean="0"/>
              <a:t>Data quality issues </a:t>
            </a:r>
            <a:r>
              <a:rPr dirty="0" smtClean="0"/>
              <a:t>were identified</a:t>
            </a:r>
            <a:r>
              <a:rPr dirty="0" smtClean="0"/>
              <a:t>:</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67120"/>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Data Quality Assessment</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1"/>
          <p:cNvGraphicFramePr>
            <a:graphicFrameLocks noGrp="1"/>
          </p:cNvGraphicFramePr>
          <p:nvPr>
            <p:extLst>
              <p:ext uri="{D42A27DB-BD31-4B8C-83A1-F6EECF244321}">
                <p14:modId xmlns:p14="http://schemas.microsoft.com/office/powerpoint/2010/main" val="3240027875"/>
              </p:ext>
            </p:extLst>
          </p:nvPr>
        </p:nvGraphicFramePr>
        <p:xfrm>
          <a:off x="205025" y="1854578"/>
          <a:ext cx="8565600" cy="2856579"/>
        </p:xfrm>
        <a:graphic>
          <a:graphicData uri="http://schemas.openxmlformats.org/drawingml/2006/table">
            <a:tbl>
              <a:tblPr firstRow="1" bandRow="1">
                <a:tableStyleId>{5940675A-B579-460E-94D1-54222C63F5DA}</a:tableStyleId>
              </a:tblPr>
              <a:tblGrid>
                <a:gridCol w="1054432">
                  <a:extLst>
                    <a:ext uri="{9D8B030D-6E8A-4147-A177-3AD203B41FA5}">
                      <a16:colId xmlns:a16="http://schemas.microsoft.com/office/drawing/2014/main" val="1450445931"/>
                    </a:ext>
                  </a:extLst>
                </a:gridCol>
                <a:gridCol w="1800768">
                  <a:extLst>
                    <a:ext uri="{9D8B030D-6E8A-4147-A177-3AD203B41FA5}">
                      <a16:colId xmlns:a16="http://schemas.microsoft.com/office/drawing/2014/main" val="2334651971"/>
                    </a:ext>
                  </a:extLst>
                </a:gridCol>
                <a:gridCol w="1427600">
                  <a:extLst>
                    <a:ext uri="{9D8B030D-6E8A-4147-A177-3AD203B41FA5}">
                      <a16:colId xmlns:a16="http://schemas.microsoft.com/office/drawing/2014/main" val="3412983353"/>
                    </a:ext>
                  </a:extLst>
                </a:gridCol>
                <a:gridCol w="1427600">
                  <a:extLst>
                    <a:ext uri="{9D8B030D-6E8A-4147-A177-3AD203B41FA5}">
                      <a16:colId xmlns:a16="http://schemas.microsoft.com/office/drawing/2014/main" val="3914942747"/>
                    </a:ext>
                  </a:extLst>
                </a:gridCol>
                <a:gridCol w="1427600">
                  <a:extLst>
                    <a:ext uri="{9D8B030D-6E8A-4147-A177-3AD203B41FA5}">
                      <a16:colId xmlns:a16="http://schemas.microsoft.com/office/drawing/2014/main" val="237335"/>
                    </a:ext>
                  </a:extLst>
                </a:gridCol>
                <a:gridCol w="1427600">
                  <a:extLst>
                    <a:ext uri="{9D8B030D-6E8A-4147-A177-3AD203B41FA5}">
                      <a16:colId xmlns:a16="http://schemas.microsoft.com/office/drawing/2014/main" val="650325756"/>
                    </a:ext>
                  </a:extLst>
                </a:gridCol>
              </a:tblGrid>
              <a:tr h="513041">
                <a:tc>
                  <a:txBody>
                    <a:bodyPr/>
                    <a:lstStyle/>
                    <a:p>
                      <a:pPr algn="l"/>
                      <a:endParaRPr lang="id-ID" dirty="0"/>
                    </a:p>
                  </a:txBody>
                  <a:tcPr/>
                </a:tc>
                <a:tc>
                  <a:txBody>
                    <a:bodyPr/>
                    <a:lstStyle/>
                    <a:p>
                      <a:pPr algn="l"/>
                      <a:r>
                        <a:rPr lang="id-ID" dirty="0" smtClean="0"/>
                        <a:t>Accuracy</a:t>
                      </a:r>
                      <a:endParaRPr lang="id-ID" dirty="0"/>
                    </a:p>
                  </a:txBody>
                  <a:tcPr/>
                </a:tc>
                <a:tc>
                  <a:txBody>
                    <a:bodyPr/>
                    <a:lstStyle/>
                    <a:p>
                      <a:pPr algn="l"/>
                      <a:r>
                        <a:rPr lang="id-ID" dirty="0" smtClean="0"/>
                        <a:t>Completeness</a:t>
                      </a:r>
                      <a:endParaRPr lang="id-ID" dirty="0"/>
                    </a:p>
                  </a:txBody>
                  <a:tcPr/>
                </a:tc>
                <a:tc>
                  <a:txBody>
                    <a:bodyPr/>
                    <a:lstStyle/>
                    <a:p>
                      <a:pPr algn="l"/>
                      <a:r>
                        <a:rPr lang="id-ID" dirty="0" smtClean="0"/>
                        <a:t>Consistency</a:t>
                      </a:r>
                      <a:endParaRPr lang="id-ID" dirty="0"/>
                    </a:p>
                  </a:txBody>
                  <a:tcPr/>
                </a:tc>
                <a:tc>
                  <a:txBody>
                    <a:bodyPr/>
                    <a:lstStyle/>
                    <a:p>
                      <a:pPr algn="l"/>
                      <a:r>
                        <a:rPr lang="id-ID" dirty="0" smtClean="0"/>
                        <a:t>Validaity</a:t>
                      </a:r>
                      <a:endParaRPr lang="id-ID" dirty="0"/>
                    </a:p>
                  </a:txBody>
                  <a:tcPr/>
                </a:tc>
                <a:tc>
                  <a:txBody>
                    <a:bodyPr/>
                    <a:lstStyle/>
                    <a:p>
                      <a:pPr algn="l"/>
                      <a:r>
                        <a:rPr lang="id-ID" dirty="0" smtClean="0"/>
                        <a:t>Relevancy</a:t>
                      </a:r>
                      <a:endParaRPr lang="id-ID" dirty="0"/>
                    </a:p>
                  </a:txBody>
                  <a:tcPr/>
                </a:tc>
                <a:extLst>
                  <a:ext uri="{0D108BD9-81ED-4DB2-BD59-A6C34878D82A}">
                    <a16:rowId xmlns:a16="http://schemas.microsoft.com/office/drawing/2014/main" val="2314390330"/>
                  </a:ext>
                </a:extLst>
              </a:tr>
              <a:tr h="745049">
                <a:tc>
                  <a:txBody>
                    <a:bodyPr/>
                    <a:lstStyle/>
                    <a:p>
                      <a:pPr algn="l"/>
                      <a:r>
                        <a:rPr lang="id-ID" dirty="0" smtClean="0"/>
                        <a:t>Customer Demographic</a:t>
                      </a:r>
                      <a:endParaRPr lang="id-ID" dirty="0"/>
                    </a:p>
                  </a:txBody>
                  <a:tcPr/>
                </a:tc>
                <a:tc>
                  <a:txBody>
                    <a:bodyPr/>
                    <a:lstStyle/>
                    <a:p>
                      <a:pPr algn="l"/>
                      <a:r>
                        <a:rPr lang="id-ID" dirty="0" smtClean="0"/>
                        <a:t>Change</a:t>
                      </a:r>
                      <a:r>
                        <a:rPr lang="id-ID" baseline="0" dirty="0" smtClean="0"/>
                        <a:t> the inaccurate value of ODB</a:t>
                      </a:r>
                      <a:endParaRPr lang="id-ID" dirty="0"/>
                    </a:p>
                  </a:txBody>
                  <a:tcPr/>
                </a:tc>
                <a:tc>
                  <a:txBody>
                    <a:bodyPr/>
                    <a:lstStyle/>
                    <a:p>
                      <a:pPr algn="l"/>
                      <a:r>
                        <a:rPr lang="id-ID" dirty="0" smtClean="0"/>
                        <a:t>Implement</a:t>
                      </a:r>
                      <a:r>
                        <a:rPr lang="id-ID" baseline="0" dirty="0" smtClean="0"/>
                        <a:t> dropping method and filling missing value</a:t>
                      </a:r>
                      <a:endParaRPr lang="id-ID" dirty="0"/>
                    </a:p>
                  </a:txBody>
                  <a:tcPr/>
                </a:tc>
                <a:tc>
                  <a:txBody>
                    <a:bodyPr/>
                    <a:lstStyle/>
                    <a:p>
                      <a:pPr algn="l"/>
                      <a:r>
                        <a:rPr lang="id-ID" dirty="0" smtClean="0"/>
                        <a:t>Change inconsistent format</a:t>
                      </a:r>
                      <a:r>
                        <a:rPr lang="id-ID" baseline="0" dirty="0" smtClean="0"/>
                        <a:t> into standarized format</a:t>
                      </a:r>
                      <a:endParaRPr lang="id-ID" dirty="0"/>
                    </a:p>
                  </a:txBody>
                  <a:tcPr/>
                </a:tc>
                <a:tc>
                  <a:txBody>
                    <a:bodyPr/>
                    <a:lstStyle/>
                    <a:p>
                      <a:pPr algn="l"/>
                      <a:endParaRPr lang="id-ID"/>
                    </a:p>
                  </a:txBody>
                  <a:tcPr/>
                </a:tc>
                <a:tc>
                  <a:txBody>
                    <a:bodyPr/>
                    <a:lstStyle/>
                    <a:p>
                      <a:pPr marL="171450" indent="-171450" algn="l">
                        <a:buFontTx/>
                        <a:buChar char="-"/>
                      </a:pPr>
                      <a:r>
                        <a:rPr lang="id-ID" baseline="0" dirty="0" smtClean="0"/>
                        <a:t>Drop default column</a:t>
                      </a:r>
                    </a:p>
                    <a:p>
                      <a:pPr marL="171450" indent="-171450" algn="l">
                        <a:buFontTx/>
                        <a:buChar char="-"/>
                      </a:pPr>
                      <a:r>
                        <a:rPr lang="id-ID" baseline="0" dirty="0" smtClean="0"/>
                        <a:t>Generate age and age category based on DOB</a:t>
                      </a:r>
                      <a:endParaRPr lang="id-ID" dirty="0"/>
                    </a:p>
                  </a:txBody>
                  <a:tcPr/>
                </a:tc>
                <a:extLst>
                  <a:ext uri="{0D108BD9-81ED-4DB2-BD59-A6C34878D82A}">
                    <a16:rowId xmlns:a16="http://schemas.microsoft.com/office/drawing/2014/main" val="4051531761"/>
                  </a:ext>
                </a:extLst>
              </a:tr>
              <a:tr h="745049">
                <a:tc>
                  <a:txBody>
                    <a:bodyPr/>
                    <a:lstStyle/>
                    <a:p>
                      <a:pPr algn="l"/>
                      <a:r>
                        <a:rPr lang="id-ID" dirty="0" smtClean="0"/>
                        <a:t>Customer Address</a:t>
                      </a:r>
                      <a:endParaRPr lang="id-ID" dirty="0"/>
                    </a:p>
                  </a:txBody>
                  <a:tcPr/>
                </a:tc>
                <a:tc>
                  <a:txBody>
                    <a:bodyPr/>
                    <a:lstStyle/>
                    <a:p>
                      <a:pPr algn="l"/>
                      <a:endParaRPr lang="id-ID" dirty="0"/>
                    </a:p>
                  </a:txBody>
                  <a:tcPr/>
                </a:tc>
                <a:tc>
                  <a:txBody>
                    <a:bodyPr/>
                    <a:lstStyle/>
                    <a:p>
                      <a:pPr algn="l"/>
                      <a:endParaRPr lang="id-ID"/>
                    </a:p>
                  </a:txBody>
                  <a:tcPr/>
                </a:tc>
                <a:tc>
                  <a:txBody>
                    <a:bodyPr/>
                    <a:lstStyle/>
                    <a:p>
                      <a:pPr algn="l"/>
                      <a:r>
                        <a:rPr lang="id-ID" dirty="0" smtClean="0"/>
                        <a:t>Change inconsistent format</a:t>
                      </a:r>
                      <a:r>
                        <a:rPr lang="id-ID" baseline="0" dirty="0" smtClean="0"/>
                        <a:t> into standarized format</a:t>
                      </a:r>
                      <a:endParaRPr lang="id-ID" dirty="0"/>
                    </a:p>
                  </a:txBody>
                  <a:tcPr/>
                </a:tc>
                <a:tc>
                  <a:txBody>
                    <a:bodyPr/>
                    <a:lstStyle/>
                    <a:p>
                      <a:pPr algn="l"/>
                      <a:endParaRPr lang="id-ID" dirty="0"/>
                    </a:p>
                  </a:txBody>
                  <a:tcPr/>
                </a:tc>
                <a:tc>
                  <a:txBody>
                    <a:bodyPr/>
                    <a:lstStyle/>
                    <a:p>
                      <a:pPr algn="l"/>
                      <a:endParaRPr lang="id-ID" dirty="0"/>
                    </a:p>
                  </a:txBody>
                  <a:tcPr/>
                </a:tc>
                <a:extLst>
                  <a:ext uri="{0D108BD9-81ED-4DB2-BD59-A6C34878D82A}">
                    <a16:rowId xmlns:a16="http://schemas.microsoft.com/office/drawing/2014/main" val="1580750889"/>
                  </a:ext>
                </a:extLst>
              </a:tr>
              <a:tr h="745049">
                <a:tc>
                  <a:txBody>
                    <a:bodyPr/>
                    <a:lstStyle/>
                    <a:p>
                      <a:pPr algn="l"/>
                      <a:r>
                        <a:rPr lang="id-ID" dirty="0" smtClean="0"/>
                        <a:t>Transactions</a:t>
                      </a:r>
                      <a:endParaRPr lang="id-ID" dirty="0"/>
                    </a:p>
                  </a:txBody>
                  <a:tcPr/>
                </a:tc>
                <a:tc>
                  <a:txBody>
                    <a:bodyPr/>
                    <a:lstStyle/>
                    <a:p>
                      <a:pPr algn="l"/>
                      <a:endParaRPr lang="id-ID"/>
                    </a:p>
                  </a:txBody>
                  <a:tcPr/>
                </a:tc>
                <a:tc>
                  <a:txBody>
                    <a:bodyPr/>
                    <a:lstStyle/>
                    <a:p>
                      <a:pPr algn="l"/>
                      <a:r>
                        <a:rPr lang="id-ID" dirty="0" smtClean="0"/>
                        <a:t>Implement</a:t>
                      </a:r>
                      <a:r>
                        <a:rPr lang="id-ID" baseline="0" dirty="0" smtClean="0"/>
                        <a:t> dropping method </a:t>
                      </a:r>
                      <a:endParaRPr lang="id-ID" dirty="0"/>
                    </a:p>
                  </a:txBody>
                  <a:tcPr/>
                </a:tc>
                <a:tc>
                  <a:txBody>
                    <a:bodyPr/>
                    <a:lstStyle/>
                    <a:p>
                      <a:pPr algn="l"/>
                      <a:endParaRPr lang="id-ID"/>
                    </a:p>
                  </a:txBody>
                  <a:tcPr/>
                </a:tc>
                <a:tc>
                  <a:txBody>
                    <a:bodyPr/>
                    <a:lstStyle/>
                    <a:p>
                      <a:pPr algn="l"/>
                      <a:r>
                        <a:rPr lang="id-ID" dirty="0" smtClean="0"/>
                        <a:t>Change product</a:t>
                      </a:r>
                      <a:r>
                        <a:rPr lang="id-ID" baseline="0" dirty="0" smtClean="0"/>
                        <a:t> first sold date into datetime format</a:t>
                      </a:r>
                      <a:endParaRPr lang="id-ID" dirty="0"/>
                    </a:p>
                  </a:txBody>
                  <a:tcPr/>
                </a:tc>
                <a:tc>
                  <a:txBody>
                    <a:bodyPr/>
                    <a:lstStyle/>
                    <a:p>
                      <a:pPr algn="l"/>
                      <a:r>
                        <a:rPr lang="id-ID" dirty="0" smtClean="0"/>
                        <a:t>Generate</a:t>
                      </a:r>
                      <a:r>
                        <a:rPr lang="id-ID" baseline="0" dirty="0" smtClean="0"/>
                        <a:t> profite based on standard cost and list price</a:t>
                      </a:r>
                      <a:endParaRPr lang="id-ID" dirty="0"/>
                    </a:p>
                  </a:txBody>
                  <a:tcPr/>
                </a:tc>
                <a:extLst>
                  <a:ext uri="{0D108BD9-81ED-4DB2-BD59-A6C34878D82A}">
                    <a16:rowId xmlns:a16="http://schemas.microsoft.com/office/drawing/2014/main" val="3023949457"/>
                  </a:ext>
                </a:extLst>
              </a:tr>
            </a:tbl>
          </a:graphicData>
        </a:graphic>
      </p:graphicFrame>
      <p:sp>
        <p:nvSpPr>
          <p:cNvPr id="11" name="Shape 91"/>
          <p:cNvSpPr/>
          <p:nvPr/>
        </p:nvSpPr>
        <p:spPr>
          <a:xfrm>
            <a:off x="205025" y="1299478"/>
            <a:ext cx="4134600" cy="45009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dirty="0" smtClean="0"/>
              <a:t>Data quality issues were solved:</a:t>
            </a:r>
            <a:endParaRPr dirty="0"/>
          </a:p>
        </p:txBody>
      </p:sp>
    </p:spTree>
    <p:extLst>
      <p:ext uri="{BB962C8B-B14F-4D97-AF65-F5344CB8AC3E}">
        <p14:creationId xmlns:p14="http://schemas.microsoft.com/office/powerpoint/2010/main" val="419025452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Profit Earned by Month</a:t>
            </a:r>
            <a:endParaRPr dirty="0"/>
          </a:p>
        </p:txBody>
      </p:sp>
      <p:sp>
        <p:nvSpPr>
          <p:cNvPr id="142" name="Shape 91"/>
          <p:cNvSpPr/>
          <p:nvPr/>
        </p:nvSpPr>
        <p:spPr>
          <a:xfrm>
            <a:off x="205025" y="2164724"/>
            <a:ext cx="4134600" cy="95843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dirty="0" smtClean="0"/>
              <a:t>In 2017, </a:t>
            </a:r>
            <a:r>
              <a:rPr lang="x-none" dirty="0"/>
              <a:t>Sprocket Central Pty Ltd has highest profit in October at </a:t>
            </a:r>
            <a:r>
              <a:rPr lang="x-none" dirty="0" smtClean="0"/>
              <a:t>$968,986.41 and lowest in June at $</a:t>
            </a:r>
            <a:r>
              <a:rPr lang="id-ID" dirty="0" smtClean="0"/>
              <a:t>841,815.26</a:t>
            </a:r>
          </a:p>
        </p:txBody>
      </p:sp>
      <p:sp>
        <p:nvSpPr>
          <p:cNvPr id="143" name="Rectangle"/>
          <p:cNvSpPr/>
          <p:nvPr/>
        </p:nvSpPr>
        <p:spPr>
          <a:xfrm>
            <a:off x="4221827" y="1487894"/>
            <a:ext cx="4548798" cy="287628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Sales by Age Segmentation and Gender</a:t>
            </a:r>
            <a:endParaRPr dirty="0"/>
          </a:p>
        </p:txBody>
      </p:sp>
      <p:sp>
        <p:nvSpPr>
          <p:cNvPr id="142" name="Shape 91"/>
          <p:cNvSpPr/>
          <p:nvPr/>
        </p:nvSpPr>
        <p:spPr>
          <a:xfrm>
            <a:off x="205025" y="2164724"/>
            <a:ext cx="4134600" cy="257374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id-ID" dirty="0" smtClean="0"/>
              <a:t>For age segmentation, customers with age around 41-50 are the most contributed ones with total of 6,163 transactions during the year and also made up highest profit at $3,372,930.67</a:t>
            </a:r>
          </a:p>
          <a:p>
            <a:endParaRPr lang="id-ID" dirty="0" smtClean="0"/>
          </a:p>
          <a:p>
            <a:r>
              <a:rPr lang="id-ID" dirty="0"/>
              <a:t>F</a:t>
            </a:r>
            <a:r>
              <a:rPr lang="id-ID" dirty="0" smtClean="0"/>
              <a:t>emale and male has almost same proportions for each of age group. Therefore, both should always be the main focus.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992" y="1591804"/>
            <a:ext cx="3790453" cy="2999686"/>
          </a:xfrm>
          <a:prstGeom prst="rect">
            <a:avLst/>
          </a:prstGeom>
        </p:spPr>
      </p:pic>
    </p:spTree>
    <p:extLst>
      <p:ext uri="{BB962C8B-B14F-4D97-AF65-F5344CB8AC3E}">
        <p14:creationId xmlns:p14="http://schemas.microsoft.com/office/powerpoint/2010/main" val="3591026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Top Industry Comes Up from Customer's Background</a:t>
            </a:r>
            <a:endParaRPr dirty="0"/>
          </a:p>
        </p:txBody>
      </p:sp>
      <p:sp>
        <p:nvSpPr>
          <p:cNvPr id="142" name="Shape 91"/>
          <p:cNvSpPr/>
          <p:nvPr/>
        </p:nvSpPr>
        <p:spPr>
          <a:xfrm>
            <a:off x="205025" y="1937463"/>
            <a:ext cx="4134600" cy="124646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id-ID" dirty="0" smtClean="0"/>
              <a:t>Manufacturing, Financial Services, and Health are the most profitable sectors. [search why manufactring, finances services and health prefer bikes)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342" y="1710204"/>
            <a:ext cx="4199283" cy="3028269"/>
          </a:xfrm>
          <a:prstGeom prst="rect">
            <a:avLst/>
          </a:prstGeom>
        </p:spPr>
      </p:pic>
    </p:spTree>
    <p:extLst>
      <p:ext uri="{BB962C8B-B14F-4D97-AF65-F5344CB8AC3E}">
        <p14:creationId xmlns:p14="http://schemas.microsoft.com/office/powerpoint/2010/main" val="78495029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smtClean="0"/>
              <a:t>Order by Product Classes</a:t>
            </a:r>
            <a:endParaRPr dirty="0"/>
          </a:p>
        </p:txBody>
      </p:sp>
      <p:sp>
        <p:nvSpPr>
          <p:cNvPr id="142" name="Shape 91"/>
          <p:cNvSpPr/>
          <p:nvPr/>
        </p:nvSpPr>
        <p:spPr>
          <a:xfrm>
            <a:off x="205025" y="1591804"/>
            <a:ext cx="4682313" cy="363557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id-ID" dirty="0" smtClean="0"/>
              <a:t>Medium-class product has enormous orders with total 13587 orders and comes up with highest profit at $845,8645.06.</a:t>
            </a:r>
            <a:r>
              <a:rPr lang="id-ID" dirty="0"/>
              <a:t> </a:t>
            </a:r>
            <a:r>
              <a:rPr lang="id-ID" dirty="0" smtClean="0"/>
              <a:t>This indicates customers highly prefers medium class products</a:t>
            </a:r>
          </a:p>
          <a:p>
            <a:endParaRPr lang="id-ID" dirty="0" smtClean="0"/>
          </a:p>
          <a:p>
            <a:r>
              <a:rPr lang="id-ID" dirty="0" smtClean="0"/>
              <a:t>The number of orders for low-class product reaches 2096 orders, indicating customers still has interest in affordable products</a:t>
            </a:r>
          </a:p>
          <a:p>
            <a:endParaRPr lang="id-ID" dirty="0"/>
          </a:p>
          <a:p>
            <a:r>
              <a:rPr lang="id-ID" dirty="0" smtClean="0"/>
              <a:t>Although being the lowest demand, customers are still willing to purchase high-class product. It shows these type of customers are drawn to the quality rather than price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338" y="1591804"/>
            <a:ext cx="3883287" cy="2968770"/>
          </a:xfrm>
          <a:prstGeom prst="rect">
            <a:avLst/>
          </a:prstGeom>
        </p:spPr>
      </p:pic>
    </p:spTree>
    <p:extLst>
      <p:ext uri="{BB962C8B-B14F-4D97-AF65-F5344CB8AC3E}">
        <p14:creationId xmlns:p14="http://schemas.microsoft.com/office/powerpoint/2010/main" val="2369907117"/>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325</TotalTime>
  <Words>1550</Words>
  <Application>Microsoft Office PowerPoint</Application>
  <PresentationFormat>On-screen Show (16:9)</PresentationFormat>
  <Paragraphs>156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ASUS A455L</cp:lastModifiedBy>
  <cp:revision>22</cp:revision>
  <dcterms:modified xsi:type="dcterms:W3CDTF">2023-11-18T16:00:49Z</dcterms:modified>
</cp:coreProperties>
</file>