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  <p:embeddedFont>
      <p:font typeface="Old Standard TT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K7u9OckFobFaMCnBAbx+aRIt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10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53142" y="2954226"/>
            <a:ext cx="5555624" cy="2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Helvetica Neue"/>
              <a:buNone/>
            </a:pPr>
            <a: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  <a:t>CNN </a:t>
            </a:r>
            <a:b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  <a:t>convolutional neural network</a:t>
            </a:r>
            <a:endParaRPr sz="4600"/>
          </a:p>
        </p:txBody>
      </p:sp>
      <p:pic>
        <p:nvPicPr>
          <p:cNvPr descr="Background pattern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1" l="20797" r="26379" t="0"/>
          <a:stretch/>
        </p:blipFill>
        <p:spPr>
          <a:xfrm>
            <a:off x="6176187" y="-3439"/>
            <a:ext cx="6015813" cy="68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, letter&#10;&#10;Description automatically generated" id="161" name="Google Shape;16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826" y="2760958"/>
            <a:ext cx="7454348" cy="3760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62" name="Google Shape;162;p10"/>
          <p:cNvPicPr preferRelativeResize="0"/>
          <p:nvPr/>
        </p:nvPicPr>
        <p:blipFill rotWithShape="1">
          <a:blip r:embed="rId4">
            <a:alphaModFix/>
          </a:blip>
          <a:srcRect b="8708" l="0" r="0" t="0"/>
          <a:stretch/>
        </p:blipFill>
        <p:spPr>
          <a:xfrm>
            <a:off x="2368826" y="65864"/>
            <a:ext cx="7610061" cy="269509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/>
          <p:nvPr/>
        </p:nvSpPr>
        <p:spPr>
          <a:xfrm>
            <a:off x="5431070" y="336590"/>
            <a:ext cx="49408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Cross-Entropy Loss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etter&#10;&#10;Description automatically generated"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41" y="2219613"/>
            <a:ext cx="11299917" cy="241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73" name="Google Shape;173;p12"/>
          <p:cNvPicPr preferRelativeResize="0"/>
          <p:nvPr/>
        </p:nvPicPr>
        <p:blipFill rotWithShape="1">
          <a:blip r:embed="rId3">
            <a:alphaModFix/>
          </a:blip>
          <a:srcRect b="4226" l="0" r="0" t="0"/>
          <a:stretch/>
        </p:blipFill>
        <p:spPr>
          <a:xfrm>
            <a:off x="1046538" y="322397"/>
            <a:ext cx="11032728" cy="1647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74" name="Google Shape;174;p12"/>
          <p:cNvPicPr preferRelativeResize="0"/>
          <p:nvPr/>
        </p:nvPicPr>
        <p:blipFill rotWithShape="1">
          <a:blip r:embed="rId4">
            <a:alphaModFix/>
          </a:blip>
          <a:srcRect b="23121" l="0" r="0" t="9363"/>
          <a:stretch/>
        </p:blipFill>
        <p:spPr>
          <a:xfrm>
            <a:off x="2447816" y="2067877"/>
            <a:ext cx="8230171" cy="44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64" y="300037"/>
            <a:ext cx="6838950" cy="62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8539" y="3043237"/>
            <a:ext cx="498157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9222" y="1041707"/>
            <a:ext cx="4690892" cy="200153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7189222" y="210710"/>
            <a:ext cx="42402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Conv2D(...)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090" y="1332252"/>
            <a:ext cx="8582490" cy="41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/>
          <p:nvPr/>
        </p:nvSpPr>
        <p:spPr>
          <a:xfrm>
            <a:off x="4884349" y="394229"/>
            <a:ext cx="26279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4884350" y="517350"/>
            <a:ext cx="284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53134" y="5632773"/>
            <a:ext cx="1209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Conv2D(filters=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kernel_size=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padding=</a:t>
            </a:r>
            <a:r>
              <a:rPr b="1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'relu’)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1423639" y="2914572"/>
            <a:ext cx="20778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Strides</a:t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1483" y="303648"/>
            <a:ext cx="8334272" cy="625070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/>
          <p:nvPr/>
        </p:nvSpPr>
        <p:spPr>
          <a:xfrm>
            <a:off x="101600" y="5865001"/>
            <a:ext cx="1209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Conv2D(filters=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kernel_size=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strides=</a:t>
            </a:r>
            <a:r>
              <a:rPr b="1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padding=</a:t>
            </a:r>
            <a:r>
              <a:rPr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'relu’)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085" y="287101"/>
            <a:ext cx="7041000" cy="6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/>
          <p:nvPr/>
        </p:nvSpPr>
        <p:spPr>
          <a:xfrm>
            <a:off x="1118840" y="3013500"/>
            <a:ext cx="21150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Pooling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2901473" y="2725775"/>
            <a:ext cx="211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Pooling</a:t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491915" y="3536720"/>
            <a:ext cx="4182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MaxPooling2D(pool_size=(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580" y="437227"/>
            <a:ext cx="7139369" cy="598354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>
            <a:off x="776868" y="3078847"/>
            <a:ext cx="333421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two convolution layers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two pooling layers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three fully connected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 New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(0.4)</a:t>
            </a:r>
            <a:endParaRPr/>
          </a:p>
        </p:txBody>
      </p:sp>
      <p:pic>
        <p:nvPicPr>
          <p:cNvPr descr="Deep study of a not very deep neural network. Part 5: Dropout and Noise |  by Rinat Maksutov | Medium"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028" y="1597350"/>
            <a:ext cx="9085943" cy="4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370115" y="197346"/>
            <a:ext cx="11448467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 = Sequential()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(filters=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kernel_size=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kernel_initializer=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'he_uniform'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input_shape 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(filters=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kernel_size=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kernel_initializer=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'he_uniform'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MaxPooling2D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(pool_size=(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(rate=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(filters=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kernel_size=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kernel_initializer=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'he_uniform'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(filters=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kernel_size=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kernel_initializer=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'he_uniform'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MaxPooling2D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(pool_size=(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model.add(Dropout(rate=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(filters=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kernel_size=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kernel_initializer=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'he_uniform'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(filters=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kernel_size= 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kernel_initializer=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'he_uniform'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MaxPooling2D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(pool_size=(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(rate=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Flatten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(units 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kernel_initializer=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'he_uniform'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(rate=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model.add(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(units = </a:t>
            </a:r>
            <a:r>
              <a:rPr b="0" lang="en-US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b="0" lang="en-US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777" y="1550843"/>
            <a:ext cx="10386789" cy="51933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 with low confidence"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50309" t="0"/>
          <a:stretch/>
        </p:blipFill>
        <p:spPr>
          <a:xfrm>
            <a:off x="632731" y="310879"/>
            <a:ext cx="3300639" cy="154086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1465942" y="740228"/>
            <a:ext cx="841828" cy="682171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204686" y="2046514"/>
            <a:ext cx="4780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2868802" y="1857828"/>
            <a:ext cx="6864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4523072" y="1327964"/>
            <a:ext cx="4603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523072" y="172262"/>
            <a:ext cx="3066993" cy="5018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145" l="-825" r="0" t="-48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897895" y="139112"/>
            <a:ext cx="4113690" cy="13002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824" l="-185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603221" y="740228"/>
            <a:ext cx="3007105" cy="5039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7496" l="-2519" r="-419" t="-4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921189" y="1657695"/>
            <a:ext cx="3029676" cy="50186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7496" l="-2508" r="-417" t="-174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513036" y="5497689"/>
            <a:ext cx="3738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4550704" y="6221018"/>
            <a:ext cx="4716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865115" y="318352"/>
            <a:ext cx="3353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2307770" y="740229"/>
            <a:ext cx="1450038" cy="615848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/>
          <p:nvPr/>
        </p:nvSpPr>
        <p:spPr>
          <a:xfrm>
            <a:off x="256309" y="2644170"/>
            <a:ext cx="1167938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 = SGD(learning_rate=</a:t>
            </a:r>
            <a:r>
              <a:rPr b="0" lang="en-US" sz="3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b="0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momentum=</a:t>
            </a:r>
            <a:r>
              <a:rPr b="0" lang="en-US" sz="3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b="0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b="0" lang="en-US" sz="3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b="0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(loss= </a:t>
            </a:r>
            <a:r>
              <a:rPr b="0" lang="en-US" sz="3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"categorical_crossentropy"</a:t>
            </a:r>
            <a:r>
              <a:rPr b="0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optimizer=opt, metrics = [</a:t>
            </a:r>
            <a:r>
              <a:rPr b="0" lang="en-US" sz="3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"accuracy"</a:t>
            </a:r>
            <a:r>
              <a:rPr b="0" lang="en-US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ctrTitle"/>
          </p:nvPr>
        </p:nvSpPr>
        <p:spPr>
          <a:xfrm>
            <a:off x="453142" y="2954226"/>
            <a:ext cx="5555624" cy="2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  <a:t>RNN </a:t>
            </a:r>
            <a:b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RECURRENT NEURAL NETWORKS</a:t>
            </a:r>
            <a:endParaRPr sz="4600"/>
          </a:p>
        </p:txBody>
      </p:sp>
      <p:pic>
        <p:nvPicPr>
          <p:cNvPr descr="Background pattern&#10;&#10;Description automatically generated" id="233" name="Google Shape;233;p21"/>
          <p:cNvPicPr preferRelativeResize="0"/>
          <p:nvPr/>
        </p:nvPicPr>
        <p:blipFill rotWithShape="1">
          <a:blip r:embed="rId3">
            <a:alphaModFix/>
          </a:blip>
          <a:srcRect b="1" l="20797" r="26379" t="0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1528762"/>
            <a:ext cx="83153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0765" y="1098629"/>
            <a:ext cx="6381750" cy="53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215" y="2632154"/>
            <a:ext cx="36385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>
            <a:off x="512956" y="731816"/>
            <a:ext cx="410736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“Recurrent neural networks are very hard to train because of the fact that the time-layered network is a very deep network, especially if the input sequence is long.”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266" y="5248507"/>
            <a:ext cx="4659499" cy="117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1266" y="3727950"/>
            <a:ext cx="5270810" cy="152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Long Short-Term Memory (LSTM)</a:t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908" y="2170422"/>
            <a:ext cx="97155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Gated Recurrent Units (GRUs)</a:t>
            </a:r>
            <a:endParaRPr/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2285303"/>
            <a:ext cx="94297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1249929" y="587298"/>
            <a:ext cx="5157787" cy="823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/>
              <a:t>LSTM</a:t>
            </a:r>
            <a:endParaRPr/>
          </a:p>
        </p:txBody>
      </p:sp>
      <p:pic>
        <p:nvPicPr>
          <p:cNvPr id="265" name="Google Shape;265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389" y="1529344"/>
            <a:ext cx="7357258" cy="25029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>
            <p:ph idx="3" type="body"/>
          </p:nvPr>
        </p:nvSpPr>
        <p:spPr>
          <a:xfrm>
            <a:off x="8588298" y="3224021"/>
            <a:ext cx="2354766" cy="882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/>
              <a:t>GRUs</a:t>
            </a:r>
            <a:endParaRPr/>
          </a:p>
        </p:txBody>
      </p:sp>
      <p:pic>
        <p:nvPicPr>
          <p:cNvPr id="267" name="Google Shape;267;p26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1704" y="4270694"/>
            <a:ext cx="9006036" cy="238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iagram&#10;&#10;Description automatically generated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2" y="4574675"/>
            <a:ext cx="10605775" cy="1807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5399" y="586875"/>
            <a:ext cx="7632700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882" y="0"/>
            <a:ext cx="1011405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 with medium confidence" id="115" name="Google Shape;115;p4"/>
          <p:cNvPicPr preferRelativeResize="0"/>
          <p:nvPr/>
        </p:nvPicPr>
        <p:blipFill rotWithShape="1">
          <a:blip r:embed="rId4">
            <a:alphaModFix/>
          </a:blip>
          <a:srcRect b="11654" l="3183" r="42029" t="50100"/>
          <a:stretch/>
        </p:blipFill>
        <p:spPr>
          <a:xfrm>
            <a:off x="8003402" y="6120741"/>
            <a:ext cx="3469542" cy="448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 with medium confidence" id="116" name="Google Shape;116;p4"/>
          <p:cNvPicPr preferRelativeResize="0"/>
          <p:nvPr/>
        </p:nvPicPr>
        <p:blipFill rotWithShape="1">
          <a:blip r:embed="rId4">
            <a:alphaModFix/>
          </a:blip>
          <a:srcRect b="45119" l="4067" r="62304" t="19821"/>
          <a:stretch/>
        </p:blipFill>
        <p:spPr>
          <a:xfrm>
            <a:off x="4634103" y="4572000"/>
            <a:ext cx="2557149" cy="493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17" name="Google Shape;117;p4"/>
          <p:cNvPicPr preferRelativeResize="0"/>
          <p:nvPr/>
        </p:nvPicPr>
        <p:blipFill rotWithShape="1">
          <a:blip r:embed="rId5">
            <a:alphaModFix/>
          </a:blip>
          <a:srcRect b="70338" l="0" r="18445" t="0"/>
          <a:stretch/>
        </p:blipFill>
        <p:spPr>
          <a:xfrm>
            <a:off x="4350389" y="0"/>
            <a:ext cx="3024368" cy="493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18" name="Google Shape;118;p4"/>
          <p:cNvPicPr preferRelativeResize="0"/>
          <p:nvPr/>
        </p:nvPicPr>
        <p:blipFill rotWithShape="1">
          <a:blip r:embed="rId5">
            <a:alphaModFix/>
          </a:blip>
          <a:srcRect b="0" l="0" r="15575" t="55686"/>
          <a:stretch/>
        </p:blipFill>
        <p:spPr>
          <a:xfrm>
            <a:off x="489224" y="6120741"/>
            <a:ext cx="3130798" cy="73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19" name="Google Shape;119;p4"/>
          <p:cNvPicPr preferRelativeResize="0"/>
          <p:nvPr/>
        </p:nvPicPr>
        <p:blipFill rotWithShape="1">
          <a:blip r:embed="rId5">
            <a:alphaModFix/>
          </a:blip>
          <a:srcRect b="44556" l="0" r="0" t="25781"/>
          <a:stretch/>
        </p:blipFill>
        <p:spPr>
          <a:xfrm>
            <a:off x="7374757" y="0"/>
            <a:ext cx="3708400" cy="49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9045" r="7256" t="0"/>
          <a:stretch/>
        </p:blipFill>
        <p:spPr>
          <a:xfrm>
            <a:off x="6413326" y="2523668"/>
            <a:ext cx="4496844" cy="225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4332536" y="457714"/>
            <a:ext cx="35269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i="1"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, engineering drawing&#10;&#10;Description automatically generated"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5573" t="0"/>
          <a:stretch/>
        </p:blipFill>
        <p:spPr>
          <a:xfrm>
            <a:off x="393274" y="1940642"/>
            <a:ext cx="6020052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 Categorical Data with One Hot Encoding | Kaggle"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1651000"/>
            <a:ext cx="90678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190427" y="219400"/>
            <a:ext cx="5798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of Loss Function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1625600" y="949444"/>
            <a:ext cx="4689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least-squares regression with numeric outputs: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2321" r="0" t="-1850"/>
          <a:stretch/>
        </p:blipFill>
        <p:spPr>
          <a:xfrm>
            <a:off x="6315217" y="949444"/>
            <a:ext cx="4763600" cy="37511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Correlation and the Least Squares Regression Line – GeoGebra"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600" y="1651378"/>
            <a:ext cx="8587409" cy="437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 with medium confidence" id="144" name="Google Shape;144;p8"/>
          <p:cNvPicPr preferRelativeResize="0"/>
          <p:nvPr/>
        </p:nvPicPr>
        <p:blipFill rotWithShape="1">
          <a:blip r:embed="rId3">
            <a:alphaModFix/>
          </a:blip>
          <a:srcRect b="6039" l="0" r="0" t="0"/>
          <a:stretch/>
        </p:blipFill>
        <p:spPr>
          <a:xfrm>
            <a:off x="2375242" y="219391"/>
            <a:ext cx="8940800" cy="12887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45" name="Google Shape;145;p8"/>
          <p:cNvSpPr/>
          <p:nvPr/>
        </p:nvSpPr>
        <p:spPr>
          <a:xfrm>
            <a:off x="190427" y="219400"/>
            <a:ext cx="595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of Loss Function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AN Hinge Loss Explained | Papers With Code"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251" y="1632077"/>
            <a:ext cx="6477201" cy="500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, letter&#10;&#10;Description automatically generated"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993" y="0"/>
            <a:ext cx="8510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/>
          <p:nvPr/>
        </p:nvSpPr>
        <p:spPr>
          <a:xfrm>
            <a:off x="2968487" y="2411895"/>
            <a:ext cx="1736035" cy="291548"/>
          </a:xfrm>
          <a:prstGeom prst="rect">
            <a:avLst/>
          </a:prstGeom>
          <a:solidFill>
            <a:srgbClr val="FFFF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2981739" y="1614316"/>
            <a:ext cx="1603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Loss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3359426" y="6102626"/>
            <a:ext cx="1736035" cy="291548"/>
          </a:xfrm>
          <a:prstGeom prst="rect">
            <a:avLst/>
          </a:prstGeom>
          <a:solidFill>
            <a:srgbClr val="FFFF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2981739" y="5269468"/>
            <a:ext cx="1966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Cross-Entropy Loss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2849605" y="4514094"/>
            <a:ext cx="1854917" cy="291548"/>
          </a:xfrm>
          <a:prstGeom prst="rect">
            <a:avLst/>
          </a:prstGeom>
          <a:solidFill>
            <a:srgbClr val="FFFF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2021-07-02T03:21:37Z</dcterms:created>
  <dc:creator>พสิณ พรวรภัตช์</dc:creator>
</cp:coreProperties>
</file>