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355244-018F-4152-8B24-ECB0E817177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</p14:sldIdLst>
        </p14:section>
        <p14:section name="Untitled Section" id="{5FFE7EA5-451B-472A-B1B0-9AD88C02B04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A6D4E6B-99ED-4446-97F0-4219F93AD89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AD6A-A5F0-4A42-9249-70696F18FA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E6B-99ED-4446-97F0-4219F93AD89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AD6A-A5F0-4A42-9249-70696F1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E6B-99ED-4446-97F0-4219F93AD89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AD6A-A5F0-4A42-9249-70696F18FA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7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E6B-99ED-4446-97F0-4219F93AD89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AD6A-A5F0-4A42-9249-70696F1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E6B-99ED-4446-97F0-4219F93AD89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AD6A-A5F0-4A42-9249-70696F18FA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0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E6B-99ED-4446-97F0-4219F93AD89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AD6A-A5F0-4A42-9249-70696F1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8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E6B-99ED-4446-97F0-4219F93AD89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AD6A-A5F0-4A42-9249-70696F1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E6B-99ED-4446-97F0-4219F93AD89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AD6A-A5F0-4A42-9249-70696F1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E6B-99ED-4446-97F0-4219F93AD89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AD6A-A5F0-4A42-9249-70696F1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E6B-99ED-4446-97F0-4219F93AD89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AD6A-A5F0-4A42-9249-70696F18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3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E6B-99ED-4446-97F0-4219F93AD89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AD6A-A5F0-4A42-9249-70696F18FA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3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6D4E6B-99ED-4446-97F0-4219F93AD89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BCAD6A-A5F0-4A42-9249-70696F18FA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2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5365-893F-4D51-8F7A-3C479D809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 and GRU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07474-FCC0-4510-9A6C-9D9985624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F103-F406-4144-940A-4A67AEEA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6580-5242-487F-976F-A8EA4096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What is RNN</a:t>
            </a:r>
            <a:r>
              <a:rPr lang="en-US" sz="2400" dirty="0"/>
              <a:t>? and How it’s develop to become LSTM and GRU?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Propose</a:t>
            </a:r>
            <a:r>
              <a:rPr lang="en-US" sz="2400" dirty="0"/>
              <a:t> of using LSTM and GRU?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</a:t>
            </a:r>
            <a:r>
              <a:rPr lang="en-US" sz="2400" dirty="0">
                <a:solidFill>
                  <a:srgbClr val="C00000"/>
                </a:solidFill>
              </a:rPr>
              <a:t>GRU</a:t>
            </a:r>
            <a:r>
              <a:rPr lang="en-US" sz="2400" dirty="0"/>
              <a:t> Cell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</a:t>
            </a:r>
            <a:r>
              <a:rPr lang="en-US" sz="2400" dirty="0">
                <a:solidFill>
                  <a:srgbClr val="C00000"/>
                </a:solidFill>
              </a:rPr>
              <a:t>LSTM</a:t>
            </a:r>
            <a:r>
              <a:rPr lang="en-US" sz="2400" dirty="0"/>
              <a:t> Cell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</a:t>
            </a:r>
            <a:r>
              <a:rPr lang="en-US" sz="2400" dirty="0">
                <a:solidFill>
                  <a:srgbClr val="C00000"/>
                </a:solidFill>
              </a:rPr>
              <a:t>use</a:t>
            </a:r>
            <a:r>
              <a:rPr lang="en-US" sz="2400" dirty="0"/>
              <a:t> those cells?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901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45CE-4B64-4A9C-A32A-6AEFB2F9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What is Recurrent neural network?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137B-35B4-4FE7-B711-4F446602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32995"/>
            <a:ext cx="9720073" cy="402336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Idea</a:t>
            </a:r>
            <a:r>
              <a:rPr lang="en-US" dirty="0"/>
              <a:t> : Some Input </a:t>
            </a:r>
            <a:r>
              <a:rPr lang="en-US" dirty="0">
                <a:solidFill>
                  <a:srgbClr val="C00000"/>
                </a:solidFill>
              </a:rPr>
              <a:t>impact future prediction </a:t>
            </a:r>
            <a:r>
              <a:rPr lang="en-US" dirty="0"/>
              <a:t>vice versa.</a:t>
            </a:r>
          </a:p>
          <a:p>
            <a:r>
              <a:rPr lang="en-US" dirty="0">
                <a:solidFill>
                  <a:srgbClr val="C00000"/>
                </a:solidFill>
              </a:rPr>
              <a:t>Application : </a:t>
            </a:r>
            <a:r>
              <a:rPr lang="en-US" dirty="0"/>
              <a:t>Speech Recognition, Handwriting Recognition etc.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The standard RNN and unfolded RNN. | Download Scientific Diagram">
            <a:extLst>
              <a:ext uri="{FF2B5EF4-FFF2-40B4-BE49-F238E27FC236}">
                <a16:creationId xmlns:a16="http://schemas.microsoft.com/office/drawing/2014/main" id="{ED23494F-A565-43C8-B843-3893D1D7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47" y="3006281"/>
            <a:ext cx="80962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20A0B-38B1-4980-8CF0-17FC1B6B80B8}"/>
              </a:ext>
            </a:extLst>
          </p:cNvPr>
          <p:cNvSpPr txBox="1"/>
          <p:nvPr/>
        </p:nvSpPr>
        <p:spPr>
          <a:xfrm>
            <a:off x="8891790" y="3290677"/>
            <a:ext cx="2276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Problem 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long sequence of RNN </a:t>
            </a:r>
            <a:r>
              <a:rPr lang="en-US" sz="1600" dirty="0">
                <a:solidFill>
                  <a:srgbClr val="C00000"/>
                </a:solidFill>
              </a:rPr>
              <a:t>vanishing gradient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commonly found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7D580C-566D-4777-B268-5FBE0528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463" y="4443520"/>
            <a:ext cx="3047015" cy="65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56EB85-EC77-4A10-A3E6-D55C8895C7F1}"/>
              </a:ext>
            </a:extLst>
          </p:cNvPr>
          <p:cNvSpPr txBox="1"/>
          <p:nvPr/>
        </p:nvSpPr>
        <p:spPr>
          <a:xfrm>
            <a:off x="9370928" y="4993773"/>
            <a:ext cx="2276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Gradient Equation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12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882D-3408-47C8-BA0B-EEF02ADD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of </a:t>
            </a:r>
            <a:r>
              <a:rPr lang="en-US" dirty="0" err="1"/>
              <a:t>rnn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6628-1642-4909-8B62-1F397E34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1798"/>
            <a:ext cx="9720073" cy="4023360"/>
          </a:xfrm>
        </p:spPr>
        <p:txBody>
          <a:bodyPr/>
          <a:lstStyle/>
          <a:p>
            <a:r>
              <a:rPr lang="en-US" dirty="0"/>
              <a:t>So here we go : </a:t>
            </a:r>
            <a:r>
              <a:rPr lang="en-US" dirty="0">
                <a:solidFill>
                  <a:srgbClr val="C00000"/>
                </a:solidFill>
              </a:rPr>
              <a:t>LSTM and GRU </a:t>
            </a:r>
            <a:r>
              <a:rPr lang="en-US" dirty="0"/>
              <a:t>is based on RNN idea with a tweak in some concept</a:t>
            </a:r>
          </a:p>
        </p:txBody>
      </p:sp>
      <p:pic>
        <p:nvPicPr>
          <p:cNvPr id="2052" name="Picture 4" descr="LSTM Vs GRU Network: Which Has better Performance? - Deep Learning Tutorial">
            <a:extLst>
              <a:ext uri="{FF2B5EF4-FFF2-40B4-BE49-F238E27FC236}">
                <a16:creationId xmlns:a16="http://schemas.microsoft.com/office/drawing/2014/main" id="{7C1B8976-F049-456F-A88A-38BC4891D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16" y="2582209"/>
            <a:ext cx="8415368" cy="355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0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882D-3408-47C8-BA0B-EEF02ADD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of </a:t>
            </a:r>
            <a:r>
              <a:rPr lang="en-US" dirty="0" err="1"/>
              <a:t>lstm</a:t>
            </a:r>
            <a:r>
              <a:rPr lang="en-US" dirty="0"/>
              <a:t> and </a:t>
            </a:r>
            <a:r>
              <a:rPr lang="en-US" dirty="0" err="1"/>
              <a:t>gru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6628-1642-4909-8B62-1F397E34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1798"/>
            <a:ext cx="9720073" cy="4023360"/>
          </a:xfrm>
        </p:spPr>
        <p:txBody>
          <a:bodyPr/>
          <a:lstStyle/>
          <a:p>
            <a:r>
              <a:rPr lang="en-US" dirty="0"/>
              <a:t>RNN vanishing gradient result in the memory can not be transfer from too far past cells. LSTM and GRU </a:t>
            </a:r>
            <a:r>
              <a:rPr lang="en-US" dirty="0">
                <a:solidFill>
                  <a:srgbClr val="C00000"/>
                </a:solidFill>
              </a:rPr>
              <a:t>adding gate </a:t>
            </a:r>
            <a:r>
              <a:rPr lang="en-US" dirty="0"/>
              <a:t>which like a highway to those memories.</a:t>
            </a:r>
          </a:p>
        </p:txBody>
      </p:sp>
      <p:pic>
        <p:nvPicPr>
          <p:cNvPr id="2052" name="Picture 4" descr="LSTM Vs GRU Network: Which Has better Performance? - Deep Learning Tutorial">
            <a:extLst>
              <a:ext uri="{FF2B5EF4-FFF2-40B4-BE49-F238E27FC236}">
                <a16:creationId xmlns:a16="http://schemas.microsoft.com/office/drawing/2014/main" id="{7C1B8976-F049-456F-A88A-38BC4891D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16" y="2582209"/>
            <a:ext cx="8415368" cy="355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01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4977-6D3C-4611-B685-BD51C66E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3246-D993-4F00-86CC-7463B964A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58161"/>
            <a:ext cx="9720073" cy="4023360"/>
          </a:xfrm>
        </p:spPr>
        <p:txBody>
          <a:bodyPr>
            <a:normAutofit/>
          </a:bodyPr>
          <a:lstStyle/>
          <a:p>
            <a:r>
              <a:rPr lang="en-US" sz="2000" dirty="0"/>
              <a:t>Modify memory </a:t>
            </a:r>
            <a:r>
              <a:rPr lang="en-US" sz="2000" dirty="0">
                <a:solidFill>
                  <a:srgbClr val="C00000"/>
                </a:solidFill>
              </a:rPr>
              <a:t>ideas</a:t>
            </a:r>
            <a:r>
              <a:rPr lang="en-US" sz="2000" dirty="0"/>
              <a:t>:</a:t>
            </a:r>
          </a:p>
          <a:p>
            <a:r>
              <a:rPr lang="en-US" sz="2000" dirty="0"/>
              <a:t>Which value to update </a:t>
            </a:r>
            <a:r>
              <a:rPr lang="en-US" sz="2000" dirty="0" err="1"/>
              <a:t>h</a:t>
            </a:r>
            <a:r>
              <a:rPr lang="en-US" sz="2000" baseline="-25000" dirty="0" err="1"/>
              <a:t>t</a:t>
            </a:r>
            <a:r>
              <a:rPr lang="en-US" sz="2000" baseline="-25000" dirty="0"/>
              <a:t> </a:t>
            </a:r>
            <a:r>
              <a:rPr lang="en-US" sz="2000" dirty="0"/>
              <a:t>?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h</a:t>
            </a:r>
            <a:r>
              <a:rPr lang="en-US" sz="2000" baseline="-25000" dirty="0" err="1">
                <a:sym typeface="Wingdings" panose="05000000000000000000" pitchFamily="2" charset="2"/>
              </a:rPr>
              <a:t>t</a:t>
            </a:r>
            <a:r>
              <a:rPr lang="en-US" sz="2000" baseline="30000" dirty="0">
                <a:sym typeface="Wingdings" panose="05000000000000000000" pitchFamily="2" charset="2"/>
              </a:rPr>
              <a:t>~ 		</a:t>
            </a:r>
            <a:r>
              <a:rPr lang="en-US" sz="2000" dirty="0"/>
              <a:t> Should we use h</a:t>
            </a:r>
            <a:r>
              <a:rPr lang="en-US" sz="2000" baseline="-25000" dirty="0"/>
              <a:t>t-1</a:t>
            </a:r>
            <a:r>
              <a:rPr lang="en-US" sz="2000" dirty="0">
                <a:sym typeface="Wingdings" panose="05000000000000000000" pitchFamily="2" charset="2"/>
              </a:rPr>
              <a:t> r</a:t>
            </a:r>
            <a:r>
              <a:rPr lang="en-US" sz="2000" baseline="-25000" dirty="0">
                <a:sym typeface="Wingdings" panose="05000000000000000000" pitchFamily="2" charset="2"/>
              </a:rPr>
              <a:t>t</a:t>
            </a:r>
            <a:endParaRPr lang="en-US" sz="2000" dirty="0"/>
          </a:p>
          <a:p>
            <a:r>
              <a:rPr lang="en-US" sz="2000" dirty="0"/>
              <a:t>How to update ?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z</a:t>
            </a:r>
            <a:r>
              <a:rPr lang="en-US" sz="2000" baseline="-25000" dirty="0" err="1"/>
              <a:t>t</a:t>
            </a:r>
            <a:r>
              <a:rPr lang="en-US" sz="2000" baseline="-25000" dirty="0"/>
              <a:t>   		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493767-EE10-4C7E-A14B-FD9D2897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3512890"/>
            <a:ext cx="9390164" cy="2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4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EF74-BEFB-443C-A445-9013EBE3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5B8A-6306-4EAC-B28F-72BB814F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30991"/>
            <a:ext cx="9720073" cy="4023360"/>
          </a:xfrm>
        </p:spPr>
        <p:txBody>
          <a:bodyPr/>
          <a:lstStyle/>
          <a:p>
            <a:r>
              <a:rPr lang="en-US" dirty="0"/>
              <a:t>Action: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Forget </a:t>
            </a:r>
            <a:r>
              <a:rPr lang="en-US" sz="1600" dirty="0">
                <a:sym typeface="Wingdings" panose="05000000000000000000" pitchFamily="2" charset="2"/>
              </a:rPr>
              <a:t> Should we clear previous cell state(</a:t>
            </a:r>
            <a:r>
              <a:rPr 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Forget Gate</a:t>
            </a:r>
            <a:r>
              <a:rPr lang="th-TH" sz="16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f</a:t>
            </a:r>
            <a:r>
              <a:rPr lang="en-US" sz="16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t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Write</a:t>
            </a:r>
            <a:r>
              <a:rPr lang="th-TH" sz="1600" dirty="0">
                <a:solidFill>
                  <a:srgbClr val="C00000"/>
                </a:solidFill>
              </a:rPr>
              <a:t>   </a:t>
            </a:r>
            <a:r>
              <a:rPr lang="en-US" sz="1600" dirty="0">
                <a:sym typeface="Wingdings" panose="05000000000000000000" pitchFamily="2" charset="2"/>
              </a:rPr>
              <a:t> 1.) Should we update cell state (</a:t>
            </a:r>
            <a:r>
              <a:rPr 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Input gate i</a:t>
            </a:r>
            <a:r>
              <a:rPr lang="en-US" sz="16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t</a:t>
            </a:r>
            <a:r>
              <a:rPr lang="en-US" sz="1600" dirty="0">
                <a:sym typeface="Wingdings" panose="05000000000000000000" pitchFamily="2" charset="2"/>
              </a:rPr>
              <a:t>)  2.) value to update(</a:t>
            </a:r>
            <a:r>
              <a:rPr 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Input modulation Gate C</a:t>
            </a:r>
            <a:r>
              <a:rPr lang="en-US" sz="1600" baseline="-25000" dirty="0">
                <a:solidFill>
                  <a:srgbClr val="C00000"/>
                </a:solidFill>
                <a:sym typeface="Wingdings" panose="05000000000000000000" pitchFamily="2" charset="2"/>
              </a:rPr>
              <a:t>t</a:t>
            </a:r>
            <a:r>
              <a:rPr lang="en-US" sz="1600" baseline="30000" dirty="0">
                <a:solidFill>
                  <a:srgbClr val="C00000"/>
                </a:solidFill>
                <a:sym typeface="Wingdings" panose="05000000000000000000" pitchFamily="2" charset="2"/>
              </a:rPr>
              <a:t>~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Read </a:t>
            </a:r>
            <a:r>
              <a:rPr lang="en-US" sz="1600" dirty="0">
                <a:sym typeface="Wingdings" panose="05000000000000000000" pitchFamily="2" charset="2"/>
              </a:rPr>
              <a:t> Allow h</a:t>
            </a:r>
            <a:r>
              <a:rPr lang="en-US" sz="1600" baseline="-25000" dirty="0">
                <a:sym typeface="Wingdings" panose="05000000000000000000" pitchFamily="2" charset="2"/>
              </a:rPr>
              <a:t>t+1</a:t>
            </a:r>
            <a:r>
              <a:rPr lang="en-US" sz="1600" dirty="0">
                <a:sym typeface="Wingdings" panose="05000000000000000000" pitchFamily="2" charset="2"/>
              </a:rPr>
              <a:t> to read </a:t>
            </a:r>
            <a:r>
              <a:rPr lang="en-US" sz="1600" dirty="0" err="1">
                <a:sym typeface="Wingdings" panose="05000000000000000000" pitchFamily="2" charset="2"/>
              </a:rPr>
              <a:t>h</a:t>
            </a:r>
            <a:r>
              <a:rPr lang="en-US" sz="1600" baseline="-25000" dirty="0" err="1">
                <a:sym typeface="Wingdings" panose="05000000000000000000" pitchFamily="2" charset="2"/>
              </a:rPr>
              <a:t>t</a:t>
            </a:r>
            <a:r>
              <a:rPr lang="en-US" sz="1600" dirty="0">
                <a:sym typeface="Wingdings" panose="05000000000000000000" pitchFamily="2" charset="2"/>
              </a:rPr>
              <a:t>(</a:t>
            </a:r>
            <a:r>
              <a:rPr 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Output Gate </a:t>
            </a:r>
            <a:r>
              <a:rPr lang="en-US" sz="1600" dirty="0" err="1">
                <a:solidFill>
                  <a:srgbClr val="C00000"/>
                </a:solidFill>
                <a:sym typeface="Wingdings" panose="05000000000000000000" pitchFamily="2" charset="2"/>
              </a:rPr>
              <a:t>o</a:t>
            </a:r>
            <a:r>
              <a:rPr lang="en-US" sz="1600" baseline="-25000" dirty="0" err="1">
                <a:solidFill>
                  <a:srgbClr val="C00000"/>
                </a:solidFill>
                <a:sym typeface="Wingdings" panose="05000000000000000000" pitchFamily="2" charset="2"/>
              </a:rPr>
              <a:t>t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  <a:endParaRPr lang="en-US" sz="1600" dirty="0"/>
          </a:p>
        </p:txBody>
      </p:sp>
      <p:pic>
        <p:nvPicPr>
          <p:cNvPr id="5122" name="Picture 2" descr="Structure of the LSTM cell and equations that describe the gates of an... |  Download Scientific Diagram">
            <a:extLst>
              <a:ext uri="{FF2B5EF4-FFF2-40B4-BE49-F238E27FC236}">
                <a16:creationId xmlns:a16="http://schemas.microsoft.com/office/drawing/2014/main" id="{DD1BF4FA-BB6F-4046-83D3-56292472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29" y="3148834"/>
            <a:ext cx="8565670" cy="3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5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70C2-2ACB-44ED-AC59-A942DC25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: Time series prediction(1)</a:t>
            </a:r>
          </a:p>
        </p:txBody>
      </p:sp>
      <p:pic>
        <p:nvPicPr>
          <p:cNvPr id="7170" name="Picture 2" descr="Ian Felton – Medium">
            <a:extLst>
              <a:ext uri="{FF2B5EF4-FFF2-40B4-BE49-F238E27FC236}">
                <a16:creationId xmlns:a16="http://schemas.microsoft.com/office/drawing/2014/main" id="{5773FADF-370B-4571-A367-3566197AE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4" y="1782579"/>
            <a:ext cx="11730606" cy="34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8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70C2-2ACB-44ED-AC59-A942DC25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: Time series prediction(2)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3428A-21C3-4BB7-B3D9-FFC68960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An lstm making a prediction after every timestep">
            <a:extLst>
              <a:ext uri="{FF2B5EF4-FFF2-40B4-BE49-F238E27FC236}">
                <a16:creationId xmlns:a16="http://schemas.microsoft.com/office/drawing/2014/main" id="{AB74004D-01BB-42B7-927A-6BDDCAA2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26" y="2070735"/>
            <a:ext cx="50101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n lstm warming up and making a single prediction">
            <a:extLst>
              <a:ext uri="{FF2B5EF4-FFF2-40B4-BE49-F238E27FC236}">
                <a16:creationId xmlns:a16="http://schemas.microsoft.com/office/drawing/2014/main" id="{0B6A71FE-AC84-4ACA-8BD4-5A16A9B7A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71" y="2084832"/>
            <a:ext cx="50101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43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1463</TotalTime>
  <Words>240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LSTM and GRU</vt:lpstr>
      <vt:lpstr>Agenda</vt:lpstr>
      <vt:lpstr>What is Recurrent neural network?</vt:lpstr>
      <vt:lpstr>Improvement of rnn</vt:lpstr>
      <vt:lpstr>Propose of lstm and gru</vt:lpstr>
      <vt:lpstr>GRU Cell</vt:lpstr>
      <vt:lpstr>LSTM</vt:lpstr>
      <vt:lpstr>Use case : Time series prediction(1)</vt:lpstr>
      <vt:lpstr>Use case : Time series prediction(2)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and GRU</dc:title>
  <dc:creator>tanatorn faijiroenmongkol</dc:creator>
  <cp:lastModifiedBy>tanatorn faijiroenmongkol</cp:lastModifiedBy>
  <cp:revision>12</cp:revision>
  <dcterms:created xsi:type="dcterms:W3CDTF">2021-07-23T07:54:09Z</dcterms:created>
  <dcterms:modified xsi:type="dcterms:W3CDTF">2021-07-24T08:17:54Z</dcterms:modified>
</cp:coreProperties>
</file>