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C154-796D-4506-A331-8B050F7BF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9554D-505B-4E08-A5B4-C436A9869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DED4-563A-4B79-91D4-AA7FEF0B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D5541-7B95-4F5F-B487-CC98FD23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880B-C29E-44B8-AF03-6A9A7D30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0BC7-F9AD-410B-A890-79F06FE8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2BCDC-686E-41A6-B9B9-62BADEA4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2312-7995-493B-973E-284152C4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8420C-E640-4C8A-9BFF-D051D1C0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6988-FDC9-4578-A680-11B77F79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291FA-3AD1-4FCB-A8DF-0AA2BE7EE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FD082-E60B-4A31-BFB1-8975B6DD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AD6A-DC2F-4126-822D-CE2884BD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DA233-C230-4CF6-99FE-03610B30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D9A70-3523-4285-A656-400AA6F5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4FE2-61CB-46A5-AAA4-996BB2BC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990E-4920-4C66-AE62-362B50B7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FAB6-F469-4852-A9C0-4382CF14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79F5-55F0-4E14-9C7A-18DCCC9F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D8D8-D4A8-44B8-BBC1-3A47C558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7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C164-E55D-4CF2-AE9F-067D1CB3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45C2-DCCC-4858-9BFF-5DE6D54C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6739-3DD4-4D9F-9BE5-B7BD419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751B-D630-43B5-A45E-4E54A1B1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14D7-1915-41CC-9521-6CE81159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3D89-10A8-4516-A9A8-FDAB734F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8D42-FAE8-4CC1-B2E3-FF51324E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35F7E-4E33-4C49-A0E3-E04B6FCE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81F08-5AF1-4742-A8F9-E012292A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39420-EEB6-4D03-95DC-7973CF4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C9DC7-6199-4AFC-AAE9-7744E9DC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4336-4B35-4D53-9DE3-E69697D1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2B23D-C198-4C6A-83A0-BC5585B9D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8AA1-9A32-4476-925E-B4E1CE761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EE432-F0CE-405C-B674-BDB6398E1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9668C-6781-4B03-AB5B-D3EEB2858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24515-B762-48F9-B886-C20A5611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3129B-674C-4648-883A-1D38679F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517B5-4348-4EE4-A1B7-F6FB2CA0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1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2E81-5F5C-40F8-9128-DEFF8517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AB432-DD8E-468E-9F39-C06A5A46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CACBE-78C3-45AF-B774-ABA56E45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76CB1-1489-4806-A1C0-A3D0FEE1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4EAF6-ED6C-4401-8AAC-5821A743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FF69D-CB3A-4AA4-824F-88D6DFA1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72D9-E548-4E17-8C44-70C60310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67E1-02EC-4DF0-8DF6-11D969F9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D0DE-199F-4BEB-8020-102B112B8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9522C-3363-430B-9D32-FAEEED67A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741C4-490B-49FD-82B3-5643AF60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4997-E08D-4E40-91E3-A7681781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10AC3-A6A2-4D8D-BC01-4403C26C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EF52-9D95-4FCF-BBD1-1EB73D74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D837C-6DEE-426C-8B61-9ECC1F518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A64E-1B28-4540-8DA2-92B8C8782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F97DB-1DBB-43DD-8BBD-D6E7B6A4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E1787-4E7C-4C0A-9591-4D58D557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5890-1060-4C6B-AC9F-B8BF0D52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1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0D01A-522B-4135-A3D6-EAF15E94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94224-8E35-40BE-A9F7-FD6BFCE19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CB93-31F4-4478-BD63-9FB6371C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7E4B-54A7-4648-8AA1-B5D7AFE9257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F66E-CCAC-4DDE-85A9-522438C78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4A7D-F2B9-4EB2-8D36-8C9ADAFAB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118C-5EE2-42DA-BD2E-16A1FA83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adam-optimization-algorithm-for-deep-learnin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adam-optimization-algorithm-for-deep-learnin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2.6980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A296-BD7C-4DED-B597-8EC50296A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89379-856B-497E-92A1-68B0DAC61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3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EDE3-07FF-4C0E-B354-7C17FAA0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Adam: Performance</a:t>
            </a:r>
          </a:p>
        </p:txBody>
      </p:sp>
      <p:pic>
        <p:nvPicPr>
          <p:cNvPr id="5122" name="Picture 2" descr="Comparison of Adam to Other Optimization Algorithms Training a Multilayer Perceptron">
            <a:extLst>
              <a:ext uri="{FF2B5EF4-FFF2-40B4-BE49-F238E27FC236}">
                <a16:creationId xmlns:a16="http://schemas.microsoft.com/office/drawing/2014/main" id="{8849F017-E53E-44CC-AC8B-1338610A5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80" y="1555361"/>
            <a:ext cx="4461791" cy="43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7998C-AB43-487E-96F6-CE440E707D81}"/>
              </a:ext>
            </a:extLst>
          </p:cNvPr>
          <p:cNvSpPr txBox="1"/>
          <p:nvPr/>
        </p:nvSpPr>
        <p:spPr>
          <a:xfrm>
            <a:off x="1647099" y="6308209"/>
            <a:ext cx="9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https://machinelearningmastery.com/adam-optimization-algorithm-for-deep-learning/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6176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4252-93F2-4AC5-B514-F093E6B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Adam: Hyperparameter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EF56B-AD17-4E82-980F-03B0C1E3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03" y="2081109"/>
            <a:ext cx="8789594" cy="3278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F2C0B-2302-435F-98D9-2B53EACE9A79}"/>
              </a:ext>
            </a:extLst>
          </p:cNvPr>
          <p:cNvSpPr txBox="1"/>
          <p:nvPr/>
        </p:nvSpPr>
        <p:spPr>
          <a:xfrm>
            <a:off x="1365491" y="5937148"/>
            <a:ext cx="9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https://machinelearningmastery.com/adam-optimization-algorithm-for-deep-learning/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499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83ED-D0CD-436C-B4ED-6E3457D0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Gradient Descent</a:t>
            </a:r>
          </a:p>
        </p:txBody>
      </p:sp>
      <p:pic>
        <p:nvPicPr>
          <p:cNvPr id="1026" name="Picture 2" descr="Gradient Descent and Stochastic Gradient Descent - mlxtend">
            <a:extLst>
              <a:ext uri="{FF2B5EF4-FFF2-40B4-BE49-F238E27FC236}">
                <a16:creationId xmlns:a16="http://schemas.microsoft.com/office/drawing/2014/main" id="{2D0D7B2D-46C2-47FA-9B98-444F8ECB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8" y="2538135"/>
            <a:ext cx="5844462" cy="316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6B3ED-637F-4F70-82FD-27228348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70" y="4467581"/>
            <a:ext cx="4347127" cy="1237826"/>
          </a:xfrm>
          <a:prstGeom prst="rect">
            <a:avLst/>
          </a:prstGeom>
        </p:spPr>
      </p:pic>
      <p:pic>
        <p:nvPicPr>
          <p:cNvPr id="1028" name="Picture 4" descr="Difference between Batch Gradient Descent and Stochastic Gradient Descent -  GeeksforGeeks">
            <a:extLst>
              <a:ext uri="{FF2B5EF4-FFF2-40B4-BE49-F238E27FC236}">
                <a16:creationId xmlns:a16="http://schemas.microsoft.com/office/drawing/2014/main" id="{D35E7D81-9F73-4F44-A9A9-DDD34A645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02" y="2450972"/>
            <a:ext cx="3500606" cy="123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41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4580-0934-4F2B-954D-3B44D64A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(Batch) 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3D264-96DE-4488-BA77-3DD7CA20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6567"/>
            <a:ext cx="10162139" cy="30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FDE2-4D23-469F-97EB-90843ED4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pic>
        <p:nvPicPr>
          <p:cNvPr id="2050" name="Picture 2" descr="SGD with Momentum Explained | Papers With Code">
            <a:extLst>
              <a:ext uri="{FF2B5EF4-FFF2-40B4-BE49-F238E27FC236}">
                <a16:creationId xmlns:a16="http://schemas.microsoft.com/office/drawing/2014/main" id="{0C1CD08B-DD53-48BB-9A07-95260D033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77" y="1876045"/>
            <a:ext cx="6569611" cy="172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re on Gradient Descent Algorithm and other effective learning Algorithms…  | by Narmadha Handi | DataDrivenInvestor">
            <a:extLst>
              <a:ext uri="{FF2B5EF4-FFF2-40B4-BE49-F238E27FC236}">
                <a16:creationId xmlns:a16="http://schemas.microsoft.com/office/drawing/2014/main" id="{B31390BF-0857-462C-98AB-57AA702F0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" y="1713879"/>
            <a:ext cx="4749870" cy="466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pdate rule for gradient descent with momentum - Cross Validated">
            <a:extLst>
              <a:ext uri="{FF2B5EF4-FFF2-40B4-BE49-F238E27FC236}">
                <a16:creationId xmlns:a16="http://schemas.microsoft.com/office/drawing/2014/main" id="{C850EE9C-A095-4D81-AB42-EA4D8985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1" y="4046163"/>
            <a:ext cx="5143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3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8FD9-996B-4063-8331-14BF0BE7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 Rate: </a:t>
            </a:r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BA2DBB-C22A-40B1-8A46-7AEA42E18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Adaptive Gradient Algorithm (</a:t>
            </a:r>
            <a:r>
              <a:rPr lang="en-US" dirty="0" err="1"/>
              <a:t>AdaGrad</a:t>
            </a:r>
            <a:r>
              <a:rPr lang="en-US" dirty="0"/>
              <a:t>)</a:t>
            </a:r>
          </a:p>
        </p:txBody>
      </p:sp>
      <p:pic>
        <p:nvPicPr>
          <p:cNvPr id="3074" name="Picture 2" descr="Why L2 norm in AdaGrad update equation not L1? - Data Science Stack Exchange">
            <a:extLst>
              <a:ext uri="{FF2B5EF4-FFF2-40B4-BE49-F238E27FC236}">
                <a16:creationId xmlns:a16="http://schemas.microsoft.com/office/drawing/2014/main" id="{B5C6B086-5DCC-446E-B38A-7A15CD66E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16" y="3041995"/>
            <a:ext cx="6731361" cy="25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0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C66D-A355-40C6-AD42-B8D8AE68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 Rate: </a:t>
            </a:r>
            <a:r>
              <a:rPr lang="en-US" dirty="0" err="1"/>
              <a:t>RMSProp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5034-BDDA-42D4-A0DF-8B345868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 Propagation (</a:t>
            </a:r>
            <a:r>
              <a:rPr lang="en-US" dirty="0" err="1"/>
              <a:t>RMSProp</a:t>
            </a:r>
            <a:r>
              <a:rPr lang="en-US" dirty="0"/>
              <a:t>)</a:t>
            </a:r>
          </a:p>
        </p:txBody>
      </p:sp>
      <p:pic>
        <p:nvPicPr>
          <p:cNvPr id="4098" name="Picture 2" descr="Deep learning Optimization Starter: Momentum, RMSProp and Adam - Programmer  Sought">
            <a:extLst>
              <a:ext uri="{FF2B5EF4-FFF2-40B4-BE49-F238E27FC236}">
                <a16:creationId xmlns:a16="http://schemas.microsoft.com/office/drawing/2014/main" id="{61A61DDC-8216-471A-A58B-66B609F93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18" y="2496912"/>
            <a:ext cx="5816876" cy="428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1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54AD-6757-43D3-BB87-605C8AC0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Adam: Momentum + </a:t>
            </a:r>
            <a:r>
              <a:rPr lang="en-US" dirty="0" err="1"/>
              <a:t>RMSProp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83E24-0922-4E4E-B512-2839EF9A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09" y="1939373"/>
            <a:ext cx="9544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1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802-EB0D-49F6-9B76-C5138A30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Adam: Bias Correction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CD8B1-4768-4F0A-B3F2-FB2EB430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15" y="2011638"/>
            <a:ext cx="93821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9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61F5-86C7-45A0-B47B-5777C8C3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Adam: Pseudocode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80799-33FD-4BA8-B241-3A61714F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39" y="1377924"/>
            <a:ext cx="8327956" cy="5295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A968BA-E029-4ED8-A23E-63EEED08160D}"/>
              </a:ext>
            </a:extLst>
          </p:cNvPr>
          <p:cNvSpPr txBox="1"/>
          <p:nvPr/>
        </p:nvSpPr>
        <p:spPr>
          <a:xfrm>
            <a:off x="2018161" y="6488668"/>
            <a:ext cx="73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https://arxiv.org/pdf/1412.6980.pdf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926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86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Optimizer</vt:lpstr>
      <vt:lpstr>Recap: Gradient Descent</vt:lpstr>
      <vt:lpstr>Stochastic (Batch) Gradient Descent</vt:lpstr>
      <vt:lpstr>Momentum</vt:lpstr>
      <vt:lpstr>Adaptive Learning Rate: AdaGrad</vt:lpstr>
      <vt:lpstr>Adaptive Learning Rate: RMSProp</vt:lpstr>
      <vt:lpstr>Adam: Momentum + RMSProp</vt:lpstr>
      <vt:lpstr>Adam: Bias Correction </vt:lpstr>
      <vt:lpstr>Adam: Pseudocode </vt:lpstr>
      <vt:lpstr>Adam: Performance</vt:lpstr>
      <vt:lpstr>Adam: Hyperparameter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Optimizer</dc:title>
  <dc:creator>FP135</dc:creator>
  <cp:lastModifiedBy>FP135</cp:lastModifiedBy>
  <cp:revision>7</cp:revision>
  <dcterms:created xsi:type="dcterms:W3CDTF">2021-07-24T10:09:21Z</dcterms:created>
  <dcterms:modified xsi:type="dcterms:W3CDTF">2021-07-24T11:41:26Z</dcterms:modified>
</cp:coreProperties>
</file>