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1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2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C1F21D-6F9D-4D3C-BCB4-968EB24B224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9DFF64-E248-4219-B0C1-E56B42D1CB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7B86-3E45-4ECD-ADED-050128CFE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DA0B3-EC8F-41FB-9279-304408910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BF0B-A1F1-4A76-AD89-476B577D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do we need?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F236F4-CF65-44D6-9E80-E69C75650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27844"/>
              </p:ext>
            </p:extLst>
          </p:nvPr>
        </p:nvGraphicFramePr>
        <p:xfrm>
          <a:off x="1235964" y="2197223"/>
          <a:ext cx="97200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24">
                  <a:extLst>
                    <a:ext uri="{9D8B030D-6E8A-4147-A177-3AD203B41FA5}">
                      <a16:colId xmlns:a16="http://schemas.microsoft.com/office/drawing/2014/main" val="102210279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987073003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118195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1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YoloV3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200k++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30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BookCorpus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74M sentences (1G words)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0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EfficientNet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179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1056-456F-4AAE-8E14-850FD8D9227C}"/>
              </a:ext>
            </a:extLst>
          </p:cNvPr>
          <p:cNvSpPr txBox="1"/>
          <p:nvPr/>
        </p:nvSpPr>
        <p:spPr>
          <a:xfrm>
            <a:off x="2157274" y="6088118"/>
            <a:ext cx="803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https://paperswithcode.com/sota/image-classification-on-imagenet?tag_filter=5</a:t>
            </a:r>
          </a:p>
        </p:txBody>
      </p:sp>
    </p:spTree>
    <p:extLst>
      <p:ext uri="{BB962C8B-B14F-4D97-AF65-F5344CB8AC3E}">
        <p14:creationId xmlns:p14="http://schemas.microsoft.com/office/powerpoint/2010/main" val="23347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7549-3302-4FCF-8B35-3AF9F772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75" y="329791"/>
            <a:ext cx="9720072" cy="1499616"/>
          </a:xfrm>
        </p:spPr>
        <p:txBody>
          <a:bodyPr/>
          <a:lstStyle/>
          <a:p>
            <a:r>
              <a:rPr lang="en-US" dirty="0"/>
              <a:t>Situation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B585-2375-4C18-AB03-EF7A392D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75" y="1417320"/>
            <a:ext cx="9720073" cy="4023360"/>
          </a:xfrm>
        </p:spPr>
        <p:txBody>
          <a:bodyPr/>
          <a:lstStyle/>
          <a:p>
            <a:r>
              <a:rPr lang="en-US" dirty="0"/>
              <a:t>In 2020 @</a:t>
            </a:r>
            <a:r>
              <a:rPr lang="en-US" dirty="0">
                <a:solidFill>
                  <a:srgbClr val="C00000"/>
                </a:solidFill>
              </a:rPr>
              <a:t>Google HQ</a:t>
            </a:r>
          </a:p>
          <a:p>
            <a:r>
              <a:rPr lang="en-US" dirty="0"/>
              <a:t>Situation A : Detect Vintage car please!!!</a:t>
            </a:r>
          </a:p>
          <a:p>
            <a:r>
              <a:rPr lang="en-US" dirty="0"/>
              <a:t>Result: Vin model(</a:t>
            </a:r>
            <a:r>
              <a:rPr lang="th-TH" dirty="0"/>
              <a:t>นามสมมติ อย่าฟ้องชั้น</a:t>
            </a:r>
            <a:r>
              <a:rPr lang="en-US" dirty="0"/>
              <a:t>)</a:t>
            </a:r>
          </a:p>
          <a:p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1M</a:t>
            </a:r>
            <a:r>
              <a:rPr lang="en-US" dirty="0"/>
              <a:t> image of Vintage car pics</a:t>
            </a:r>
          </a:p>
          <a:p>
            <a:r>
              <a:rPr lang="en-US" dirty="0"/>
              <a:t>This model(Vin model) went </a:t>
            </a:r>
            <a:r>
              <a:rPr lang="en-US" dirty="0">
                <a:solidFill>
                  <a:srgbClr val="C00000"/>
                </a:solidFill>
              </a:rPr>
              <a:t>public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514367-7B6A-4642-825A-780EE3A6E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2" b="59061"/>
          <a:stretch/>
        </p:blipFill>
        <p:spPr bwMode="auto">
          <a:xfrm>
            <a:off x="1354355" y="4111071"/>
            <a:ext cx="9991070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4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05E3-0A26-406A-973F-A335EA35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02514"/>
            <a:ext cx="9720072" cy="1499616"/>
          </a:xfrm>
        </p:spPr>
        <p:txBody>
          <a:bodyPr/>
          <a:lstStyle/>
          <a:p>
            <a:r>
              <a:rPr lang="en-US" dirty="0"/>
              <a:t>Situation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A874-DA82-44CB-9E70-D4E846F4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417320"/>
            <a:ext cx="9720073" cy="4023360"/>
          </a:xfrm>
        </p:spPr>
        <p:txBody>
          <a:bodyPr/>
          <a:lstStyle/>
          <a:p>
            <a:r>
              <a:rPr lang="en-US" dirty="0"/>
              <a:t>In 2021 @</a:t>
            </a:r>
            <a:r>
              <a:rPr lang="en-US" dirty="0">
                <a:solidFill>
                  <a:srgbClr val="C00000"/>
                </a:solidFill>
              </a:rPr>
              <a:t>Ajarn </a:t>
            </a:r>
            <a:r>
              <a:rPr lang="en-US" dirty="0" err="1">
                <a:solidFill>
                  <a:srgbClr val="C00000"/>
                </a:solidFill>
              </a:rPr>
              <a:t>Peerapon</a:t>
            </a:r>
            <a:r>
              <a:rPr lang="en-US" dirty="0">
                <a:solidFill>
                  <a:srgbClr val="C00000"/>
                </a:solidFill>
              </a:rPr>
              <a:t> Lab</a:t>
            </a:r>
          </a:p>
          <a:p>
            <a:r>
              <a:rPr lang="en-US" dirty="0"/>
              <a:t>Situation B: We need to detect </a:t>
            </a:r>
            <a:r>
              <a:rPr lang="en-US" dirty="0">
                <a:solidFill>
                  <a:srgbClr val="C00000"/>
                </a:solidFill>
              </a:rPr>
              <a:t>modern car </a:t>
            </a:r>
            <a:r>
              <a:rPr lang="en-US" dirty="0"/>
              <a:t>like Honda or Toyota</a:t>
            </a:r>
          </a:p>
          <a:p>
            <a:r>
              <a:rPr lang="en-US" dirty="0"/>
              <a:t>What should we do??</a:t>
            </a:r>
          </a:p>
        </p:txBody>
      </p:sp>
      <p:pic>
        <p:nvPicPr>
          <p:cNvPr id="2050" name="Picture 2" descr="🤔 - thinking face emoji - What does the thinking face emoji mean?">
            <a:extLst>
              <a:ext uri="{FF2B5EF4-FFF2-40B4-BE49-F238E27FC236}">
                <a16:creationId xmlns:a16="http://schemas.microsoft.com/office/drawing/2014/main" id="{432315CB-D3F9-4E56-8C99-CB3D21E6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50" y="2547890"/>
            <a:ext cx="3822577" cy="38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833C-4ECC-4E38-8D97-22EA0DAC45B0}"/>
              </a:ext>
            </a:extLst>
          </p:cNvPr>
          <p:cNvSpPr txBox="1"/>
          <p:nvPr/>
        </p:nvSpPr>
        <p:spPr>
          <a:xfrm>
            <a:off x="8868792" y="2740312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46309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9D5E-9912-43FD-A232-504D9A11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way (Old method)</a:t>
            </a:r>
          </a:p>
        </p:txBody>
      </p:sp>
      <p:pic>
        <p:nvPicPr>
          <p:cNvPr id="5124" name="Picture 4" descr="Star Trek The Next Generation Memes - Home | Facebook">
            <a:extLst>
              <a:ext uri="{FF2B5EF4-FFF2-40B4-BE49-F238E27FC236}">
                <a16:creationId xmlns:a16="http://schemas.microsoft.com/office/drawing/2014/main" id="{E004D1B5-1607-4B9F-8A6F-BF28006C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9" y="2084832"/>
            <a:ext cx="4115447" cy="406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E2231-EBF7-4706-B8E3-551F72BEAF44}"/>
              </a:ext>
            </a:extLst>
          </p:cNvPr>
          <p:cNvSpPr txBox="1"/>
          <p:nvPr/>
        </p:nvSpPr>
        <p:spPr>
          <a:xfrm>
            <a:off x="1162975" y="2545044"/>
            <a:ext cx="221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Ajarn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Peerapon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E5F7A-66D9-429A-8DEE-E2CD02CBB155}"/>
              </a:ext>
            </a:extLst>
          </p:cNvPr>
          <p:cNvSpPr txBox="1"/>
          <p:nvPr/>
        </p:nvSpPr>
        <p:spPr>
          <a:xfrm>
            <a:off x="1289228" y="5279086"/>
            <a:ext cx="367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Get me 1M of modern car picture and label it!!!</a:t>
            </a:r>
          </a:p>
        </p:txBody>
      </p:sp>
      <p:pic>
        <p:nvPicPr>
          <p:cNvPr id="5126" name="Picture 6" descr="Face Screaming in Fear Emoji (U+1F631)">
            <a:extLst>
              <a:ext uri="{FF2B5EF4-FFF2-40B4-BE49-F238E27FC236}">
                <a16:creationId xmlns:a16="http://schemas.microsoft.com/office/drawing/2014/main" id="{952EA0F9-692C-4E80-AA8F-74BBE71CB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41152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55DD5-C76B-4F24-A439-87B8A05FABEB}"/>
              </a:ext>
            </a:extLst>
          </p:cNvPr>
          <p:cNvSpPr txBox="1"/>
          <p:nvPr/>
        </p:nvSpPr>
        <p:spPr>
          <a:xfrm>
            <a:off x="10391378" y="4115240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AB71A-E6E2-406C-8F60-EA0AD87B09DF}"/>
              </a:ext>
            </a:extLst>
          </p:cNvPr>
          <p:cNvSpPr txBox="1"/>
          <p:nvPr/>
        </p:nvSpPr>
        <p:spPr>
          <a:xfrm>
            <a:off x="8141942" y="3238078"/>
            <a:ext cx="3061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But </a:t>
            </a:r>
            <a:r>
              <a:rPr lang="en-US" sz="3200" dirty="0">
                <a:solidFill>
                  <a:srgbClr val="FF0000"/>
                </a:solidFill>
              </a:rPr>
              <a:t>HOW?????</a:t>
            </a:r>
          </a:p>
        </p:txBody>
      </p:sp>
      <p:pic>
        <p:nvPicPr>
          <p:cNvPr id="5128" name="Picture 8" descr="Nightmare on Nuke Street – Foreign Policy">
            <a:extLst>
              <a:ext uri="{FF2B5EF4-FFF2-40B4-BE49-F238E27FC236}">
                <a16:creationId xmlns:a16="http://schemas.microsoft.com/office/drawing/2014/main" id="{2D5061BC-2AA0-4812-A61F-FE9AFAD6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6006"/>
            <a:ext cx="3599043" cy="244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3493-F536-4CEA-8D92-1F92A347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Transfer learning!!!!!!(1)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675A-2C00-4B65-9806-9C2D75CE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1899702" cy="520581"/>
          </a:xfrm>
        </p:spPr>
        <p:txBody>
          <a:bodyPr/>
          <a:lstStyle/>
          <a:p>
            <a:r>
              <a:rPr lang="en-US" dirty="0"/>
              <a:t>In Vin-Model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4F884B-585E-4AEF-9BC7-A787F6A69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91" t="21034" r="-11876" b="1086"/>
          <a:stretch/>
        </p:blipFill>
        <p:spPr bwMode="auto">
          <a:xfrm>
            <a:off x="2558522" y="1991446"/>
            <a:ext cx="7993831" cy="37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53E87B-FABA-4860-9AD7-D2E25CF36E9F}"/>
              </a:ext>
            </a:extLst>
          </p:cNvPr>
          <p:cNvCxnSpPr>
            <a:cxnSpLocks/>
          </p:cNvCxnSpPr>
          <p:nvPr/>
        </p:nvCxnSpPr>
        <p:spPr>
          <a:xfrm flipV="1">
            <a:off x="1651246" y="3786208"/>
            <a:ext cx="1408827" cy="2929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517960-7393-4CA3-9508-F9528B3D2C61}"/>
              </a:ext>
            </a:extLst>
          </p:cNvPr>
          <p:cNvSpPr txBox="1"/>
          <p:nvPr/>
        </p:nvSpPr>
        <p:spPr>
          <a:xfrm>
            <a:off x="300288" y="4095672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just a </a:t>
            </a:r>
            <a:r>
              <a:rPr lang="en-US" dirty="0">
                <a:solidFill>
                  <a:srgbClr val="C00000"/>
                </a:solidFill>
              </a:rPr>
              <a:t>line</a:t>
            </a:r>
            <a:r>
              <a:rPr lang="en-US" dirty="0"/>
              <a:t> detector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60FF2F-C1AE-4528-9817-D8D3B19C45CE}"/>
              </a:ext>
            </a:extLst>
          </p:cNvPr>
          <p:cNvCxnSpPr>
            <a:cxnSpLocks/>
          </p:cNvCxnSpPr>
          <p:nvPr/>
        </p:nvCxnSpPr>
        <p:spPr>
          <a:xfrm flipH="1" flipV="1">
            <a:off x="8661275" y="3578694"/>
            <a:ext cx="1386160" cy="4150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00E3FC-598E-4A57-8FB4-77982C7B979F}"/>
              </a:ext>
            </a:extLst>
          </p:cNvPr>
          <p:cNvSpPr txBox="1"/>
          <p:nvPr/>
        </p:nvSpPr>
        <p:spPr>
          <a:xfrm>
            <a:off x="9818630" y="3965835"/>
            <a:ext cx="171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just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detector</a:t>
            </a:r>
          </a:p>
        </p:txBody>
      </p:sp>
      <p:pic>
        <p:nvPicPr>
          <p:cNvPr id="14" name="Picture 2" descr="🤔 - thinking face emoji - What does the thinking face emoji mean?">
            <a:extLst>
              <a:ext uri="{FF2B5EF4-FFF2-40B4-BE49-F238E27FC236}">
                <a16:creationId xmlns:a16="http://schemas.microsoft.com/office/drawing/2014/main" id="{16A4AD00-2B2D-468A-B693-1C9CE4C2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5" y="4802635"/>
            <a:ext cx="1899702" cy="18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09474F-9E26-4CD4-A8E9-EAF72C179953}"/>
              </a:ext>
            </a:extLst>
          </p:cNvPr>
          <p:cNvSpPr txBox="1"/>
          <p:nvPr/>
        </p:nvSpPr>
        <p:spPr>
          <a:xfrm>
            <a:off x="7112420" y="5949618"/>
            <a:ext cx="306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</a:t>
            </a:r>
            <a:r>
              <a:rPr lang="en-US" dirty="0">
                <a:solidFill>
                  <a:srgbClr val="C00000"/>
                </a:solidFill>
              </a:rPr>
              <a:t>use</a:t>
            </a:r>
            <a:r>
              <a:rPr lang="en-US" dirty="0"/>
              <a:t> some of these features in our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DD44A-F7C7-4779-B162-25349131210F}"/>
              </a:ext>
            </a:extLst>
          </p:cNvPr>
          <p:cNvSpPr txBox="1"/>
          <p:nvPr/>
        </p:nvSpPr>
        <p:spPr>
          <a:xfrm>
            <a:off x="9600187" y="2285660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Volkswagen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2746A-C1D5-42EA-86A1-E3FB954F0F3F}"/>
              </a:ext>
            </a:extLst>
          </p:cNvPr>
          <p:cNvSpPr txBox="1"/>
          <p:nvPr/>
        </p:nvSpPr>
        <p:spPr>
          <a:xfrm>
            <a:off x="10825476" y="4597550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14968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E88B-EB38-435E-9C54-8482062B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learning(2)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DC000B-D1D5-444B-83A8-C18FBF243730}"/>
              </a:ext>
            </a:extLst>
          </p:cNvPr>
          <p:cNvSpPr txBox="1">
            <a:spLocks/>
          </p:cNvSpPr>
          <p:nvPr/>
        </p:nvSpPr>
        <p:spPr>
          <a:xfrm>
            <a:off x="757802" y="2084832"/>
            <a:ext cx="1899702" cy="52058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Modern-Model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EFE01-20D2-422F-B0E8-4C6785BA3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91" t="21034" r="-11876" b="1086"/>
          <a:stretch/>
        </p:blipFill>
        <p:spPr bwMode="auto">
          <a:xfrm>
            <a:off x="2758935" y="2084832"/>
            <a:ext cx="7993831" cy="37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D4308B-32C7-43C9-B71A-214C7F00A5F2}"/>
              </a:ext>
            </a:extLst>
          </p:cNvPr>
          <p:cNvSpPr txBox="1"/>
          <p:nvPr/>
        </p:nvSpPr>
        <p:spPr>
          <a:xfrm>
            <a:off x="10334323" y="6523122"/>
            <a:ext cx="163826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</a:t>
            </a:r>
            <a:r>
              <a:rPr lang="en-US" dirty="0">
                <a:solidFill>
                  <a:srgbClr val="C00000"/>
                </a:solidFill>
              </a:rPr>
              <a:t>use</a:t>
            </a:r>
            <a:r>
              <a:rPr lang="en-US" dirty="0"/>
              <a:t> some of these features in our model</a:t>
            </a:r>
          </a:p>
        </p:txBody>
      </p:sp>
      <p:pic>
        <p:nvPicPr>
          <p:cNvPr id="3074" name="Picture 2" descr="All new Honda Civic ใหม่ 2021 พร้อมขายไตรมาส 3 ปี หน้า | Ridebuster.com">
            <a:extLst>
              <a:ext uri="{FF2B5EF4-FFF2-40B4-BE49-F238E27FC236}">
                <a16:creationId xmlns:a16="http://schemas.microsoft.com/office/drawing/2014/main" id="{37D21748-21A0-49FB-9DFF-A3364AF44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89" y="2084832"/>
            <a:ext cx="1573185" cy="8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51A9D0-DE60-4CE6-AC8A-BB39203AB4D1}"/>
              </a:ext>
            </a:extLst>
          </p:cNvPr>
          <p:cNvSpPr txBox="1"/>
          <p:nvPr/>
        </p:nvSpPr>
        <p:spPr>
          <a:xfrm>
            <a:off x="2967370" y="1715500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03EBC-538B-4740-9357-E69C40EF031E}"/>
              </a:ext>
            </a:extLst>
          </p:cNvPr>
          <p:cNvSpPr/>
          <p:nvPr/>
        </p:nvSpPr>
        <p:spPr>
          <a:xfrm>
            <a:off x="8247355" y="2209447"/>
            <a:ext cx="1185710" cy="73366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Modern car classifier</a:t>
            </a:r>
            <a:r>
              <a:rPr lang="th-TH" sz="1100" dirty="0"/>
              <a:t> </a:t>
            </a:r>
            <a:r>
              <a:rPr lang="en-US" sz="1100" dirty="0"/>
              <a:t>(Random initial weights)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997ED-E775-429F-801E-A12A5523B36F}"/>
              </a:ext>
            </a:extLst>
          </p:cNvPr>
          <p:cNvSpPr txBox="1"/>
          <p:nvPr/>
        </p:nvSpPr>
        <p:spPr>
          <a:xfrm>
            <a:off x="8084939" y="1840115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C1C797-765D-493D-BDF8-CB883B46925F}"/>
              </a:ext>
            </a:extLst>
          </p:cNvPr>
          <p:cNvSpPr txBox="1"/>
          <p:nvPr/>
        </p:nvSpPr>
        <p:spPr>
          <a:xfrm>
            <a:off x="5284604" y="1840115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Same Old </a:t>
            </a:r>
            <a:r>
              <a:rPr lang="en-US" dirty="0"/>
              <a:t>low-mid layer</a:t>
            </a:r>
          </a:p>
        </p:txBody>
      </p:sp>
      <p:pic>
        <p:nvPicPr>
          <p:cNvPr id="3078" name="Picture 6" descr="Dio Brando ~ Everything You Need to Know with Photos | Videos">
            <a:extLst>
              <a:ext uri="{FF2B5EF4-FFF2-40B4-BE49-F238E27FC236}">
                <a16:creationId xmlns:a16="http://schemas.microsoft.com/office/drawing/2014/main" id="{0A28D256-78D8-4310-AC22-2B591AEC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103" y="4998296"/>
            <a:ext cx="1859704" cy="185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DEFFF3-2521-45E5-B508-40795636834E}"/>
              </a:ext>
            </a:extLst>
          </p:cNvPr>
          <p:cNvSpPr txBox="1"/>
          <p:nvPr/>
        </p:nvSpPr>
        <p:spPr>
          <a:xfrm>
            <a:off x="7354846" y="6028770"/>
            <a:ext cx="306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Training Time!!!!!!</a:t>
            </a:r>
          </a:p>
          <a:p>
            <a:r>
              <a:rPr lang="th-TH" dirty="0"/>
              <a:t>มูด้าๆๆๆๆ </a:t>
            </a:r>
            <a:r>
              <a:rPr lang="en-US" dirty="0"/>
              <a:t>GPU </a:t>
            </a:r>
            <a:r>
              <a:rPr lang="th-TH" dirty="0"/>
              <a:t>กรีดร้อง ไปอีกพักใหญ่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AD5F4-C731-4673-862A-220F7DA2988B}"/>
              </a:ext>
            </a:extLst>
          </p:cNvPr>
          <p:cNvSpPr txBox="1"/>
          <p:nvPr/>
        </p:nvSpPr>
        <p:spPr>
          <a:xfrm>
            <a:off x="9785037" y="2436136"/>
            <a:ext cx="2312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Toyota???(Low confidence)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D1E8F-8C5B-4524-9EAC-229E5963C7A5}"/>
              </a:ext>
            </a:extLst>
          </p:cNvPr>
          <p:cNvSpPr txBox="1"/>
          <p:nvPr/>
        </p:nvSpPr>
        <p:spPr>
          <a:xfrm>
            <a:off x="10588622" y="503866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96678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E88B-EB38-435E-9C54-8482062B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learning(3)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DC000B-D1D5-444B-83A8-C18FBF243730}"/>
              </a:ext>
            </a:extLst>
          </p:cNvPr>
          <p:cNvSpPr txBox="1">
            <a:spLocks/>
          </p:cNvSpPr>
          <p:nvPr/>
        </p:nvSpPr>
        <p:spPr>
          <a:xfrm>
            <a:off x="757802" y="2084832"/>
            <a:ext cx="1899702" cy="52058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Modern-Model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EFE01-20D2-422F-B0E8-4C6785BA3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91" t="21034" r="-11876" b="1086"/>
          <a:stretch/>
        </p:blipFill>
        <p:spPr bwMode="auto">
          <a:xfrm>
            <a:off x="2758935" y="2084832"/>
            <a:ext cx="7993831" cy="37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ll new Honda Civic ใหม่ 2021 พร้อมขายไตรมาส 3 ปี หน้า | Ridebuster.com">
            <a:extLst>
              <a:ext uri="{FF2B5EF4-FFF2-40B4-BE49-F238E27FC236}">
                <a16:creationId xmlns:a16="http://schemas.microsoft.com/office/drawing/2014/main" id="{37D21748-21A0-49FB-9DFF-A3364AF44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89" y="2084832"/>
            <a:ext cx="1573185" cy="8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51A9D0-DE60-4CE6-AC8A-BB39203AB4D1}"/>
              </a:ext>
            </a:extLst>
          </p:cNvPr>
          <p:cNvSpPr txBox="1"/>
          <p:nvPr/>
        </p:nvSpPr>
        <p:spPr>
          <a:xfrm>
            <a:off x="2967370" y="1715500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03EBC-538B-4740-9357-E69C40EF031E}"/>
              </a:ext>
            </a:extLst>
          </p:cNvPr>
          <p:cNvSpPr/>
          <p:nvPr/>
        </p:nvSpPr>
        <p:spPr>
          <a:xfrm>
            <a:off x="8247355" y="2209447"/>
            <a:ext cx="1185710" cy="73366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Modern car classifier</a:t>
            </a:r>
            <a:r>
              <a:rPr lang="th-TH" sz="1200" dirty="0"/>
              <a:t> </a:t>
            </a:r>
            <a:r>
              <a:rPr lang="en-US" sz="1200" dirty="0"/>
              <a:t>(Perfect weights)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997ED-E775-429F-801E-A12A5523B36F}"/>
              </a:ext>
            </a:extLst>
          </p:cNvPr>
          <p:cNvSpPr txBox="1"/>
          <p:nvPr/>
        </p:nvSpPr>
        <p:spPr>
          <a:xfrm>
            <a:off x="8084939" y="1840115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C1C797-765D-493D-BDF8-CB883B46925F}"/>
              </a:ext>
            </a:extLst>
          </p:cNvPr>
          <p:cNvSpPr txBox="1"/>
          <p:nvPr/>
        </p:nvSpPr>
        <p:spPr>
          <a:xfrm>
            <a:off x="5284604" y="1840115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Same Old </a:t>
            </a:r>
            <a:r>
              <a:rPr lang="en-US" dirty="0"/>
              <a:t>low-mid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EFFF3-2521-45E5-B508-40795636834E}"/>
              </a:ext>
            </a:extLst>
          </p:cNvPr>
          <p:cNvSpPr txBox="1"/>
          <p:nvPr/>
        </p:nvSpPr>
        <p:spPr>
          <a:xfrm>
            <a:off x="2399528" y="6041951"/>
            <a:ext cx="821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 </a:t>
            </a:r>
            <a:r>
              <a:rPr lang="en-US" sz="2400" dirty="0">
                <a:solidFill>
                  <a:srgbClr val="C00000"/>
                </a:solidFill>
              </a:rPr>
              <a:t>least</a:t>
            </a:r>
            <a:r>
              <a:rPr lang="en-US" sz="2400" dirty="0"/>
              <a:t> time to train and much </a:t>
            </a:r>
            <a:r>
              <a:rPr lang="en-US" sz="2400" dirty="0">
                <a:solidFill>
                  <a:srgbClr val="C00000"/>
                </a:solidFill>
              </a:rPr>
              <a:t>smaller</a:t>
            </a:r>
            <a:r>
              <a:rPr lang="en-US" sz="2400" dirty="0"/>
              <a:t>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0D2FB-AB74-49B5-A1DD-8303BE9A4D9C}"/>
              </a:ext>
            </a:extLst>
          </p:cNvPr>
          <p:cNvSpPr txBox="1"/>
          <p:nvPr/>
        </p:nvSpPr>
        <p:spPr>
          <a:xfrm>
            <a:off x="9835334" y="239161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Honda</a:t>
            </a:r>
          </a:p>
        </p:txBody>
      </p:sp>
    </p:spTree>
    <p:extLst>
      <p:ext uri="{BB962C8B-B14F-4D97-AF65-F5344CB8AC3E}">
        <p14:creationId xmlns:p14="http://schemas.microsoft.com/office/powerpoint/2010/main" val="946737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249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Transfer Learning</vt:lpstr>
      <vt:lpstr>How much data do we need?</vt:lpstr>
      <vt:lpstr>Situation A</vt:lpstr>
      <vt:lpstr>Situation B</vt:lpstr>
      <vt:lpstr>Traditional way (Old method)</vt:lpstr>
      <vt:lpstr>Solution : Transfer learning!!!!!!(1)</vt:lpstr>
      <vt:lpstr>Transfer learning(2)</vt:lpstr>
      <vt:lpstr>Transfer learning(3)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tanatorn faijiroenmongkol</dc:creator>
  <cp:lastModifiedBy>tanatorn faijiroenmongkol</cp:lastModifiedBy>
  <cp:revision>1</cp:revision>
  <dcterms:created xsi:type="dcterms:W3CDTF">2021-07-31T02:55:14Z</dcterms:created>
  <dcterms:modified xsi:type="dcterms:W3CDTF">2021-07-31T03:53:34Z</dcterms:modified>
</cp:coreProperties>
</file>