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C156-622A-4929-8D13-0E100E54A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DB805-C4AA-4199-9E29-18CFDF61D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9C52A-F57C-4740-AD81-593B5E6D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18A6-FB2A-4E2F-934F-7D7DB29FE0F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7EAB2-16BB-4F32-AFDC-EE2682CF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81944-F2CE-48C3-AD7C-AFEFDA87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A951-9261-4AD6-9D4C-9D20891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D31C-2E6A-4659-BB1B-33C76A17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B5FD3-5E63-4855-AED7-54783FB1F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1471F-D72F-403A-83C6-CF072561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18A6-FB2A-4E2F-934F-7D7DB29FE0F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2573C-CE7D-4664-833D-6528A2E7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C1369-C891-44F8-9066-E34DF666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A951-9261-4AD6-9D4C-9D20891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1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E0983-6D17-4B77-BDA7-3C5C056A8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97234-7AF3-4CCF-AC45-86B6335DE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ED2C5-6F8D-4B9D-86AC-12A8DCAA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18A6-FB2A-4E2F-934F-7D7DB29FE0F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578E7-D77C-4497-AF6B-757189C8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6CA6-9A0F-41FD-98B9-427010C6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A951-9261-4AD6-9D4C-9D20891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1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4BB-2A90-4A52-987D-7B608244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483A-65A8-4E36-92BE-35045CEE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919A-C866-4422-A2E9-3D78F8F9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18A6-FB2A-4E2F-934F-7D7DB29FE0F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C7C8F-14A6-4669-969F-985F1E8A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CB262-F42C-4A83-86AC-DFA28ADD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A951-9261-4AD6-9D4C-9D20891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6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824B-5F3C-4E26-8183-10A7C592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89CDA-A72F-4EE9-911B-52A2A8F8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FF60-BEF5-481D-BAF3-F1B94F15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18A6-FB2A-4E2F-934F-7D7DB29FE0F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AC060-F28B-430D-ADD0-69B3DD3C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5C5FA-AE76-4B49-B102-A8876ED9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A951-9261-4AD6-9D4C-9D20891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94FE-CDB2-45FD-B2F7-EC537D0B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36380-1AB4-4416-AF42-719A300BB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9C72D-341C-402A-85EB-60343C074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1CCE6-9D82-41D5-87D7-E24E7FF8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18A6-FB2A-4E2F-934F-7D7DB29FE0F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7EDF6-C0C8-4909-AE47-35673510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7A498-6F38-4B1A-983A-C79827C9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A951-9261-4AD6-9D4C-9D20891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6675-902A-4FE1-8170-4744D241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D52AC-5864-4CEC-A76F-041E8980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8913B-D243-4C3B-90CC-08AB30062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2C03A-942C-47FC-953C-7356566CC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FC52E-7E8C-40FC-9AD0-7076C7961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1F30AC-4AA5-4845-8EF2-C29FDF7F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18A6-FB2A-4E2F-934F-7D7DB29FE0F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ABDE3-B3F4-4D6D-B8CD-89CC5E8C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179AA-EFDF-442E-8B50-7230B514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A951-9261-4AD6-9D4C-9D20891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4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6EF8-091B-4515-BA69-964E8306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1393B-E25F-4873-802C-4741FA4F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18A6-FB2A-4E2F-934F-7D7DB29FE0F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38EC8-A536-4FA7-B528-8838C913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FC088-3AC4-41E9-94E0-9C6378C1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A951-9261-4AD6-9D4C-9D20891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7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10C5F-2E6A-4D41-978B-875ABC14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18A6-FB2A-4E2F-934F-7D7DB29FE0F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30083-B166-422A-93AC-5B415FAD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E5F4D-6A77-424B-9877-FDF0FBF8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A951-9261-4AD6-9D4C-9D20891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4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00D0-91CD-4AE2-A54C-D4F78CB2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9DBC-5126-42EA-9E54-62C931A9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6CB95-9584-4259-AB6A-D02B9BA4B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670CA-868E-4707-AAA2-05E2DA15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18A6-FB2A-4E2F-934F-7D7DB29FE0F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541ED-3344-4077-ADC1-63D84240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BB3CA-E4EA-49FF-8972-BE2E39BF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A951-9261-4AD6-9D4C-9D20891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3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3B4A-934D-4467-B9D4-4F8E2E78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AFFA6-6E62-49CA-9BFB-6AF2F863E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E5687-5CE1-4B23-B925-12915EF93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B229B-4CB1-4966-81EA-29C00795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18A6-FB2A-4E2F-934F-7D7DB29FE0F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FDBF0-2A35-4E53-A90B-A8FDB8E2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8CEED-F38B-4995-BB3B-E0F3CCE1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5A951-9261-4AD6-9D4C-9D20891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2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61213-7984-4AF7-8345-D66CD9F4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83D3A-B0AA-465C-8D71-799E825FB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CAB99-D878-4AF4-B624-E0B97C92D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D18A6-FB2A-4E2F-934F-7D7DB29FE0F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7D3E7-99F3-4EAF-A4D7-816F92511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B76FD-E65D-41C2-9C24-68B2CE77B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A951-9261-4AD6-9D4C-9D20891C6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706.0376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tutorials/transform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nsorflow.org/text/tutorials/transformer" TargetMode="External"/><Relationship Id="rId3" Type="http://schemas.openxmlformats.org/officeDocument/2006/relationships/hyperlink" Target="https://towardsdatascience.com/transformers-explained-visually-part-1-overview-of-functionality-95a6dd460452" TargetMode="External"/><Relationship Id="rId7" Type="http://schemas.openxmlformats.org/officeDocument/2006/relationships/hyperlink" Target="https://www.tensorflow.org/text/tutorials/nmt_with_attention" TargetMode="External"/><Relationship Id="rId2" Type="http://schemas.openxmlformats.org/officeDocument/2006/relationships/hyperlink" Target="https://arxiv.org/abs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transformers-explained-visually-not-just-how-but-why-they-work-so-well-d840bd61a9d3" TargetMode="External"/><Relationship Id="rId5" Type="http://schemas.openxmlformats.org/officeDocument/2006/relationships/hyperlink" Target="https://towardsdatascience.com/transformers-explained-visually-part-3-multi-head-attention-deep-dive-1c1ff1024853" TargetMode="External"/><Relationship Id="rId4" Type="http://schemas.openxmlformats.org/officeDocument/2006/relationships/hyperlink" Target="https://towardsdatascience.com/transformers-explained-visually-part-2-how-it-works-step-by-step-b49fa4a64f34" TargetMode="External"/><Relationship Id="rId9" Type="http://schemas.openxmlformats.org/officeDocument/2006/relationships/hyperlink" Target="https://arxiv.org/abs/2010.1192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F71D-961F-4650-9E08-B75E916E5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058400" cy="2387600"/>
          </a:xfrm>
        </p:spPr>
        <p:txBody>
          <a:bodyPr/>
          <a:lstStyle/>
          <a:p>
            <a:r>
              <a:rPr lang="en-US" dirty="0"/>
              <a:t>Attention Is All You Need (2017)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6CF6D-35EA-4444-9B29-94899C9F3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https://arxiv.org/abs/1706.03762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769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D6F0-4B9F-4804-B3C5-E7EB6DFB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(TensorFlow)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CCFC-5007-4FCF-93D4-0BAACB01A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https://www.tensorflow.org/text/tutorials/transformer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520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86AD-3AE9-42E3-BD56-F4D5CD7DA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Transformer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6F2BF-DC64-41F6-9340-BEBA7FD1A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96" y="2194271"/>
            <a:ext cx="6086475" cy="3228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D9443-548F-4D3A-974E-5482B338F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48" y="1674123"/>
            <a:ext cx="4673256" cy="37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8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79CF-41C2-4D5B-BCE1-A9C78D7A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90BD-D66C-4E8D-A256-05AC7472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https://arxiv.org/abs/1706.03762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3"/>
              </a:rPr>
              <a:t>https://towardsdatascience.com/transformers-explained-visually-part-1-overview-of-functionality-95a6dd460452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4"/>
              </a:rPr>
              <a:t>https://towardsdatascience.com/transformers-explained-visually-part-2-how-it-works-step-by-step-b49fa4a64f34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5"/>
              </a:rPr>
              <a:t>https://towardsdatascience.com/transformers-explained-visually-part-3-multi-head-attention-deep-dive-1c1ff1024853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6"/>
              </a:rPr>
              <a:t>https://towardsdatascience.com/transformers-explained-visually-not-just-how-but-why-they-work-so-well-d840bd61a9d3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7"/>
              </a:rPr>
              <a:t>https://www.tensorflow.org/text/tutorials/nmt_with_attention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8"/>
              </a:rPr>
              <a:t>https://www.tensorflow.org/text/tutorials/transformer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9"/>
              </a:rPr>
              <a:t>https://arxiv.org/abs/2010.11929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25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A2F6-B02E-4384-8DCE-71A8CE54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Recap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8EA80-2FEE-41A1-8230-6942223F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5417"/>
            <a:ext cx="5353050" cy="3743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C42049-CE28-4026-A3AA-72C654EE9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82" y="110396"/>
            <a:ext cx="6802921" cy="3996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1102D-37FB-4E59-B1CF-FBD0E5DCA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050" y="4207713"/>
            <a:ext cx="6639753" cy="22851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5330C4-6269-4C14-882C-05A06EF07EC7}"/>
              </a:ext>
            </a:extLst>
          </p:cNvPr>
          <p:cNvSpPr txBox="1"/>
          <p:nvPr/>
        </p:nvSpPr>
        <p:spPr>
          <a:xfrm>
            <a:off x="1245290" y="5897216"/>
            <a:ext cx="2862470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196768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6A0E-FADE-4271-8775-663920E2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Dot-Product Attention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B06D0-1227-46F5-9947-0ED7FB425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73" y="1414462"/>
            <a:ext cx="3324225" cy="4029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7A9CA2-D0E9-47C2-B7E0-DC28153D2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60710"/>
            <a:ext cx="4333875" cy="942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3FE082-FEB8-4CD9-B166-02A45F18E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5" y="1664191"/>
            <a:ext cx="6706270" cy="1764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A28B74-63F3-40F0-BE70-C401CE8F06C8}"/>
              </a:ext>
            </a:extLst>
          </p:cNvPr>
          <p:cNvSpPr txBox="1"/>
          <p:nvPr/>
        </p:nvSpPr>
        <p:spPr>
          <a:xfrm>
            <a:off x="5300869" y="3794689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Ex. Encoder-Decoder Attention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D04982-3533-4FC4-966A-4DA93A3CA0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48" y="4411880"/>
            <a:ext cx="5953235" cy="156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5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3DB5-DEB4-4556-B6CE-E3DE10F8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RNN-based sequence-to-sequence models limitations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AEAB5-6559-4F34-BAB0-24385CE0F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44" y="3975927"/>
            <a:ext cx="6610350" cy="2476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8E0524-A236-4155-8AEE-E84A920CF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95" y="1574372"/>
            <a:ext cx="6620799" cy="2172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3B3DD9-FA4B-4FBF-B800-FE3AD011E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158" y="2061402"/>
            <a:ext cx="2971800" cy="3829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3D5EF9-71FA-411D-A224-62C8179BC5F0}"/>
              </a:ext>
            </a:extLst>
          </p:cNvPr>
          <p:cNvSpPr txBox="1"/>
          <p:nvPr/>
        </p:nvSpPr>
        <p:spPr>
          <a:xfrm>
            <a:off x="8579615" y="6031210"/>
            <a:ext cx="2358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Self-Attention!!!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35416-6FED-4D2D-86CA-74EE7594BEF9}"/>
              </a:ext>
            </a:extLst>
          </p:cNvPr>
          <p:cNvSpPr txBox="1"/>
          <p:nvPr/>
        </p:nvSpPr>
        <p:spPr>
          <a:xfrm>
            <a:off x="7858535" y="1547080"/>
            <a:ext cx="3801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to overcome the limitation?</a:t>
            </a:r>
          </a:p>
        </p:txBody>
      </p:sp>
    </p:spTree>
    <p:extLst>
      <p:ext uri="{BB962C8B-B14F-4D97-AF65-F5344CB8AC3E}">
        <p14:creationId xmlns:p14="http://schemas.microsoft.com/office/powerpoint/2010/main" val="349432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BF7F-7B4B-466F-9CD0-7508E2D4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Transformer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CCE086-6A78-470F-A253-10E229E80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1890332"/>
            <a:ext cx="3078366" cy="4025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DA9809-291F-489A-9195-40AC4D8FE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7" y="1942479"/>
            <a:ext cx="3078366" cy="3946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1BFA7E-0936-4FE2-A7CE-9AD5F83AB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282" y="305663"/>
            <a:ext cx="4191000" cy="5610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ACD8B4-5F66-4643-88E2-D56764A69D47}"/>
              </a:ext>
            </a:extLst>
          </p:cNvPr>
          <p:cNvSpPr txBox="1"/>
          <p:nvPr/>
        </p:nvSpPr>
        <p:spPr>
          <a:xfrm>
            <a:off x="2359161" y="6183005"/>
            <a:ext cx="714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Remind in encoder-decoder attention Value and Key is from encoder.</a:t>
            </a:r>
          </a:p>
        </p:txBody>
      </p:sp>
    </p:spTree>
    <p:extLst>
      <p:ext uri="{BB962C8B-B14F-4D97-AF65-F5344CB8AC3E}">
        <p14:creationId xmlns:p14="http://schemas.microsoft.com/office/powerpoint/2010/main" val="98553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FB8F-32E8-4478-8308-E661391D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Transformer: Embedding and Position Encoding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06C89-F64E-4CCB-B51E-71FFF561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468" y="1610829"/>
            <a:ext cx="6397532" cy="40080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799E7D-5B72-4561-AFCF-0CB745091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7" y="1701303"/>
            <a:ext cx="5560440" cy="21716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4CB10F-6579-4FE7-8BFC-4B0C6861D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67" y="3984569"/>
            <a:ext cx="5128591" cy="25083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34C81E-7D9B-479A-ADB5-52128441BC6D}"/>
              </a:ext>
            </a:extLst>
          </p:cNvPr>
          <p:cNvSpPr txBox="1"/>
          <p:nvPr/>
        </p:nvSpPr>
        <p:spPr>
          <a:xfrm>
            <a:off x="7179668" y="5804452"/>
            <a:ext cx="3843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Hint: embedding size = </a:t>
            </a:r>
            <a:r>
              <a:rPr lang="en-US" sz="1600" dirty="0" err="1"/>
              <a:t>d_model</a:t>
            </a:r>
            <a:r>
              <a:rPr lang="en-US" sz="1600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300629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23AA-2CBB-4908-B9D8-7644965E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AE311-878B-4707-AE10-A961F5BD3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3" y="1393626"/>
            <a:ext cx="5763937" cy="20165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78FB5-0FA9-49DC-85A3-8BA76E4B8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74" y="3410210"/>
            <a:ext cx="4699189" cy="27053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D48B65-4CFF-4A5C-B15F-1D4637B14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115" y="386129"/>
            <a:ext cx="5219751" cy="17604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91AD33-3EDD-47C6-BDB0-944B10280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74" y="6273800"/>
            <a:ext cx="4248150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38F45B-403E-4E71-8F2B-64BB4D993ACA}"/>
              </a:ext>
            </a:extLst>
          </p:cNvPr>
          <p:cNvSpPr txBox="1"/>
          <p:nvPr/>
        </p:nvSpPr>
        <p:spPr>
          <a:xfrm>
            <a:off x="6557769" y="2138613"/>
            <a:ext cx="33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Split Input (logical)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ADF513-BBEF-413A-A48D-9149954254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5016" y="2594470"/>
            <a:ext cx="4895850" cy="3581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A8F6668-E9EC-43CB-8A4C-332CEC206E84}"/>
              </a:ext>
            </a:extLst>
          </p:cNvPr>
          <p:cNvSpPr txBox="1"/>
          <p:nvPr/>
        </p:nvSpPr>
        <p:spPr>
          <a:xfrm>
            <a:off x="6557769" y="6175870"/>
            <a:ext cx="424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Attention for each </a:t>
            </a:r>
            <a:r>
              <a:rPr lang="en-US" dirty="0" err="1"/>
              <a:t>splited</a:t>
            </a:r>
            <a:r>
              <a:rPr lang="en-US" dirty="0"/>
              <a:t> input.</a:t>
            </a:r>
          </a:p>
        </p:txBody>
      </p:sp>
    </p:spTree>
    <p:extLst>
      <p:ext uri="{BB962C8B-B14F-4D97-AF65-F5344CB8AC3E}">
        <p14:creationId xmlns:p14="http://schemas.microsoft.com/office/powerpoint/2010/main" val="107780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F7F3-24F2-40D7-81E1-77022308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Head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1A097-6ED4-43A4-87AD-EC5CFB884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105" y="365125"/>
            <a:ext cx="6351518" cy="6082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F63DFA-66C6-46D6-9BCA-2BD952ACC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77" y="1575766"/>
            <a:ext cx="4469775" cy="457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5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9B00-BA55-47A3-BFA5-FA7B68EF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Masks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A8576-C9E4-4DBF-B4BB-5C5A62DD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50" y="1630879"/>
            <a:ext cx="5859482" cy="2473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CFDA8-34F6-49FB-8CD9-A22D3082E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54" y="4104275"/>
            <a:ext cx="5859482" cy="2399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473215-26A1-4523-826A-1661D3042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184" y="644701"/>
            <a:ext cx="5982535" cy="943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CAEB3E-7961-4567-A056-6878BE41B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534" y="1962974"/>
            <a:ext cx="4657725" cy="1781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98D4C8-36D5-4C33-8D05-08D03AD6D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936" y="4061665"/>
            <a:ext cx="5615266" cy="235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9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188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Attention Is All You Need (2017)</vt:lpstr>
      <vt:lpstr>Attention Recap</vt:lpstr>
      <vt:lpstr>Scaled Dot-Product Attention</vt:lpstr>
      <vt:lpstr>RNN-based sequence-to-sequence models limitations</vt:lpstr>
      <vt:lpstr>The Transformer</vt:lpstr>
      <vt:lpstr>The Transformer: Embedding and Position Encoding</vt:lpstr>
      <vt:lpstr>Multi-Head Attention</vt:lpstr>
      <vt:lpstr>Merge Head</vt:lpstr>
      <vt:lpstr>Attention Masks</vt:lpstr>
      <vt:lpstr>Coding (TensorFlow)</vt:lpstr>
      <vt:lpstr>Applied Transformer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Is All You Need (2017)</dc:title>
  <dc:creator>FP135</dc:creator>
  <cp:lastModifiedBy>FP135</cp:lastModifiedBy>
  <cp:revision>9</cp:revision>
  <dcterms:created xsi:type="dcterms:W3CDTF">2021-08-22T03:07:19Z</dcterms:created>
  <dcterms:modified xsi:type="dcterms:W3CDTF">2021-08-22T14:38:33Z</dcterms:modified>
</cp:coreProperties>
</file>