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21"/>
  </p:notesMasterIdLst>
  <p:sldIdLst>
    <p:sldId id="272" r:id="rId2"/>
    <p:sldId id="256" r:id="rId3"/>
    <p:sldId id="257" r:id="rId4"/>
    <p:sldId id="259" r:id="rId5"/>
    <p:sldId id="258" r:id="rId6"/>
    <p:sldId id="273" r:id="rId7"/>
    <p:sldId id="275" r:id="rId8"/>
    <p:sldId id="262" r:id="rId9"/>
    <p:sldId id="260" r:id="rId10"/>
    <p:sldId id="277" r:id="rId11"/>
    <p:sldId id="278" r:id="rId12"/>
    <p:sldId id="281" r:id="rId13"/>
    <p:sldId id="280" r:id="rId14"/>
    <p:sldId id="279" r:id="rId15"/>
    <p:sldId id="282" r:id="rId16"/>
    <p:sldId id="283" r:id="rId17"/>
    <p:sldId id="274" r:id="rId18"/>
    <p:sldId id="271"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4" autoAdjust="0"/>
    <p:restoredTop sz="75943" autoAdjust="0"/>
  </p:normalViewPr>
  <p:slideViewPr>
    <p:cSldViewPr>
      <p:cViewPr varScale="1">
        <p:scale>
          <a:sx n="56" d="100"/>
          <a:sy n="56" d="100"/>
        </p:scale>
        <p:origin x="17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DFAAE-870C-4B1E-AF33-2122AEA3B938}" type="datetimeFigureOut">
              <a:rPr lang="en-US" smtClean="0"/>
              <a:t>28-Sep-15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32535-F2BD-4575-8B1B-60FB83F1CFD9}" type="slidenum">
              <a:rPr lang="en-US" smtClean="0"/>
              <a:t>‹#›</a:t>
            </a:fld>
            <a:endParaRPr lang="en-US"/>
          </a:p>
        </p:txBody>
      </p:sp>
    </p:spTree>
    <p:extLst>
      <p:ext uri="{BB962C8B-B14F-4D97-AF65-F5344CB8AC3E}">
        <p14:creationId xmlns:p14="http://schemas.microsoft.com/office/powerpoint/2010/main" val="366276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Consider a situation where you’re travelling on the road and your car breaks down in the middle of nowhere, you have no contacts to any automobile repair shop and no cellular data. What do you do?</a:t>
            </a:r>
          </a:p>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Or consider that your car is very low on petroleum and only petrol station you know of is out of the way and you’re on a schedule to reach a destination. How would you find the closest petroleum station? </a:t>
            </a:r>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3</a:t>
            </a:fld>
            <a:endParaRPr lang="en-US"/>
          </a:p>
        </p:txBody>
      </p:sp>
    </p:spTree>
    <p:extLst>
      <p:ext uri="{BB962C8B-B14F-4D97-AF65-F5344CB8AC3E}">
        <p14:creationId xmlns:p14="http://schemas.microsoft.com/office/powerpoint/2010/main" val="426479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The AutoRepair application is aimed to be a universal application that enables the user either, choose a starting point and a destination to display the shortest route possible along with AutoRepair facilities along the way.</a:t>
            </a:r>
          </a:p>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Or, gather their current location and find shops present within a circular radius, displayed by passing the longitudes and latitudes for points within the given person’s circular area.</a:t>
            </a:r>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4</a:t>
            </a:fld>
            <a:endParaRPr lang="en-US"/>
          </a:p>
        </p:txBody>
      </p:sp>
    </p:spTree>
    <p:extLst>
      <p:ext uri="{BB962C8B-B14F-4D97-AF65-F5344CB8AC3E}">
        <p14:creationId xmlns:p14="http://schemas.microsoft.com/office/powerpoint/2010/main" val="85811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The motivation behind building this universal application is the lack of options a person has in case of vehicle breakdown.</a:t>
            </a:r>
          </a:p>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If only there were a way of getting to know of the nearest gas stations and repair shops in a situation where you have no connectivity due to bad network receptivity. </a:t>
            </a:r>
          </a:p>
          <a:p>
            <a:pPr marL="0" indent="0" algn="just">
              <a:buNone/>
            </a:pPr>
            <a:r>
              <a:rPr lang="en-US" sz="1200" dirty="0" smtClean="0">
                <a:solidFill>
                  <a:srgbClr val="002060"/>
                </a:solidFill>
                <a:latin typeface="Segoe UI Light" panose="020B0502040204020203" pitchFamily="34" charset="0"/>
                <a:cs typeface="Segoe UI Light" panose="020B0502040204020203" pitchFamily="34" charset="0"/>
              </a:rPr>
              <a:t>We hope that through our app no person will ever be in this helpless situation.</a:t>
            </a:r>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5</a:t>
            </a:fld>
            <a:endParaRPr lang="en-US"/>
          </a:p>
        </p:txBody>
      </p:sp>
    </p:spTree>
    <p:extLst>
      <p:ext uri="{BB962C8B-B14F-4D97-AF65-F5344CB8AC3E}">
        <p14:creationId xmlns:p14="http://schemas.microsoft.com/office/powerpoint/2010/main" val="26837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rgbClr val="002060"/>
                </a:solidFill>
                <a:latin typeface="Segoe UI Light" panose="020B0502040204020203" pitchFamily="34" charset="0"/>
                <a:cs typeface="Segoe UI Light" panose="020B0502040204020203" pitchFamily="34" charset="0"/>
              </a:rPr>
              <a:t>First of all the user needs to select the operation on the Start screen, whether to find shops by route or by given location.</a:t>
            </a:r>
          </a:p>
          <a:p>
            <a:pPr algn="just"/>
            <a:r>
              <a:rPr lang="en-US" sz="1200" dirty="0" smtClean="0">
                <a:solidFill>
                  <a:srgbClr val="002060"/>
                </a:solidFill>
                <a:latin typeface="Segoe UI Light" panose="020B0502040204020203" pitchFamily="34" charset="0"/>
                <a:cs typeface="Segoe UI Light" panose="020B0502040204020203" pitchFamily="34" charset="0"/>
              </a:rPr>
              <a:t>If they chooses the former, the user has to input the start and the end locations of his journey and click on the submit button.</a:t>
            </a:r>
          </a:p>
          <a:p>
            <a:pPr algn="just"/>
            <a:r>
              <a:rPr lang="en-US" sz="1200" dirty="0" smtClean="0">
                <a:solidFill>
                  <a:srgbClr val="002060"/>
                </a:solidFill>
                <a:latin typeface="Segoe UI Light" panose="020B0502040204020203" pitchFamily="34" charset="0"/>
                <a:cs typeface="Segoe UI Light" panose="020B0502040204020203" pitchFamily="34" charset="0"/>
              </a:rPr>
              <a:t>Else if the user needs shops near his current location, he can click on Use my location to be rerouted to shops on the map.</a:t>
            </a:r>
          </a:p>
          <a:p>
            <a:pPr algn="just"/>
            <a:r>
              <a:rPr lang="en-US" sz="1200" dirty="0" smtClean="0">
                <a:solidFill>
                  <a:srgbClr val="002060"/>
                </a:solidFill>
                <a:latin typeface="Segoe UI Light" panose="020B0502040204020203" pitchFamily="34" charset="0"/>
                <a:cs typeface="Segoe UI Light" panose="020B0502040204020203" pitchFamily="34" charset="0"/>
              </a:rPr>
              <a:t>The user can get details of the desired shop or hotel etc. by Tapping on the pushpin and the contact details of the nearest desired location will be displayed.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6</a:t>
            </a:fld>
            <a:endParaRPr lang="en-US"/>
          </a:p>
        </p:txBody>
      </p:sp>
    </p:spTree>
    <p:extLst>
      <p:ext uri="{BB962C8B-B14F-4D97-AF65-F5344CB8AC3E}">
        <p14:creationId xmlns:p14="http://schemas.microsoft.com/office/powerpoint/2010/main" val="428733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rgbClr val="002060"/>
                </a:solidFill>
                <a:latin typeface="Segoe UI Light" panose="020B0502040204020203" pitchFamily="34" charset="0"/>
                <a:cs typeface="Segoe UI Light" panose="020B0502040204020203" pitchFamily="34" charset="0"/>
              </a:rPr>
              <a:t>First of all the user needs to select the operation on the Start screen, whether to find shops by route or by given location.</a:t>
            </a:r>
          </a:p>
          <a:p>
            <a:pPr algn="just"/>
            <a:r>
              <a:rPr lang="en-US" sz="1200" dirty="0" smtClean="0">
                <a:solidFill>
                  <a:srgbClr val="002060"/>
                </a:solidFill>
                <a:latin typeface="Segoe UI Light" panose="020B0502040204020203" pitchFamily="34" charset="0"/>
                <a:cs typeface="Segoe UI Light" panose="020B0502040204020203" pitchFamily="34" charset="0"/>
              </a:rPr>
              <a:t>If they chooses the former, the user has to input the start and the end locations of his journey and click on the submit button.</a:t>
            </a:r>
          </a:p>
          <a:p>
            <a:pPr algn="just"/>
            <a:r>
              <a:rPr lang="en-US" sz="1200" dirty="0" smtClean="0">
                <a:solidFill>
                  <a:srgbClr val="002060"/>
                </a:solidFill>
                <a:latin typeface="Segoe UI Light" panose="020B0502040204020203" pitchFamily="34" charset="0"/>
                <a:cs typeface="Segoe UI Light" panose="020B0502040204020203" pitchFamily="34" charset="0"/>
              </a:rPr>
              <a:t>Else if the user needs shops near his current location, he can click on Use my location to be rerouted to shops on the map.</a:t>
            </a:r>
          </a:p>
          <a:p>
            <a:pPr algn="just"/>
            <a:r>
              <a:rPr lang="en-US" sz="1200" dirty="0" smtClean="0">
                <a:solidFill>
                  <a:srgbClr val="002060"/>
                </a:solidFill>
                <a:latin typeface="Segoe UI Light" panose="020B0502040204020203" pitchFamily="34" charset="0"/>
                <a:cs typeface="Segoe UI Light" panose="020B0502040204020203" pitchFamily="34" charset="0"/>
              </a:rPr>
              <a:t>The user can get details of the desired shop or hotel etc. by Tapping on the pushpin and the contact details of the nearest desired location will be displayed.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7</a:t>
            </a:fld>
            <a:endParaRPr lang="en-US"/>
          </a:p>
        </p:txBody>
      </p:sp>
    </p:spTree>
    <p:extLst>
      <p:ext uri="{BB962C8B-B14F-4D97-AF65-F5344CB8AC3E}">
        <p14:creationId xmlns:p14="http://schemas.microsoft.com/office/powerpoint/2010/main" val="307091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chemeClr val="tx1">
                    <a:lumMod val="95000"/>
                    <a:lumOff val="5000"/>
                  </a:schemeClr>
                </a:solidFill>
                <a:latin typeface="Segoe UI Light" panose="020B0502040204020203" pitchFamily="34" charset="0"/>
                <a:cs typeface="Segoe UI Light" panose="020B0502040204020203" pitchFamily="34" charset="0"/>
              </a:rPr>
              <a:t>This application is made on Microsoft Visual Studio Professional 2013.</a:t>
            </a:r>
          </a:p>
          <a:p>
            <a:pPr algn="just"/>
            <a:r>
              <a:rPr lang="en-US" sz="1200" dirty="0" smtClean="0">
                <a:solidFill>
                  <a:schemeClr val="tx1">
                    <a:lumMod val="95000"/>
                    <a:lumOff val="5000"/>
                  </a:schemeClr>
                </a:solidFill>
                <a:latin typeface="Segoe UI Light" panose="020B0502040204020203" pitchFamily="34" charset="0"/>
                <a:cs typeface="Segoe UI Light" panose="020B0502040204020203" pitchFamily="34" charset="0"/>
              </a:rPr>
              <a:t>For the implementation of Maps, BING maps API was used along with the BING MAPS REST API &amp; BING MAPS SPATIAL DATA API.</a:t>
            </a:r>
          </a:p>
          <a:p>
            <a:pPr algn="just"/>
            <a:r>
              <a:rPr lang="en-US" sz="1200" dirty="0" smtClean="0">
                <a:solidFill>
                  <a:schemeClr val="tx1">
                    <a:lumMod val="95000"/>
                    <a:lumOff val="5000"/>
                  </a:schemeClr>
                </a:solidFill>
                <a:latin typeface="Segoe UI Light" panose="020B0502040204020203" pitchFamily="34" charset="0"/>
                <a:cs typeface="Segoe UI Light" panose="020B0502040204020203" pitchFamily="34" charset="0"/>
              </a:rPr>
              <a:t>To make the app offline, we are currently working on implementing an SQLite Database to the app.</a:t>
            </a:r>
          </a:p>
          <a:p>
            <a:pPr algn="just"/>
            <a:r>
              <a:rPr lang="en-US" sz="1200" dirty="0" smtClean="0">
                <a:solidFill>
                  <a:schemeClr val="tx1">
                    <a:lumMod val="95000"/>
                    <a:lumOff val="5000"/>
                  </a:schemeClr>
                </a:solidFill>
                <a:latin typeface="Segoe UI Light" panose="020B0502040204020203" pitchFamily="34" charset="0"/>
                <a:cs typeface="Segoe UI Light" panose="020B0502040204020203" pitchFamily="34" charset="0"/>
              </a:rPr>
              <a:t>Languages used in implementation are C#, XAML SQL.</a:t>
            </a:r>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8</a:t>
            </a:fld>
            <a:endParaRPr lang="en-US"/>
          </a:p>
        </p:txBody>
      </p:sp>
    </p:spTree>
    <p:extLst>
      <p:ext uri="{BB962C8B-B14F-4D97-AF65-F5344CB8AC3E}">
        <p14:creationId xmlns:p14="http://schemas.microsoft.com/office/powerpoint/2010/main" val="1671889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rgbClr val="002060"/>
                </a:solidFill>
                <a:latin typeface="Segoe UI Light" panose="020B0502040204020203" pitchFamily="34" charset="0"/>
                <a:cs typeface="Segoe UI Light" panose="020B0502040204020203" pitchFamily="34" charset="0"/>
              </a:rPr>
              <a:t>First of all the user needs to select the operation on the Start screen, whether to find shops by route or by given location.</a:t>
            </a:r>
          </a:p>
          <a:p>
            <a:pPr algn="just"/>
            <a:r>
              <a:rPr lang="en-US" sz="1200" dirty="0" smtClean="0">
                <a:solidFill>
                  <a:srgbClr val="002060"/>
                </a:solidFill>
                <a:latin typeface="Segoe UI Light" panose="020B0502040204020203" pitchFamily="34" charset="0"/>
                <a:cs typeface="Segoe UI Light" panose="020B0502040204020203" pitchFamily="34" charset="0"/>
              </a:rPr>
              <a:t>If they chooses the former, the user has to input the start and the end locations of his journey and click on the submit button.</a:t>
            </a:r>
          </a:p>
          <a:p>
            <a:pPr algn="just"/>
            <a:r>
              <a:rPr lang="en-US" sz="1200" dirty="0" smtClean="0">
                <a:solidFill>
                  <a:srgbClr val="002060"/>
                </a:solidFill>
                <a:latin typeface="Segoe UI Light" panose="020B0502040204020203" pitchFamily="34" charset="0"/>
                <a:cs typeface="Segoe UI Light" panose="020B0502040204020203" pitchFamily="34" charset="0"/>
              </a:rPr>
              <a:t>Else if the user needs shops near his current location, he can click on Use my location to be rerouted to shops on the map.</a:t>
            </a:r>
          </a:p>
          <a:p>
            <a:pPr algn="just"/>
            <a:r>
              <a:rPr lang="en-US" sz="1200" dirty="0" smtClean="0">
                <a:solidFill>
                  <a:srgbClr val="002060"/>
                </a:solidFill>
                <a:latin typeface="Segoe UI Light" panose="020B0502040204020203" pitchFamily="34" charset="0"/>
                <a:cs typeface="Segoe UI Light" panose="020B0502040204020203" pitchFamily="34" charset="0"/>
              </a:rPr>
              <a:t>The user can get details of the desired shop or hotel etc. by Tapping on the pushpin and the contact details of the nearest desired location will be displayed.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9</a:t>
            </a:fld>
            <a:endParaRPr lang="en-US"/>
          </a:p>
        </p:txBody>
      </p:sp>
    </p:spTree>
    <p:extLst>
      <p:ext uri="{BB962C8B-B14F-4D97-AF65-F5344CB8AC3E}">
        <p14:creationId xmlns:p14="http://schemas.microsoft.com/office/powerpoint/2010/main" val="233396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rgbClr val="002060"/>
                </a:solidFill>
                <a:latin typeface="Segoe UI Light" panose="020B0502040204020203" pitchFamily="34" charset="0"/>
                <a:cs typeface="Segoe UI Light" panose="020B0502040204020203" pitchFamily="34" charset="0"/>
              </a:rPr>
              <a:t>First of all the user needs to select the operation on the Start screen, whether to find shops by route or by given location.</a:t>
            </a:r>
          </a:p>
          <a:p>
            <a:pPr algn="just"/>
            <a:r>
              <a:rPr lang="en-US" sz="1200" dirty="0" smtClean="0">
                <a:solidFill>
                  <a:srgbClr val="002060"/>
                </a:solidFill>
                <a:latin typeface="Segoe UI Light" panose="020B0502040204020203" pitchFamily="34" charset="0"/>
                <a:cs typeface="Segoe UI Light" panose="020B0502040204020203" pitchFamily="34" charset="0"/>
              </a:rPr>
              <a:t>If they chooses the former, the user has to input the start and the end locations of his journey and click on the submit button.</a:t>
            </a:r>
          </a:p>
          <a:p>
            <a:pPr algn="just"/>
            <a:r>
              <a:rPr lang="en-US" sz="1200" dirty="0" smtClean="0">
                <a:solidFill>
                  <a:srgbClr val="002060"/>
                </a:solidFill>
                <a:latin typeface="Segoe UI Light" panose="020B0502040204020203" pitchFamily="34" charset="0"/>
                <a:cs typeface="Segoe UI Light" panose="020B0502040204020203" pitchFamily="34" charset="0"/>
              </a:rPr>
              <a:t>Else if the user needs shops near his current location, he can click on Use my location to be rerouted to shops on the map.</a:t>
            </a:r>
          </a:p>
          <a:p>
            <a:pPr algn="just"/>
            <a:r>
              <a:rPr lang="en-US" sz="1200" dirty="0" smtClean="0">
                <a:solidFill>
                  <a:srgbClr val="002060"/>
                </a:solidFill>
                <a:latin typeface="Segoe UI Light" panose="020B0502040204020203" pitchFamily="34" charset="0"/>
                <a:cs typeface="Segoe UI Light" panose="020B0502040204020203" pitchFamily="34" charset="0"/>
              </a:rPr>
              <a:t>The user can get details of the desired shop or hotel etc. by Tapping on the pushpin and the contact details of the nearest desired location will be displayed.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3A32535-F2BD-4575-8B1B-60FB83F1CFD9}" type="slidenum">
              <a:rPr lang="en-US" smtClean="0"/>
              <a:t>17</a:t>
            </a:fld>
            <a:endParaRPr lang="en-US"/>
          </a:p>
        </p:txBody>
      </p:sp>
    </p:spTree>
    <p:extLst>
      <p:ext uri="{BB962C8B-B14F-4D97-AF65-F5344CB8AC3E}">
        <p14:creationId xmlns:p14="http://schemas.microsoft.com/office/powerpoint/2010/main" val="350330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6E0E6-0899-4FAA-9E7D-5E32284D168B}" type="datetimeFigureOut">
              <a:rPr lang="en-US" smtClean="0"/>
              <a:t>28-Sep-15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233875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6E0E6-0899-4FAA-9E7D-5E32284D168B}" type="datetimeFigureOut">
              <a:rPr lang="en-US" smtClean="0"/>
              <a:t>28-Sep-15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160712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6E0E6-0899-4FAA-9E7D-5E32284D168B}" type="datetimeFigureOut">
              <a:rPr lang="en-US" smtClean="0"/>
              <a:t>28-Sep-15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33001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6E0E6-0899-4FAA-9E7D-5E32284D168B}" type="datetimeFigureOut">
              <a:rPr lang="en-US" smtClean="0"/>
              <a:t>28-Sep-15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328475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6E0E6-0899-4FAA-9E7D-5E32284D168B}" type="datetimeFigureOut">
              <a:rPr lang="en-US" smtClean="0"/>
              <a:t>28-Sep-15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36757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6E0E6-0899-4FAA-9E7D-5E32284D168B}" type="datetimeFigureOut">
              <a:rPr lang="en-US" smtClean="0"/>
              <a:t>28-Sep-15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88980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6E0E6-0899-4FAA-9E7D-5E32284D168B}" type="datetimeFigureOut">
              <a:rPr lang="en-US" smtClean="0"/>
              <a:t>28-Sep-15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222769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6E0E6-0899-4FAA-9E7D-5E32284D168B}" type="datetimeFigureOut">
              <a:rPr lang="en-US" smtClean="0"/>
              <a:t>28-Sep-15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211748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6E0E6-0899-4FAA-9E7D-5E32284D168B}" type="datetimeFigureOut">
              <a:rPr lang="en-US" smtClean="0"/>
              <a:t>28-Sep-15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188197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6E0E6-0899-4FAA-9E7D-5E32284D168B}" type="datetimeFigureOut">
              <a:rPr lang="en-US" smtClean="0"/>
              <a:t>28-Sep-15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114877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6E0E6-0899-4FAA-9E7D-5E32284D168B}" type="datetimeFigureOut">
              <a:rPr lang="en-US" smtClean="0"/>
              <a:t>28-Sep-15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19F29-A073-4CF8-B714-FBE911656D2B}" type="slidenum">
              <a:rPr lang="en-US" smtClean="0"/>
              <a:t>‹#›</a:t>
            </a:fld>
            <a:endParaRPr lang="en-US"/>
          </a:p>
        </p:txBody>
      </p:sp>
    </p:spTree>
    <p:extLst>
      <p:ext uri="{BB962C8B-B14F-4D97-AF65-F5344CB8AC3E}">
        <p14:creationId xmlns:p14="http://schemas.microsoft.com/office/powerpoint/2010/main" val="186671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E6E0E6-0899-4FAA-9E7D-5E32284D168B}" type="datetimeFigureOut">
              <a:rPr lang="en-US" smtClean="0"/>
              <a:t>28-Sep-15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A19F29-A073-4CF8-B714-FBE911656D2B}" type="slidenum">
              <a:rPr lang="en-US" smtClean="0"/>
              <a:t>‹#›</a:t>
            </a:fld>
            <a:endParaRPr lang="en-US"/>
          </a:p>
        </p:txBody>
      </p:sp>
    </p:spTree>
    <p:extLst>
      <p:ext uri="{BB962C8B-B14F-4D97-AF65-F5344CB8AC3E}">
        <p14:creationId xmlns:p14="http://schemas.microsoft.com/office/powerpoint/2010/main" val="101040915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427746"/>
            <a:ext cx="6764423" cy="4058653"/>
          </a:xfrm>
          <a:prstGeom prst="rect">
            <a:avLst/>
          </a:prstGeom>
        </p:spPr>
      </p:pic>
      <p:sp>
        <p:nvSpPr>
          <p:cNvPr id="9" name="Title 1"/>
          <p:cNvSpPr>
            <a:spLocks noGrp="1"/>
          </p:cNvSpPr>
          <p:nvPr>
            <p:ph type="ctrTitle"/>
          </p:nvPr>
        </p:nvSpPr>
        <p:spPr>
          <a:xfrm>
            <a:off x="3962400" y="2597733"/>
            <a:ext cx="4800600" cy="859340"/>
          </a:xfrm>
        </p:spPr>
        <p:txBody>
          <a:bodyPr>
            <a:noAutofit/>
          </a:bodyPr>
          <a:lstStyle/>
          <a:p>
            <a:pPr algn="l"/>
            <a:r>
              <a:rPr lang="en-US" sz="4000" dirty="0" smtClean="0">
                <a:solidFill>
                  <a:schemeClr val="bg1"/>
                </a:solidFill>
                <a:latin typeface="Segoe UI Light" panose="020B0502040204020203" pitchFamily="34" charset="0"/>
                <a:cs typeface="Segoe UI Light" panose="020B0502040204020203" pitchFamily="34" charset="0"/>
              </a:rPr>
              <a:t>AUTOREPAIR APP</a:t>
            </a:r>
            <a:endParaRPr lang="en-US" sz="4000" dirty="0">
              <a:solidFill>
                <a:schemeClr val="bg1"/>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4017214" y="3505200"/>
            <a:ext cx="1850186" cy="707886"/>
          </a:xfrm>
          <a:prstGeom prst="rect">
            <a:avLst/>
          </a:prstGeom>
          <a:noFill/>
        </p:spPr>
        <p:txBody>
          <a:bodyPr wrap="non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TEAM S</a:t>
            </a:r>
            <a:endParaRPr lang="en-US" sz="4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613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4.81481E-6 L -0.24479 -0.00394 " pathEditMode="relative" rAng="0" ptsTypes="AA">
                                      <p:cBhvr>
                                        <p:cTn id="6" dur="1300" fill="hold"/>
                                        <p:tgtEl>
                                          <p:spTgt spid="8"/>
                                        </p:tgtEl>
                                        <p:attrNameLst>
                                          <p:attrName>ppt_x</p:attrName>
                                          <p:attrName>ppt_y</p:attrName>
                                        </p:attrNameLst>
                                      </p:cBhvr>
                                      <p:rCtr x="-12240" y="-208"/>
                                    </p:animMotion>
                                  </p:childTnLst>
                                </p:cTn>
                              </p:par>
                              <p:par>
                                <p:cTn id="7" presetID="6" presetClass="emph" presetSubtype="0" fill="hold" nodeType="withEffect">
                                  <p:stCondLst>
                                    <p:cond delay="0"/>
                                  </p:stCondLst>
                                  <p:childTnLst>
                                    <p:animScale>
                                      <p:cBhvr>
                                        <p:cTn id="8" dur="1300" fill="hold"/>
                                        <p:tgtEl>
                                          <p:spTgt spid="8"/>
                                        </p:tgtEl>
                                      </p:cBhvr>
                                      <p:by x="80000" y="80000"/>
                                    </p:animScale>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150"/>
                                        <p:tgtEl>
                                          <p:spTgt spid="9"/>
                                        </p:tgtEl>
                                      </p:cBhvr>
                                    </p:animEffect>
                                  </p:childTnLst>
                                </p:cTn>
                              </p:par>
                            </p:childTnLst>
                          </p:cTn>
                        </p:par>
                        <p:par>
                          <p:cTn id="13" fill="hold">
                            <p:stCondLst>
                              <p:cond delay="245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11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57200"/>
            <a:ext cx="3505200" cy="5842001"/>
          </a:xfrm>
          <a:prstGeom prst="rect">
            <a:avLst/>
          </a:prstGeom>
        </p:spPr>
      </p:pic>
    </p:spTree>
    <p:extLst>
      <p:ext uri="{BB962C8B-B14F-4D97-AF65-F5344CB8AC3E}">
        <p14:creationId xmlns:p14="http://schemas.microsoft.com/office/powerpoint/2010/main" val="3694141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57200"/>
            <a:ext cx="3555521" cy="5925868"/>
          </a:xfrm>
          <a:prstGeom prst="rect">
            <a:avLst/>
          </a:prstGeom>
        </p:spPr>
      </p:pic>
    </p:spTree>
    <p:extLst>
      <p:ext uri="{BB962C8B-B14F-4D97-AF65-F5344CB8AC3E}">
        <p14:creationId xmlns:p14="http://schemas.microsoft.com/office/powerpoint/2010/main" val="41233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04800"/>
            <a:ext cx="3758242" cy="6263736"/>
          </a:xfrm>
          <a:prstGeom prst="rect">
            <a:avLst/>
          </a:prstGeom>
        </p:spPr>
      </p:pic>
    </p:spTree>
    <p:extLst>
      <p:ext uri="{BB962C8B-B14F-4D97-AF65-F5344CB8AC3E}">
        <p14:creationId xmlns:p14="http://schemas.microsoft.com/office/powerpoint/2010/main" val="434229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28600"/>
            <a:ext cx="3814313" cy="6357188"/>
          </a:xfrm>
          <a:prstGeom prst="rect">
            <a:avLst/>
          </a:prstGeom>
        </p:spPr>
      </p:pic>
    </p:spTree>
    <p:extLst>
      <p:ext uri="{BB962C8B-B14F-4D97-AF65-F5344CB8AC3E}">
        <p14:creationId xmlns:p14="http://schemas.microsoft.com/office/powerpoint/2010/main" val="643820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04800"/>
            <a:ext cx="3768306" cy="6280509"/>
          </a:xfrm>
          <a:prstGeom prst="rect">
            <a:avLst/>
          </a:prstGeom>
        </p:spPr>
      </p:pic>
    </p:spTree>
    <p:extLst>
      <p:ext uri="{BB962C8B-B14F-4D97-AF65-F5344CB8AC3E}">
        <p14:creationId xmlns:p14="http://schemas.microsoft.com/office/powerpoint/2010/main" val="2293582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81000"/>
            <a:ext cx="3695556" cy="6159260"/>
          </a:xfrm>
          <a:prstGeom prst="rect">
            <a:avLst/>
          </a:prstGeom>
        </p:spPr>
      </p:pic>
    </p:spTree>
    <p:extLst>
      <p:ext uri="{BB962C8B-B14F-4D97-AF65-F5344CB8AC3E}">
        <p14:creationId xmlns:p14="http://schemas.microsoft.com/office/powerpoint/2010/main" val="2765073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04800"/>
            <a:ext cx="3771469" cy="6285781"/>
          </a:xfrm>
          <a:prstGeom prst="rect">
            <a:avLst/>
          </a:prstGeom>
        </p:spPr>
      </p:pic>
    </p:spTree>
    <p:extLst>
      <p:ext uri="{BB962C8B-B14F-4D97-AF65-F5344CB8AC3E}">
        <p14:creationId xmlns:p14="http://schemas.microsoft.com/office/powerpoint/2010/main" val="1656705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0"/>
            <a:ext cx="8115300" cy="16002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MODULES </a:t>
            </a:r>
          </a:p>
        </p:txBody>
      </p:sp>
      <p:sp>
        <p:nvSpPr>
          <p:cNvPr id="6" name="Rectangle 5"/>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00050" y="1828800"/>
            <a:ext cx="8134350" cy="4062651"/>
          </a:xfrm>
          <a:prstGeom prst="rect">
            <a:avLst/>
          </a:prstGeom>
          <a:noFill/>
        </p:spPr>
        <p:txBody>
          <a:bodyPr wrap="square" rtlCol="0">
            <a:spAutoFit/>
          </a:bodyPr>
          <a:lstStyle/>
          <a:p>
            <a:pPr marL="342900" indent="-342900" algn="just">
              <a:buClr>
                <a:srgbClr val="AC0000"/>
              </a:buClr>
              <a:buFont typeface="Wingdings" panose="05000000000000000000" pitchFamily="2" charset="2"/>
              <a:buChar char="§"/>
            </a:pPr>
            <a:r>
              <a:rPr lang="en-US" sz="3000" dirty="0" smtClean="0">
                <a:latin typeface="Segoe UI Light" panose="020B0502040204020203" pitchFamily="34" charset="0"/>
                <a:cs typeface="Segoe UI Light" panose="020B0502040204020203" pitchFamily="34" charset="0"/>
              </a:rPr>
              <a:t>Map Service / Bing Map Rest Service – To Geocode and Get Data for Routes etc. </a:t>
            </a:r>
          </a:p>
          <a:p>
            <a:pPr marL="342900" indent="-342900" algn="just">
              <a:buClr>
                <a:srgbClr val="AC0000"/>
              </a:buClr>
              <a:buFont typeface="Wingdings" panose="05000000000000000000" pitchFamily="2" charset="2"/>
              <a:buChar char="§"/>
            </a:pPr>
            <a:r>
              <a:rPr lang="en-US" sz="3000" dirty="0" smtClean="0">
                <a:latin typeface="Segoe UI Light" panose="020B0502040204020203" pitchFamily="34" charset="0"/>
                <a:cs typeface="Segoe UI Light" panose="020B0502040204020203" pitchFamily="34" charset="0"/>
              </a:rPr>
              <a:t>Geolocator Class – to Get Current Location.</a:t>
            </a:r>
          </a:p>
          <a:p>
            <a:pPr marL="342900" indent="-342900" algn="just">
              <a:buClr>
                <a:srgbClr val="AC0000"/>
              </a:buClr>
              <a:buFont typeface="Wingdings" panose="05000000000000000000" pitchFamily="2" charset="2"/>
              <a:buChar char="§"/>
            </a:pPr>
            <a:r>
              <a:rPr lang="en-US" sz="3000" dirty="0" smtClean="0">
                <a:latin typeface="Segoe UI Light" panose="020B0502040204020203" pitchFamily="34" charset="0"/>
                <a:cs typeface="Segoe UI Light" panose="020B0502040204020203" pitchFamily="34" charset="0"/>
              </a:rPr>
              <a:t>Json Data – Serializing and Deserializing</a:t>
            </a:r>
            <a:r>
              <a:rPr lang="en-US" sz="3000" dirty="0">
                <a:latin typeface="Segoe UI Light" panose="020B0502040204020203" pitchFamily="34" charset="0"/>
                <a:cs typeface="Segoe UI Light" panose="020B0502040204020203" pitchFamily="34" charset="0"/>
              </a:rPr>
              <a:t>.</a:t>
            </a:r>
            <a:endParaRPr lang="en-US" sz="3000" dirty="0" smtClean="0">
              <a:latin typeface="Segoe UI Light" panose="020B0502040204020203" pitchFamily="34" charset="0"/>
              <a:cs typeface="Segoe UI Light" panose="020B0502040204020203" pitchFamily="34" charset="0"/>
            </a:endParaRPr>
          </a:p>
          <a:p>
            <a:pPr marL="342900" indent="-342900" algn="just">
              <a:buClr>
                <a:srgbClr val="AC0000"/>
              </a:buClr>
              <a:buFont typeface="Wingdings" panose="05000000000000000000" pitchFamily="2" charset="2"/>
              <a:buChar char="§"/>
            </a:pPr>
            <a:r>
              <a:rPr lang="en-US" sz="3000" dirty="0" smtClean="0">
                <a:latin typeface="Segoe UI Light" panose="020B0502040204020203" pitchFamily="34" charset="0"/>
                <a:cs typeface="Segoe UI Light" panose="020B0502040204020203" pitchFamily="34" charset="0"/>
              </a:rPr>
              <a:t>Storage Folder/Storage File – to Store in Local storage.</a:t>
            </a:r>
          </a:p>
          <a:p>
            <a:pPr marL="342900" indent="-342900" algn="just">
              <a:buClr>
                <a:srgbClr val="AC0000"/>
              </a:buClr>
              <a:buFont typeface="Wingdings" panose="05000000000000000000" pitchFamily="2" charset="2"/>
              <a:buChar char="§"/>
            </a:pPr>
            <a:r>
              <a:rPr lang="en-US" sz="3000" dirty="0" smtClean="0">
                <a:latin typeface="Segoe UI Light" panose="020B0502040204020203" pitchFamily="34" charset="0"/>
                <a:cs typeface="Segoe UI Light" panose="020B0502040204020203" pitchFamily="34" charset="0"/>
              </a:rPr>
              <a:t>Bing Maps Spatial Data Service – To store Data of shops and retrieve info about it.</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05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300"/>
                                        <p:tgtEl>
                                          <p:spTgt spid="5"/>
                                        </p:tgtEl>
                                      </p:cBhvr>
                                    </p:animEffect>
                                  </p:childTnLst>
                                </p:cTn>
                              </p:par>
                            </p:childTnLst>
                          </p:cTn>
                        </p:par>
                        <p:par>
                          <p:cTn id="12" fill="hold">
                            <p:stCondLst>
                              <p:cond delay="23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0"/>
            <a:ext cx="8229600" cy="4114800"/>
          </a:xfrm>
        </p:spPr>
        <p:txBody>
          <a:bodyPr>
            <a:normAutofit/>
          </a:bodyPr>
          <a:lstStyle/>
          <a:p>
            <a:pPr marL="0" indent="0" algn="just">
              <a:buNone/>
            </a:pPr>
            <a:r>
              <a:rPr lang="en-US" sz="2800" b="1" dirty="0" smtClean="0">
                <a:solidFill>
                  <a:schemeClr val="tx1">
                    <a:lumMod val="95000"/>
                    <a:lumOff val="5000"/>
                  </a:schemeClr>
                </a:solidFill>
                <a:latin typeface="Segoe UI Light" panose="020B0502040204020203" pitchFamily="34" charset="0"/>
                <a:cs typeface="Segoe UI Light" panose="020B0502040204020203" pitchFamily="34" charset="0"/>
              </a:rPr>
              <a:t>Benefits:</a:t>
            </a:r>
          </a:p>
          <a:p>
            <a:pPr marL="0" indent="0" algn="just">
              <a:buNone/>
            </a:pPr>
            <a:r>
              <a:rPr lang="en-US" sz="2800" dirty="0" smtClean="0">
                <a:solidFill>
                  <a:schemeClr val="tx1">
                    <a:lumMod val="95000"/>
                    <a:lumOff val="5000"/>
                  </a:schemeClr>
                </a:solidFill>
                <a:latin typeface="Segoe UI Light" panose="020B0502040204020203" pitchFamily="34" charset="0"/>
                <a:cs typeface="Segoe UI Light" panose="020B0502040204020203" pitchFamily="34" charset="0"/>
              </a:rPr>
              <a:t>Get details of all repair shops and gas stations:</a:t>
            </a:r>
          </a:p>
          <a:p>
            <a:pPr algn="just">
              <a:buClr>
                <a:srgbClr val="AC0000"/>
              </a:buClr>
              <a:buFont typeface="Wingdings" panose="05000000000000000000" pitchFamily="2" charset="2"/>
              <a:buChar char="§"/>
            </a:pPr>
            <a:r>
              <a:rPr lang="en-US" sz="2800" dirty="0" smtClean="0">
                <a:solidFill>
                  <a:schemeClr val="tx1">
                    <a:lumMod val="95000"/>
                    <a:lumOff val="5000"/>
                  </a:schemeClr>
                </a:solidFill>
                <a:latin typeface="Segoe UI Light" panose="020B0502040204020203" pitchFamily="34" charset="0"/>
                <a:cs typeface="Segoe UI Light" panose="020B0502040204020203" pitchFamily="34" charset="0"/>
              </a:rPr>
              <a:t> Near you (offline/online)</a:t>
            </a:r>
          </a:p>
          <a:p>
            <a:pPr algn="just">
              <a:buClr>
                <a:srgbClr val="AC0000"/>
              </a:buClr>
              <a:buFont typeface="Wingdings" panose="05000000000000000000" pitchFamily="2" charset="2"/>
              <a:buChar char="§"/>
            </a:pPr>
            <a:r>
              <a:rPr lang="en-US" sz="2800" dirty="0" smtClean="0">
                <a:solidFill>
                  <a:schemeClr val="tx1">
                    <a:lumMod val="95000"/>
                    <a:lumOff val="5000"/>
                  </a:schemeClr>
                </a:solidFill>
                <a:latin typeface="Segoe UI Light" panose="020B0502040204020203" pitchFamily="34" charset="0"/>
                <a:cs typeface="Segoe UI Light" panose="020B0502040204020203" pitchFamily="34" charset="0"/>
              </a:rPr>
              <a:t> Along your route (online)</a:t>
            </a:r>
          </a:p>
          <a:p>
            <a:pPr algn="just">
              <a:buClr>
                <a:srgbClr val="AC0000"/>
              </a:buClr>
              <a:buFont typeface="Wingdings" panose="05000000000000000000" pitchFamily="2" charset="2"/>
              <a:buChar char="§"/>
            </a:pPr>
            <a:endParaRPr lang="en-US" sz="2800" dirty="0">
              <a:solidFill>
                <a:schemeClr val="tx1">
                  <a:lumMod val="95000"/>
                  <a:lumOff val="5000"/>
                </a:schemeClr>
              </a:solidFill>
              <a:latin typeface="Segoe UI Light" panose="020B0502040204020203" pitchFamily="34" charset="0"/>
              <a:cs typeface="Segoe UI Light" panose="020B0502040204020203" pitchFamily="34" charset="0"/>
            </a:endParaRPr>
          </a:p>
          <a:p>
            <a:pPr marL="0" indent="0" algn="just">
              <a:buNone/>
            </a:pPr>
            <a:r>
              <a:rPr lang="en-US" sz="2800" b="1" dirty="0" smtClean="0">
                <a:solidFill>
                  <a:schemeClr val="tx1">
                    <a:lumMod val="95000"/>
                    <a:lumOff val="5000"/>
                  </a:schemeClr>
                </a:solidFill>
                <a:latin typeface="Segoe UI Light" panose="020B0502040204020203" pitchFamily="34" charset="0"/>
                <a:cs typeface="Segoe UI Light" panose="020B0502040204020203" pitchFamily="34" charset="0"/>
              </a:rPr>
              <a:t>Limitations:</a:t>
            </a:r>
          </a:p>
          <a:p>
            <a:pPr algn="just">
              <a:buFont typeface="Wingdings" panose="05000000000000000000" pitchFamily="2" charset="2"/>
              <a:buChar char="§"/>
            </a:pPr>
            <a:r>
              <a:rPr lang="en-US" sz="2800" dirty="0" smtClean="0">
                <a:solidFill>
                  <a:srgbClr val="AC0000"/>
                </a:solidFill>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rPr>
              <a:t>Offline functionality requires initial route setup</a:t>
            </a:r>
          </a:p>
          <a:p>
            <a:pPr algn="just">
              <a:buClr>
                <a:srgbClr val="AC0000"/>
              </a:buClr>
              <a:buFont typeface="Wingdings" panose="05000000000000000000" pitchFamily="2" charset="2"/>
              <a:buChar char="§"/>
            </a:pPr>
            <a:r>
              <a:rPr lang="en-US" sz="2800" dirty="0">
                <a:solidFill>
                  <a:schemeClr val="tx1">
                    <a:lumMod val="95000"/>
                    <a:lumOff val="5000"/>
                  </a:schemeClr>
                </a:solidFill>
                <a:latin typeface="Segoe UI Light" panose="020B0502040204020203" pitchFamily="34" charset="0"/>
                <a:cs typeface="Segoe UI Light" panose="020B0502040204020203" pitchFamily="34" charset="0"/>
              </a:rPr>
              <a:t> </a:t>
            </a:r>
            <a:r>
              <a:rPr lang="en-US" sz="2800" dirty="0" smtClean="0">
                <a:solidFill>
                  <a:schemeClr val="tx1">
                    <a:lumMod val="95000"/>
                    <a:lumOff val="5000"/>
                  </a:schemeClr>
                </a:solidFill>
                <a:latin typeface="Segoe UI Light" panose="020B0502040204020203" pitchFamily="34" charset="0"/>
                <a:cs typeface="Segoe UI Light" panose="020B0502040204020203" pitchFamily="34" charset="0"/>
              </a:rPr>
              <a:t>Only prototype data used</a:t>
            </a:r>
          </a:p>
          <a:p>
            <a:pPr algn="just">
              <a:buFont typeface="Wingdings" panose="05000000000000000000" pitchFamily="2" charset="2"/>
              <a:buChar char="§"/>
            </a:pPr>
            <a:endParaRPr lang="en-US" sz="2800" dirty="0" smtClean="0">
              <a:solidFill>
                <a:schemeClr val="tx1">
                  <a:lumMod val="95000"/>
                  <a:lumOff val="5000"/>
                </a:schemeClr>
              </a:solidFill>
            </a:endParaRPr>
          </a:p>
        </p:txBody>
      </p:sp>
      <p:sp>
        <p:nvSpPr>
          <p:cNvPr id="5" name="Title 1"/>
          <p:cNvSpPr>
            <a:spLocks noGrp="1"/>
          </p:cNvSpPr>
          <p:nvPr>
            <p:ph type="title"/>
          </p:nvPr>
        </p:nvSpPr>
        <p:spPr>
          <a:xfrm>
            <a:off x="1028700" y="198437"/>
            <a:ext cx="7886700" cy="1325563"/>
          </a:xfrm>
        </p:spPr>
        <p:txBody>
          <a:bodyPr>
            <a:normAutofit/>
          </a:body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CONCLUSION</a:t>
            </a:r>
            <a:endParaRPr lang="en-US"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6" name="Rectangle 5"/>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72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65126"/>
            <a:ext cx="7886700" cy="1325563"/>
          </a:xfrm>
        </p:spPr>
        <p:txBody>
          <a:body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REFERENCES</a:t>
            </a:r>
            <a:endParaRPr lang="en-US"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533400" y="1752600"/>
            <a:ext cx="8382000" cy="5029200"/>
          </a:xfrm>
        </p:spPr>
        <p:txBody>
          <a:bodyPr>
            <a:normAutofit lnSpcReduction="10000"/>
          </a:bodyPr>
          <a:lstStyle/>
          <a:p>
            <a:pPr>
              <a:buClr>
                <a:srgbClr val="AC0000"/>
              </a:buClr>
              <a:buFont typeface="Wingdings" panose="05000000000000000000" pitchFamily="2" charset="2"/>
              <a:buChar char="§"/>
            </a:pPr>
            <a:r>
              <a:rPr lang="en-US" sz="2400" dirty="0" smtClean="0">
                <a:latin typeface="Segoe UI Light" panose="020B0502040204020203" pitchFamily="34" charset="0"/>
                <a:cs typeface="Segoe UI Light" panose="020B0502040204020203" pitchFamily="34" charset="0"/>
              </a:rPr>
              <a:t> </a:t>
            </a:r>
            <a:r>
              <a:rPr lang="en-US" sz="2600" dirty="0" smtClean="0">
                <a:latin typeface="Segoe UI Light" panose="020B0502040204020203" pitchFamily="34" charset="0"/>
                <a:cs typeface="Segoe UI Light" panose="020B0502040204020203" pitchFamily="34" charset="0"/>
              </a:rPr>
              <a:t>www.microsoftvirtualacademy.com/</a:t>
            </a:r>
          </a:p>
          <a:p>
            <a:pPr>
              <a:buClr>
                <a:srgbClr val="AC0000"/>
              </a:buClr>
              <a:buFont typeface="Wingdings" panose="05000000000000000000" pitchFamily="2" charset="2"/>
              <a:buChar char="§"/>
            </a:pPr>
            <a:r>
              <a:rPr lang="en-US" sz="2600" dirty="0" smtClean="0">
                <a:latin typeface="Segoe UI Light" panose="020B0502040204020203" pitchFamily="34" charset="0"/>
                <a:cs typeface="Segoe UI Light" panose="020B0502040204020203" pitchFamily="34" charset="0"/>
              </a:rPr>
              <a:t> https</a:t>
            </a:r>
            <a:r>
              <a:rPr lang="en-US" sz="2600" dirty="0">
                <a:latin typeface="Segoe UI Light" panose="020B0502040204020203" pitchFamily="34" charset="0"/>
                <a:cs typeface="Segoe UI Light" panose="020B0502040204020203" pitchFamily="34" charset="0"/>
              </a:rPr>
              <a:t>://www.bingmapsportal.com</a:t>
            </a:r>
            <a:r>
              <a:rPr lang="en-US" sz="2600" dirty="0" smtClean="0">
                <a:latin typeface="Segoe UI Light" panose="020B0502040204020203" pitchFamily="34" charset="0"/>
                <a:cs typeface="Segoe UI Light" panose="020B0502040204020203" pitchFamily="34" charset="0"/>
              </a:rPr>
              <a:t>/</a:t>
            </a:r>
          </a:p>
          <a:p>
            <a:pPr>
              <a:buClr>
                <a:srgbClr val="AC0000"/>
              </a:buClr>
              <a:buFont typeface="Wingdings" panose="05000000000000000000" pitchFamily="2" charset="2"/>
              <a:buChar char="§"/>
            </a:pPr>
            <a:r>
              <a:rPr lang="en-US" sz="2600" dirty="0" smtClean="0">
                <a:latin typeface="Segoe UI Light" panose="020B0502040204020203" pitchFamily="34" charset="0"/>
                <a:cs typeface="Segoe UI Light" panose="020B0502040204020203" pitchFamily="34" charset="0"/>
              </a:rPr>
              <a:t> https</a:t>
            </a:r>
            <a:r>
              <a:rPr lang="en-US" sz="2600" dirty="0">
                <a:latin typeface="Segoe UI Light" panose="020B0502040204020203" pitchFamily="34" charset="0"/>
                <a:cs typeface="Segoe UI Light" panose="020B0502040204020203" pitchFamily="34" charset="0"/>
              </a:rPr>
              <a:t>://code.msdn.microsoft.com</a:t>
            </a:r>
            <a:r>
              <a:rPr lang="en-US" sz="2600" dirty="0" smtClean="0">
                <a:latin typeface="Segoe UI Light" panose="020B0502040204020203" pitchFamily="34" charset="0"/>
                <a:cs typeface="Segoe UI Light" panose="020B0502040204020203" pitchFamily="34" charset="0"/>
              </a:rPr>
              <a:t>/</a:t>
            </a:r>
          </a:p>
          <a:p>
            <a:pPr>
              <a:buClr>
                <a:srgbClr val="AC0000"/>
              </a:buClr>
              <a:buFont typeface="Wingdings" panose="05000000000000000000" pitchFamily="2" charset="2"/>
              <a:buChar char="§"/>
            </a:pPr>
            <a:r>
              <a:rPr lang="en-US" sz="2600" dirty="0" smtClean="0">
                <a:latin typeface="Segoe UI Light" panose="020B0502040204020203" pitchFamily="34" charset="0"/>
                <a:cs typeface="Segoe UI Light" panose="020B0502040204020203" pitchFamily="34" charset="0"/>
              </a:rPr>
              <a:t> http</a:t>
            </a:r>
            <a:r>
              <a:rPr lang="en-US" sz="2600" dirty="0">
                <a:latin typeface="Segoe UI Light" panose="020B0502040204020203" pitchFamily="34" charset="0"/>
                <a:cs typeface="Segoe UI Light" panose="020B0502040204020203" pitchFamily="34" charset="0"/>
              </a:rPr>
              <a:t>://stackoverflow.com/questions</a:t>
            </a:r>
            <a:r>
              <a:rPr lang="en-US" sz="2600" dirty="0" smtClean="0">
                <a:latin typeface="Segoe UI Light" panose="020B0502040204020203" pitchFamily="34" charset="0"/>
                <a:cs typeface="Segoe UI Light" panose="020B0502040204020203" pitchFamily="34" charset="0"/>
              </a:rPr>
              <a:t>/</a:t>
            </a:r>
            <a:endParaRPr lang="en-US" sz="2600" dirty="0">
              <a:latin typeface="Segoe UI Light" panose="020B0502040204020203" pitchFamily="34" charset="0"/>
              <a:cs typeface="Segoe UI Light" panose="020B0502040204020203" pitchFamily="34" charset="0"/>
            </a:endParaRPr>
          </a:p>
          <a:p>
            <a:pPr>
              <a:buClr>
                <a:srgbClr val="AC0000"/>
              </a:buClr>
              <a:buFont typeface="Wingdings" panose="05000000000000000000" pitchFamily="2" charset="2"/>
              <a:buChar char="§"/>
            </a:pPr>
            <a:r>
              <a:rPr lang="en-US" sz="2600" dirty="0">
                <a:latin typeface="Segoe UI Light" panose="020B0502040204020203" pitchFamily="34" charset="0"/>
                <a:cs typeface="Segoe UI Light" panose="020B0502040204020203" pitchFamily="34" charset="0"/>
              </a:rPr>
              <a:t> </a:t>
            </a:r>
            <a:r>
              <a:rPr lang="en-US" sz="2600" dirty="0" smtClean="0">
                <a:latin typeface="Segoe UI Light" panose="020B0502040204020203" pitchFamily="34" charset="0"/>
                <a:cs typeface="Segoe UI Light" panose="020B0502040204020203" pitchFamily="34" charset="0"/>
              </a:rPr>
              <a:t>http</a:t>
            </a:r>
            <a:r>
              <a:rPr lang="en-US" sz="2600" dirty="0">
                <a:latin typeface="Segoe UI Light" panose="020B0502040204020203" pitchFamily="34" charset="0"/>
                <a:cs typeface="Segoe UI Light" panose="020B0502040204020203" pitchFamily="34" charset="0"/>
              </a:rPr>
              <a:t>://</a:t>
            </a:r>
            <a:r>
              <a:rPr lang="en-US" sz="2600" dirty="0" smtClean="0">
                <a:latin typeface="Segoe UI Light" panose="020B0502040204020203" pitchFamily="34" charset="0"/>
                <a:cs typeface="Segoe UI Light" panose="020B0502040204020203" pitchFamily="34" charset="0"/>
              </a:rPr>
              <a:t>www.newtonsoft.com/json/help/html/Introduction</a:t>
            </a:r>
          </a:p>
          <a:p>
            <a:pPr>
              <a:buClr>
                <a:srgbClr val="AC0000"/>
              </a:buClr>
              <a:buFont typeface="Wingdings" panose="05000000000000000000" pitchFamily="2" charset="2"/>
              <a:buChar char="§"/>
            </a:pPr>
            <a:r>
              <a:rPr lang="en-US" sz="2600" dirty="0" smtClean="0">
                <a:latin typeface="Segoe UI Light" panose="020B0502040204020203" pitchFamily="34" charset="0"/>
                <a:cs typeface="Segoe UI Light" panose="020B0502040204020203" pitchFamily="34" charset="0"/>
              </a:rPr>
              <a:t> http</a:t>
            </a:r>
            <a:r>
              <a:rPr lang="en-US" sz="2600" dirty="0">
                <a:latin typeface="Segoe UI Light" panose="020B0502040204020203" pitchFamily="34" charset="0"/>
                <a:cs typeface="Segoe UI Light" panose="020B0502040204020203" pitchFamily="34" charset="0"/>
              </a:rPr>
              <a:t>://</a:t>
            </a:r>
            <a:r>
              <a:rPr lang="en-US" sz="2600" dirty="0" smtClean="0">
                <a:latin typeface="Segoe UI Light" panose="020B0502040204020203" pitchFamily="34" charset="0"/>
                <a:cs typeface="Segoe UI Light" panose="020B0502040204020203" pitchFamily="34" charset="0"/>
              </a:rPr>
              <a:t>blogs.bing.com/maps/2012/11/05/getting-started-</a:t>
            </a:r>
          </a:p>
          <a:p>
            <a:pPr marL="0" indent="0">
              <a:buClr>
                <a:srgbClr val="AC0000"/>
              </a:buClr>
              <a:buNone/>
            </a:pPr>
            <a:r>
              <a:rPr lang="en-US" sz="2600" dirty="0">
                <a:latin typeface="Segoe UI Light" panose="020B0502040204020203" pitchFamily="34" charset="0"/>
                <a:cs typeface="Segoe UI Light" panose="020B0502040204020203" pitchFamily="34" charset="0"/>
              </a:rPr>
              <a:t> </a:t>
            </a:r>
            <a:r>
              <a:rPr lang="en-US" sz="2600" dirty="0" smtClean="0">
                <a:latin typeface="Segoe UI Light" panose="020B0502040204020203" pitchFamily="34" charset="0"/>
                <a:cs typeface="Segoe UI Light" panose="020B0502040204020203" pitchFamily="34" charset="0"/>
              </a:rPr>
              <a:t>  with-</a:t>
            </a:r>
            <a:r>
              <a:rPr lang="en-US" sz="2600" dirty="0" err="1" smtClean="0">
                <a:latin typeface="Segoe UI Light" panose="020B0502040204020203" pitchFamily="34" charset="0"/>
                <a:cs typeface="Segoe UI Light" panose="020B0502040204020203" pitchFamily="34" charset="0"/>
              </a:rPr>
              <a:t>bing</a:t>
            </a:r>
            <a:r>
              <a:rPr lang="en-US" sz="2600" dirty="0" smtClean="0">
                <a:latin typeface="Segoe UI Light" panose="020B0502040204020203" pitchFamily="34" charset="0"/>
                <a:cs typeface="Segoe UI Light" panose="020B0502040204020203" pitchFamily="34" charset="0"/>
              </a:rPr>
              <a:t>-maps-windows-store-apps-native/</a:t>
            </a:r>
          </a:p>
          <a:p>
            <a:pPr>
              <a:buClr>
                <a:srgbClr val="AC0000"/>
              </a:buClr>
              <a:buFont typeface="Wingdings" panose="05000000000000000000" pitchFamily="2" charset="2"/>
              <a:buChar char="§"/>
            </a:pPr>
            <a:r>
              <a:rPr lang="en-US" sz="2600" dirty="0" smtClean="0">
                <a:latin typeface="Segoe UI Light" panose="020B0502040204020203" pitchFamily="34" charset="0"/>
                <a:cs typeface="Segoe UI Light" panose="020B0502040204020203" pitchFamily="34" charset="0"/>
              </a:rPr>
              <a:t> https</a:t>
            </a:r>
            <a:r>
              <a:rPr lang="en-US" sz="2600" dirty="0">
                <a:latin typeface="Segoe UI Light" panose="020B0502040204020203" pitchFamily="34" charset="0"/>
                <a:cs typeface="Segoe UI Light" panose="020B0502040204020203" pitchFamily="34" charset="0"/>
              </a:rPr>
              <a:t>://</a:t>
            </a:r>
            <a:r>
              <a:rPr lang="en-US" sz="2600" dirty="0" smtClean="0">
                <a:latin typeface="Segoe UI Light" panose="020B0502040204020203" pitchFamily="34" charset="0"/>
                <a:cs typeface="Segoe UI Light" panose="020B0502040204020203" pitchFamily="34" charset="0"/>
              </a:rPr>
              <a:t>msdn.microsoft.com/en-us/library/ff701734.aspx</a:t>
            </a:r>
          </a:p>
          <a:p>
            <a:pPr>
              <a:buClr>
                <a:srgbClr val="AC0000"/>
              </a:buClr>
              <a:buFont typeface="Wingdings" panose="05000000000000000000" pitchFamily="2" charset="2"/>
              <a:buChar char="§"/>
            </a:pPr>
            <a:r>
              <a:rPr lang="en-US" sz="2600" dirty="0" smtClean="0">
                <a:latin typeface="Segoe UI Light" panose="020B0502040204020203" pitchFamily="34" charset="0"/>
                <a:cs typeface="Segoe UI Light" panose="020B0502040204020203" pitchFamily="34" charset="0"/>
              </a:rPr>
              <a:t> http</a:t>
            </a:r>
            <a:r>
              <a:rPr lang="en-US" sz="2600" dirty="0">
                <a:latin typeface="Segoe UI Light" panose="020B0502040204020203" pitchFamily="34" charset="0"/>
                <a:cs typeface="Segoe UI Light" panose="020B0502040204020203" pitchFamily="34" charset="0"/>
              </a:rPr>
              <a:t>://</a:t>
            </a:r>
            <a:r>
              <a:rPr lang="en-US" sz="2600" dirty="0" smtClean="0">
                <a:latin typeface="Segoe UI Light" panose="020B0502040204020203" pitchFamily="34" charset="0"/>
                <a:cs typeface="Segoe UI Light" panose="020B0502040204020203" pitchFamily="34" charset="0"/>
              </a:rPr>
              <a:t>blogs.msdn.com/b/wsdevsol/archive/2014/01/09/c</a:t>
            </a:r>
          </a:p>
          <a:p>
            <a:pPr marL="0" indent="0">
              <a:buClr>
                <a:srgbClr val="AC0000"/>
              </a:buClr>
              <a:buNone/>
            </a:pPr>
            <a:r>
              <a:rPr lang="en-US" sz="2600" dirty="0">
                <a:latin typeface="Segoe UI Light" panose="020B0502040204020203" pitchFamily="34" charset="0"/>
                <a:cs typeface="Segoe UI Light" panose="020B0502040204020203" pitchFamily="34" charset="0"/>
              </a:rPr>
              <a:t> </a:t>
            </a:r>
            <a:r>
              <a:rPr lang="en-US" sz="2600" dirty="0" smtClean="0">
                <a:latin typeface="Segoe UI Light" panose="020B0502040204020203" pitchFamily="34" charset="0"/>
                <a:cs typeface="Segoe UI Light" panose="020B0502040204020203" pitchFamily="34" charset="0"/>
              </a:rPr>
              <a:t>  </a:t>
            </a:r>
            <a:r>
              <a:rPr lang="en-US" sz="2600" dirty="0" err="1" smtClean="0">
                <a:latin typeface="Segoe UI Light" panose="020B0502040204020203" pitchFamily="34" charset="0"/>
                <a:cs typeface="Segoe UI Light" panose="020B0502040204020203" pitchFamily="34" charset="0"/>
              </a:rPr>
              <a:t>onsuming</a:t>
            </a:r>
            <a:r>
              <a:rPr lang="en-US" sz="2600" dirty="0" smtClean="0">
                <a:latin typeface="Segoe UI Light" panose="020B0502040204020203" pitchFamily="34" charset="0"/>
                <a:cs typeface="Segoe UI Light" panose="020B0502040204020203" pitchFamily="34" charset="0"/>
              </a:rPr>
              <a:t>-rest-services-in-your-windows-store-and-</a:t>
            </a:r>
          </a:p>
          <a:p>
            <a:pPr marL="0" indent="0">
              <a:buClr>
                <a:srgbClr val="AC0000"/>
              </a:buClr>
              <a:buNone/>
            </a:pPr>
            <a:r>
              <a:rPr lang="en-US" sz="2600" dirty="0">
                <a:latin typeface="Segoe UI Light" panose="020B0502040204020203" pitchFamily="34" charset="0"/>
                <a:cs typeface="Segoe UI Light" panose="020B0502040204020203" pitchFamily="34" charset="0"/>
              </a:rPr>
              <a:t> </a:t>
            </a:r>
            <a:r>
              <a:rPr lang="en-US" sz="2600" dirty="0" smtClean="0">
                <a:latin typeface="Segoe UI Light" panose="020B0502040204020203" pitchFamily="34" charset="0"/>
                <a:cs typeface="Segoe UI Light" panose="020B0502040204020203" pitchFamily="34" charset="0"/>
              </a:rPr>
              <a:t>  phone-applications.aspx</a:t>
            </a:r>
            <a:endParaRPr lang="en-US" sz="2600" dirty="0">
              <a:latin typeface="Segoe UI Light" panose="020B0502040204020203" pitchFamily="34" charset="0"/>
              <a:cs typeface="Segoe UI Light" panose="020B0502040204020203" pitchFamily="34" charset="0"/>
            </a:endParaRPr>
          </a:p>
        </p:txBody>
      </p:sp>
      <p:sp>
        <p:nvSpPr>
          <p:cNvPr id="4" name="Rectangle 3"/>
          <p:cNvSpPr/>
          <p:nvPr/>
        </p:nvSpPr>
        <p:spPr>
          <a:xfrm>
            <a:off x="609600" y="624001"/>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177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90600"/>
            <a:ext cx="7772400" cy="1470025"/>
          </a:xfrm>
        </p:spPr>
        <p:txBody>
          <a:bodyPr/>
          <a:lstStyle/>
          <a:p>
            <a:pPr algn="ctr"/>
            <a:r>
              <a:rPr lang="en-US" dirty="0" smtClean="0">
                <a:solidFill>
                  <a:schemeClr val="bg1"/>
                </a:solidFill>
                <a:latin typeface="Segoe UI Light" panose="020B0502040204020203" pitchFamily="34" charset="0"/>
                <a:cs typeface="Segoe UI Light" panose="020B0502040204020203" pitchFamily="34" charset="0"/>
              </a:rPr>
              <a:t>ACKNOWLEDGEMENT</a:t>
            </a:r>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1371600" y="3048000"/>
            <a:ext cx="6400800" cy="1752600"/>
          </a:xfrm>
        </p:spPr>
        <p:txBody>
          <a:bodyPr>
            <a:noAutofit/>
          </a:bodyPr>
          <a:lstStyle/>
          <a:p>
            <a:r>
              <a:rPr lang="en-US" sz="3000" dirty="0" smtClean="0">
                <a:solidFill>
                  <a:schemeClr val="bg1"/>
                </a:solidFill>
                <a:latin typeface="Segoe UI Light" panose="020B0502040204020203" pitchFamily="34" charset="0"/>
                <a:cs typeface="Segoe UI Light" panose="020B0502040204020203" pitchFamily="34" charset="0"/>
              </a:rPr>
              <a:t>VIT MENTOR: </a:t>
            </a:r>
          </a:p>
          <a:p>
            <a:r>
              <a:rPr lang="en-US" sz="3000" dirty="0" smtClean="0">
                <a:solidFill>
                  <a:schemeClr val="bg1"/>
                </a:solidFill>
                <a:latin typeface="Segoe UI Light" panose="020B0502040204020203" pitchFamily="34" charset="0"/>
                <a:cs typeface="Segoe UI Light" panose="020B0502040204020203" pitchFamily="34" charset="0"/>
              </a:rPr>
              <a:t>Prof. Lakshmanna K</a:t>
            </a:r>
          </a:p>
          <a:p>
            <a:r>
              <a:rPr lang="en-US" sz="3000" dirty="0" smtClean="0">
                <a:solidFill>
                  <a:schemeClr val="bg1"/>
                </a:solidFill>
                <a:latin typeface="Segoe UI Light" panose="020B0502040204020203" pitchFamily="34" charset="0"/>
                <a:cs typeface="Segoe UI Light" panose="020B0502040204020203" pitchFamily="34" charset="0"/>
              </a:rPr>
              <a:t>MICROSOFT MENTORS: </a:t>
            </a:r>
          </a:p>
          <a:p>
            <a:r>
              <a:rPr lang="en-US" sz="3000" dirty="0" smtClean="0">
                <a:solidFill>
                  <a:schemeClr val="bg1"/>
                </a:solidFill>
                <a:latin typeface="Segoe UI Light" panose="020B0502040204020203" pitchFamily="34" charset="0"/>
                <a:cs typeface="Segoe UI Light" panose="020B0502040204020203" pitchFamily="34" charset="0"/>
              </a:rPr>
              <a:t>Rohit Singh (GD)</a:t>
            </a:r>
          </a:p>
          <a:p>
            <a:r>
              <a:rPr lang="en-US" sz="3000" dirty="0" smtClean="0">
                <a:solidFill>
                  <a:schemeClr val="bg1"/>
                </a:solidFill>
                <a:latin typeface="Segoe UI Light" panose="020B0502040204020203" pitchFamily="34" charset="0"/>
                <a:cs typeface="Segoe UI Light" panose="020B0502040204020203" pitchFamily="34" charset="0"/>
              </a:rPr>
              <a:t>Sanklan Saxena</a:t>
            </a:r>
          </a:p>
        </p:txBody>
      </p:sp>
      <p:sp>
        <p:nvSpPr>
          <p:cNvPr id="5" name="Rectangle 4"/>
          <p:cNvSpPr/>
          <p:nvPr/>
        </p:nvSpPr>
        <p:spPr>
          <a:xfrm>
            <a:off x="1447800" y="1698625"/>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32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500"/>
                                        <p:tgtEl>
                                          <p:spTgt spid="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3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0"/>
            <a:ext cx="8115300" cy="1600200"/>
          </a:xfrm>
        </p:spPr>
        <p:txBody>
          <a:body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PROBLEM STATEMENT</a:t>
            </a:r>
            <a:endParaRPr lang="en-US"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7" name="Rectangle 6"/>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532021"/>
            <a:ext cx="448176" cy="4481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4884" y="4191000"/>
            <a:ext cx="2221832" cy="2221832"/>
          </a:xfrm>
          <a:prstGeom prst="rect">
            <a:avLst/>
          </a:prstGeom>
        </p:spPr>
      </p:pic>
      <p:sp>
        <p:nvSpPr>
          <p:cNvPr id="10" name="TextBox 9"/>
          <p:cNvSpPr txBox="1"/>
          <p:nvPr/>
        </p:nvSpPr>
        <p:spPr>
          <a:xfrm>
            <a:off x="857250" y="2500474"/>
            <a:ext cx="7753350" cy="923330"/>
          </a:xfrm>
          <a:prstGeom prst="rect">
            <a:avLst/>
          </a:prstGeom>
          <a:noFill/>
        </p:spPr>
        <p:txBody>
          <a:bodyPr wrap="square" rtlCol="0">
            <a:spAutoFit/>
          </a:bodyPr>
          <a:lstStyle/>
          <a:p>
            <a:pPr algn="ctr"/>
            <a:r>
              <a:rPr lang="en-US" sz="5400" dirty="0" smtClean="0">
                <a:latin typeface="Segoe UI Light" panose="020B0502040204020203" pitchFamily="34" charset="0"/>
                <a:cs typeface="Segoe UI Light" panose="020B0502040204020203" pitchFamily="34" charset="0"/>
              </a:rPr>
              <a:t>What do you do?</a:t>
            </a:r>
            <a:endParaRPr lang="en-US" sz="5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883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300"/>
                                        <p:tgtEl>
                                          <p:spTgt spid="2"/>
                                        </p:tgtEl>
                                      </p:cBhvr>
                                    </p:animEffect>
                                  </p:childTnLst>
                                </p:cTn>
                              </p:par>
                            </p:childTnLst>
                          </p:cTn>
                        </p:par>
                        <p:par>
                          <p:cTn id="12" fill="hold">
                            <p:stCondLst>
                              <p:cond delay="2300"/>
                            </p:stCondLst>
                            <p:childTnLst>
                              <p:par>
                                <p:cTn id="13" presetID="1" presetClass="exit" presetSubtype="0" fill="hold" grpId="1" nodeType="after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9"/>
                                          </p:stCondLst>
                                        </p:cTn>
                                        <p:tgtEl>
                                          <p:spTgt spid="2"/>
                                        </p:tgtEl>
                                        <p:attrNameLst>
                                          <p:attrName>style.visibility</p:attrName>
                                        </p:attrNameLst>
                                      </p:cBhvr>
                                      <p:to>
                                        <p:strVal val="hidden"/>
                                      </p:to>
                                    </p:set>
                                  </p:childTnLst>
                                </p:cTn>
                              </p:par>
                            </p:childTnLst>
                          </p:cTn>
                        </p:par>
                        <p:par>
                          <p:cTn id="17" fill="hold">
                            <p:stCondLst>
                              <p:cond delay="2310"/>
                            </p:stCondLst>
                            <p:childTnLst>
                              <p:par>
                                <p:cTn id="18" presetID="1"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2310"/>
                            </p:stCondLst>
                            <p:childTnLst>
                              <p:par>
                                <p:cTn id="21" presetID="42" presetClass="path" presetSubtype="0" accel="50000" decel="50000" fill="hold" nodeType="afterEffect">
                                  <p:stCondLst>
                                    <p:cond delay="1190"/>
                                  </p:stCondLst>
                                  <p:childTnLst>
                                    <p:animMotion origin="layout" path="M 4.16667E-6 1.48148E-6 L 4.16667E-6 0.48842 " pathEditMode="relative" rAng="0" ptsTypes="AA">
                                      <p:cBhvr>
                                        <p:cTn id="22" dur="3000" fill="hold"/>
                                        <p:tgtEl>
                                          <p:spTgt spid="8"/>
                                        </p:tgtEl>
                                        <p:attrNameLst>
                                          <p:attrName>ppt_x</p:attrName>
                                          <p:attrName>ppt_y</p:attrName>
                                        </p:attrNameLst>
                                      </p:cBhvr>
                                      <p:rCtr x="0" y="24421"/>
                                    </p:animMotion>
                                  </p:childTnLst>
                                </p:cTn>
                              </p:par>
                              <p:par>
                                <p:cTn id="23" presetID="6" presetClass="emph" presetSubtype="0" fill="hold" nodeType="withEffect">
                                  <p:stCondLst>
                                    <p:cond delay="1190"/>
                                  </p:stCondLst>
                                  <p:childTnLst>
                                    <p:animScale>
                                      <p:cBhvr>
                                        <p:cTn id="24" dur="3000" fill="hold"/>
                                        <p:tgtEl>
                                          <p:spTgt spid="8"/>
                                        </p:tgtEl>
                                      </p:cBhvr>
                                      <p:by x="300000" y="300000"/>
                                    </p:animScale>
                                  </p:childTnLst>
                                </p:cTn>
                              </p:par>
                            </p:childTnLst>
                          </p:cTn>
                        </p:par>
                        <p:par>
                          <p:cTn id="25" fill="hold">
                            <p:stCondLst>
                              <p:cond delay="6500"/>
                            </p:stCondLst>
                            <p:childTnLst>
                              <p:par>
                                <p:cTn id="26" presetID="37" presetClass="path" presetSubtype="0" accel="50000" decel="50000" fill="hold" nodeType="afterEffect">
                                  <p:stCondLst>
                                    <p:cond delay="0"/>
                                  </p:stCondLst>
                                  <p:childTnLst>
                                    <p:animMotion origin="layout" path="M 2.77778E-7 0.48843 L 0.00642 0.47153 C 0.00781 0.4676 0.0099 0.46575 0.01198 0.46575 C 0.01458 0.46575 0.01649 0.4676 0.01788 0.47153 L 0.02448 0.48843 " pathEditMode="relative" rAng="0" ptsTypes="AAAAA">
                                      <p:cBhvr>
                                        <p:cTn id="27" dur="200" spd="-100000" fill="hold"/>
                                        <p:tgtEl>
                                          <p:spTgt spid="8"/>
                                        </p:tgtEl>
                                        <p:attrNameLst>
                                          <p:attrName>ppt_x</p:attrName>
                                          <p:attrName>ppt_y</p:attrName>
                                        </p:attrNameLst>
                                      </p:cBhvr>
                                      <p:rCtr x="1215" y="-1134"/>
                                    </p:animMotion>
                                  </p:childTnLst>
                                </p:cTn>
                              </p:par>
                            </p:childTnLst>
                          </p:cTn>
                        </p:par>
                        <p:par>
                          <p:cTn id="28" fill="hold">
                            <p:stCondLst>
                              <p:cond delay="6700"/>
                            </p:stCondLst>
                            <p:childTnLst>
                              <p:par>
                                <p:cTn id="29" presetID="1" presetClass="exit" presetSubtype="0" fill="hold" nodeType="after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par>
                          <p:cTn id="31" fill="hold">
                            <p:stCondLst>
                              <p:cond delay="6700"/>
                            </p:stCondLst>
                            <p:childTnLst>
                              <p:par>
                                <p:cTn id="32" presetID="1"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67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animBg="1"/>
      <p:bldP spid="7" grpId="1"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362200"/>
            <a:ext cx="8839200" cy="2554545"/>
          </a:xfrm>
          <a:prstGeom prst="rect">
            <a:avLst/>
          </a:prstGeom>
        </p:spPr>
        <p:txBody>
          <a:bodyPr wrap="square">
            <a:spAutoFit/>
          </a:bodyPr>
          <a:lstStyle/>
          <a:p>
            <a:pPr algn="ctr"/>
            <a:r>
              <a:rPr lang="en-US" sz="4000" dirty="0">
                <a:solidFill>
                  <a:schemeClr val="tx1">
                    <a:lumMod val="95000"/>
                    <a:lumOff val="5000"/>
                  </a:schemeClr>
                </a:solidFill>
                <a:latin typeface="Segoe UI Light" panose="020B0502040204020203" pitchFamily="34" charset="0"/>
                <a:cs typeface="Segoe UI Light" panose="020B0502040204020203" pitchFamily="34" charset="0"/>
              </a:rPr>
              <a:t>The AutoRepair application is aimed to </a:t>
            </a:r>
            <a:r>
              <a:rPr lang="en-US" sz="4000" dirty="0" smtClean="0">
                <a:solidFill>
                  <a:schemeClr val="tx1">
                    <a:lumMod val="95000"/>
                    <a:lumOff val="5000"/>
                  </a:schemeClr>
                </a:solidFill>
                <a:latin typeface="Segoe UI Light" panose="020B0502040204020203" pitchFamily="34" charset="0"/>
                <a:cs typeface="Segoe UI Light" panose="020B0502040204020203" pitchFamily="34" charset="0"/>
              </a:rPr>
              <a:t>provide the nearest </a:t>
            </a:r>
            <a:r>
              <a:rPr lang="en-US" sz="4000" dirty="0">
                <a:solidFill>
                  <a:schemeClr val="tx1">
                    <a:lumMod val="95000"/>
                    <a:lumOff val="5000"/>
                  </a:schemeClr>
                </a:solidFill>
                <a:latin typeface="Segoe UI Light" panose="020B0502040204020203" pitchFamily="34" charset="0"/>
                <a:cs typeface="Segoe UI Light" panose="020B0502040204020203" pitchFamily="34" charset="0"/>
              </a:rPr>
              <a:t>gas stations and repair shops in a </a:t>
            </a:r>
            <a:r>
              <a:rPr lang="en-US" sz="4000" dirty="0" smtClean="0">
                <a:solidFill>
                  <a:schemeClr val="tx1">
                    <a:lumMod val="95000"/>
                    <a:lumOff val="5000"/>
                  </a:schemeClr>
                </a:solidFill>
                <a:latin typeface="Segoe UI Light" panose="020B0502040204020203" pitchFamily="34" charset="0"/>
                <a:cs typeface="Segoe UI Light" panose="020B0502040204020203" pitchFamily="34" charset="0"/>
              </a:rPr>
              <a:t>situation of despair with no internet connectivity.</a:t>
            </a:r>
            <a:endParaRPr lang="en-US" sz="4000" dirty="0">
              <a:solidFill>
                <a:schemeClr val="tx1">
                  <a:lumMod val="95000"/>
                  <a:lumOff val="5000"/>
                </a:schemeClr>
              </a:solidFill>
            </a:endParaRPr>
          </a:p>
        </p:txBody>
      </p:sp>
      <p:sp>
        <p:nvSpPr>
          <p:cNvPr id="8" name="Title 1"/>
          <p:cNvSpPr txBox="1">
            <a:spLocks/>
          </p:cNvSpPr>
          <p:nvPr/>
        </p:nvSpPr>
        <p:spPr>
          <a:xfrm>
            <a:off x="1028700" y="0"/>
            <a:ext cx="8115300" cy="16002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INTRODUCTION</a:t>
            </a:r>
            <a:endParaRPr lang="en-US"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9" name="Rectangle 8"/>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6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300"/>
                                        <p:tgtEl>
                                          <p:spTgt spid="8"/>
                                        </p:tgtEl>
                                      </p:cBhvr>
                                    </p:animEffect>
                                  </p:childTnLst>
                                </p:cTn>
                              </p:par>
                            </p:childTnLst>
                          </p:cTn>
                        </p:par>
                        <p:par>
                          <p:cTn id="12" fill="hold">
                            <p:stCondLst>
                              <p:cond delay="23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538746"/>
            <a:ext cx="7886700" cy="4351338"/>
          </a:xfrm>
        </p:spPr>
        <p:txBody>
          <a:bodyPr>
            <a:normAutofit/>
          </a:bodyPr>
          <a:lstStyle/>
          <a:p>
            <a:pPr marL="0" indent="0" algn="ctr">
              <a:buNone/>
            </a:pPr>
            <a:r>
              <a:rPr lang="en-US" sz="4000" dirty="0" smtClean="0">
                <a:solidFill>
                  <a:schemeClr val="tx1">
                    <a:lumMod val="95000"/>
                    <a:lumOff val="5000"/>
                  </a:schemeClr>
                </a:solidFill>
                <a:latin typeface="Segoe UI Light" panose="020B0502040204020203" pitchFamily="34" charset="0"/>
                <a:cs typeface="Segoe UI Light" panose="020B0502040204020203" pitchFamily="34" charset="0"/>
              </a:rPr>
              <a:t>We hope that through our app, no person ever feels helpless in any situation while on the road.</a:t>
            </a:r>
            <a:endParaRPr lang="en-US" sz="40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9" name="Title 1"/>
          <p:cNvSpPr txBox="1">
            <a:spLocks/>
          </p:cNvSpPr>
          <p:nvPr/>
        </p:nvSpPr>
        <p:spPr>
          <a:xfrm>
            <a:off x="1028700" y="0"/>
            <a:ext cx="8115300" cy="16002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MOTIVATION</a:t>
            </a:r>
            <a:endParaRPr lang="en-US"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10" name="Rectangle 9"/>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5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300"/>
                                        <p:tgtEl>
                                          <p:spTgt spid="9"/>
                                        </p:tgtEl>
                                      </p:cBhvr>
                                    </p:animEffect>
                                  </p:childTnLst>
                                </p:cTn>
                              </p:par>
                            </p:childTnLst>
                          </p:cTn>
                        </p:par>
                        <p:par>
                          <p:cTn id="12" fill="hold">
                            <p:stCondLst>
                              <p:cond delay="23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0"/>
            <a:ext cx="8115300" cy="16002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ARCHITECTURE</a:t>
            </a:r>
          </a:p>
        </p:txBody>
      </p:sp>
      <p:sp>
        <p:nvSpPr>
          <p:cNvPr id="6" name="Rectangle 5"/>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60721" y="164183"/>
            <a:ext cx="371475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Segoe UI Light" panose="020B0502040204020203" pitchFamily="34" charset="0"/>
                <a:cs typeface="Segoe UI Light" panose="020B0502040204020203" pitchFamily="34" charset="0"/>
              </a:rPr>
              <a:t>Find Repair </a:t>
            </a:r>
            <a:r>
              <a:rPr lang="en-US" sz="2000" dirty="0">
                <a:solidFill>
                  <a:schemeClr val="tx1"/>
                </a:solidFill>
                <a:latin typeface="Segoe UI Light" panose="020B0502040204020203" pitchFamily="34" charset="0"/>
                <a:cs typeface="Segoe UI Light" panose="020B0502040204020203" pitchFamily="34" charset="0"/>
              </a:rPr>
              <a:t>Shops/Petrol Pumps</a:t>
            </a:r>
          </a:p>
        </p:txBody>
      </p:sp>
      <p:grpSp>
        <p:nvGrpSpPr>
          <p:cNvPr id="3" name="Group 2"/>
          <p:cNvGrpSpPr/>
          <p:nvPr/>
        </p:nvGrpSpPr>
        <p:grpSpPr>
          <a:xfrm>
            <a:off x="1333500" y="959700"/>
            <a:ext cx="6210300" cy="702300"/>
            <a:chOff x="1333500" y="959700"/>
            <a:chExt cx="6210300" cy="702300"/>
          </a:xfrm>
        </p:grpSpPr>
        <p:cxnSp>
          <p:nvCxnSpPr>
            <p:cNvPr id="7" name="Straight Connector 6"/>
            <p:cNvCxnSpPr/>
            <p:nvPr/>
          </p:nvCxnSpPr>
          <p:spPr>
            <a:xfrm>
              <a:off x="4295775" y="959700"/>
              <a:ext cx="0" cy="4119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33500" y="1357200"/>
              <a:ext cx="6210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333500" y="1357200"/>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543800" y="1357200"/>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255671" y="1700234"/>
            <a:ext cx="2335129" cy="66196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Segoe UI Light" panose="020B0502040204020203" pitchFamily="34" charset="0"/>
                <a:cs typeface="Segoe UI Light" panose="020B0502040204020203" pitchFamily="34" charset="0"/>
              </a:rPr>
              <a:t>By route</a:t>
            </a:r>
            <a:endParaRPr lang="en-US" sz="2000" dirty="0">
              <a:solidFill>
                <a:schemeClr val="tx1"/>
              </a:solidFill>
              <a:latin typeface="Segoe UI Light" panose="020B0502040204020203" pitchFamily="34" charset="0"/>
              <a:cs typeface="Segoe UI Light" panose="020B0502040204020203" pitchFamily="34" charset="0"/>
            </a:endParaRPr>
          </a:p>
        </p:txBody>
      </p:sp>
      <p:sp>
        <p:nvSpPr>
          <p:cNvPr id="14" name="Rectangle 13"/>
          <p:cNvSpPr/>
          <p:nvPr/>
        </p:nvSpPr>
        <p:spPr>
          <a:xfrm>
            <a:off x="6248400" y="1676400"/>
            <a:ext cx="2335129" cy="66196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Segoe UI Light" panose="020B0502040204020203" pitchFamily="34" charset="0"/>
                <a:cs typeface="Segoe UI Light" panose="020B0502040204020203" pitchFamily="34" charset="0"/>
              </a:rPr>
              <a:t>By current location</a:t>
            </a:r>
            <a:endParaRPr lang="en-US" sz="2000" dirty="0">
              <a:solidFill>
                <a:schemeClr val="tx1"/>
              </a:solidFill>
              <a:latin typeface="Segoe UI Light" panose="020B0502040204020203" pitchFamily="34" charset="0"/>
              <a:cs typeface="Segoe UI Light" panose="020B0502040204020203" pitchFamily="34" charset="0"/>
            </a:endParaRPr>
          </a:p>
        </p:txBody>
      </p:sp>
      <p:cxnSp>
        <p:nvCxnSpPr>
          <p:cNvPr id="25" name="Straight Arrow Connector 24"/>
          <p:cNvCxnSpPr/>
          <p:nvPr/>
        </p:nvCxnSpPr>
        <p:spPr>
          <a:xfrm>
            <a:off x="1365931" y="2362200"/>
            <a:ext cx="5669"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43800" y="2362200"/>
            <a:ext cx="5669"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5671" y="2819400"/>
            <a:ext cx="2335129" cy="66196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Segoe UI Light" panose="020B0502040204020203" pitchFamily="34" charset="0"/>
                <a:cs typeface="Segoe UI Light" panose="020B0502040204020203" pitchFamily="34" charset="0"/>
              </a:rPr>
              <a:t>Input start and end locations</a:t>
            </a:r>
            <a:endParaRPr lang="en-US" sz="2000" dirty="0">
              <a:solidFill>
                <a:schemeClr val="tx1"/>
              </a:solidFill>
              <a:latin typeface="Segoe UI Light" panose="020B0502040204020203" pitchFamily="34" charset="0"/>
              <a:cs typeface="Segoe UI Light" panose="020B0502040204020203" pitchFamily="34" charset="0"/>
            </a:endParaRPr>
          </a:p>
        </p:txBody>
      </p:sp>
      <p:sp>
        <p:nvSpPr>
          <p:cNvPr id="29" name="Rectangle 28"/>
          <p:cNvSpPr/>
          <p:nvPr/>
        </p:nvSpPr>
        <p:spPr>
          <a:xfrm>
            <a:off x="6275471" y="2843234"/>
            <a:ext cx="2335129" cy="66196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Segoe UI Light" panose="020B0502040204020203" pitchFamily="34" charset="0"/>
                <a:cs typeface="Segoe UI Light" panose="020B0502040204020203" pitchFamily="34" charset="0"/>
              </a:rPr>
              <a:t>Retrieve current location using GPS</a:t>
            </a:r>
            <a:endParaRPr lang="en-US" sz="2000" dirty="0">
              <a:solidFill>
                <a:schemeClr val="tx1"/>
              </a:solidFill>
              <a:latin typeface="Segoe UI Light" panose="020B0502040204020203" pitchFamily="34" charset="0"/>
              <a:cs typeface="Segoe UI Light" panose="020B0502040204020203" pitchFamily="34" charset="0"/>
            </a:endParaRPr>
          </a:p>
        </p:txBody>
      </p:sp>
      <p:cxnSp>
        <p:nvCxnSpPr>
          <p:cNvPr id="30" name="Straight Arrow Connector 29"/>
          <p:cNvCxnSpPr/>
          <p:nvPr/>
        </p:nvCxnSpPr>
        <p:spPr>
          <a:xfrm>
            <a:off x="1371600" y="3505200"/>
            <a:ext cx="5669"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543800" y="3505200"/>
            <a:ext cx="5669"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8600" y="3962400"/>
            <a:ext cx="2335129" cy="21789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egoe UI Light" panose="020B0502040204020203" pitchFamily="34" charset="0"/>
                <a:cs typeface="Segoe UI Light" panose="020B0502040204020203" pitchFamily="34" charset="0"/>
              </a:rPr>
              <a:t>Retrieve repair shops/petrol pump details within a 1.6km radius </a:t>
            </a:r>
            <a:r>
              <a:rPr lang="en-US" sz="2000" dirty="0" smtClean="0">
                <a:solidFill>
                  <a:schemeClr val="tx1"/>
                </a:solidFill>
                <a:latin typeface="Segoe UI Light" panose="020B0502040204020203" pitchFamily="34" charset="0"/>
                <a:cs typeface="Segoe UI Light" panose="020B0502040204020203" pitchFamily="34" charset="0"/>
              </a:rPr>
              <a:t>from</a:t>
            </a:r>
          </a:p>
          <a:p>
            <a:pPr algn="ctr"/>
            <a:r>
              <a:rPr lang="en-US" sz="2000" dirty="0" smtClean="0">
                <a:solidFill>
                  <a:schemeClr val="tx1"/>
                </a:solidFill>
                <a:latin typeface="Segoe UI Light" panose="020B0502040204020203" pitchFamily="34" charset="0"/>
                <a:cs typeface="Segoe UI Light" panose="020B0502040204020203" pitchFamily="34" charset="0"/>
              </a:rPr>
              <a:t>Our database on Bing Spatial Service</a:t>
            </a:r>
            <a:endParaRPr lang="en-US" sz="2000" dirty="0">
              <a:solidFill>
                <a:schemeClr val="tx1"/>
              </a:solidFill>
              <a:latin typeface="Segoe UI Light" panose="020B0502040204020203" pitchFamily="34" charset="0"/>
              <a:cs typeface="Segoe UI Light" panose="020B0502040204020203" pitchFamily="34" charset="0"/>
            </a:endParaRPr>
          </a:p>
        </p:txBody>
      </p:sp>
      <p:sp>
        <p:nvSpPr>
          <p:cNvPr id="33" name="Rectangle 32"/>
          <p:cNvSpPr/>
          <p:nvPr/>
        </p:nvSpPr>
        <p:spPr>
          <a:xfrm>
            <a:off x="5943600" y="4010068"/>
            <a:ext cx="3048000" cy="26646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Segoe UI Light" panose="020B0502040204020203" pitchFamily="34" charset="0"/>
              <a:cs typeface="Segoe UI Light" panose="020B0502040204020203" pitchFamily="34" charset="0"/>
            </a:endParaRPr>
          </a:p>
          <a:p>
            <a:pPr algn="ctr"/>
            <a:r>
              <a:rPr lang="en-US" sz="2000" dirty="0" smtClean="0">
                <a:solidFill>
                  <a:schemeClr val="tx1"/>
                </a:solidFill>
                <a:latin typeface="Segoe UI Light" panose="020B0502040204020203" pitchFamily="34" charset="0"/>
                <a:cs typeface="Segoe UI Light" panose="020B0502040204020203" pitchFamily="34" charset="0"/>
              </a:rPr>
              <a:t>Retrieve repair shops/petrol pump details within data stored offline when route locations were entered Or Get new Data for defined radius (</a:t>
            </a:r>
            <a:r>
              <a:rPr lang="en-US" sz="2000" dirty="0">
                <a:solidFill>
                  <a:schemeClr val="tx1"/>
                </a:solidFill>
                <a:latin typeface="Segoe UI Light" panose="020B0502040204020203" pitchFamily="34" charset="0"/>
                <a:cs typeface="Segoe UI Light" panose="020B0502040204020203" pitchFamily="34" charset="0"/>
              </a:rPr>
              <a:t>Here </a:t>
            </a:r>
            <a:r>
              <a:rPr lang="en-US" sz="2000" dirty="0" smtClean="0">
                <a:solidFill>
                  <a:schemeClr val="tx1"/>
                </a:solidFill>
                <a:latin typeface="Segoe UI Light" panose="020B0502040204020203" pitchFamily="34" charset="0"/>
                <a:cs typeface="Segoe UI Light" panose="020B0502040204020203" pitchFamily="34" charset="0"/>
              </a:rPr>
              <a:t>100km) from present Location</a:t>
            </a:r>
          </a:p>
          <a:p>
            <a:pPr algn="ctr"/>
            <a:endParaRPr lang="en-US" sz="20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75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3000"/>
                            </p:stCondLst>
                            <p:childTnLst>
                              <p:par>
                                <p:cTn id="13" presetID="1" presetClass="exit" presetSubtype="0" fill="hold" grpId="1" nodeType="after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par>
                                <p:cTn id="45" presetID="22" presetClass="entr" presetSubtype="1"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par>
                                <p:cTn id="65" presetID="22" presetClass="entr" presetSubtype="1"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1000" fill="hold"/>
                                        <p:tgtEl>
                                          <p:spTgt spid="3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1000"/>
                                        <p:tgtEl>
                                          <p:spTgt spid="33"/>
                                        </p:tgtEl>
                                      </p:cBhvr>
                                    </p:animEffect>
                                    <p:anim calcmode="lin" valueType="num">
                                      <p:cBhvr>
                                        <p:cTn id="78" dur="1000" fill="hold"/>
                                        <p:tgtEl>
                                          <p:spTgt spid="33"/>
                                        </p:tgtEl>
                                        <p:attrNameLst>
                                          <p:attrName>ppt_x</p:attrName>
                                        </p:attrNameLst>
                                      </p:cBhvr>
                                      <p:tavLst>
                                        <p:tav tm="0">
                                          <p:val>
                                            <p:strVal val="#ppt_x"/>
                                          </p:val>
                                        </p:tav>
                                        <p:tav tm="100000">
                                          <p:val>
                                            <p:strVal val="#ppt_x"/>
                                          </p:val>
                                        </p:tav>
                                      </p:tavLst>
                                    </p:anim>
                                    <p:anim calcmode="lin" valueType="num">
                                      <p:cBhvr>
                                        <p:cTn id="7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 grpId="0" animBg="1"/>
      <p:bldP spid="13" grpId="0" animBg="1"/>
      <p:bldP spid="14" grpId="0" animBg="1"/>
      <p:bldP spid="28" grpId="0" animBg="1"/>
      <p:bldP spid="29"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0"/>
            <a:ext cx="8115300" cy="16002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ARCHITECTURE SCOPE</a:t>
            </a:r>
          </a:p>
        </p:txBody>
      </p:sp>
      <p:sp>
        <p:nvSpPr>
          <p:cNvPr id="6" name="Rectangle 5"/>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3123" y="2175808"/>
            <a:ext cx="8329877" cy="2862322"/>
          </a:xfrm>
          <a:prstGeom prst="rect">
            <a:avLst/>
          </a:prstGeom>
          <a:noFill/>
        </p:spPr>
        <p:txBody>
          <a:bodyPr wrap="square" rtlCol="0">
            <a:spAutoFit/>
          </a:bodyPr>
          <a:lstStyle/>
          <a:p>
            <a:pPr algn="just"/>
            <a:r>
              <a:rPr lang="en-US" sz="3000" dirty="0" smtClean="0">
                <a:latin typeface="Segoe UI Light" panose="020B0502040204020203" pitchFamily="34" charset="0"/>
                <a:cs typeface="Segoe UI Light" panose="020B0502040204020203" pitchFamily="34" charset="0"/>
              </a:rPr>
              <a:t>The implementation of the architecture is limited to the Prototype Data [including our own location coordinates for Repair Shops and Petrol Pumps for the test cases]. The project if or when carried forward can use a database of all the repair shops and petrol pumps over the world.</a:t>
            </a:r>
          </a:p>
        </p:txBody>
      </p:sp>
    </p:spTree>
    <p:extLst>
      <p:ext uri="{BB962C8B-B14F-4D97-AF65-F5344CB8AC3E}">
        <p14:creationId xmlns:p14="http://schemas.microsoft.com/office/powerpoint/2010/main" val="58230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98437"/>
            <a:ext cx="7886700" cy="1325563"/>
          </a:xfrm>
        </p:spPr>
        <p:txBody>
          <a:bodyPr>
            <a:normAutofit/>
          </a:body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IMPLEMENTATION</a:t>
            </a:r>
            <a:endParaRPr lang="en-US"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400050" y="4340225"/>
            <a:ext cx="8382000" cy="2289175"/>
          </a:xfrm>
        </p:spPr>
        <p:txBody>
          <a:bodyPr>
            <a:normAutofit/>
          </a:bodyPr>
          <a:lstStyle/>
          <a:p>
            <a:pPr algn="just">
              <a:buClr>
                <a:srgbClr val="AC0000"/>
              </a:buClr>
              <a:buFont typeface="Wingdings" panose="05000000000000000000" pitchFamily="2" charset="2"/>
              <a:buChar char="§"/>
            </a:pPr>
            <a:r>
              <a:rPr lang="en-US" sz="3600" dirty="0" smtClean="0">
                <a:solidFill>
                  <a:schemeClr val="tx1">
                    <a:lumMod val="95000"/>
                    <a:lumOff val="5000"/>
                  </a:schemeClr>
                </a:solidFill>
                <a:latin typeface="Segoe UI Light" panose="020B0502040204020203" pitchFamily="34" charset="0"/>
                <a:cs typeface="Segoe UI Light" panose="020B0502040204020203" pitchFamily="34" charset="0"/>
              </a:rPr>
              <a:t>BING maps API: Rest API &amp; SPATIAL API.</a:t>
            </a:r>
          </a:p>
          <a:p>
            <a:pPr algn="just">
              <a:buClr>
                <a:srgbClr val="AC0000"/>
              </a:buClr>
              <a:buFont typeface="Wingdings" panose="05000000000000000000" pitchFamily="2" charset="2"/>
              <a:buChar char="§"/>
            </a:pPr>
            <a:r>
              <a:rPr lang="en-US" sz="3600" dirty="0" smtClean="0">
                <a:solidFill>
                  <a:schemeClr val="tx1">
                    <a:lumMod val="95000"/>
                    <a:lumOff val="5000"/>
                  </a:schemeClr>
                </a:solidFill>
                <a:latin typeface="Segoe UI Light" panose="020B0502040204020203" pitchFamily="34" charset="0"/>
                <a:cs typeface="Segoe UI Light" panose="020B0502040204020203" pitchFamily="34" charset="0"/>
              </a:rPr>
              <a:t> C#, XAML, Windows Phone Maps.</a:t>
            </a:r>
            <a:endParaRPr lang="en-US" sz="3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4" name="Rectangle 3"/>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2286000"/>
            <a:ext cx="2690891" cy="27833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9047" y="2209800"/>
            <a:ext cx="3198395" cy="3198395"/>
          </a:xfrm>
          <a:prstGeom prst="rect">
            <a:avLst/>
          </a:prstGeom>
        </p:spPr>
      </p:pic>
    </p:spTree>
    <p:extLst>
      <p:ext uri="{BB962C8B-B14F-4D97-AF65-F5344CB8AC3E}">
        <p14:creationId xmlns:p14="http://schemas.microsoft.com/office/powerpoint/2010/main" val="394026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42" presetClass="path" presetSubtype="0" accel="50000" decel="50000" fill="hold" nodeType="withEffect">
                                  <p:stCondLst>
                                    <p:cond delay="500"/>
                                  </p:stCondLst>
                                  <p:childTnLst>
                                    <p:animMotion origin="layout" path="M 4.72222E-6 -1.11111E-6 L -0.17483 -0.11389 " pathEditMode="relative" rAng="0" ptsTypes="AA">
                                      <p:cBhvr>
                                        <p:cTn id="17" dur="1500" fill="hold"/>
                                        <p:tgtEl>
                                          <p:spTgt spid="5"/>
                                        </p:tgtEl>
                                        <p:attrNameLst>
                                          <p:attrName>ppt_x</p:attrName>
                                          <p:attrName>ppt_y</p:attrName>
                                        </p:attrNameLst>
                                      </p:cBhvr>
                                      <p:rCtr x="-8750" y="-5694"/>
                                    </p:animMotion>
                                  </p:childTnLst>
                                </p:cTn>
                              </p:par>
                              <p:par>
                                <p:cTn id="18" presetID="6" presetClass="emph" presetSubtype="0" fill="hold" nodeType="withEffect">
                                  <p:stCondLst>
                                    <p:cond delay="500"/>
                                  </p:stCondLst>
                                  <p:childTnLst>
                                    <p:animScale>
                                      <p:cBhvr>
                                        <p:cTn id="19" dur="2000" fill="hold"/>
                                        <p:tgtEl>
                                          <p:spTgt spid="5"/>
                                        </p:tgtEl>
                                      </p:cBhvr>
                                      <p:by x="70000" y="70000"/>
                                    </p:animScale>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path" presetSubtype="0" accel="50000" decel="50000" fill="hold" nodeType="withEffect">
                                  <p:stCondLst>
                                    <p:cond delay="500"/>
                                  </p:stCondLst>
                                  <p:childTnLst>
                                    <p:animMotion origin="layout" path="M 4.72222E-6 -4.07407E-6 L 0.16128 -0.12199 " pathEditMode="relative" rAng="0" ptsTypes="AA">
                                      <p:cBhvr>
                                        <p:cTn id="25" dur="1500" fill="hold"/>
                                        <p:tgtEl>
                                          <p:spTgt spid="7"/>
                                        </p:tgtEl>
                                        <p:attrNameLst>
                                          <p:attrName>ppt_x</p:attrName>
                                          <p:attrName>ppt_y</p:attrName>
                                        </p:attrNameLst>
                                      </p:cBhvr>
                                      <p:rCtr x="8056" y="-6111"/>
                                    </p:animMotion>
                                  </p:childTnLst>
                                </p:cTn>
                              </p:par>
                              <p:par>
                                <p:cTn id="26" presetID="6" presetClass="emph" presetSubtype="0" fill="hold" nodeType="withEffect">
                                  <p:stCondLst>
                                    <p:cond delay="500"/>
                                  </p:stCondLst>
                                  <p:childTnLst>
                                    <p:animScale>
                                      <p:cBhvr>
                                        <p:cTn id="27" dur="1500" fill="hold"/>
                                        <p:tgtEl>
                                          <p:spTgt spid="7"/>
                                        </p:tgtEl>
                                      </p:cBhvr>
                                      <p:by x="70000" y="70000"/>
                                    </p:animScale>
                                  </p:childTnLst>
                                </p:cTn>
                              </p:par>
                            </p:childTnLst>
                          </p:cTn>
                        </p:par>
                        <p:par>
                          <p:cTn id="28" fill="hold">
                            <p:stCondLst>
                              <p:cond delay="6500"/>
                            </p:stCondLst>
                            <p:childTnLst>
                              <p:par>
                                <p:cTn id="29" presetID="10" presetClass="entr" presetSubtype="0" fill="hold" grpId="0" nodeType="after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0"/>
            <a:ext cx="8115300" cy="16002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smtClean="0">
                <a:solidFill>
                  <a:schemeClr val="tx1">
                    <a:lumMod val="95000"/>
                    <a:lumOff val="5000"/>
                  </a:schemeClr>
                </a:solidFill>
                <a:latin typeface="Segoe UI Light" panose="020B0502040204020203" pitchFamily="34" charset="0"/>
                <a:cs typeface="Segoe UI Light" panose="020B0502040204020203" pitchFamily="34" charset="0"/>
              </a:rPr>
              <a:t>DESIGN </a:t>
            </a:r>
          </a:p>
        </p:txBody>
      </p:sp>
      <p:sp>
        <p:nvSpPr>
          <p:cNvPr id="6" name="Rectangle 5"/>
          <p:cNvSpPr/>
          <p:nvPr/>
        </p:nvSpPr>
        <p:spPr>
          <a:xfrm>
            <a:off x="400050" y="426300"/>
            <a:ext cx="457200" cy="747599"/>
          </a:xfrm>
          <a:prstGeom prst="rect">
            <a:avLst/>
          </a:prstGeom>
          <a:solidFill>
            <a:srgbClr val="AC0000"/>
          </a:solidFill>
          <a:ln>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762536"/>
            <a:ext cx="3300211" cy="550035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399" y="762000"/>
            <a:ext cx="3298065" cy="5496775"/>
          </a:xfrm>
          <a:prstGeom prst="rect">
            <a:avLst/>
          </a:prstGeom>
        </p:spPr>
      </p:pic>
    </p:spTree>
    <p:extLst>
      <p:ext uri="{BB962C8B-B14F-4D97-AF65-F5344CB8AC3E}">
        <p14:creationId xmlns:p14="http://schemas.microsoft.com/office/powerpoint/2010/main" val="237624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3000"/>
                            </p:stCondLst>
                            <p:childTnLst>
                              <p:par>
                                <p:cTn id="13" presetID="1" presetClass="exit" presetSubtype="0" fill="hold" grpId="1" nodeType="after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TotalTime>
  <Words>1089</Words>
  <Application>Microsoft Office PowerPoint</Application>
  <PresentationFormat>On-screen Show (4:3)</PresentationFormat>
  <Paragraphs>92</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 Light</vt:lpstr>
      <vt:lpstr>Wingdings</vt:lpstr>
      <vt:lpstr>Office Theme</vt:lpstr>
      <vt:lpstr>AUTOREPAIR APP</vt:lpstr>
      <vt:lpstr>ACKNOWLEDGEMENT</vt:lpstr>
      <vt:lpstr>PROBLEM STATEMENT</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AUTOREAPAIR APP</dc:title>
  <dc:creator>Windows User</dc:creator>
  <cp:lastModifiedBy>Chandini Bhambhani</cp:lastModifiedBy>
  <cp:revision>50</cp:revision>
  <dcterms:created xsi:type="dcterms:W3CDTF">2015-09-23T03:50:45Z</dcterms:created>
  <dcterms:modified xsi:type="dcterms:W3CDTF">2015-09-28T03:51:02Z</dcterms:modified>
</cp:coreProperties>
</file>