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2" r:id="rId5"/>
    <p:sldId id="259" r:id="rId6"/>
    <p:sldId id="260" r:id="rId7"/>
    <p:sldId id="261" r:id="rId8"/>
    <p:sldId id="266" r:id="rId9"/>
    <p:sldId id="264" r:id="rId10"/>
    <p:sldId id="263" r:id="rId11"/>
    <p:sldId id="265" r:id="rId12"/>
    <p:sldId id="267" r:id="rId13"/>
    <p:sldId id="268" r:id="rId14"/>
    <p:sldId id="269" r:id="rId15"/>
    <p:sldId id="274" r:id="rId16"/>
    <p:sldId id="278" r:id="rId17"/>
    <p:sldId id="279" r:id="rId18"/>
    <p:sldId id="271" r:id="rId19"/>
    <p:sldId id="272" r:id="rId20"/>
    <p:sldId id="273" r:id="rId21"/>
    <p:sldId id="277" r:id="rId22"/>
    <p:sldId id="275" r:id="rId23"/>
    <p:sldId id="276" r:id="rId2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08EA5-87C0-E4A6-6E3B-3DA2C536B110}" v="866" dt="2025-04-23T04:23:14.279"/>
    <p1510:client id="{0BE72CE1-1037-DC43-8AE9-13EB871D7E62}" v="4382" dt="2025-04-23T15:36:52.889"/>
    <p1510:client id="{7B622E1F-B330-D2BC-E4FD-7EA7DC73F5D7}" v="1164" dt="2025-04-23T03:11:10.168"/>
    <p1510:client id="{7CAF2780-6770-8416-8F57-CE3626FA3E24}" v="123" dt="2025-04-23T05:26:27.770"/>
    <p1510:client id="{8AB25CF2-64BB-E413-E5D4-209DC02BED3A}" v="13" dt="2025-04-23T15:07:09.628"/>
    <p1510:client id="{993C41AA-C8CD-62FC-E7A6-9D891A0A771A}" v="131" dt="2025-04-23T14:52:11.743"/>
    <p1510:client id="{EC732BB2-F572-D04E-1D64-DFDA58EF3A6E}" v="6" dt="2025-04-23T15:33:55.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Compression to % from original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Sheet1!$B$2:$B$8</c:f>
              <c:numCache>
                <c:formatCode>General</c:formatCode>
                <c:ptCount val="7"/>
                <c:pt idx="0">
                  <c:v>6</c:v>
                </c:pt>
                <c:pt idx="1">
                  <c:v>2.8</c:v>
                </c:pt>
                <c:pt idx="2">
                  <c:v>4.8</c:v>
                </c:pt>
                <c:pt idx="3">
                  <c:v>1.7</c:v>
                </c:pt>
                <c:pt idx="4">
                  <c:v>4.8</c:v>
                </c:pt>
                <c:pt idx="5">
                  <c:v>5.5</c:v>
                </c:pt>
                <c:pt idx="6">
                  <c:v>17.2</c:v>
                </c:pt>
              </c:numCache>
            </c:numRef>
          </c:val>
          <c:extLst>
            <c:ext xmlns:c16="http://schemas.microsoft.com/office/drawing/2014/chart" uri="{C3380CC4-5D6E-409C-BE32-E72D297353CC}">
              <c16:uniqueId val="{00000000-1C13-054F-A4BC-7FFA6E189048}"/>
            </c:ext>
          </c:extLst>
        </c:ser>
        <c:ser>
          <c:idx val="1"/>
          <c:order val="1"/>
          <c:tx>
            <c:strRef>
              <c:f>Sheet1!$C$1</c:f>
              <c:strCache>
                <c:ptCount val="1"/>
                <c:pt idx="0">
                  <c:v>Gzip</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Sheet1!$C$2:$C$8</c:f>
              <c:numCache>
                <c:formatCode>General</c:formatCode>
                <c:ptCount val="7"/>
                <c:pt idx="0">
                  <c:v>11.8</c:v>
                </c:pt>
                <c:pt idx="1">
                  <c:v>6</c:v>
                </c:pt>
                <c:pt idx="2">
                  <c:v>6.2</c:v>
                </c:pt>
                <c:pt idx="3">
                  <c:v>8.8000000000000007</c:v>
                </c:pt>
                <c:pt idx="4">
                  <c:v>12</c:v>
                </c:pt>
                <c:pt idx="5">
                  <c:v>5.8</c:v>
                </c:pt>
                <c:pt idx="6">
                  <c:v>10</c:v>
                </c:pt>
              </c:numCache>
            </c:numRef>
          </c:val>
          <c:extLst>
            <c:ext xmlns:c16="http://schemas.microsoft.com/office/drawing/2014/chart" uri="{C3380CC4-5D6E-409C-BE32-E72D297353CC}">
              <c16:uniqueId val="{00000001-1C13-054F-A4BC-7FFA6E189048}"/>
            </c:ext>
          </c:extLst>
        </c:ser>
        <c:ser>
          <c:idx val="2"/>
          <c:order val="2"/>
          <c:tx>
            <c:strRef>
              <c:f>Sheet1!$D$1</c:f>
              <c:strCache>
                <c:ptCount val="1"/>
                <c:pt idx="0">
                  <c:v>Logpress (Chunking)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Sheet1!$D$2:$D$8</c:f>
              <c:numCache>
                <c:formatCode>General</c:formatCode>
                <c:ptCount val="7"/>
                <c:pt idx="0">
                  <c:v>5.3</c:v>
                </c:pt>
                <c:pt idx="1">
                  <c:v>2.9</c:v>
                </c:pt>
                <c:pt idx="2">
                  <c:v>5.0999999999999996</c:v>
                </c:pt>
                <c:pt idx="3">
                  <c:v>3.8</c:v>
                </c:pt>
                <c:pt idx="4">
                  <c:v>5</c:v>
                </c:pt>
                <c:pt idx="5">
                  <c:v>5</c:v>
                </c:pt>
                <c:pt idx="6">
                  <c:v>8</c:v>
                </c:pt>
              </c:numCache>
            </c:numRef>
          </c:val>
          <c:extLst>
            <c:ext xmlns:c16="http://schemas.microsoft.com/office/drawing/2014/chart" uri="{C3380CC4-5D6E-409C-BE32-E72D297353CC}">
              <c16:uniqueId val="{00000002-1C13-054F-A4BC-7FFA6E189048}"/>
            </c:ext>
          </c:extLst>
        </c:ser>
        <c:ser>
          <c:idx val="3"/>
          <c:order val="3"/>
          <c:tx>
            <c:strRef>
              <c:f>Sheet1!$E$1</c:f>
              <c:strCache>
                <c:ptCount val="1"/>
                <c:pt idx="0">
                  <c:v>Logpress (Chunking + DB)</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Sheet1!$E$2:$E$8</c:f>
              <c:numCache>
                <c:formatCode>General</c:formatCode>
                <c:ptCount val="7"/>
                <c:pt idx="0">
                  <c:v>9.1</c:v>
                </c:pt>
                <c:pt idx="1">
                  <c:v>4.0999999999999996</c:v>
                </c:pt>
                <c:pt idx="2">
                  <c:v>6.3</c:v>
                </c:pt>
                <c:pt idx="3">
                  <c:v>20.100000000000001</c:v>
                </c:pt>
                <c:pt idx="4">
                  <c:v>20.2</c:v>
                </c:pt>
                <c:pt idx="5">
                  <c:v>9.1999999999999993</c:v>
                </c:pt>
                <c:pt idx="6">
                  <c:v>12.3</c:v>
                </c:pt>
              </c:numCache>
            </c:numRef>
          </c:val>
          <c:extLst>
            <c:ext xmlns:c16="http://schemas.microsoft.com/office/drawing/2014/chart" uri="{C3380CC4-5D6E-409C-BE32-E72D297353CC}">
              <c16:uniqueId val="{00000005-1C13-054F-A4BC-7FFA6E189048}"/>
            </c:ext>
          </c:extLst>
        </c:ser>
        <c:ser>
          <c:idx val="4"/>
          <c:order val="4"/>
          <c:tx>
            <c:strRef>
              <c:f>Sheet1!$F$1</c:f>
              <c:strCache>
                <c:ptCount val="1"/>
                <c:pt idx="0">
                  <c:v>Logpress (Clustering)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Sheet1!$F$2:$F$8</c:f>
              <c:numCache>
                <c:formatCode>General</c:formatCode>
                <c:ptCount val="7"/>
                <c:pt idx="0">
                  <c:v>7.9</c:v>
                </c:pt>
                <c:pt idx="1">
                  <c:v>5</c:v>
                </c:pt>
                <c:pt idx="2">
                  <c:v>6</c:v>
                </c:pt>
                <c:pt idx="3">
                  <c:v>5.8</c:v>
                </c:pt>
                <c:pt idx="4">
                  <c:v>7.5</c:v>
                </c:pt>
                <c:pt idx="5">
                  <c:v>6.5</c:v>
                </c:pt>
                <c:pt idx="6">
                  <c:v>12</c:v>
                </c:pt>
              </c:numCache>
            </c:numRef>
          </c:val>
          <c:extLst>
            <c:ext xmlns:c16="http://schemas.microsoft.com/office/drawing/2014/chart" uri="{C3380CC4-5D6E-409C-BE32-E72D297353CC}">
              <c16:uniqueId val="{0000000B-1C13-054F-A4BC-7FFA6E189048}"/>
            </c:ext>
          </c:extLst>
        </c:ser>
        <c:dLbls>
          <c:dLblPos val="outEnd"/>
          <c:showLegendKey val="0"/>
          <c:showVal val="1"/>
          <c:showCatName val="0"/>
          <c:showSerName val="0"/>
          <c:showPercent val="0"/>
          <c:showBubbleSize val="0"/>
        </c:dLbls>
        <c:gapWidth val="219"/>
        <c:overlap val="-27"/>
        <c:axId val="657868255"/>
        <c:axId val="657940255"/>
      </c:barChart>
      <c:catAx>
        <c:axId val="65786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40255"/>
        <c:crosses val="autoZero"/>
        <c:auto val="1"/>
        <c:lblAlgn val="ctr"/>
        <c:lblOffset val="100"/>
        <c:noMultiLvlLbl val="0"/>
      </c:catAx>
      <c:valAx>
        <c:axId val="65794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Compressed</a:t>
                </a:r>
                <a:r>
                  <a:rPr lang="en-US" baseline="0"/>
                  <a:t> to % of original</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86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Relationship</a:t>
            </a:r>
            <a:r>
              <a:rPr lang="en-US" baseline="0"/>
              <a:t> between DB size and no. of Templates &amp; Variables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520815148981522E-2"/>
          <c:y val="0.13713611391233083"/>
          <c:w val="0.81335121907894536"/>
          <c:h val="0.62672074872218053"/>
        </c:manualLayout>
      </c:layout>
      <c:barChart>
        <c:barDir val="col"/>
        <c:grouping val="clustered"/>
        <c:varyColors val="0"/>
        <c:ser>
          <c:idx val="0"/>
          <c:order val="0"/>
          <c:tx>
            <c:strRef>
              <c:f>Sheet1!$B$1</c:f>
              <c:strCache>
                <c:ptCount val="1"/>
                <c:pt idx="0">
                  <c:v>Database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Sheet1!$B$2:$B$8</c:f>
              <c:numCache>
                <c:formatCode>General</c:formatCode>
                <c:ptCount val="7"/>
                <c:pt idx="0">
                  <c:v>60.6</c:v>
                </c:pt>
                <c:pt idx="1">
                  <c:v>26.9</c:v>
                </c:pt>
                <c:pt idx="2">
                  <c:v>34.6</c:v>
                </c:pt>
                <c:pt idx="3">
                  <c:v>2.8</c:v>
                </c:pt>
                <c:pt idx="4">
                  <c:v>29</c:v>
                </c:pt>
                <c:pt idx="5">
                  <c:v>3</c:v>
                </c:pt>
                <c:pt idx="6">
                  <c:v>21.9</c:v>
                </c:pt>
              </c:numCache>
            </c:numRef>
          </c:val>
          <c:extLst>
            <c:ext xmlns:c16="http://schemas.microsoft.com/office/drawing/2014/chart" uri="{C3380CC4-5D6E-409C-BE32-E72D297353CC}">
              <c16:uniqueId val="{00000000-1C13-054F-A4BC-7FFA6E189048}"/>
            </c:ext>
          </c:extLst>
        </c:ser>
        <c:dLbls>
          <c:dLblPos val="outEnd"/>
          <c:showLegendKey val="0"/>
          <c:showVal val="1"/>
          <c:showCatName val="0"/>
          <c:showSerName val="0"/>
          <c:showPercent val="0"/>
          <c:showBubbleSize val="0"/>
        </c:dLbls>
        <c:gapWidth val="219"/>
        <c:axId val="657868255"/>
        <c:axId val="657940255"/>
      </c:barChart>
      <c:lineChart>
        <c:grouping val="standard"/>
        <c:varyColors val="0"/>
        <c:ser>
          <c:idx val="1"/>
          <c:order val="1"/>
          <c:tx>
            <c:strRef>
              <c:f>Sheet1!$C$1</c:f>
              <c:strCache>
                <c:ptCount val="1"/>
                <c:pt idx="0">
                  <c:v>Templates (87-63k)</c:v>
                </c:pt>
              </c:strCache>
            </c:strRef>
          </c:tx>
          <c:spPr>
            <a:ln w="28575" cap="rnd">
              <a:solidFill>
                <a:schemeClr val="accent2"/>
              </a:solidFill>
              <a:round/>
            </a:ln>
            <a:effectLst/>
          </c:spPr>
          <c:marker>
            <c:symbol val="none"/>
          </c:marker>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Sheet1!$C$2:$C$8</c:f>
              <c:numCache>
                <c:formatCode>General</c:formatCode>
                <c:ptCount val="7"/>
                <c:pt idx="0">
                  <c:v>2.8</c:v>
                </c:pt>
                <c:pt idx="1">
                  <c:v>21.26</c:v>
                </c:pt>
                <c:pt idx="2">
                  <c:v>8.5500000000000007</c:v>
                </c:pt>
                <c:pt idx="3">
                  <c:v>8.59</c:v>
                </c:pt>
                <c:pt idx="4">
                  <c:v>56.14</c:v>
                </c:pt>
                <c:pt idx="5">
                  <c:v>8.57</c:v>
                </c:pt>
                <c:pt idx="6">
                  <c:v>60.6</c:v>
                </c:pt>
              </c:numCache>
            </c:numRef>
          </c:val>
          <c:smooth val="0"/>
          <c:extLst>
            <c:ext xmlns:c16="http://schemas.microsoft.com/office/drawing/2014/chart" uri="{C3380CC4-5D6E-409C-BE32-E72D297353CC}">
              <c16:uniqueId val="{00000009-60BE-464F-889E-1055C7562E08}"/>
            </c:ext>
          </c:extLst>
        </c:ser>
        <c:ser>
          <c:idx val="2"/>
          <c:order val="2"/>
          <c:tx>
            <c:strRef>
              <c:f>Sheet1!$D$1</c:f>
              <c:strCache>
                <c:ptCount val="1"/>
                <c:pt idx="0">
                  <c:v>Variables (55k - 2M)</c:v>
                </c:pt>
              </c:strCache>
            </c:strRef>
          </c:tx>
          <c:spPr>
            <a:ln w="28575" cap="rnd">
              <a:solidFill>
                <a:schemeClr val="accent3"/>
              </a:solidFill>
              <a:round/>
            </a:ln>
            <a:effectLst/>
          </c:spPr>
          <c:marker>
            <c:symbol val="none"/>
          </c:marker>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Sheet1!$D$2:$D$8</c:f>
              <c:numCache>
                <c:formatCode>General</c:formatCode>
                <c:ptCount val="7"/>
                <c:pt idx="0">
                  <c:v>60.6</c:v>
                </c:pt>
                <c:pt idx="1">
                  <c:v>20.62</c:v>
                </c:pt>
                <c:pt idx="2">
                  <c:v>52.07</c:v>
                </c:pt>
                <c:pt idx="3">
                  <c:v>2.8</c:v>
                </c:pt>
                <c:pt idx="4">
                  <c:v>24.09</c:v>
                </c:pt>
                <c:pt idx="5">
                  <c:v>5.28</c:v>
                </c:pt>
                <c:pt idx="6">
                  <c:v>17.12</c:v>
                </c:pt>
              </c:numCache>
            </c:numRef>
          </c:val>
          <c:smooth val="0"/>
          <c:extLst>
            <c:ext xmlns:c16="http://schemas.microsoft.com/office/drawing/2014/chart" uri="{C3380CC4-5D6E-409C-BE32-E72D297353CC}">
              <c16:uniqueId val="{0000000A-60BE-464F-889E-1055C7562E08}"/>
            </c:ext>
          </c:extLst>
        </c:ser>
        <c:dLbls>
          <c:showLegendKey val="0"/>
          <c:showVal val="0"/>
          <c:showCatName val="0"/>
          <c:showSerName val="0"/>
          <c:showPercent val="0"/>
          <c:showBubbleSize val="0"/>
        </c:dLbls>
        <c:marker val="1"/>
        <c:smooth val="0"/>
        <c:axId val="657868255"/>
        <c:axId val="657940255"/>
      </c:lineChart>
      <c:catAx>
        <c:axId val="65786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40255"/>
        <c:crosses val="autoZero"/>
        <c:auto val="1"/>
        <c:lblAlgn val="ctr"/>
        <c:lblOffset val="100"/>
        <c:noMultiLvlLbl val="0"/>
      </c:catAx>
      <c:valAx>
        <c:axId val="65794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DB size in 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86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Compression</a:t>
            </a:r>
            <a:r>
              <a:rPr lang="en-US" baseline="0"/>
              <a:t> to % before </a:t>
            </a:r>
            <a:r>
              <a:rPr lang="en-US" baseline="0" err="1"/>
              <a:t>zlib</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520815148981522E-2"/>
          <c:y val="0.13713611391233083"/>
          <c:w val="0.81335121907894536"/>
          <c:h val="0.62672074872218053"/>
        </c:manualLayout>
      </c:layout>
      <c:barChart>
        <c:barDir val="col"/>
        <c:grouping val="clustered"/>
        <c:varyColors val="0"/>
        <c:ser>
          <c:idx val="0"/>
          <c:order val="0"/>
          <c:tx>
            <c:strRef>
              <c:f>Sheet1!$B$1</c:f>
              <c:strCache>
                <c:ptCount val="1"/>
                <c:pt idx="0">
                  <c:v>Logpress (chunking)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Sheet1!$B$2:$B$8</c:f>
              <c:numCache>
                <c:formatCode>General</c:formatCode>
                <c:ptCount val="7"/>
                <c:pt idx="0">
                  <c:v>24.8</c:v>
                </c:pt>
                <c:pt idx="1">
                  <c:v>18.8</c:v>
                </c:pt>
                <c:pt idx="2">
                  <c:v>39.5</c:v>
                </c:pt>
                <c:pt idx="3">
                  <c:v>29</c:v>
                </c:pt>
                <c:pt idx="4">
                  <c:v>31.2</c:v>
                </c:pt>
                <c:pt idx="5">
                  <c:v>29.3</c:v>
                </c:pt>
                <c:pt idx="6">
                  <c:v>42</c:v>
                </c:pt>
              </c:numCache>
            </c:numRef>
          </c:val>
          <c:extLst>
            <c:ext xmlns:c16="http://schemas.microsoft.com/office/drawing/2014/chart" uri="{C3380CC4-5D6E-409C-BE32-E72D297353CC}">
              <c16:uniqueId val="{00000000-1C13-054F-A4BC-7FFA6E189048}"/>
            </c:ext>
          </c:extLst>
        </c:ser>
        <c:dLbls>
          <c:dLblPos val="outEnd"/>
          <c:showLegendKey val="0"/>
          <c:showVal val="1"/>
          <c:showCatName val="0"/>
          <c:showSerName val="0"/>
          <c:showPercent val="0"/>
          <c:showBubbleSize val="0"/>
        </c:dLbls>
        <c:gapWidth val="219"/>
        <c:axId val="657868255"/>
        <c:axId val="657940255"/>
      </c:barChart>
      <c:catAx>
        <c:axId val="65786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940255"/>
        <c:crosses val="autoZero"/>
        <c:auto val="1"/>
        <c:lblAlgn val="ctr"/>
        <c:lblOffset val="100"/>
        <c:noMultiLvlLbl val="0"/>
      </c:catAx>
      <c:valAx>
        <c:axId val="65794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Compressed</a:t>
                </a:r>
                <a:r>
                  <a:rPr lang="en-US" baseline="0"/>
                  <a:t> to %</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786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Searching</a:t>
            </a:r>
            <a:r>
              <a:rPr lang="en-US" baseline="0"/>
              <a:t> speed between different algorithms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Sheet1!$B$2:$B$8</c:f>
              <c:numCache>
                <c:formatCode>General</c:formatCode>
                <c:ptCount val="7"/>
                <c:pt idx="0">
                  <c:v>2.72</c:v>
                </c:pt>
                <c:pt idx="1">
                  <c:v>1.45</c:v>
                </c:pt>
                <c:pt idx="2">
                  <c:v>3.92</c:v>
                </c:pt>
                <c:pt idx="3">
                  <c:v>0.38</c:v>
                </c:pt>
                <c:pt idx="4">
                  <c:v>0.4</c:v>
                </c:pt>
                <c:pt idx="5">
                  <c:v>1.6</c:v>
                </c:pt>
                <c:pt idx="6">
                  <c:v>1.5</c:v>
                </c:pt>
              </c:numCache>
            </c:numRef>
          </c:val>
          <c:extLst>
            <c:ext xmlns:c16="http://schemas.microsoft.com/office/drawing/2014/chart" uri="{C3380CC4-5D6E-409C-BE32-E72D297353CC}">
              <c16:uniqueId val="{00000000-7EC9-1E44-A536-D0FE3EA4C4AB}"/>
            </c:ext>
          </c:extLst>
        </c:ser>
        <c:ser>
          <c:idx val="1"/>
          <c:order val="1"/>
          <c:tx>
            <c:strRef>
              <c:f>Sheet1!$C$1</c:f>
              <c:strCache>
                <c:ptCount val="1"/>
                <c:pt idx="0">
                  <c:v>Logpress (chunking)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Sheet1!$C$2:$C$8</c:f>
              <c:numCache>
                <c:formatCode>General</c:formatCode>
                <c:ptCount val="7"/>
                <c:pt idx="0">
                  <c:v>1</c:v>
                </c:pt>
                <c:pt idx="1">
                  <c:v>0.87</c:v>
                </c:pt>
                <c:pt idx="2">
                  <c:v>2.31</c:v>
                </c:pt>
                <c:pt idx="3">
                  <c:v>0.05</c:v>
                </c:pt>
                <c:pt idx="4">
                  <c:v>0.21</c:v>
                </c:pt>
                <c:pt idx="5">
                  <c:v>0.27</c:v>
                </c:pt>
                <c:pt idx="6">
                  <c:v>0.37</c:v>
                </c:pt>
              </c:numCache>
            </c:numRef>
          </c:val>
          <c:extLst>
            <c:ext xmlns:c16="http://schemas.microsoft.com/office/drawing/2014/chart" uri="{C3380CC4-5D6E-409C-BE32-E72D297353CC}">
              <c16:uniqueId val="{00000001-7EC9-1E44-A536-D0FE3EA4C4AB}"/>
            </c:ext>
          </c:extLst>
        </c:ser>
        <c:ser>
          <c:idx val="2"/>
          <c:order val="2"/>
          <c:tx>
            <c:strRef>
              <c:f>Sheet1!$D$1</c:f>
              <c:strCache>
                <c:ptCount val="1"/>
                <c:pt idx="0">
                  <c:v>Logpress (clustering)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Sheet1!$D$2:$D$8</c:f>
              <c:numCache>
                <c:formatCode>General</c:formatCode>
                <c:ptCount val="7"/>
                <c:pt idx="0">
                  <c:v>4.26</c:v>
                </c:pt>
                <c:pt idx="1">
                  <c:v>1.02</c:v>
                </c:pt>
                <c:pt idx="2">
                  <c:v>4.72</c:v>
                </c:pt>
                <c:pt idx="3">
                  <c:v>0.42</c:v>
                </c:pt>
                <c:pt idx="4">
                  <c:v>0.62</c:v>
                </c:pt>
                <c:pt idx="5">
                  <c:v>2.5099999999999998</c:v>
                </c:pt>
                <c:pt idx="6">
                  <c:v>2.4</c:v>
                </c:pt>
              </c:numCache>
            </c:numRef>
          </c:val>
          <c:extLst>
            <c:ext xmlns:c16="http://schemas.microsoft.com/office/drawing/2014/chart" uri="{C3380CC4-5D6E-409C-BE32-E72D297353CC}">
              <c16:uniqueId val="{00000002-7EC9-1E44-A536-D0FE3EA4C4AB}"/>
            </c:ext>
          </c:extLst>
        </c:ser>
        <c:dLbls>
          <c:dLblPos val="outEnd"/>
          <c:showLegendKey val="0"/>
          <c:showVal val="1"/>
          <c:showCatName val="0"/>
          <c:showSerName val="0"/>
          <c:showPercent val="0"/>
          <c:showBubbleSize val="0"/>
        </c:dLbls>
        <c:gapWidth val="150"/>
        <c:axId val="350971375"/>
        <c:axId val="357529967"/>
      </c:barChart>
      <c:catAx>
        <c:axId val="35097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7529967"/>
        <c:crosses val="autoZero"/>
        <c:auto val="1"/>
        <c:lblAlgn val="ctr"/>
        <c:lblOffset val="100"/>
        <c:noMultiLvlLbl val="0"/>
      </c:catAx>
      <c:valAx>
        <c:axId val="357529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a:t>
                </a:r>
                <a:r>
                  <a:rPr lang="en-US" baseline="0"/>
                  <a:t> in secs</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971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Searching</a:t>
            </a:r>
            <a:r>
              <a:rPr lang="en-US" baseline="0"/>
              <a:t> speed between different models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Sheet1!$B$2:$B$8</c:f>
              <c:numCache>
                <c:formatCode>General</c:formatCode>
                <c:ptCount val="7"/>
                <c:pt idx="0">
                  <c:v>7.85</c:v>
                </c:pt>
                <c:pt idx="1">
                  <c:v>1.22</c:v>
                </c:pt>
                <c:pt idx="2">
                  <c:v>17.899999999999999</c:v>
                </c:pt>
                <c:pt idx="3">
                  <c:v>0.37</c:v>
                </c:pt>
                <c:pt idx="4">
                  <c:v>1.4</c:v>
                </c:pt>
                <c:pt idx="5">
                  <c:v>1.5</c:v>
                </c:pt>
                <c:pt idx="6">
                  <c:v>9.58</c:v>
                </c:pt>
              </c:numCache>
            </c:numRef>
          </c:val>
          <c:extLst>
            <c:ext xmlns:c16="http://schemas.microsoft.com/office/drawing/2014/chart" uri="{C3380CC4-5D6E-409C-BE32-E72D297353CC}">
              <c16:uniqueId val="{00000000-7EC9-1E44-A536-D0FE3EA4C4AB}"/>
            </c:ext>
          </c:extLst>
        </c:ser>
        <c:ser>
          <c:idx val="1"/>
          <c:order val="1"/>
          <c:tx>
            <c:strRef>
              <c:f>Sheet1!$C$1</c:f>
              <c:strCache>
                <c:ptCount val="1"/>
                <c:pt idx="0">
                  <c:v>Logpress (chunking)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HDFS 
(1.58 GB)</c:v>
                </c:pt>
                <c:pt idx="1">
                  <c:v>Hive 
(2.13 GB)</c:v>
                </c:pt>
                <c:pt idx="2">
                  <c:v>Spark 
(2.94 GB)</c:v>
                </c:pt>
                <c:pt idx="3">
                  <c:v>Mac 
(16.9MB)</c:v>
                </c:pt>
                <c:pt idx="4">
                  <c:v>Android 
(192 MB)</c:v>
                </c:pt>
                <c:pt idx="5">
                  <c:v>SSH 
(73.4 MB)</c:v>
                </c:pt>
                <c:pt idx="6">
                  <c:v>Access 
(504 MB)</c:v>
                </c:pt>
              </c:strCache>
            </c:strRef>
          </c:cat>
          <c:val>
            <c:numRef>
              <c:f>Sheet1!$C$2:$C$8</c:f>
              <c:numCache>
                <c:formatCode>General</c:formatCode>
                <c:ptCount val="7"/>
                <c:pt idx="0">
                  <c:v>1.0900000000000001</c:v>
                </c:pt>
                <c:pt idx="1">
                  <c:v>0.79</c:v>
                </c:pt>
                <c:pt idx="2">
                  <c:v>2.33</c:v>
                </c:pt>
                <c:pt idx="3">
                  <c:v>0.19</c:v>
                </c:pt>
                <c:pt idx="4">
                  <c:v>1.36</c:v>
                </c:pt>
                <c:pt idx="5">
                  <c:v>0.09</c:v>
                </c:pt>
                <c:pt idx="6">
                  <c:v>0.44</c:v>
                </c:pt>
              </c:numCache>
            </c:numRef>
          </c:val>
          <c:extLst>
            <c:ext xmlns:c16="http://schemas.microsoft.com/office/drawing/2014/chart" uri="{C3380CC4-5D6E-409C-BE32-E72D297353CC}">
              <c16:uniqueId val="{00000001-7EC9-1E44-A536-D0FE3EA4C4AB}"/>
            </c:ext>
          </c:extLst>
        </c:ser>
        <c:dLbls>
          <c:dLblPos val="outEnd"/>
          <c:showLegendKey val="0"/>
          <c:showVal val="1"/>
          <c:showCatName val="0"/>
          <c:showSerName val="0"/>
          <c:showPercent val="0"/>
          <c:showBubbleSize val="0"/>
        </c:dLbls>
        <c:gapWidth val="150"/>
        <c:axId val="350971375"/>
        <c:axId val="357529967"/>
      </c:barChart>
      <c:catAx>
        <c:axId val="35097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7529967"/>
        <c:crosses val="autoZero"/>
        <c:auto val="1"/>
        <c:lblAlgn val="ctr"/>
        <c:lblOffset val="100"/>
        <c:noMultiLvlLbl val="0"/>
      </c:catAx>
      <c:valAx>
        <c:axId val="357529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a:t>
                </a:r>
                <a:r>
                  <a:rPr lang="en-US" baseline="0"/>
                  <a:t> in secs</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971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19292B-D3E2-4520-80C4-2A0A223F5C36}"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A9891821-76BA-4E20-8834-B44C3A35DDF6}">
      <dgm:prSet custT="1"/>
      <dgm:spPr/>
      <dgm:t>
        <a:bodyPr/>
        <a:lstStyle/>
        <a:p>
          <a:pPr>
            <a:lnSpc>
              <a:spcPct val="100000"/>
            </a:lnSpc>
            <a:defRPr b="1"/>
          </a:pPr>
          <a:r>
            <a:rPr lang="en-US" sz="1600"/>
            <a:t>Introduction</a:t>
          </a:r>
        </a:p>
      </dgm:t>
    </dgm:pt>
    <dgm:pt modelId="{6691C696-E7C3-4494-8E34-5BAF6B587B64}" type="parTrans" cxnId="{ABCF1ECC-7423-4A25-8644-C2B4D65DE94B}">
      <dgm:prSet/>
      <dgm:spPr/>
      <dgm:t>
        <a:bodyPr/>
        <a:lstStyle/>
        <a:p>
          <a:endParaRPr lang="en-US"/>
        </a:p>
      </dgm:t>
    </dgm:pt>
    <dgm:pt modelId="{679C2E25-ED50-436C-99F6-CF0CE12F93CC}" type="sibTrans" cxnId="{ABCF1ECC-7423-4A25-8644-C2B4D65DE94B}">
      <dgm:prSet/>
      <dgm:spPr/>
      <dgm:t>
        <a:bodyPr/>
        <a:lstStyle/>
        <a:p>
          <a:endParaRPr lang="en-US"/>
        </a:p>
      </dgm:t>
    </dgm:pt>
    <dgm:pt modelId="{7CF60353-DD4F-4BB6-935D-38C48ADD37DE}">
      <dgm:prSet custT="1"/>
      <dgm:spPr/>
      <dgm:t>
        <a:bodyPr/>
        <a:lstStyle/>
        <a:p>
          <a:pPr>
            <a:lnSpc>
              <a:spcPct val="100000"/>
            </a:lnSpc>
            <a:defRPr b="1"/>
          </a:pPr>
          <a:r>
            <a:rPr lang="en-US" sz="1600"/>
            <a:t>Methodologies</a:t>
          </a:r>
        </a:p>
      </dgm:t>
    </dgm:pt>
    <dgm:pt modelId="{59357BF5-42B8-4603-81E4-5D052FD186DE}" type="parTrans" cxnId="{C16E7BF2-03EA-43BF-9C79-1C4A56FE344C}">
      <dgm:prSet/>
      <dgm:spPr/>
      <dgm:t>
        <a:bodyPr/>
        <a:lstStyle/>
        <a:p>
          <a:endParaRPr lang="en-US"/>
        </a:p>
      </dgm:t>
    </dgm:pt>
    <dgm:pt modelId="{390BA944-0665-455C-AE53-E5C47A7D16D0}" type="sibTrans" cxnId="{C16E7BF2-03EA-43BF-9C79-1C4A56FE344C}">
      <dgm:prSet/>
      <dgm:spPr/>
      <dgm:t>
        <a:bodyPr/>
        <a:lstStyle/>
        <a:p>
          <a:endParaRPr lang="en-US"/>
        </a:p>
      </dgm:t>
    </dgm:pt>
    <dgm:pt modelId="{29AF49F6-5CCF-4A10-BE69-CB46D38151AD}">
      <dgm:prSet custT="1"/>
      <dgm:spPr/>
      <dgm:t>
        <a:bodyPr/>
        <a:lstStyle/>
        <a:p>
          <a:pPr>
            <a:lnSpc>
              <a:spcPct val="100000"/>
            </a:lnSpc>
          </a:pPr>
          <a:r>
            <a:rPr lang="en-US" sz="1400"/>
            <a:t>Chunking Approach</a:t>
          </a:r>
        </a:p>
      </dgm:t>
    </dgm:pt>
    <dgm:pt modelId="{6FADA126-1900-4CC6-98CC-959FCAAEBE7D}" type="parTrans" cxnId="{CE446CF3-608D-4F77-908A-9CC3360EA89A}">
      <dgm:prSet/>
      <dgm:spPr/>
      <dgm:t>
        <a:bodyPr/>
        <a:lstStyle/>
        <a:p>
          <a:endParaRPr lang="en-US"/>
        </a:p>
      </dgm:t>
    </dgm:pt>
    <dgm:pt modelId="{EB3615DA-771D-4DAE-9800-C94517331F08}" type="sibTrans" cxnId="{CE446CF3-608D-4F77-908A-9CC3360EA89A}">
      <dgm:prSet/>
      <dgm:spPr/>
      <dgm:t>
        <a:bodyPr/>
        <a:lstStyle/>
        <a:p>
          <a:endParaRPr lang="en-US"/>
        </a:p>
      </dgm:t>
    </dgm:pt>
    <dgm:pt modelId="{E53B9A12-FF44-4C24-BD07-FC309D574FDF}">
      <dgm:prSet custT="1"/>
      <dgm:spPr/>
      <dgm:t>
        <a:bodyPr/>
        <a:lstStyle/>
        <a:p>
          <a:pPr>
            <a:lnSpc>
              <a:spcPct val="100000"/>
            </a:lnSpc>
          </a:pPr>
          <a:r>
            <a:rPr lang="en-US" sz="1400"/>
            <a:t>Clustering Approach</a:t>
          </a:r>
        </a:p>
        <a:p>
          <a:pPr>
            <a:lnSpc>
              <a:spcPct val="100000"/>
            </a:lnSpc>
          </a:pPr>
          <a:r>
            <a:rPr lang="en-US" sz="1400"/>
            <a:t>Distributed chunking</a:t>
          </a:r>
        </a:p>
      </dgm:t>
    </dgm:pt>
    <dgm:pt modelId="{A3BC0424-908D-498C-8A8E-5595ED4CAC4C}" type="parTrans" cxnId="{34EC8141-EA05-4D17-9E00-5022600286D8}">
      <dgm:prSet/>
      <dgm:spPr/>
      <dgm:t>
        <a:bodyPr/>
        <a:lstStyle/>
        <a:p>
          <a:endParaRPr lang="en-US"/>
        </a:p>
      </dgm:t>
    </dgm:pt>
    <dgm:pt modelId="{94B189B7-7F8E-48E7-9E8C-6BA40519E1BF}" type="sibTrans" cxnId="{34EC8141-EA05-4D17-9E00-5022600286D8}">
      <dgm:prSet/>
      <dgm:spPr/>
      <dgm:t>
        <a:bodyPr/>
        <a:lstStyle/>
        <a:p>
          <a:endParaRPr lang="en-US"/>
        </a:p>
      </dgm:t>
    </dgm:pt>
    <dgm:pt modelId="{FDDA2CC6-ADB1-4163-B74A-3E732E9E163D}">
      <dgm:prSet custT="1"/>
      <dgm:spPr/>
      <dgm:t>
        <a:bodyPr/>
        <a:lstStyle/>
        <a:p>
          <a:pPr>
            <a:lnSpc>
              <a:spcPct val="100000"/>
            </a:lnSpc>
            <a:defRPr b="1"/>
          </a:pPr>
          <a:r>
            <a:rPr lang="en-US" sz="1600"/>
            <a:t>Experimental Setup</a:t>
          </a:r>
        </a:p>
      </dgm:t>
    </dgm:pt>
    <dgm:pt modelId="{C3B56D3A-99C7-4813-A5DB-D476604A4E95}" type="parTrans" cxnId="{B4E76F65-4BBB-474E-9A9F-47017EF7DA1C}">
      <dgm:prSet/>
      <dgm:spPr/>
      <dgm:t>
        <a:bodyPr/>
        <a:lstStyle/>
        <a:p>
          <a:endParaRPr lang="en-US"/>
        </a:p>
      </dgm:t>
    </dgm:pt>
    <dgm:pt modelId="{B4766650-3CB6-4A89-B11F-968B1E5CF6C9}" type="sibTrans" cxnId="{B4E76F65-4BBB-474E-9A9F-47017EF7DA1C}">
      <dgm:prSet/>
      <dgm:spPr/>
      <dgm:t>
        <a:bodyPr/>
        <a:lstStyle/>
        <a:p>
          <a:endParaRPr lang="en-US"/>
        </a:p>
      </dgm:t>
    </dgm:pt>
    <dgm:pt modelId="{28312769-2E17-43BB-B34E-41B9F560E52D}">
      <dgm:prSet custT="1"/>
      <dgm:spPr/>
      <dgm:t>
        <a:bodyPr/>
        <a:lstStyle/>
        <a:p>
          <a:pPr>
            <a:lnSpc>
              <a:spcPct val="100000"/>
            </a:lnSpc>
            <a:defRPr b="1"/>
          </a:pPr>
          <a:r>
            <a:rPr lang="en-US" sz="1600"/>
            <a:t>Test Results</a:t>
          </a:r>
        </a:p>
      </dgm:t>
    </dgm:pt>
    <dgm:pt modelId="{64D8249F-8EE8-4023-84D1-6CA7BA3EB336}" type="parTrans" cxnId="{92218472-7530-4054-8D0A-1ACA7C723E80}">
      <dgm:prSet/>
      <dgm:spPr/>
      <dgm:t>
        <a:bodyPr/>
        <a:lstStyle/>
        <a:p>
          <a:endParaRPr lang="en-US"/>
        </a:p>
      </dgm:t>
    </dgm:pt>
    <dgm:pt modelId="{682E9E91-CA35-45D8-BF21-F59754C645A7}" type="sibTrans" cxnId="{92218472-7530-4054-8D0A-1ACA7C723E80}">
      <dgm:prSet/>
      <dgm:spPr/>
      <dgm:t>
        <a:bodyPr/>
        <a:lstStyle/>
        <a:p>
          <a:endParaRPr lang="en-US"/>
        </a:p>
      </dgm:t>
    </dgm:pt>
    <dgm:pt modelId="{D699C2F8-220F-4937-84B1-7D7C1724E412}">
      <dgm:prSet custT="1"/>
      <dgm:spPr/>
      <dgm:t>
        <a:bodyPr/>
        <a:lstStyle/>
        <a:p>
          <a:pPr>
            <a:lnSpc>
              <a:spcPct val="100000"/>
            </a:lnSpc>
            <a:defRPr b="1"/>
          </a:pPr>
          <a:r>
            <a:rPr lang="en-US" sz="1600"/>
            <a:t>Conclusion</a:t>
          </a:r>
        </a:p>
      </dgm:t>
    </dgm:pt>
    <dgm:pt modelId="{9EB3C1BD-E49B-45BA-A103-475FAAB50B25}" type="parTrans" cxnId="{78704715-018C-4811-B86B-8858AB4688FC}">
      <dgm:prSet/>
      <dgm:spPr/>
      <dgm:t>
        <a:bodyPr/>
        <a:lstStyle/>
        <a:p>
          <a:endParaRPr lang="en-US"/>
        </a:p>
      </dgm:t>
    </dgm:pt>
    <dgm:pt modelId="{AF9B3F86-0574-4078-865B-FBD63C0CD544}" type="sibTrans" cxnId="{78704715-018C-4811-B86B-8858AB4688FC}">
      <dgm:prSet/>
      <dgm:spPr/>
      <dgm:t>
        <a:bodyPr/>
        <a:lstStyle/>
        <a:p>
          <a:endParaRPr lang="en-US"/>
        </a:p>
      </dgm:t>
    </dgm:pt>
    <dgm:pt modelId="{8DF73D2C-3C7C-47EE-85FA-32B0B96B9B20}" type="pres">
      <dgm:prSet presAssocID="{D619292B-D3E2-4520-80C4-2A0A223F5C36}" presName="root" presStyleCnt="0">
        <dgm:presLayoutVars>
          <dgm:dir/>
          <dgm:resizeHandles val="exact"/>
        </dgm:presLayoutVars>
      </dgm:prSet>
      <dgm:spPr/>
    </dgm:pt>
    <dgm:pt modelId="{A692BBF9-64BB-4CBD-B676-4F084C79F2F8}" type="pres">
      <dgm:prSet presAssocID="{A9891821-76BA-4E20-8834-B44C3A35DDF6}" presName="compNode" presStyleCnt="0"/>
      <dgm:spPr/>
    </dgm:pt>
    <dgm:pt modelId="{0089AA9C-66EA-4DE3-AFAE-DF1D09057E42}" type="pres">
      <dgm:prSet presAssocID="{A9891821-76BA-4E20-8834-B44C3A35DDF6}" presName="iconRect" presStyleLbl="node1" presStyleIdx="0" presStyleCnt="5" custLinFactNeighborX="-1648" custLinFactNeighborY="-1782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D20AB60-5DB3-4ACC-B664-FD5D8985B4ED}" type="pres">
      <dgm:prSet presAssocID="{A9891821-76BA-4E20-8834-B44C3A35DDF6}" presName="iconSpace" presStyleCnt="0"/>
      <dgm:spPr/>
    </dgm:pt>
    <dgm:pt modelId="{91BF17FE-9F4E-4596-91C3-21E7AC36F930}" type="pres">
      <dgm:prSet presAssocID="{A9891821-76BA-4E20-8834-B44C3A35DDF6}" presName="parTx" presStyleLbl="revTx" presStyleIdx="0" presStyleCnt="10" custLinFactNeighborX="-472" custLinFactNeighborY="-22785">
        <dgm:presLayoutVars>
          <dgm:chMax val="0"/>
          <dgm:chPref val="0"/>
        </dgm:presLayoutVars>
      </dgm:prSet>
      <dgm:spPr/>
    </dgm:pt>
    <dgm:pt modelId="{723AB87D-0E7F-4468-833D-1A2EF58CB473}" type="pres">
      <dgm:prSet presAssocID="{A9891821-76BA-4E20-8834-B44C3A35DDF6}" presName="txSpace" presStyleCnt="0"/>
      <dgm:spPr/>
    </dgm:pt>
    <dgm:pt modelId="{D9AB3B8A-5C99-41CB-AC5A-99505840EB65}" type="pres">
      <dgm:prSet presAssocID="{A9891821-76BA-4E20-8834-B44C3A35DDF6}" presName="desTx" presStyleLbl="revTx" presStyleIdx="1" presStyleCnt="10">
        <dgm:presLayoutVars/>
      </dgm:prSet>
      <dgm:spPr/>
    </dgm:pt>
    <dgm:pt modelId="{8A4912D1-A4E7-4A33-AF17-4461FE3483CE}" type="pres">
      <dgm:prSet presAssocID="{679C2E25-ED50-436C-99F6-CF0CE12F93CC}" presName="sibTrans" presStyleCnt="0"/>
      <dgm:spPr/>
    </dgm:pt>
    <dgm:pt modelId="{636D66E8-3AAF-40DA-8219-94B0A250AE38}" type="pres">
      <dgm:prSet presAssocID="{7CF60353-DD4F-4BB6-935D-38C48ADD37DE}" presName="compNode" presStyleCnt="0"/>
      <dgm:spPr/>
    </dgm:pt>
    <dgm:pt modelId="{162C0BAF-31DF-45D2-8DA8-08D2E67B4571}" type="pres">
      <dgm:prSet presAssocID="{7CF60353-DD4F-4BB6-935D-38C48ADD37DE}" presName="iconRect" presStyleLbl="node1" presStyleIdx="1" presStyleCnt="5" custLinFactNeighborX="3459" custLinFactNeighborY="826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79B12D77-8AD7-4B3A-8984-D5BF678D8B5B}" type="pres">
      <dgm:prSet presAssocID="{7CF60353-DD4F-4BB6-935D-38C48ADD37DE}" presName="iconSpace" presStyleCnt="0"/>
      <dgm:spPr/>
    </dgm:pt>
    <dgm:pt modelId="{7FA520FA-5398-427D-8AB9-9623222E4735}" type="pres">
      <dgm:prSet presAssocID="{7CF60353-DD4F-4BB6-935D-38C48ADD37DE}" presName="parTx" presStyleLbl="revTx" presStyleIdx="2" presStyleCnt="10" custLinFactNeighborY="18021">
        <dgm:presLayoutVars>
          <dgm:chMax val="0"/>
          <dgm:chPref val="0"/>
        </dgm:presLayoutVars>
      </dgm:prSet>
      <dgm:spPr/>
    </dgm:pt>
    <dgm:pt modelId="{CE1B4DA0-4C64-4C16-8849-C77F63FE5F2C}" type="pres">
      <dgm:prSet presAssocID="{7CF60353-DD4F-4BB6-935D-38C48ADD37DE}" presName="txSpace" presStyleCnt="0"/>
      <dgm:spPr/>
    </dgm:pt>
    <dgm:pt modelId="{B1717805-6D81-48DF-9C3B-B651DC32DFEF}" type="pres">
      <dgm:prSet presAssocID="{7CF60353-DD4F-4BB6-935D-38C48ADD37DE}" presName="desTx" presStyleLbl="revTx" presStyleIdx="3" presStyleCnt="10" custScaleX="139428" custLinFactNeighborY="40538">
        <dgm:presLayoutVars/>
      </dgm:prSet>
      <dgm:spPr/>
    </dgm:pt>
    <dgm:pt modelId="{72FB5D4F-55DD-42D7-A17E-27B905A89BE6}" type="pres">
      <dgm:prSet presAssocID="{390BA944-0665-455C-AE53-E5C47A7D16D0}" presName="sibTrans" presStyleCnt="0"/>
      <dgm:spPr/>
    </dgm:pt>
    <dgm:pt modelId="{DE7A1B61-C6B3-4A12-A0F8-CF9F67ED32E1}" type="pres">
      <dgm:prSet presAssocID="{FDDA2CC6-ADB1-4163-B74A-3E732E9E163D}" presName="compNode" presStyleCnt="0"/>
      <dgm:spPr/>
    </dgm:pt>
    <dgm:pt modelId="{61158D66-2516-429E-9A14-A8A1403F6178}" type="pres">
      <dgm:prSet presAssocID="{FDDA2CC6-ADB1-4163-B74A-3E732E9E163D}" presName="iconRect" presStyleLbl="node1" presStyleIdx="2" presStyleCnt="5" custLinFactNeighborX="-6326" custLinFactNeighborY="-2359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Plan"/>
        </a:ext>
      </dgm:extLst>
    </dgm:pt>
    <dgm:pt modelId="{8F57BE44-4E3F-43F6-B158-615B36285B5A}" type="pres">
      <dgm:prSet presAssocID="{FDDA2CC6-ADB1-4163-B74A-3E732E9E163D}" presName="iconSpace" presStyleCnt="0"/>
      <dgm:spPr/>
    </dgm:pt>
    <dgm:pt modelId="{45114B20-E99E-43C4-9DE3-E5C4F08A1585}" type="pres">
      <dgm:prSet presAssocID="{FDDA2CC6-ADB1-4163-B74A-3E732E9E163D}" presName="parTx" presStyleLbl="revTx" presStyleIdx="4" presStyleCnt="10">
        <dgm:presLayoutVars>
          <dgm:chMax val="0"/>
          <dgm:chPref val="0"/>
        </dgm:presLayoutVars>
      </dgm:prSet>
      <dgm:spPr/>
    </dgm:pt>
    <dgm:pt modelId="{12F67197-F083-4777-B03E-D7A570651E6B}" type="pres">
      <dgm:prSet presAssocID="{FDDA2CC6-ADB1-4163-B74A-3E732E9E163D}" presName="txSpace" presStyleCnt="0"/>
      <dgm:spPr/>
    </dgm:pt>
    <dgm:pt modelId="{0410A776-CCA3-4FA3-988C-C638E756C1C2}" type="pres">
      <dgm:prSet presAssocID="{FDDA2CC6-ADB1-4163-B74A-3E732E9E163D}" presName="desTx" presStyleLbl="revTx" presStyleIdx="5" presStyleCnt="10">
        <dgm:presLayoutVars/>
      </dgm:prSet>
      <dgm:spPr/>
    </dgm:pt>
    <dgm:pt modelId="{9377EFCE-E380-4A57-924D-6864894C2F9F}" type="pres">
      <dgm:prSet presAssocID="{B4766650-3CB6-4A89-B11F-968B1E5CF6C9}" presName="sibTrans" presStyleCnt="0"/>
      <dgm:spPr/>
    </dgm:pt>
    <dgm:pt modelId="{0D6930F3-8609-4E56-B82E-9A7C4ECF7049}" type="pres">
      <dgm:prSet presAssocID="{28312769-2E17-43BB-B34E-41B9F560E52D}" presName="compNode" presStyleCnt="0"/>
      <dgm:spPr/>
    </dgm:pt>
    <dgm:pt modelId="{8B46D69E-5751-4980-81E3-B331153EDED2}" type="pres">
      <dgm:prSet presAssocID="{28312769-2E17-43BB-B34E-41B9F560E52D}" presName="iconRect" presStyleLbl="node1" presStyleIdx="3" presStyleCnt="5" custLinFactNeighborY="-2359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Case"/>
        </a:ext>
      </dgm:extLst>
    </dgm:pt>
    <dgm:pt modelId="{66B9D1D2-4509-40AF-A220-BA10ADC444C7}" type="pres">
      <dgm:prSet presAssocID="{28312769-2E17-43BB-B34E-41B9F560E52D}" presName="iconSpace" presStyleCnt="0"/>
      <dgm:spPr/>
    </dgm:pt>
    <dgm:pt modelId="{B5849097-0859-4F46-911F-59FCBEEEE8FA}" type="pres">
      <dgm:prSet presAssocID="{28312769-2E17-43BB-B34E-41B9F560E52D}" presName="parTx" presStyleLbl="revTx" presStyleIdx="6" presStyleCnt="10">
        <dgm:presLayoutVars>
          <dgm:chMax val="0"/>
          <dgm:chPref val="0"/>
        </dgm:presLayoutVars>
      </dgm:prSet>
      <dgm:spPr/>
    </dgm:pt>
    <dgm:pt modelId="{AAADF0D8-0558-44B0-ABE7-D83C88362BB6}" type="pres">
      <dgm:prSet presAssocID="{28312769-2E17-43BB-B34E-41B9F560E52D}" presName="txSpace" presStyleCnt="0"/>
      <dgm:spPr/>
    </dgm:pt>
    <dgm:pt modelId="{182519E9-73BD-48B2-A9EE-2489EFCE40FC}" type="pres">
      <dgm:prSet presAssocID="{28312769-2E17-43BB-B34E-41B9F560E52D}" presName="desTx" presStyleLbl="revTx" presStyleIdx="7" presStyleCnt="10">
        <dgm:presLayoutVars/>
      </dgm:prSet>
      <dgm:spPr/>
    </dgm:pt>
    <dgm:pt modelId="{8E19DD8B-1A0D-47A4-9A6A-C16A7A08E451}" type="pres">
      <dgm:prSet presAssocID="{682E9E91-CA35-45D8-BF21-F59754C645A7}" presName="sibTrans" presStyleCnt="0"/>
      <dgm:spPr/>
    </dgm:pt>
    <dgm:pt modelId="{56F2D3ED-72A6-48BA-9742-9E91A19DE548}" type="pres">
      <dgm:prSet presAssocID="{D699C2F8-220F-4937-84B1-7D7C1724E412}" presName="compNode" presStyleCnt="0"/>
      <dgm:spPr/>
    </dgm:pt>
    <dgm:pt modelId="{378C728F-7ADA-495B-8773-123B11F16B68}" type="pres">
      <dgm:prSet presAssocID="{D699C2F8-220F-4937-84B1-7D7C1724E412}" presName="iconRect" presStyleLbl="node1" presStyleIdx="4" presStyleCnt="5" custLinFactNeighborX="3459" custLinFactNeighborY="-2359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A09B0FD0-200B-4C4A-B5F1-54570BA69893}" type="pres">
      <dgm:prSet presAssocID="{D699C2F8-220F-4937-84B1-7D7C1724E412}" presName="iconSpace" presStyleCnt="0"/>
      <dgm:spPr/>
    </dgm:pt>
    <dgm:pt modelId="{9381A933-20A9-4267-89BA-DC3CE75A1F0C}" type="pres">
      <dgm:prSet presAssocID="{D699C2F8-220F-4937-84B1-7D7C1724E412}" presName="parTx" presStyleLbl="revTx" presStyleIdx="8" presStyleCnt="10">
        <dgm:presLayoutVars>
          <dgm:chMax val="0"/>
          <dgm:chPref val="0"/>
        </dgm:presLayoutVars>
      </dgm:prSet>
      <dgm:spPr/>
    </dgm:pt>
    <dgm:pt modelId="{DC6B0144-93D1-40B9-9B75-68242C715D17}" type="pres">
      <dgm:prSet presAssocID="{D699C2F8-220F-4937-84B1-7D7C1724E412}" presName="txSpace" presStyleCnt="0"/>
      <dgm:spPr/>
    </dgm:pt>
    <dgm:pt modelId="{617710F7-519D-4B78-85AD-EF4FE2A87031}" type="pres">
      <dgm:prSet presAssocID="{D699C2F8-220F-4937-84B1-7D7C1724E412}" presName="desTx" presStyleLbl="revTx" presStyleIdx="9" presStyleCnt="10">
        <dgm:presLayoutVars/>
      </dgm:prSet>
      <dgm:spPr/>
    </dgm:pt>
  </dgm:ptLst>
  <dgm:cxnLst>
    <dgm:cxn modelId="{78704715-018C-4811-B86B-8858AB4688FC}" srcId="{D619292B-D3E2-4520-80C4-2A0A223F5C36}" destId="{D699C2F8-220F-4937-84B1-7D7C1724E412}" srcOrd="4" destOrd="0" parTransId="{9EB3C1BD-E49B-45BA-A103-475FAAB50B25}" sibTransId="{AF9B3F86-0574-4078-865B-FBD63C0CD544}"/>
    <dgm:cxn modelId="{E660362A-14B5-714F-AEA0-2D51CC195DB3}" type="presOf" srcId="{D699C2F8-220F-4937-84B1-7D7C1724E412}" destId="{9381A933-20A9-4267-89BA-DC3CE75A1F0C}" srcOrd="0" destOrd="0" presId="urn:microsoft.com/office/officeart/2018/5/layout/CenteredIconLabelDescriptionList"/>
    <dgm:cxn modelId="{5CDA6D34-39AB-144C-B501-CBF5635BCAAF}" type="presOf" srcId="{7CF60353-DD4F-4BB6-935D-38C48ADD37DE}" destId="{7FA520FA-5398-427D-8AB9-9623222E4735}" srcOrd="0" destOrd="0" presId="urn:microsoft.com/office/officeart/2018/5/layout/CenteredIconLabelDescriptionList"/>
    <dgm:cxn modelId="{34EC8141-EA05-4D17-9E00-5022600286D8}" srcId="{7CF60353-DD4F-4BB6-935D-38C48ADD37DE}" destId="{E53B9A12-FF44-4C24-BD07-FC309D574FDF}" srcOrd="1" destOrd="0" parTransId="{A3BC0424-908D-498C-8A8E-5595ED4CAC4C}" sibTransId="{94B189B7-7F8E-48E7-9E8C-6BA40519E1BF}"/>
    <dgm:cxn modelId="{B4E76F65-4BBB-474E-9A9F-47017EF7DA1C}" srcId="{D619292B-D3E2-4520-80C4-2A0A223F5C36}" destId="{FDDA2CC6-ADB1-4163-B74A-3E732E9E163D}" srcOrd="2" destOrd="0" parTransId="{C3B56D3A-99C7-4813-A5DB-D476604A4E95}" sibTransId="{B4766650-3CB6-4A89-B11F-968B1E5CF6C9}"/>
    <dgm:cxn modelId="{92218472-7530-4054-8D0A-1ACA7C723E80}" srcId="{D619292B-D3E2-4520-80C4-2A0A223F5C36}" destId="{28312769-2E17-43BB-B34E-41B9F560E52D}" srcOrd="3" destOrd="0" parTransId="{64D8249F-8EE8-4023-84D1-6CA7BA3EB336}" sibTransId="{682E9E91-CA35-45D8-BF21-F59754C645A7}"/>
    <dgm:cxn modelId="{0BA4E39D-00FC-45F6-BBD8-B84F95FA2A31}" type="presOf" srcId="{D619292B-D3E2-4520-80C4-2A0A223F5C36}" destId="{8DF73D2C-3C7C-47EE-85FA-32B0B96B9B20}" srcOrd="0" destOrd="0" presId="urn:microsoft.com/office/officeart/2018/5/layout/CenteredIconLabelDescriptionList"/>
    <dgm:cxn modelId="{976AE8A6-FC28-7A49-9E2F-3D7DC9B7A922}" type="presOf" srcId="{E53B9A12-FF44-4C24-BD07-FC309D574FDF}" destId="{B1717805-6D81-48DF-9C3B-B651DC32DFEF}" srcOrd="0" destOrd="1" presId="urn:microsoft.com/office/officeart/2018/5/layout/CenteredIconLabelDescriptionList"/>
    <dgm:cxn modelId="{60B37AA9-BE10-D244-936D-8DF2166FC34E}" type="presOf" srcId="{28312769-2E17-43BB-B34E-41B9F560E52D}" destId="{B5849097-0859-4F46-911F-59FCBEEEE8FA}" srcOrd="0" destOrd="0" presId="urn:microsoft.com/office/officeart/2018/5/layout/CenteredIconLabelDescriptionList"/>
    <dgm:cxn modelId="{8D0AC1B2-C54A-1C49-99F6-105257560715}" type="presOf" srcId="{29AF49F6-5CCF-4A10-BE69-CB46D38151AD}" destId="{B1717805-6D81-48DF-9C3B-B651DC32DFEF}" srcOrd="0" destOrd="0" presId="urn:microsoft.com/office/officeart/2018/5/layout/CenteredIconLabelDescriptionList"/>
    <dgm:cxn modelId="{2575FEB2-CB78-6243-A14F-F15AA88FD308}" type="presOf" srcId="{A9891821-76BA-4E20-8834-B44C3A35DDF6}" destId="{91BF17FE-9F4E-4596-91C3-21E7AC36F930}" srcOrd="0" destOrd="0" presId="urn:microsoft.com/office/officeart/2018/5/layout/CenteredIconLabelDescriptionList"/>
    <dgm:cxn modelId="{ABCF1ECC-7423-4A25-8644-C2B4D65DE94B}" srcId="{D619292B-D3E2-4520-80C4-2A0A223F5C36}" destId="{A9891821-76BA-4E20-8834-B44C3A35DDF6}" srcOrd="0" destOrd="0" parTransId="{6691C696-E7C3-4494-8E34-5BAF6B587B64}" sibTransId="{679C2E25-ED50-436C-99F6-CF0CE12F93CC}"/>
    <dgm:cxn modelId="{94C4F1DE-2184-1948-89CD-CD39455893E5}" type="presOf" srcId="{FDDA2CC6-ADB1-4163-B74A-3E732E9E163D}" destId="{45114B20-E99E-43C4-9DE3-E5C4F08A1585}" srcOrd="0" destOrd="0" presId="urn:microsoft.com/office/officeart/2018/5/layout/CenteredIconLabelDescriptionList"/>
    <dgm:cxn modelId="{C16E7BF2-03EA-43BF-9C79-1C4A56FE344C}" srcId="{D619292B-D3E2-4520-80C4-2A0A223F5C36}" destId="{7CF60353-DD4F-4BB6-935D-38C48ADD37DE}" srcOrd="1" destOrd="0" parTransId="{59357BF5-42B8-4603-81E4-5D052FD186DE}" sibTransId="{390BA944-0665-455C-AE53-E5C47A7D16D0}"/>
    <dgm:cxn modelId="{CE446CF3-608D-4F77-908A-9CC3360EA89A}" srcId="{7CF60353-DD4F-4BB6-935D-38C48ADD37DE}" destId="{29AF49F6-5CCF-4A10-BE69-CB46D38151AD}" srcOrd="0" destOrd="0" parTransId="{6FADA126-1900-4CC6-98CC-959FCAAEBE7D}" sibTransId="{EB3615DA-771D-4DAE-9800-C94517331F08}"/>
    <dgm:cxn modelId="{A8430536-2202-B141-A51B-07DA8FB27D8E}" type="presParOf" srcId="{8DF73D2C-3C7C-47EE-85FA-32B0B96B9B20}" destId="{A692BBF9-64BB-4CBD-B676-4F084C79F2F8}" srcOrd="0" destOrd="0" presId="urn:microsoft.com/office/officeart/2018/5/layout/CenteredIconLabelDescriptionList"/>
    <dgm:cxn modelId="{70B43C04-CBB5-EB49-916B-931130E9051F}" type="presParOf" srcId="{A692BBF9-64BB-4CBD-B676-4F084C79F2F8}" destId="{0089AA9C-66EA-4DE3-AFAE-DF1D09057E42}" srcOrd="0" destOrd="0" presId="urn:microsoft.com/office/officeart/2018/5/layout/CenteredIconLabelDescriptionList"/>
    <dgm:cxn modelId="{E4FD288C-FCF0-6347-A12F-5910078146E2}" type="presParOf" srcId="{A692BBF9-64BB-4CBD-B676-4F084C79F2F8}" destId="{CD20AB60-5DB3-4ACC-B664-FD5D8985B4ED}" srcOrd="1" destOrd="0" presId="urn:microsoft.com/office/officeart/2018/5/layout/CenteredIconLabelDescriptionList"/>
    <dgm:cxn modelId="{B17AEB36-89A0-B64C-9F2B-6C6615800B3B}" type="presParOf" srcId="{A692BBF9-64BB-4CBD-B676-4F084C79F2F8}" destId="{91BF17FE-9F4E-4596-91C3-21E7AC36F930}" srcOrd="2" destOrd="0" presId="urn:microsoft.com/office/officeart/2018/5/layout/CenteredIconLabelDescriptionList"/>
    <dgm:cxn modelId="{8EC9EC93-A8AB-1840-A32C-21F46A84A130}" type="presParOf" srcId="{A692BBF9-64BB-4CBD-B676-4F084C79F2F8}" destId="{723AB87D-0E7F-4468-833D-1A2EF58CB473}" srcOrd="3" destOrd="0" presId="urn:microsoft.com/office/officeart/2018/5/layout/CenteredIconLabelDescriptionList"/>
    <dgm:cxn modelId="{9E22F4A7-1567-AE4F-84B7-08059DE807A9}" type="presParOf" srcId="{A692BBF9-64BB-4CBD-B676-4F084C79F2F8}" destId="{D9AB3B8A-5C99-41CB-AC5A-99505840EB65}" srcOrd="4" destOrd="0" presId="urn:microsoft.com/office/officeart/2018/5/layout/CenteredIconLabelDescriptionList"/>
    <dgm:cxn modelId="{8D6E5A98-E86C-A646-A00B-972E40221A9E}" type="presParOf" srcId="{8DF73D2C-3C7C-47EE-85FA-32B0B96B9B20}" destId="{8A4912D1-A4E7-4A33-AF17-4461FE3483CE}" srcOrd="1" destOrd="0" presId="urn:microsoft.com/office/officeart/2018/5/layout/CenteredIconLabelDescriptionList"/>
    <dgm:cxn modelId="{E6640426-D3DD-B04E-80B4-BA9B1255EF76}" type="presParOf" srcId="{8DF73D2C-3C7C-47EE-85FA-32B0B96B9B20}" destId="{636D66E8-3AAF-40DA-8219-94B0A250AE38}" srcOrd="2" destOrd="0" presId="urn:microsoft.com/office/officeart/2018/5/layout/CenteredIconLabelDescriptionList"/>
    <dgm:cxn modelId="{D7DF3946-CB06-F94F-89AE-DE224A4683EF}" type="presParOf" srcId="{636D66E8-3AAF-40DA-8219-94B0A250AE38}" destId="{162C0BAF-31DF-45D2-8DA8-08D2E67B4571}" srcOrd="0" destOrd="0" presId="urn:microsoft.com/office/officeart/2018/5/layout/CenteredIconLabelDescriptionList"/>
    <dgm:cxn modelId="{1EF1CC6A-8202-F746-A0F6-FC97A51B16A8}" type="presParOf" srcId="{636D66E8-3AAF-40DA-8219-94B0A250AE38}" destId="{79B12D77-8AD7-4B3A-8984-D5BF678D8B5B}" srcOrd="1" destOrd="0" presId="urn:microsoft.com/office/officeart/2018/5/layout/CenteredIconLabelDescriptionList"/>
    <dgm:cxn modelId="{948FDD5A-7CD1-0841-84DF-16810C56A374}" type="presParOf" srcId="{636D66E8-3AAF-40DA-8219-94B0A250AE38}" destId="{7FA520FA-5398-427D-8AB9-9623222E4735}" srcOrd="2" destOrd="0" presId="urn:microsoft.com/office/officeart/2018/5/layout/CenteredIconLabelDescriptionList"/>
    <dgm:cxn modelId="{8BEF156B-C32B-2F49-8CD7-553B66A7ADD0}" type="presParOf" srcId="{636D66E8-3AAF-40DA-8219-94B0A250AE38}" destId="{CE1B4DA0-4C64-4C16-8849-C77F63FE5F2C}" srcOrd="3" destOrd="0" presId="urn:microsoft.com/office/officeart/2018/5/layout/CenteredIconLabelDescriptionList"/>
    <dgm:cxn modelId="{42BD00B2-A167-0F41-984F-AC681C743629}" type="presParOf" srcId="{636D66E8-3AAF-40DA-8219-94B0A250AE38}" destId="{B1717805-6D81-48DF-9C3B-B651DC32DFEF}" srcOrd="4" destOrd="0" presId="urn:microsoft.com/office/officeart/2018/5/layout/CenteredIconLabelDescriptionList"/>
    <dgm:cxn modelId="{3515AB25-7EBF-DA4D-886B-D22A9A91801E}" type="presParOf" srcId="{8DF73D2C-3C7C-47EE-85FA-32B0B96B9B20}" destId="{72FB5D4F-55DD-42D7-A17E-27B905A89BE6}" srcOrd="3" destOrd="0" presId="urn:microsoft.com/office/officeart/2018/5/layout/CenteredIconLabelDescriptionList"/>
    <dgm:cxn modelId="{E8404265-0502-1240-BEE6-2F4BF913086C}" type="presParOf" srcId="{8DF73D2C-3C7C-47EE-85FA-32B0B96B9B20}" destId="{DE7A1B61-C6B3-4A12-A0F8-CF9F67ED32E1}" srcOrd="4" destOrd="0" presId="urn:microsoft.com/office/officeart/2018/5/layout/CenteredIconLabelDescriptionList"/>
    <dgm:cxn modelId="{626A7841-4B15-F54E-AC4E-6CB68BE3C40E}" type="presParOf" srcId="{DE7A1B61-C6B3-4A12-A0F8-CF9F67ED32E1}" destId="{61158D66-2516-429E-9A14-A8A1403F6178}" srcOrd="0" destOrd="0" presId="urn:microsoft.com/office/officeart/2018/5/layout/CenteredIconLabelDescriptionList"/>
    <dgm:cxn modelId="{5CC2CD3E-81B0-0749-93FE-27303A6DA21E}" type="presParOf" srcId="{DE7A1B61-C6B3-4A12-A0F8-CF9F67ED32E1}" destId="{8F57BE44-4E3F-43F6-B158-615B36285B5A}" srcOrd="1" destOrd="0" presId="urn:microsoft.com/office/officeart/2018/5/layout/CenteredIconLabelDescriptionList"/>
    <dgm:cxn modelId="{CDB4B8E8-5A82-014E-BCEC-942CBA89D1DD}" type="presParOf" srcId="{DE7A1B61-C6B3-4A12-A0F8-CF9F67ED32E1}" destId="{45114B20-E99E-43C4-9DE3-E5C4F08A1585}" srcOrd="2" destOrd="0" presId="urn:microsoft.com/office/officeart/2018/5/layout/CenteredIconLabelDescriptionList"/>
    <dgm:cxn modelId="{EBEA3E19-F1D7-F14B-96E6-6E98DE050571}" type="presParOf" srcId="{DE7A1B61-C6B3-4A12-A0F8-CF9F67ED32E1}" destId="{12F67197-F083-4777-B03E-D7A570651E6B}" srcOrd="3" destOrd="0" presId="urn:microsoft.com/office/officeart/2018/5/layout/CenteredIconLabelDescriptionList"/>
    <dgm:cxn modelId="{1B6617CA-5990-7340-A24B-541CBA89357F}" type="presParOf" srcId="{DE7A1B61-C6B3-4A12-A0F8-CF9F67ED32E1}" destId="{0410A776-CCA3-4FA3-988C-C638E756C1C2}" srcOrd="4" destOrd="0" presId="urn:microsoft.com/office/officeart/2018/5/layout/CenteredIconLabelDescriptionList"/>
    <dgm:cxn modelId="{803A7A91-FADD-6E4B-BBBD-8C1FA034D583}" type="presParOf" srcId="{8DF73D2C-3C7C-47EE-85FA-32B0B96B9B20}" destId="{9377EFCE-E380-4A57-924D-6864894C2F9F}" srcOrd="5" destOrd="0" presId="urn:microsoft.com/office/officeart/2018/5/layout/CenteredIconLabelDescriptionList"/>
    <dgm:cxn modelId="{E0A4FBF6-618F-BB44-9BF2-DAFC476C9277}" type="presParOf" srcId="{8DF73D2C-3C7C-47EE-85FA-32B0B96B9B20}" destId="{0D6930F3-8609-4E56-B82E-9A7C4ECF7049}" srcOrd="6" destOrd="0" presId="urn:microsoft.com/office/officeart/2018/5/layout/CenteredIconLabelDescriptionList"/>
    <dgm:cxn modelId="{70BD881D-39DF-F344-966C-8F3C23A2C7A6}" type="presParOf" srcId="{0D6930F3-8609-4E56-B82E-9A7C4ECF7049}" destId="{8B46D69E-5751-4980-81E3-B331153EDED2}" srcOrd="0" destOrd="0" presId="urn:microsoft.com/office/officeart/2018/5/layout/CenteredIconLabelDescriptionList"/>
    <dgm:cxn modelId="{B6194F14-5C6C-6D45-8D19-FD2C19B69460}" type="presParOf" srcId="{0D6930F3-8609-4E56-B82E-9A7C4ECF7049}" destId="{66B9D1D2-4509-40AF-A220-BA10ADC444C7}" srcOrd="1" destOrd="0" presId="urn:microsoft.com/office/officeart/2018/5/layout/CenteredIconLabelDescriptionList"/>
    <dgm:cxn modelId="{161D284F-A28B-324F-952B-23241F625BBB}" type="presParOf" srcId="{0D6930F3-8609-4E56-B82E-9A7C4ECF7049}" destId="{B5849097-0859-4F46-911F-59FCBEEEE8FA}" srcOrd="2" destOrd="0" presId="urn:microsoft.com/office/officeart/2018/5/layout/CenteredIconLabelDescriptionList"/>
    <dgm:cxn modelId="{7D1104B1-1D95-8E4D-A206-0EFF096FF7B3}" type="presParOf" srcId="{0D6930F3-8609-4E56-B82E-9A7C4ECF7049}" destId="{AAADF0D8-0558-44B0-ABE7-D83C88362BB6}" srcOrd="3" destOrd="0" presId="urn:microsoft.com/office/officeart/2018/5/layout/CenteredIconLabelDescriptionList"/>
    <dgm:cxn modelId="{7B1522EA-8B95-D643-9389-2AD1117E4C19}" type="presParOf" srcId="{0D6930F3-8609-4E56-B82E-9A7C4ECF7049}" destId="{182519E9-73BD-48B2-A9EE-2489EFCE40FC}" srcOrd="4" destOrd="0" presId="urn:microsoft.com/office/officeart/2018/5/layout/CenteredIconLabelDescriptionList"/>
    <dgm:cxn modelId="{7ADA89A7-0035-0C43-AC4D-AF05F639C2A6}" type="presParOf" srcId="{8DF73D2C-3C7C-47EE-85FA-32B0B96B9B20}" destId="{8E19DD8B-1A0D-47A4-9A6A-C16A7A08E451}" srcOrd="7" destOrd="0" presId="urn:microsoft.com/office/officeart/2018/5/layout/CenteredIconLabelDescriptionList"/>
    <dgm:cxn modelId="{FBCD6CB7-C743-A04E-B561-67F56D1AF9DF}" type="presParOf" srcId="{8DF73D2C-3C7C-47EE-85FA-32B0B96B9B20}" destId="{56F2D3ED-72A6-48BA-9742-9E91A19DE548}" srcOrd="8" destOrd="0" presId="urn:microsoft.com/office/officeart/2018/5/layout/CenteredIconLabelDescriptionList"/>
    <dgm:cxn modelId="{ACC52CB6-92A8-6F44-83DD-808A5F1B02AB}" type="presParOf" srcId="{56F2D3ED-72A6-48BA-9742-9E91A19DE548}" destId="{378C728F-7ADA-495B-8773-123B11F16B68}" srcOrd="0" destOrd="0" presId="urn:microsoft.com/office/officeart/2018/5/layout/CenteredIconLabelDescriptionList"/>
    <dgm:cxn modelId="{07D5E8CF-FB03-AE44-957A-5047AD22FFF1}" type="presParOf" srcId="{56F2D3ED-72A6-48BA-9742-9E91A19DE548}" destId="{A09B0FD0-200B-4C4A-B5F1-54570BA69893}" srcOrd="1" destOrd="0" presId="urn:microsoft.com/office/officeart/2018/5/layout/CenteredIconLabelDescriptionList"/>
    <dgm:cxn modelId="{CF572C4C-4BF5-2B4D-A124-17A02302CF76}" type="presParOf" srcId="{56F2D3ED-72A6-48BA-9742-9E91A19DE548}" destId="{9381A933-20A9-4267-89BA-DC3CE75A1F0C}" srcOrd="2" destOrd="0" presId="urn:microsoft.com/office/officeart/2018/5/layout/CenteredIconLabelDescriptionList"/>
    <dgm:cxn modelId="{B6F80ABA-41AD-824D-8E21-F20E450F39FE}" type="presParOf" srcId="{56F2D3ED-72A6-48BA-9742-9E91A19DE548}" destId="{DC6B0144-93D1-40B9-9B75-68242C715D17}" srcOrd="3" destOrd="0" presId="urn:microsoft.com/office/officeart/2018/5/layout/CenteredIconLabelDescriptionList"/>
    <dgm:cxn modelId="{EB462773-A085-604C-8AEB-286B576E8BB0}" type="presParOf" srcId="{56F2D3ED-72A6-48BA-9742-9E91A19DE548}" destId="{617710F7-519D-4B78-85AD-EF4FE2A8703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9AA9C-66EA-4DE3-AFAE-DF1D09057E42}">
      <dsp:nvSpPr>
        <dsp:cNvPr id="0" name=""/>
        <dsp:cNvSpPr/>
      </dsp:nvSpPr>
      <dsp:spPr>
        <a:xfrm>
          <a:off x="435720" y="706120"/>
          <a:ext cx="472038" cy="472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BF17FE-9F4E-4596-91C3-21E7AC36F930}">
      <dsp:nvSpPr>
        <dsp:cNvPr id="0" name=""/>
        <dsp:cNvSpPr/>
      </dsp:nvSpPr>
      <dsp:spPr>
        <a:xfrm>
          <a:off x="0" y="1204358"/>
          <a:ext cx="1348681" cy="49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Introduction</a:t>
          </a:r>
        </a:p>
      </dsp:txBody>
      <dsp:txXfrm>
        <a:off x="0" y="1204358"/>
        <a:ext cx="1348681" cy="498339"/>
      </dsp:txXfrm>
    </dsp:sp>
    <dsp:sp modelId="{D9AB3B8A-5C99-41CB-AC5A-99505840EB65}">
      <dsp:nvSpPr>
        <dsp:cNvPr id="0" name=""/>
        <dsp:cNvSpPr/>
      </dsp:nvSpPr>
      <dsp:spPr>
        <a:xfrm>
          <a:off x="5178" y="1842108"/>
          <a:ext cx="1348681" cy="241307"/>
        </a:xfrm>
        <a:prstGeom prst="rect">
          <a:avLst/>
        </a:prstGeom>
        <a:noFill/>
        <a:ln>
          <a:noFill/>
        </a:ln>
        <a:effectLst/>
      </dsp:spPr>
      <dsp:style>
        <a:lnRef idx="0">
          <a:scrgbClr r="0" g="0" b="0"/>
        </a:lnRef>
        <a:fillRef idx="0">
          <a:scrgbClr r="0" g="0" b="0"/>
        </a:fillRef>
        <a:effectRef idx="0">
          <a:scrgbClr r="0" g="0" b="0"/>
        </a:effectRef>
        <a:fontRef idx="minor"/>
      </dsp:style>
    </dsp:sp>
    <dsp:sp modelId="{162C0BAF-31DF-45D2-8DA8-08D2E67B4571}">
      <dsp:nvSpPr>
        <dsp:cNvPr id="0" name=""/>
        <dsp:cNvSpPr/>
      </dsp:nvSpPr>
      <dsp:spPr>
        <a:xfrm>
          <a:off x="2310407" y="678870"/>
          <a:ext cx="472038" cy="472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A520FA-5398-427D-8AB9-9623222E4735}">
      <dsp:nvSpPr>
        <dsp:cNvPr id="0" name=""/>
        <dsp:cNvSpPr/>
      </dsp:nvSpPr>
      <dsp:spPr>
        <a:xfrm>
          <a:off x="1855758" y="1257302"/>
          <a:ext cx="1348681" cy="49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Methodologies</a:t>
          </a:r>
        </a:p>
      </dsp:txBody>
      <dsp:txXfrm>
        <a:off x="1855758" y="1257302"/>
        <a:ext cx="1348681" cy="498339"/>
      </dsp:txXfrm>
    </dsp:sp>
    <dsp:sp modelId="{B1717805-6D81-48DF-9C3B-B651DC32DFEF}">
      <dsp:nvSpPr>
        <dsp:cNvPr id="0" name=""/>
        <dsp:cNvSpPr/>
      </dsp:nvSpPr>
      <dsp:spPr>
        <a:xfrm>
          <a:off x="1589879" y="1732593"/>
          <a:ext cx="1880439" cy="842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Chunking Approach</a:t>
          </a:r>
        </a:p>
        <a:p>
          <a:pPr marL="0" lvl="0" indent="0" algn="ctr" defTabSz="622300">
            <a:lnSpc>
              <a:spcPct val="100000"/>
            </a:lnSpc>
            <a:spcBef>
              <a:spcPct val="0"/>
            </a:spcBef>
            <a:spcAft>
              <a:spcPct val="35000"/>
            </a:spcAft>
            <a:buNone/>
          </a:pPr>
          <a:r>
            <a:rPr lang="en-US" sz="1400" kern="1200"/>
            <a:t>Clustering Approach</a:t>
          </a:r>
        </a:p>
        <a:p>
          <a:pPr marL="0" lvl="0" indent="0" algn="ctr" defTabSz="622300">
            <a:lnSpc>
              <a:spcPct val="100000"/>
            </a:lnSpc>
            <a:spcBef>
              <a:spcPct val="0"/>
            </a:spcBef>
            <a:spcAft>
              <a:spcPct val="35000"/>
            </a:spcAft>
            <a:buNone/>
          </a:pPr>
          <a:r>
            <a:rPr lang="en-US" sz="1400" kern="1200"/>
            <a:t>Distributed chunking</a:t>
          </a:r>
        </a:p>
      </dsp:txBody>
      <dsp:txXfrm>
        <a:off x="1589879" y="1732593"/>
        <a:ext cx="1880439" cy="842942"/>
      </dsp:txXfrm>
    </dsp:sp>
    <dsp:sp modelId="{61158D66-2516-429E-9A14-A8A1403F6178}">
      <dsp:nvSpPr>
        <dsp:cNvPr id="0" name=""/>
        <dsp:cNvSpPr/>
      </dsp:nvSpPr>
      <dsp:spPr>
        <a:xfrm>
          <a:off x="4114798" y="678873"/>
          <a:ext cx="472038" cy="4720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114B20-E99E-43C4-9DE3-E5C4F08A1585}">
      <dsp:nvSpPr>
        <dsp:cNvPr id="0" name=""/>
        <dsp:cNvSpPr/>
      </dsp:nvSpPr>
      <dsp:spPr>
        <a:xfrm>
          <a:off x="3706338" y="1317905"/>
          <a:ext cx="1348681" cy="49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Experimental Setup</a:t>
          </a:r>
        </a:p>
      </dsp:txBody>
      <dsp:txXfrm>
        <a:off x="3706338" y="1317905"/>
        <a:ext cx="1348681" cy="498339"/>
      </dsp:txXfrm>
    </dsp:sp>
    <dsp:sp modelId="{0410A776-CCA3-4FA3-988C-C638E756C1C2}">
      <dsp:nvSpPr>
        <dsp:cNvPr id="0" name=""/>
        <dsp:cNvSpPr/>
      </dsp:nvSpPr>
      <dsp:spPr>
        <a:xfrm>
          <a:off x="3706338" y="1842108"/>
          <a:ext cx="1348681" cy="241307"/>
        </a:xfrm>
        <a:prstGeom prst="rect">
          <a:avLst/>
        </a:prstGeom>
        <a:noFill/>
        <a:ln>
          <a:noFill/>
        </a:ln>
        <a:effectLst/>
      </dsp:spPr>
      <dsp:style>
        <a:lnRef idx="0">
          <a:scrgbClr r="0" g="0" b="0"/>
        </a:lnRef>
        <a:fillRef idx="0">
          <a:scrgbClr r="0" g="0" b="0"/>
        </a:fillRef>
        <a:effectRef idx="0">
          <a:scrgbClr r="0" g="0" b="0"/>
        </a:effectRef>
        <a:fontRef idx="minor"/>
      </dsp:style>
    </dsp:sp>
    <dsp:sp modelId="{8B46D69E-5751-4980-81E3-B331153EDED2}">
      <dsp:nvSpPr>
        <dsp:cNvPr id="0" name=""/>
        <dsp:cNvSpPr/>
      </dsp:nvSpPr>
      <dsp:spPr>
        <a:xfrm>
          <a:off x="5729360" y="678873"/>
          <a:ext cx="472038" cy="4720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849097-0859-4F46-911F-59FCBEEEE8FA}">
      <dsp:nvSpPr>
        <dsp:cNvPr id="0" name=""/>
        <dsp:cNvSpPr/>
      </dsp:nvSpPr>
      <dsp:spPr>
        <a:xfrm>
          <a:off x="5291039" y="1317905"/>
          <a:ext cx="1348681" cy="49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Test Results</a:t>
          </a:r>
        </a:p>
      </dsp:txBody>
      <dsp:txXfrm>
        <a:off x="5291039" y="1317905"/>
        <a:ext cx="1348681" cy="498339"/>
      </dsp:txXfrm>
    </dsp:sp>
    <dsp:sp modelId="{182519E9-73BD-48B2-A9EE-2489EFCE40FC}">
      <dsp:nvSpPr>
        <dsp:cNvPr id="0" name=""/>
        <dsp:cNvSpPr/>
      </dsp:nvSpPr>
      <dsp:spPr>
        <a:xfrm>
          <a:off x="5291039" y="1842108"/>
          <a:ext cx="1348681" cy="241307"/>
        </a:xfrm>
        <a:prstGeom prst="rect">
          <a:avLst/>
        </a:prstGeom>
        <a:noFill/>
        <a:ln>
          <a:noFill/>
        </a:ln>
        <a:effectLst/>
      </dsp:spPr>
      <dsp:style>
        <a:lnRef idx="0">
          <a:scrgbClr r="0" g="0" b="0"/>
        </a:lnRef>
        <a:fillRef idx="0">
          <a:scrgbClr r="0" g="0" b="0"/>
        </a:fillRef>
        <a:effectRef idx="0">
          <a:scrgbClr r="0" g="0" b="0"/>
        </a:effectRef>
        <a:fontRef idx="minor"/>
      </dsp:style>
    </dsp:sp>
    <dsp:sp modelId="{378C728F-7ADA-495B-8773-123B11F16B68}">
      <dsp:nvSpPr>
        <dsp:cNvPr id="0" name=""/>
        <dsp:cNvSpPr/>
      </dsp:nvSpPr>
      <dsp:spPr>
        <a:xfrm>
          <a:off x="7330389" y="678873"/>
          <a:ext cx="472038" cy="4720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81A933-20A9-4267-89BA-DC3CE75A1F0C}">
      <dsp:nvSpPr>
        <dsp:cNvPr id="0" name=""/>
        <dsp:cNvSpPr/>
      </dsp:nvSpPr>
      <dsp:spPr>
        <a:xfrm>
          <a:off x="6875740" y="1317905"/>
          <a:ext cx="1348681" cy="49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Conclusion</a:t>
          </a:r>
        </a:p>
      </dsp:txBody>
      <dsp:txXfrm>
        <a:off x="6875740" y="1317905"/>
        <a:ext cx="1348681" cy="498339"/>
      </dsp:txXfrm>
    </dsp:sp>
    <dsp:sp modelId="{617710F7-519D-4B78-85AD-EF4FE2A87031}">
      <dsp:nvSpPr>
        <dsp:cNvPr id="0" name=""/>
        <dsp:cNvSpPr/>
      </dsp:nvSpPr>
      <dsp:spPr>
        <a:xfrm>
          <a:off x="6875740" y="1842108"/>
          <a:ext cx="1348681" cy="24130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3719E-7132-D745-8B58-CE7D848500FD}" type="datetimeFigureOut">
              <a:rPr lang="en-US" smtClean="0"/>
              <a:t>4/28/25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91552-2AC5-6545-BB06-ECFE7B74029A}" type="slidenum">
              <a:rPr lang="en-US" smtClean="0"/>
              <a:t>‹#›</a:t>
            </a:fld>
            <a:endParaRPr lang="en-US"/>
          </a:p>
        </p:txBody>
      </p:sp>
    </p:spTree>
    <p:extLst>
      <p:ext uri="{BB962C8B-B14F-4D97-AF65-F5344CB8AC3E}">
        <p14:creationId xmlns:p14="http://schemas.microsoft.com/office/powerpoint/2010/main" val="149158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Good morning </a:t>
            </a:r>
            <a:br>
              <a:rPr lang="en-US">
                <a:latin typeface="Calibri"/>
                <a:ea typeface="Calibri"/>
                <a:cs typeface="Calibri"/>
              </a:rPr>
            </a:br>
            <a:r>
              <a:rPr lang="en-US">
                <a:latin typeface="Calibri"/>
                <a:ea typeface="Calibri"/>
                <a:cs typeface="Calibri"/>
              </a:rPr>
              <a:t>My name is Tanay and I alongside my teammates Neel and Pranav we will present </a:t>
            </a:r>
            <a:r>
              <a:rPr lang="en-US" b="1" err="1"/>
              <a:t>LogPress</a:t>
            </a:r>
            <a:r>
              <a:rPr lang="en-US" b="1"/>
              <a:t>: Optimized Compression and Retrieval of Unstructured Logs</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11B91552-2AC5-6545-BB06-ECFE7B74029A}" type="slidenum">
              <a:rPr lang="en-US" smtClean="0"/>
              <a:t>1</a:t>
            </a:fld>
            <a:endParaRPr lang="en-US"/>
          </a:p>
        </p:txBody>
      </p:sp>
    </p:spTree>
    <p:extLst>
      <p:ext uri="{BB962C8B-B14F-4D97-AF65-F5344CB8AC3E}">
        <p14:creationId xmlns:p14="http://schemas.microsoft.com/office/powerpoint/2010/main" val="383366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take a look at the table of contents. </a:t>
            </a:r>
            <a:br>
              <a:rPr lang="en-US">
                <a:cs typeface="+mn-lt"/>
              </a:rPr>
            </a:br>
            <a:r>
              <a:rPr lang="en-US"/>
              <a:t>We’ll begin with an overview to the problem. </a:t>
            </a:r>
            <a:br>
              <a:rPr lang="en-US">
                <a:cs typeface="+mn-lt"/>
              </a:rPr>
            </a:br>
            <a:r>
              <a:rPr lang="en-US"/>
              <a:t>Then, we will dive deep into the methodologies used. We will present the naïve approach and the three primary approaches to log compression namely chunking, clustering and distributed chunking approach</a:t>
            </a:r>
            <a:br>
              <a:rPr lang="en-US">
                <a:cs typeface="+mn-lt"/>
              </a:rPr>
            </a:br>
            <a:r>
              <a:rPr lang="en-US"/>
              <a:t>After that, we will present our experimental setup followed by the test results, and finally, we’ll conclude with key takeaways</a:t>
            </a:r>
          </a:p>
        </p:txBody>
      </p:sp>
      <p:sp>
        <p:nvSpPr>
          <p:cNvPr id="4" name="Slide Number Placeholder 3"/>
          <p:cNvSpPr>
            <a:spLocks noGrp="1"/>
          </p:cNvSpPr>
          <p:nvPr>
            <p:ph type="sldNum" sz="quarter" idx="5"/>
          </p:nvPr>
        </p:nvSpPr>
        <p:spPr/>
        <p:txBody>
          <a:bodyPr/>
          <a:lstStyle/>
          <a:p>
            <a:fld id="{11B91552-2AC5-6545-BB06-ECFE7B74029A}" type="slidenum">
              <a:rPr lang="en-US" smtClean="0"/>
              <a:t>2</a:t>
            </a:fld>
            <a:endParaRPr lang="en-US"/>
          </a:p>
        </p:txBody>
      </p:sp>
    </p:spTree>
    <p:extLst>
      <p:ext uri="{BB962C8B-B14F-4D97-AF65-F5344CB8AC3E}">
        <p14:creationId xmlns:p14="http://schemas.microsoft.com/office/powerpoint/2010/main" val="49176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Unstructured log files pose several significant challenges. </a:t>
            </a:r>
          </a:p>
          <a:p>
            <a:r>
              <a:rPr lang="en-US"/>
              <a:t>First, they consume a lot of space, resulting in high storage and backup costs. </a:t>
            </a:r>
          </a:p>
          <a:p>
            <a:r>
              <a:rPr lang="en-US"/>
              <a:t>Search performance is another issue, as finding specific information in large logs can be time-consuming, especially when traditional compression methods require full decompression before searching. </a:t>
            </a:r>
          </a:p>
          <a:p>
            <a:r>
              <a:rPr lang="en-US"/>
              <a:t>Logs often contain repetitive patterns, such as timestamps or IDs, but standard compression algorithms fail to exploit this redundancy efficiently. </a:t>
            </a:r>
          </a:p>
          <a:p>
            <a:r>
              <a:rPr lang="en-US"/>
              <a:t>Additionally, processing large log volumes requires substantial CPU and memory resources, particularly during search operations. </a:t>
            </a:r>
          </a:p>
          <a:p>
            <a:r>
              <a:rPr lang="en-US"/>
              <a:t>Finally, maintaining the original structure of the logs is crucial to ensure accurate searching and decompression. </a:t>
            </a:r>
          </a:p>
          <a:p>
            <a:r>
              <a:rPr lang="en-US"/>
              <a:t>These challenges highlight the need for an solution like </a:t>
            </a:r>
            <a:r>
              <a:rPr lang="en-US" err="1"/>
              <a:t>LogPress</a:t>
            </a:r>
            <a:r>
              <a:rPr lang="en-US"/>
              <a:t>, which addresses both compression and retrieval of unstructured logs more effectively.</a:t>
            </a:r>
          </a:p>
        </p:txBody>
      </p:sp>
      <p:sp>
        <p:nvSpPr>
          <p:cNvPr id="4" name="Slide Number Placeholder 3"/>
          <p:cNvSpPr>
            <a:spLocks noGrp="1"/>
          </p:cNvSpPr>
          <p:nvPr>
            <p:ph type="sldNum" sz="quarter" idx="5"/>
          </p:nvPr>
        </p:nvSpPr>
        <p:spPr/>
        <p:txBody>
          <a:bodyPr/>
          <a:lstStyle/>
          <a:p>
            <a:fld id="{11B91552-2AC5-6545-BB06-ECFE7B74029A}" type="slidenum">
              <a:rPr lang="en-US" smtClean="0"/>
              <a:t>3</a:t>
            </a:fld>
            <a:endParaRPr lang="en-US"/>
          </a:p>
        </p:txBody>
      </p:sp>
    </p:spTree>
    <p:extLst>
      <p:ext uri="{BB962C8B-B14F-4D97-AF65-F5344CB8AC3E}">
        <p14:creationId xmlns:p14="http://schemas.microsoft.com/office/powerpoint/2010/main" val="214208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provide an overview of key concepts related to our work</a:t>
            </a:r>
          </a:p>
          <a:p>
            <a:r>
              <a:rPr lang="en-US" b="1"/>
              <a:t>Original Log</a:t>
            </a:r>
            <a:r>
              <a:rPr lang="en-US"/>
              <a:t>: This is an example of a log entry with a timestamp, log level, and message. The log contains dynamic and static text.</a:t>
            </a:r>
          </a:p>
          <a:p>
            <a:r>
              <a:rPr lang="en-US" b="1"/>
              <a:t>Templates</a:t>
            </a:r>
            <a:r>
              <a:rPr lang="en-US"/>
              <a:t>: These represent static text that repeats across different logs. For example, the log contains a fixed string  and a &lt;VAR&gt; where &lt;VAR&gt; represents a variable part that changes across different logs.</a:t>
            </a:r>
          </a:p>
          <a:p>
            <a:r>
              <a:rPr lang="en-US" b="1"/>
              <a:t>Variables</a:t>
            </a:r>
            <a:r>
              <a:rPr lang="en-US"/>
              <a:t>: In our project, we treat numbers such as IP addresses, IDs, and other changing values as variables. For instance, 10.34.23.800, 201:3444, +233, etc., are considered variables.</a:t>
            </a:r>
          </a:p>
          <a:p>
            <a:r>
              <a:rPr lang="en-US" b="1"/>
              <a:t>Chunks</a:t>
            </a:r>
            <a:r>
              <a:rPr lang="en-US"/>
              <a:t>: These are smaller, fixed blocks of logs that are grouped and compressed together, which helps optimize storage and retrieval.</a:t>
            </a:r>
          </a:p>
          <a:p>
            <a:r>
              <a:rPr lang="en-US" b="1"/>
              <a:t>Wildcard Query</a:t>
            </a:r>
            <a:r>
              <a:rPr lang="en-US"/>
              <a:t>: This refers to search queries that support partial searching, such as 10.*800 or 201:?????, allowing for flexible and efficient searches.</a:t>
            </a:r>
          </a:p>
        </p:txBody>
      </p:sp>
      <p:sp>
        <p:nvSpPr>
          <p:cNvPr id="4" name="Slide Number Placeholder 3"/>
          <p:cNvSpPr>
            <a:spLocks noGrp="1"/>
          </p:cNvSpPr>
          <p:nvPr>
            <p:ph type="sldNum" sz="quarter" idx="5"/>
          </p:nvPr>
        </p:nvSpPr>
        <p:spPr/>
        <p:txBody>
          <a:bodyPr/>
          <a:lstStyle/>
          <a:p>
            <a:fld id="{11B91552-2AC5-6545-BB06-ECFE7B74029A}" type="slidenum">
              <a:rPr lang="en-US" smtClean="0"/>
              <a:t>4</a:t>
            </a:fld>
            <a:endParaRPr lang="en-US"/>
          </a:p>
        </p:txBody>
      </p:sp>
    </p:spTree>
    <p:extLst>
      <p:ext uri="{BB962C8B-B14F-4D97-AF65-F5344CB8AC3E}">
        <p14:creationId xmlns:p14="http://schemas.microsoft.com/office/powerpoint/2010/main" val="116759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B91552-2AC5-6545-BB06-ECFE7B74029A}" type="slidenum">
              <a:rPr lang="en-US" smtClean="0"/>
              <a:t>5</a:t>
            </a:fld>
            <a:endParaRPr lang="en-US"/>
          </a:p>
        </p:txBody>
      </p:sp>
    </p:spTree>
    <p:extLst>
      <p:ext uri="{BB962C8B-B14F-4D97-AF65-F5344CB8AC3E}">
        <p14:creationId xmlns:p14="http://schemas.microsoft.com/office/powerpoint/2010/main" val="174625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B91552-2AC5-6545-BB06-ECFE7B74029A}" type="slidenum">
              <a:rPr lang="en-US" smtClean="0"/>
              <a:t>8</a:t>
            </a:fld>
            <a:endParaRPr lang="en-US"/>
          </a:p>
        </p:txBody>
      </p:sp>
    </p:spTree>
    <p:extLst>
      <p:ext uri="{BB962C8B-B14F-4D97-AF65-F5344CB8AC3E}">
        <p14:creationId xmlns:p14="http://schemas.microsoft.com/office/powerpoint/2010/main" val="128868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Clustering Approach is similar to the chunking-based approach but adds a layer by grouping logs based on the uniqueness of their templates. Here's how it works:</a:t>
            </a:r>
          </a:p>
          <a:p>
            <a:r>
              <a:rPr lang="en-US"/>
              <a:t>The process starts with the input logs, which are being processed to extract patterns.</a:t>
            </a:r>
          </a:p>
          <a:p>
            <a:r>
              <a:rPr lang="en-US"/>
              <a:t>The logs are analyzed to identify common templates, These templates will help group similar logs together.</a:t>
            </a:r>
          </a:p>
          <a:p>
            <a:r>
              <a:rPr lang="en-US"/>
              <a:t>Based on the uniqueness of these templates, the logs are then clustered. We primarily use </a:t>
            </a:r>
            <a:r>
              <a:rPr lang="en-US" err="1"/>
              <a:t>kmeans</a:t>
            </a:r>
            <a:r>
              <a:rPr lang="en-US"/>
              <a:t> for clustering similar logs together.</a:t>
            </a:r>
          </a:p>
          <a:p>
            <a:r>
              <a:rPr lang="en-US"/>
              <a:t>Within each cluster, we separate the static template text from the variable text. </a:t>
            </a:r>
          </a:p>
          <a:p>
            <a:r>
              <a:rPr lang="en-US"/>
              <a:t>The static text is the part that stays the same across logs, and the variable text is the unique part of each log entry.</a:t>
            </a:r>
          </a:p>
          <a:p>
            <a:r>
              <a:rPr lang="en-US"/>
              <a:t>After separation, we encode the original log entries with mapped IDs for the variable text. </a:t>
            </a:r>
          </a:p>
          <a:p>
            <a:r>
              <a:rPr lang="en-US"/>
              <a:t>Using compression tools like </a:t>
            </a:r>
            <a:r>
              <a:rPr lang="en-US" err="1"/>
              <a:t>zlib</a:t>
            </a:r>
            <a:r>
              <a:rPr lang="en-US"/>
              <a:t>, all the clusters are further compressed together. This significantly reduces the size of the data for storage.</a:t>
            </a:r>
          </a:p>
          <a:p>
            <a:r>
              <a:rPr lang="en-US"/>
              <a:t>Searching and lossless decompression are some operations that are operations that are provided to the user</a:t>
            </a:r>
          </a:p>
          <a:p>
            <a:r>
              <a:rPr lang="en-US"/>
              <a:t>These compressed clusters can then be run in a distributed environment. By distributing the data, we can speed up the compression process</a:t>
            </a:r>
          </a:p>
        </p:txBody>
      </p:sp>
      <p:sp>
        <p:nvSpPr>
          <p:cNvPr id="4" name="Slide Number Placeholder 3"/>
          <p:cNvSpPr>
            <a:spLocks noGrp="1"/>
          </p:cNvSpPr>
          <p:nvPr>
            <p:ph type="sldNum" sz="quarter" idx="5"/>
          </p:nvPr>
        </p:nvSpPr>
        <p:spPr/>
        <p:txBody>
          <a:bodyPr/>
          <a:lstStyle/>
          <a:p>
            <a:fld id="{11B91552-2AC5-6545-BB06-ECFE7B74029A}" type="slidenum">
              <a:rPr lang="en-US" smtClean="0"/>
              <a:t>9</a:t>
            </a:fld>
            <a:endParaRPr lang="en-US"/>
          </a:p>
        </p:txBody>
      </p:sp>
    </p:spTree>
    <p:extLst>
      <p:ext uri="{BB962C8B-B14F-4D97-AF65-F5344CB8AC3E}">
        <p14:creationId xmlns:p14="http://schemas.microsoft.com/office/powerpoint/2010/main" val="593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now discuss the advantages and disadvantages of the Clustering Approach.</a:t>
            </a:r>
          </a:p>
          <a:p>
            <a:r>
              <a:rPr lang="en-US"/>
              <a:t>Searching can be done cluster wise.</a:t>
            </a:r>
          </a:p>
          <a:p>
            <a:r>
              <a:rPr lang="en-US"/>
              <a:t>Since each cluster contains similar data, compression within the cluster becomes more effective, helping to reduce the overall storage size.</a:t>
            </a:r>
          </a:p>
          <a:p>
            <a:r>
              <a:rPr lang="en-US"/>
              <a:t>Clusters can be distributed across multiple machines, enabling parallel processing, which speeds up the compression process and makes it more scalable.</a:t>
            </a:r>
          </a:p>
          <a:p>
            <a:r>
              <a:rPr lang="en-US"/>
              <a:t>This approach may contain disadvantages with clustering process as the main overhead. This is because it requires time and resources to group the logs effectively before any actual compression or retrieval can happen.</a:t>
            </a:r>
          </a:p>
          <a:p>
            <a:r>
              <a:rPr lang="en-US"/>
              <a:t>Deciding the optimal number of clusters is challenging, and choosing incorrectly could lead to a dip in performance </a:t>
            </a:r>
          </a:p>
          <a:p>
            <a:r>
              <a:rPr lang="en-US"/>
              <a:t>If the log data is too diverse and lacks inherent structure, clustering may not perform well, as the log entries will not naturally fit into well-defined groups.</a:t>
            </a:r>
          </a:p>
          <a:p>
            <a:r>
              <a:rPr lang="en-US"/>
              <a:t>Dividing datasets into smaller clusters can be a time-consuming process, especially as the size of the data increases.</a:t>
            </a:r>
          </a:p>
          <a:p>
            <a:endParaRPr lang="en-US"/>
          </a:p>
          <a:p>
            <a:r>
              <a:rPr lang="en-US"/>
              <a:t>In summary, while the clustering approach brings several benefits, especially in terms of compression and distributed processing, it also requires careful consideration of clustering strategies and data characteristics."</a:t>
            </a:r>
          </a:p>
        </p:txBody>
      </p:sp>
      <p:sp>
        <p:nvSpPr>
          <p:cNvPr id="4" name="Slide Number Placeholder 3"/>
          <p:cNvSpPr>
            <a:spLocks noGrp="1"/>
          </p:cNvSpPr>
          <p:nvPr>
            <p:ph type="sldNum" sz="quarter" idx="5"/>
          </p:nvPr>
        </p:nvSpPr>
        <p:spPr/>
        <p:txBody>
          <a:bodyPr/>
          <a:lstStyle/>
          <a:p>
            <a:fld id="{11B91552-2AC5-6545-BB06-ECFE7B74029A}" type="slidenum">
              <a:rPr lang="en-US" smtClean="0"/>
              <a:t>10</a:t>
            </a:fld>
            <a:endParaRPr lang="en-US"/>
          </a:p>
        </p:txBody>
      </p:sp>
    </p:spTree>
    <p:extLst>
      <p:ext uri="{BB962C8B-B14F-4D97-AF65-F5344CB8AC3E}">
        <p14:creationId xmlns:p14="http://schemas.microsoft.com/office/powerpoint/2010/main" val="175132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I worked on building upon the work done by Neel on the chunking approach and making it distributed environment.</a:t>
            </a:r>
          </a:p>
          <a:p>
            <a:endParaRPr lang="en-US">
              <a:latin typeface="Calibri"/>
              <a:ea typeface="Calibri"/>
              <a:cs typeface="Calibri"/>
            </a:endParaRPr>
          </a:p>
          <a:p>
            <a:r>
              <a:rPr lang="en-US">
                <a:latin typeface="Calibri"/>
                <a:ea typeface="Calibri"/>
                <a:cs typeface="Calibri"/>
              </a:rPr>
              <a:t>All the requests for compression and decompression are done by the client.</a:t>
            </a:r>
            <a:endParaRPr lang="en-US"/>
          </a:p>
          <a:p>
            <a:endParaRPr lang="en-US">
              <a:latin typeface="Calibri"/>
              <a:ea typeface="Calibri"/>
              <a:cs typeface="Calibri"/>
            </a:endParaRPr>
          </a:p>
          <a:p>
            <a:r>
              <a:rPr lang="en-US">
                <a:latin typeface="Calibri"/>
                <a:ea typeface="Calibri"/>
                <a:cs typeface="Calibri"/>
              </a:rPr>
              <a:t>The client then splits all the files into chunks and sends them in round robin to all the worker nodes.</a:t>
            </a:r>
          </a:p>
          <a:p>
            <a:endParaRPr lang="en-US">
              <a:latin typeface="Calibri"/>
              <a:ea typeface="Calibri"/>
              <a:cs typeface="Calibri"/>
            </a:endParaRPr>
          </a:p>
          <a:p>
            <a:r>
              <a:rPr lang="en-US">
                <a:latin typeface="Calibri"/>
                <a:ea typeface="Calibri"/>
                <a:cs typeface="Calibri"/>
              </a:rPr>
              <a:t>The worker nodes parse the chunks into templates and variables which are sent to the </a:t>
            </a:r>
            <a:r>
              <a:rPr lang="en-US" err="1">
                <a:latin typeface="Calibri"/>
                <a:ea typeface="Calibri"/>
                <a:cs typeface="Calibri"/>
              </a:rPr>
              <a:t>db</a:t>
            </a:r>
            <a:r>
              <a:rPr lang="en-US">
                <a:latin typeface="Calibri"/>
                <a:ea typeface="Calibri"/>
                <a:cs typeface="Calibri"/>
              </a:rPr>
              <a:t> server which them converting them to their global dictionary.</a:t>
            </a:r>
          </a:p>
          <a:p>
            <a:endParaRPr lang="en-US">
              <a:latin typeface="Calibri"/>
              <a:ea typeface="Calibri"/>
              <a:cs typeface="Calibri"/>
            </a:endParaRPr>
          </a:p>
          <a:p>
            <a:r>
              <a:rPr lang="en-US">
                <a:latin typeface="Calibri"/>
                <a:ea typeface="Calibri"/>
                <a:cs typeface="Calibri"/>
              </a:rPr>
              <a:t>The global dictionary is sent back to all the workers for writing their parsed logs back to their local archives.</a:t>
            </a:r>
          </a:p>
          <a:p>
            <a:endParaRPr lang="en-US">
              <a:latin typeface="Calibri"/>
              <a:ea typeface="Calibri"/>
              <a:cs typeface="Calibri"/>
            </a:endParaRPr>
          </a:p>
          <a:p>
            <a:r>
              <a:rPr lang="en-US">
                <a:latin typeface="Calibri"/>
                <a:ea typeface="Calibri"/>
                <a:cs typeface="Calibri"/>
              </a:rPr>
              <a:t>For decompression we do almost the same thing.</a:t>
            </a:r>
          </a:p>
          <a:p>
            <a:endParaRPr lang="en-US">
              <a:latin typeface="Calibri"/>
              <a:ea typeface="Calibri"/>
              <a:cs typeface="Calibri"/>
            </a:endParaRPr>
          </a:p>
          <a:p>
            <a:r>
              <a:rPr lang="en-US">
                <a:latin typeface="Calibri"/>
                <a:ea typeface="Calibri"/>
                <a:cs typeface="Calibri"/>
              </a:rPr>
              <a:t>We ask the </a:t>
            </a:r>
            <a:r>
              <a:rPr lang="en-US" err="1">
                <a:latin typeface="Calibri"/>
                <a:ea typeface="Calibri"/>
                <a:cs typeface="Calibri"/>
              </a:rPr>
              <a:t>db</a:t>
            </a:r>
            <a:r>
              <a:rPr lang="en-US">
                <a:latin typeface="Calibri"/>
                <a:ea typeface="Calibri"/>
                <a:cs typeface="Calibri"/>
              </a:rPr>
              <a:t> server for the global dictionary which is used to convert the local archives to logs for decompression </a:t>
            </a:r>
          </a:p>
          <a:p>
            <a:r>
              <a:rPr lang="en-US">
                <a:latin typeface="Calibri"/>
                <a:ea typeface="Calibri"/>
                <a:cs typeface="Calibri"/>
              </a:rPr>
              <a:t>and the workers send the decompressed logs to the client.</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11B91552-2AC5-6545-BB06-ECFE7B74029A}" type="slidenum">
              <a:rPr lang="en-US" smtClean="0"/>
              <a:t>11</a:t>
            </a:fld>
            <a:endParaRPr lang="en-US"/>
          </a:p>
        </p:txBody>
      </p:sp>
    </p:spTree>
    <p:extLst>
      <p:ext uri="{BB962C8B-B14F-4D97-AF65-F5344CB8AC3E}">
        <p14:creationId xmlns:p14="http://schemas.microsoft.com/office/powerpoint/2010/main" val="9258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A5C5978-9C83-5E4E-B798-9DBB1D858988}" type="datetime1">
              <a:rPr lang="en-US" smtClean="0"/>
              <a:t>4/28/25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1F8D8A4-D6BB-4746-98CD-FC22414CFDB7}" type="datetime1">
              <a:rPr lang="en-US" smtClean="0"/>
              <a:t>4/28/25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404B57-EBC1-2B49-8BF0-D72050E94E4C}" type="datetime1">
              <a:rPr lang="en-US" smtClean="0"/>
              <a:t>4/28/25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D51360-4F43-DA43-86C4-4F049DEA161F}" type="datetime1">
              <a:rPr lang="en-US" smtClean="0"/>
              <a:t>4/28/25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FB22AB-E864-2D42-B3E1-68371AE2D1FC}" type="datetime1">
              <a:rPr lang="en-US" smtClean="0"/>
              <a:t>4/28/25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DB0E462-C6DB-AC4D-BF96-61EDE66F120B}" type="datetime1">
              <a:rPr lang="en-US" smtClean="0"/>
              <a:t>4/28/25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5C6033A-371E-9E44-9F96-B385B4D5EFE2}" type="datetime1">
              <a:rPr lang="en-US" smtClean="0"/>
              <a:t>4/28/25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F74352D-02BD-3942-A536-1206712B4808}" type="datetime1">
              <a:rPr lang="en-US" smtClean="0"/>
              <a:t>4/28/25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1CF86-8808-5C41-ACFA-988BB098714D}" type="datetime1">
              <a:rPr lang="en-US" smtClean="0"/>
              <a:t>4/28/25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07846D6-4045-784B-9255-295FC1211550}" type="datetime1">
              <a:rPr lang="en-US" smtClean="0"/>
              <a:t>4/28/25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53A6FEA-93DF-1148-8EB7-1ACE732C3615}" type="datetime1">
              <a:rPr lang="en-US" smtClean="0"/>
              <a:t>4/28/25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Headline Line One</a:t>
            </a:r>
            <a:br>
              <a:rPr lang="en-US"/>
            </a:br>
            <a:r>
              <a:rPr lang="en-US"/>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358A6DB-EADA-2F41-B954-854121645BEB}" type="datetime1">
              <a:rPr lang="en-US" smtClean="0"/>
              <a:t>4/28/25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logpai/loghub"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sz="2600" err="1">
                <a:latin typeface="Roboto"/>
                <a:ea typeface="Roboto"/>
                <a:cs typeface="Roboto"/>
              </a:rPr>
              <a:t>LogPress</a:t>
            </a:r>
            <a:r>
              <a:rPr lang="en-US" sz="2600">
                <a:latin typeface="Roboto"/>
                <a:ea typeface="Roboto"/>
                <a:cs typeface="Roboto"/>
              </a:rPr>
              <a:t>: Optimized Compression and Retrieval of Unstructured Logs</a:t>
            </a:r>
            <a:endParaRPr lang="en-US" sz="2600">
              <a:latin typeface="Roboto"/>
            </a:endParaRPr>
          </a:p>
        </p:txBody>
      </p:sp>
      <p:sp>
        <p:nvSpPr>
          <p:cNvPr id="3" name="Subtitle 2"/>
          <p:cNvSpPr>
            <a:spLocks noGrp="1"/>
          </p:cNvSpPr>
          <p:nvPr>
            <p:ph type="subTitle" idx="1"/>
          </p:nvPr>
        </p:nvSpPr>
        <p:spPr/>
        <p:txBody>
          <a:bodyPr rtlCol="0">
            <a:normAutofit/>
          </a:bodyPr>
          <a:lstStyle/>
          <a:p>
            <a:pPr>
              <a:defRPr/>
            </a:pPr>
            <a:r>
              <a:rPr lang="en-US" sz="1800">
                <a:solidFill>
                  <a:srgbClr val="888888"/>
                </a:solidFill>
                <a:latin typeface="Roboto"/>
                <a:ea typeface="Roboto"/>
                <a:cs typeface="Roboto"/>
              </a:rPr>
              <a:t>Neel Dudheliya</a:t>
            </a:r>
            <a:endParaRPr lang="en-US" sz="2000">
              <a:latin typeface="Roboto"/>
              <a:ea typeface="Roboto"/>
            </a:endParaRPr>
          </a:p>
          <a:p>
            <a:pPr>
              <a:defRPr/>
            </a:pPr>
            <a:r>
              <a:rPr lang="en-US" sz="1800">
                <a:solidFill>
                  <a:srgbClr val="888888"/>
                </a:solidFill>
                <a:latin typeface="Roboto"/>
                <a:ea typeface="Roboto"/>
                <a:cs typeface="Roboto"/>
              </a:rPr>
              <a:t>Tanay Gandhi</a:t>
            </a:r>
            <a:endParaRPr lang="en-US" sz="2000">
              <a:latin typeface="Roboto"/>
              <a:ea typeface="Roboto"/>
            </a:endParaRPr>
          </a:p>
          <a:p>
            <a:pPr>
              <a:defRPr/>
            </a:pPr>
            <a:r>
              <a:rPr lang="en-US" sz="1800">
                <a:solidFill>
                  <a:srgbClr val="888888"/>
                </a:solidFill>
                <a:latin typeface="Roboto"/>
                <a:ea typeface="Roboto"/>
                <a:cs typeface="Roboto"/>
              </a:rPr>
              <a:t>Pranav </a:t>
            </a:r>
            <a:r>
              <a:rPr lang="en-US" sz="1800" err="1">
                <a:solidFill>
                  <a:srgbClr val="888888"/>
                </a:solidFill>
                <a:latin typeface="Roboto"/>
                <a:ea typeface="Roboto"/>
                <a:cs typeface="Roboto"/>
              </a:rPr>
              <a:t>Jibhakate</a:t>
            </a:r>
            <a:endParaRPr lang="en-US" sz="2000">
              <a:latin typeface="Roboto"/>
              <a:ea typeface="Roboto"/>
            </a:endParaRPr>
          </a:p>
        </p:txBody>
      </p:sp>
      <p:sp>
        <p:nvSpPr>
          <p:cNvPr id="2" name="Slide Number Placeholder 1">
            <a:extLst>
              <a:ext uri="{FF2B5EF4-FFF2-40B4-BE49-F238E27FC236}">
                <a16:creationId xmlns:a16="http://schemas.microsoft.com/office/drawing/2014/main" id="{77ABEB1C-6FCE-6618-EA3C-C53358C4C017}"/>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DEED8-B70E-3B2F-9C25-4EE69BAAD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3D063-8A62-B7E9-608F-C9092D27CA51}"/>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Clustering Approach</a:t>
            </a:r>
          </a:p>
        </p:txBody>
      </p:sp>
      <p:sp>
        <p:nvSpPr>
          <p:cNvPr id="10" name="Content Placeholder 3">
            <a:extLst>
              <a:ext uri="{FF2B5EF4-FFF2-40B4-BE49-F238E27FC236}">
                <a16:creationId xmlns:a16="http://schemas.microsoft.com/office/drawing/2014/main" id="{55A86646-6482-CE9A-25CB-E88C8FE29B61}"/>
              </a:ext>
            </a:extLst>
          </p:cNvPr>
          <p:cNvSpPr>
            <a:spLocks noGrp="1"/>
          </p:cNvSpPr>
          <p:nvPr>
            <p:ph sz="quarter" idx="4"/>
          </p:nvPr>
        </p:nvSpPr>
        <p:spPr>
          <a:xfrm>
            <a:off x="4645028" y="1246909"/>
            <a:ext cx="4041775" cy="3765666"/>
          </a:xfrm>
        </p:spPr>
        <p:txBody>
          <a:bodyPr/>
          <a:lstStyle/>
          <a:p>
            <a:pPr marL="0" indent="0">
              <a:lnSpc>
                <a:spcPct val="150000"/>
              </a:lnSpc>
              <a:buNone/>
            </a:pPr>
            <a:r>
              <a:rPr lang="en-US" sz="1800">
                <a:latin typeface="Roboto"/>
                <a:ea typeface="ＭＳ Ｐゴシック"/>
              </a:rPr>
              <a:t>Disadvantages</a:t>
            </a:r>
            <a:endParaRPr lang="en-US" sz="1400">
              <a:latin typeface="Roboto"/>
              <a:ea typeface="ＭＳ Ｐゴシック"/>
            </a:endParaRPr>
          </a:p>
          <a:p>
            <a:pPr>
              <a:buFontTx/>
              <a:buChar char="-"/>
            </a:pPr>
            <a:r>
              <a:rPr lang="en-US" sz="1400">
                <a:latin typeface="Roboto"/>
                <a:ea typeface="ＭＳ Ｐゴシック"/>
              </a:rPr>
              <a:t>Clustering adds an initial overhead for clustering data</a:t>
            </a:r>
            <a:endParaRPr lang="en-US" sz="1400">
              <a:latin typeface="Roboto"/>
            </a:endParaRPr>
          </a:p>
          <a:p>
            <a:pPr>
              <a:buFontTx/>
              <a:buChar char="-"/>
            </a:pPr>
            <a:endParaRPr lang="en-US" sz="1400">
              <a:latin typeface="Roboto"/>
              <a:ea typeface="ＭＳ Ｐゴシック"/>
            </a:endParaRPr>
          </a:p>
          <a:p>
            <a:pPr>
              <a:buFontTx/>
              <a:buChar char="-"/>
            </a:pPr>
            <a:r>
              <a:rPr lang="en-US" sz="1400">
                <a:latin typeface="Roboto"/>
                <a:ea typeface="ＭＳ Ｐゴシック"/>
              </a:rPr>
              <a:t>Determining the best number of clusters is challenging and may affect performance</a:t>
            </a:r>
            <a:endParaRPr lang="en-US" sz="1400">
              <a:latin typeface="Roboto"/>
            </a:endParaRPr>
          </a:p>
          <a:p>
            <a:pPr>
              <a:buFontTx/>
              <a:buChar char="-"/>
            </a:pPr>
            <a:endParaRPr lang="en-US" sz="1400">
              <a:latin typeface="Roboto"/>
            </a:endParaRPr>
          </a:p>
          <a:p>
            <a:pPr>
              <a:buFontTx/>
              <a:buChar char="-"/>
            </a:pPr>
            <a:r>
              <a:rPr lang="en-US" sz="1400">
                <a:latin typeface="Roboto"/>
                <a:ea typeface="ＭＳ Ｐゴシック"/>
              </a:rPr>
              <a:t>Poor clustered data can lead to ineffective compression and searches</a:t>
            </a:r>
            <a:endParaRPr lang="en-US" sz="1400">
              <a:latin typeface="Roboto"/>
            </a:endParaRPr>
          </a:p>
          <a:p>
            <a:pPr>
              <a:buFontTx/>
              <a:buChar char="-"/>
            </a:pPr>
            <a:endParaRPr lang="en-US" sz="1400">
              <a:latin typeface="Roboto"/>
              <a:ea typeface="ＭＳ Ｐゴシック"/>
            </a:endParaRPr>
          </a:p>
          <a:p>
            <a:pPr>
              <a:buFontTx/>
              <a:buChar char="-"/>
            </a:pPr>
            <a:r>
              <a:rPr lang="en-US" sz="1400">
                <a:latin typeface="Roboto"/>
                <a:ea typeface="ＭＳ Ｐゴシック"/>
              </a:rPr>
              <a:t>Not ideal for highly variable data </a:t>
            </a:r>
            <a:endParaRPr lang="en-US" sz="1400">
              <a:latin typeface="Roboto"/>
            </a:endParaRPr>
          </a:p>
          <a:p>
            <a:pPr>
              <a:buFontTx/>
              <a:buChar char="-"/>
            </a:pPr>
            <a:endParaRPr lang="en-US" sz="1400">
              <a:latin typeface="Roboto"/>
            </a:endParaRPr>
          </a:p>
          <a:p>
            <a:pPr>
              <a:buFontTx/>
              <a:buChar char="-"/>
            </a:pPr>
            <a:r>
              <a:rPr lang="en-US" sz="1400">
                <a:latin typeface="Roboto"/>
                <a:ea typeface="ＭＳ Ｐゴシック"/>
              </a:rPr>
              <a:t>Time consuming process for dividing large datasets into different clusters</a:t>
            </a: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p:txBody>
      </p:sp>
      <p:sp>
        <p:nvSpPr>
          <p:cNvPr id="4" name="Content Placeholder 3">
            <a:extLst>
              <a:ext uri="{FF2B5EF4-FFF2-40B4-BE49-F238E27FC236}">
                <a16:creationId xmlns:a16="http://schemas.microsoft.com/office/drawing/2014/main" id="{259EB88A-CE26-CD2F-F5BD-2A5133177762}"/>
              </a:ext>
            </a:extLst>
          </p:cNvPr>
          <p:cNvSpPr>
            <a:spLocks noGrp="1"/>
          </p:cNvSpPr>
          <p:nvPr>
            <p:ph sz="half" idx="2"/>
          </p:nvPr>
        </p:nvSpPr>
        <p:spPr>
          <a:xfrm>
            <a:off x="457200" y="1246909"/>
            <a:ext cx="4040188" cy="3765666"/>
          </a:xfrm>
        </p:spPr>
        <p:txBody>
          <a:bodyPr/>
          <a:lstStyle/>
          <a:p>
            <a:pPr marL="0" indent="0">
              <a:lnSpc>
                <a:spcPct val="150000"/>
              </a:lnSpc>
              <a:buNone/>
            </a:pPr>
            <a:r>
              <a:rPr lang="en-US" sz="1800">
                <a:latin typeface="Roboto"/>
                <a:ea typeface="ＭＳ Ｐゴシック"/>
              </a:rPr>
              <a:t>Advantages</a:t>
            </a:r>
          </a:p>
          <a:p>
            <a:pPr>
              <a:buFontTx/>
              <a:buChar char="-"/>
            </a:pPr>
            <a:r>
              <a:rPr lang="en-US" sz="1400">
                <a:latin typeface="Roboto"/>
                <a:ea typeface="ＭＳ Ｐゴシック"/>
              </a:rPr>
              <a:t>Searching is done cluster wise</a:t>
            </a:r>
          </a:p>
          <a:p>
            <a:pPr>
              <a:buFontTx/>
              <a:buChar char="-"/>
            </a:pPr>
            <a:endParaRPr lang="en-US" sz="1400">
              <a:latin typeface="Roboto"/>
              <a:ea typeface="ＭＳ Ｐゴシック"/>
            </a:endParaRPr>
          </a:p>
          <a:p>
            <a:pPr>
              <a:buFontTx/>
              <a:buChar char="-"/>
            </a:pPr>
            <a:r>
              <a:rPr lang="en-US" sz="1400">
                <a:latin typeface="Roboto"/>
                <a:ea typeface="ＭＳ Ｐゴシック"/>
              </a:rPr>
              <a:t>Clusters have similar data that enables efficient compression within the cluster</a:t>
            </a:r>
            <a:endParaRPr lang="en-US" sz="1400">
              <a:latin typeface="Roboto"/>
            </a:endParaRPr>
          </a:p>
          <a:p>
            <a:pPr>
              <a:buFontTx/>
              <a:buChar char="-"/>
            </a:pPr>
            <a:endParaRPr lang="en-US" sz="1400">
              <a:latin typeface="Roboto"/>
              <a:ea typeface="ＭＳ Ｐゴシック"/>
            </a:endParaRPr>
          </a:p>
          <a:p>
            <a:pPr>
              <a:buFontTx/>
              <a:buChar char="-"/>
            </a:pPr>
            <a:r>
              <a:rPr lang="en-US" sz="1400">
                <a:latin typeface="Roboto"/>
                <a:ea typeface="ＭＳ Ｐゴシック"/>
              </a:rPr>
              <a:t>Enables distributed compression by distributing clusters across multiple machines</a:t>
            </a:r>
            <a:endParaRPr lang="en-US" sz="1400">
              <a:latin typeface="Roboto"/>
            </a:endParaRPr>
          </a:p>
          <a:p>
            <a:pPr>
              <a:buFontTx/>
              <a:buChar char="-"/>
            </a:pPr>
            <a:endParaRPr lang="en-US" sz="1400">
              <a:latin typeface="Roboto"/>
              <a:ea typeface="ＭＳ Ｐゴシック"/>
            </a:endParaRPr>
          </a:p>
          <a:p>
            <a:pPr>
              <a:buFontTx/>
              <a:buChar char="-"/>
            </a:pPr>
            <a:endParaRPr lang="en-US" sz="1400">
              <a:latin typeface="Roboto"/>
            </a:endParaRPr>
          </a:p>
        </p:txBody>
      </p:sp>
      <p:sp>
        <p:nvSpPr>
          <p:cNvPr id="3" name="Slide Number Placeholder 2">
            <a:extLst>
              <a:ext uri="{FF2B5EF4-FFF2-40B4-BE49-F238E27FC236}">
                <a16:creationId xmlns:a16="http://schemas.microsoft.com/office/drawing/2014/main" id="{029124B0-3201-1B99-6F92-793A6C93CA9F}"/>
              </a:ext>
            </a:extLst>
          </p:cNvPr>
          <p:cNvSpPr>
            <a:spLocks noGrp="1"/>
          </p:cNvSpPr>
          <p:nvPr>
            <p:ph type="sldNum" sz="quarter" idx="12"/>
          </p:nvPr>
        </p:nvSpPr>
        <p:spPr/>
        <p:txBody>
          <a:bodyPr/>
          <a:lstStyle/>
          <a:p>
            <a:pPr>
              <a:defRPr/>
            </a:pPr>
            <a:fld id="{BB5B94E0-5E06-6D42-A41D-50D581B40900}" type="slidenum">
              <a:rPr lang="en-US" smtClean="0"/>
              <a:pPr>
                <a:defRPr/>
              </a:pPr>
              <a:t>10</a:t>
            </a:fld>
            <a:endParaRPr lang="en-US"/>
          </a:p>
        </p:txBody>
      </p:sp>
    </p:spTree>
    <p:extLst>
      <p:ext uri="{BB962C8B-B14F-4D97-AF65-F5344CB8AC3E}">
        <p14:creationId xmlns:p14="http://schemas.microsoft.com/office/powerpoint/2010/main" val="48538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7BB95-1C8A-2C0A-20A8-6491F2277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288A1E-4CA7-D22D-468F-4D76A5AC6F67}"/>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Distributed Chunking</a:t>
            </a:r>
          </a:p>
        </p:txBody>
      </p:sp>
      <p:sp>
        <p:nvSpPr>
          <p:cNvPr id="10" name="Content Placeholder 3">
            <a:extLst>
              <a:ext uri="{FF2B5EF4-FFF2-40B4-BE49-F238E27FC236}">
                <a16:creationId xmlns:a16="http://schemas.microsoft.com/office/drawing/2014/main" id="{E2848886-5B48-49AE-65A9-87FC67A0F599}"/>
              </a:ext>
            </a:extLst>
          </p:cNvPr>
          <p:cNvSpPr>
            <a:spLocks noGrp="1"/>
          </p:cNvSpPr>
          <p:nvPr>
            <p:ph sz="quarter" idx="4"/>
          </p:nvPr>
        </p:nvSpPr>
        <p:spPr>
          <a:xfrm>
            <a:off x="4645028" y="1291327"/>
            <a:ext cx="4041775" cy="3721247"/>
          </a:xfrm>
        </p:spPr>
        <p:txBody>
          <a:bodyPr/>
          <a:lstStyle/>
          <a:p>
            <a:pPr>
              <a:buFontTx/>
              <a:buChar char="-"/>
            </a:pPr>
            <a:r>
              <a:rPr lang="en-US" sz="1400">
                <a:latin typeface="Roboto"/>
                <a:ea typeface="ＭＳ Ｐゴシック"/>
              </a:rPr>
              <a:t>Similar to the Chunking approach we the client first distributes all the chunks to the workers.</a:t>
            </a:r>
            <a:endParaRPr lang="en-US" sz="1400">
              <a:latin typeface="Roboto"/>
            </a:endParaRPr>
          </a:p>
          <a:p>
            <a:pPr>
              <a:buFontTx/>
              <a:buChar char="-"/>
            </a:pPr>
            <a:r>
              <a:rPr lang="en-US" sz="1400">
                <a:latin typeface="Roboto"/>
                <a:ea typeface="ＭＳ Ｐゴシック"/>
              </a:rPr>
              <a:t>We parse the templates and send them to the DB server to convert them to global Dictionaries with respective IDs.</a:t>
            </a:r>
          </a:p>
          <a:p>
            <a:pPr>
              <a:buFontTx/>
              <a:buChar char="-"/>
            </a:pPr>
            <a:r>
              <a:rPr lang="en-US" sz="1400">
                <a:latin typeface="Roboto"/>
                <a:ea typeface="ＭＳ Ｐゴシック"/>
              </a:rPr>
              <a:t>The DB server then sends the global dictionaries back to the workers to convert the parsed logs to original logs in their respective machines.</a:t>
            </a:r>
          </a:p>
          <a:p>
            <a:pPr>
              <a:buFontTx/>
              <a:buChar char="-"/>
            </a:pPr>
            <a:r>
              <a:rPr lang="en-US" sz="1400">
                <a:latin typeface="Roboto"/>
                <a:ea typeface="ＭＳ Ｐゴシック"/>
              </a:rPr>
              <a:t>It builds on the previous work so we can leverage multithreading searching and decompression.</a:t>
            </a:r>
            <a:endParaRPr lang="en-US" sz="1400">
              <a:latin typeface="Roboto"/>
            </a:endParaRPr>
          </a:p>
          <a:p>
            <a:pPr>
              <a:buFontTx/>
              <a:buChar char="-"/>
            </a:pPr>
            <a:r>
              <a:rPr lang="en-US" sz="1400">
                <a:latin typeface="Roboto"/>
                <a:ea typeface="ＭＳ Ｐゴシック"/>
              </a:rPr>
              <a:t>The compression ratio remains the same as the there is nothing repeated between the workers.</a:t>
            </a:r>
            <a:endParaRPr lang="en-US" sz="1400">
              <a:latin typeface="Roboto"/>
            </a:endParaRPr>
          </a:p>
          <a:p>
            <a:pPr>
              <a:buFontTx/>
              <a:buChar char="-"/>
            </a:pPr>
            <a:endParaRPr lang="en-US" sz="1400">
              <a:latin typeface="Roboto"/>
            </a:endParaRPr>
          </a:p>
        </p:txBody>
      </p:sp>
      <p:pic>
        <p:nvPicPr>
          <p:cNvPr id="6" name="Content Placeholder 5">
            <a:extLst>
              <a:ext uri="{FF2B5EF4-FFF2-40B4-BE49-F238E27FC236}">
                <a16:creationId xmlns:a16="http://schemas.microsoft.com/office/drawing/2014/main" id="{7A5E2056-5DF0-CD2E-BBD3-7B4CCD2662BB}"/>
              </a:ext>
            </a:extLst>
          </p:cNvPr>
          <p:cNvPicPr>
            <a:picLocks noGrp="1" noChangeAspect="1"/>
          </p:cNvPicPr>
          <p:nvPr>
            <p:ph sz="half" idx="2"/>
          </p:nvPr>
        </p:nvPicPr>
        <p:blipFill>
          <a:blip r:embed="rId3"/>
          <a:stretch>
            <a:fillRect/>
          </a:stretch>
        </p:blipFill>
        <p:spPr>
          <a:xfrm>
            <a:off x="149367" y="1650550"/>
            <a:ext cx="4349606" cy="2770802"/>
          </a:xfrm>
        </p:spPr>
      </p:pic>
      <p:sp>
        <p:nvSpPr>
          <p:cNvPr id="3" name="Slide Number Placeholder 2">
            <a:extLst>
              <a:ext uri="{FF2B5EF4-FFF2-40B4-BE49-F238E27FC236}">
                <a16:creationId xmlns:a16="http://schemas.microsoft.com/office/drawing/2014/main" id="{58CC4893-4B2C-7230-E483-09EC8240280F}"/>
              </a:ext>
            </a:extLst>
          </p:cNvPr>
          <p:cNvSpPr>
            <a:spLocks noGrp="1"/>
          </p:cNvSpPr>
          <p:nvPr>
            <p:ph type="sldNum" sz="quarter" idx="12"/>
          </p:nvPr>
        </p:nvSpPr>
        <p:spPr/>
        <p:txBody>
          <a:bodyPr/>
          <a:lstStyle/>
          <a:p>
            <a:pPr>
              <a:defRPr/>
            </a:pPr>
            <a:fld id="{BB5B94E0-5E06-6D42-A41D-50D581B40900}" type="slidenum">
              <a:rPr lang="en-US" smtClean="0"/>
              <a:pPr>
                <a:defRPr/>
              </a:pPr>
              <a:t>11</a:t>
            </a:fld>
            <a:endParaRPr lang="en-US"/>
          </a:p>
        </p:txBody>
      </p:sp>
    </p:spTree>
    <p:extLst>
      <p:ext uri="{BB962C8B-B14F-4D97-AF65-F5344CB8AC3E}">
        <p14:creationId xmlns:p14="http://schemas.microsoft.com/office/powerpoint/2010/main" val="9576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4F7C8-35A9-4136-A9BA-57C2513C3B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8D0C94-752C-19B4-6DA5-89B5ACEEF8C2}"/>
              </a:ext>
            </a:extLst>
          </p:cNvPr>
          <p:cNvSpPr>
            <a:spLocks noGrp="1"/>
          </p:cNvSpPr>
          <p:nvPr>
            <p:ph type="title"/>
          </p:nvPr>
        </p:nvSpPr>
        <p:spPr>
          <a:xfrm>
            <a:off x="457203" y="650504"/>
            <a:ext cx="8229600" cy="496652"/>
          </a:xfrm>
        </p:spPr>
        <p:txBody>
          <a:bodyPr wrap="square" anchor="ctr">
            <a:noAutofit/>
          </a:bodyPr>
          <a:lstStyle/>
          <a:p>
            <a:r>
              <a:rPr lang="en-US">
                <a:latin typeface="Roboto"/>
                <a:ea typeface="ＭＳ Ｐゴシック"/>
              </a:rPr>
              <a:t>Distributed Chunking</a:t>
            </a:r>
          </a:p>
        </p:txBody>
      </p:sp>
      <p:sp>
        <p:nvSpPr>
          <p:cNvPr id="10" name="Content Placeholder 3">
            <a:extLst>
              <a:ext uri="{FF2B5EF4-FFF2-40B4-BE49-F238E27FC236}">
                <a16:creationId xmlns:a16="http://schemas.microsoft.com/office/drawing/2014/main" id="{DEE440D9-C294-2FDA-4537-CF4DD8E0C8AE}"/>
              </a:ext>
            </a:extLst>
          </p:cNvPr>
          <p:cNvSpPr>
            <a:spLocks noGrp="1"/>
          </p:cNvSpPr>
          <p:nvPr>
            <p:ph sz="quarter" idx="4"/>
          </p:nvPr>
        </p:nvSpPr>
        <p:spPr>
          <a:xfrm>
            <a:off x="4645028" y="1246909"/>
            <a:ext cx="4041775" cy="3765666"/>
          </a:xfrm>
        </p:spPr>
        <p:txBody>
          <a:bodyPr/>
          <a:lstStyle/>
          <a:p>
            <a:pPr marL="0" indent="0">
              <a:lnSpc>
                <a:spcPct val="150000"/>
              </a:lnSpc>
              <a:buNone/>
            </a:pPr>
            <a:r>
              <a:rPr lang="en-US" sz="1400">
                <a:latin typeface="Roboto"/>
                <a:ea typeface="ＭＳ Ｐゴシック"/>
              </a:rPr>
              <a:t>Disadvantages</a:t>
            </a:r>
          </a:p>
          <a:p>
            <a:pPr>
              <a:buFontTx/>
              <a:buChar char="-"/>
            </a:pPr>
            <a:r>
              <a:rPr lang="en-US" sz="1400">
                <a:latin typeface="Roboto"/>
                <a:ea typeface="ＭＳ Ｐゴシック"/>
              </a:rPr>
              <a:t>Single point of failure for this architecture (this can be avoided by using distributed </a:t>
            </a:r>
            <a:r>
              <a:rPr lang="en-US" sz="1400" err="1">
                <a:latin typeface="Roboto"/>
                <a:ea typeface="ＭＳ Ｐゴシック"/>
              </a:rPr>
              <a:t>kv</a:t>
            </a:r>
            <a:r>
              <a:rPr lang="en-US" sz="1400">
                <a:latin typeface="Roboto"/>
                <a:ea typeface="ＭＳ Ｐゴシック"/>
              </a:rPr>
              <a:t> like Redis)</a:t>
            </a:r>
            <a:endParaRPr lang="en-US" sz="1400">
              <a:latin typeface="Roboto"/>
            </a:endParaRPr>
          </a:p>
          <a:p>
            <a:pPr>
              <a:buFontTx/>
              <a:buChar char="-"/>
            </a:pPr>
            <a:endParaRPr lang="en-US" sz="1400">
              <a:latin typeface="Roboto"/>
            </a:endParaRPr>
          </a:p>
          <a:p>
            <a:pPr>
              <a:buFontTx/>
              <a:buChar char="-"/>
            </a:pPr>
            <a:r>
              <a:rPr lang="en-US" sz="1400">
                <a:latin typeface="Roboto"/>
                <a:ea typeface="ＭＳ Ｐゴシック"/>
              </a:rPr>
              <a:t>High communication overhead of sending and receiving the chunks and dictionaries(this can be avoided by caching the dictionaries after each query)</a:t>
            </a:r>
            <a:endParaRPr lang="en-US" sz="1400">
              <a:latin typeface="Roboto"/>
            </a:endParaRPr>
          </a:p>
          <a:p>
            <a:pPr>
              <a:buFontTx/>
              <a:buChar char="-"/>
            </a:pPr>
            <a:endParaRPr lang="en-US" sz="1400">
              <a:latin typeface="Roboto"/>
            </a:endParaRPr>
          </a:p>
          <a:p>
            <a:pPr>
              <a:buFontTx/>
              <a:buChar char="-"/>
            </a:pPr>
            <a:r>
              <a:rPr lang="en-US" sz="1400">
                <a:latin typeface="Roboto"/>
                <a:ea typeface="ＭＳ Ｐゴシック"/>
              </a:rPr>
              <a:t>Complex concurrency issues and global state management.</a:t>
            </a: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p:txBody>
      </p:sp>
      <p:sp>
        <p:nvSpPr>
          <p:cNvPr id="4" name="Content Placeholder 3">
            <a:extLst>
              <a:ext uri="{FF2B5EF4-FFF2-40B4-BE49-F238E27FC236}">
                <a16:creationId xmlns:a16="http://schemas.microsoft.com/office/drawing/2014/main" id="{1E5C9CBC-6B48-63BB-128B-76D50487225B}"/>
              </a:ext>
            </a:extLst>
          </p:cNvPr>
          <p:cNvSpPr>
            <a:spLocks noGrp="1"/>
          </p:cNvSpPr>
          <p:nvPr>
            <p:ph sz="half" idx="2"/>
          </p:nvPr>
        </p:nvSpPr>
        <p:spPr>
          <a:xfrm>
            <a:off x="457200" y="1246909"/>
            <a:ext cx="4040188" cy="3765666"/>
          </a:xfrm>
        </p:spPr>
        <p:txBody>
          <a:bodyPr/>
          <a:lstStyle/>
          <a:p>
            <a:pPr marL="0" indent="0">
              <a:lnSpc>
                <a:spcPct val="150000"/>
              </a:lnSpc>
              <a:buNone/>
            </a:pPr>
            <a:r>
              <a:rPr lang="en-US" sz="1400">
                <a:latin typeface="Roboto"/>
                <a:ea typeface="ＭＳ Ｐゴシック"/>
              </a:rPr>
              <a:t>Advantages</a:t>
            </a:r>
          </a:p>
          <a:p>
            <a:pPr>
              <a:buFontTx/>
              <a:buChar char="-"/>
            </a:pPr>
            <a:r>
              <a:rPr lang="en-US" sz="1400">
                <a:latin typeface="Roboto"/>
                <a:ea typeface="ＭＳ Ｐゴシック"/>
              </a:rPr>
              <a:t>Horizontally scalable for worker nodes.</a:t>
            </a:r>
            <a:endParaRPr lang="en-US" sz="1400">
              <a:latin typeface="Roboto"/>
            </a:endParaRPr>
          </a:p>
          <a:p>
            <a:pPr>
              <a:buFontTx/>
              <a:buChar char="-"/>
            </a:pPr>
            <a:endParaRPr lang="en-US" sz="1400"/>
          </a:p>
          <a:p>
            <a:pPr>
              <a:buFontTx/>
              <a:buChar char="-"/>
            </a:pPr>
            <a:r>
              <a:rPr lang="en-US" sz="1400">
                <a:ea typeface="ＭＳ Ｐゴシック"/>
              </a:rPr>
              <a:t>Dividing the workload among multiple workers helps mitigate the performance penalty associated with larger log sizes.</a:t>
            </a:r>
            <a:endParaRPr lang="en-US" sz="1400">
              <a:latin typeface="Roboto"/>
              <a:ea typeface="ＭＳ Ｐゴシック"/>
            </a:endParaRPr>
          </a:p>
          <a:p>
            <a:pPr>
              <a:buFontTx/>
              <a:buChar char="-"/>
            </a:pPr>
            <a:endParaRPr lang="en-US" sz="1400">
              <a:latin typeface="Roboto"/>
            </a:endParaRPr>
          </a:p>
          <a:p>
            <a:pPr>
              <a:buFontTx/>
              <a:buChar char="-"/>
            </a:pPr>
            <a:r>
              <a:rPr lang="en-US" sz="1400">
                <a:latin typeface="Roboto"/>
                <a:ea typeface="ＭＳ Ｐゴシック"/>
              </a:rPr>
              <a:t>Can be used for low RAM machines as workers since chunks are smaller.</a:t>
            </a:r>
          </a:p>
          <a:p>
            <a:pPr>
              <a:buFontTx/>
              <a:buChar char="-"/>
            </a:pPr>
            <a:endParaRPr lang="en-US" sz="1400">
              <a:latin typeface="Roboto"/>
            </a:endParaRPr>
          </a:p>
          <a:p>
            <a:pPr>
              <a:buFontTx/>
              <a:buChar char="-"/>
            </a:pPr>
            <a:r>
              <a:rPr lang="en-US" sz="1400">
                <a:latin typeface="Roboto"/>
                <a:ea typeface="ＭＳ Ｐゴシック"/>
              </a:rPr>
              <a:t>Zero extra storage overhead as compared to the single machine approach.</a:t>
            </a:r>
          </a:p>
          <a:p>
            <a:pPr>
              <a:buFontTx/>
              <a:buChar char="-"/>
            </a:pPr>
            <a:endParaRPr lang="en-US" sz="1400">
              <a:latin typeface="Roboto"/>
            </a:endParaRPr>
          </a:p>
        </p:txBody>
      </p:sp>
      <p:sp>
        <p:nvSpPr>
          <p:cNvPr id="3" name="Slide Number Placeholder 2">
            <a:extLst>
              <a:ext uri="{FF2B5EF4-FFF2-40B4-BE49-F238E27FC236}">
                <a16:creationId xmlns:a16="http://schemas.microsoft.com/office/drawing/2014/main" id="{09A9F804-1271-D6EC-D938-B242EBE0E969}"/>
              </a:ext>
            </a:extLst>
          </p:cNvPr>
          <p:cNvSpPr>
            <a:spLocks noGrp="1"/>
          </p:cNvSpPr>
          <p:nvPr>
            <p:ph type="sldNum" sz="quarter" idx="12"/>
          </p:nvPr>
        </p:nvSpPr>
        <p:spPr/>
        <p:txBody>
          <a:bodyPr/>
          <a:lstStyle/>
          <a:p>
            <a:pPr>
              <a:defRPr/>
            </a:pPr>
            <a:fld id="{BB5B94E0-5E06-6D42-A41D-50D581B40900}" type="slidenum">
              <a:rPr lang="en-US" smtClean="0"/>
              <a:pPr>
                <a:defRPr/>
              </a:pPr>
              <a:t>12</a:t>
            </a:fld>
            <a:endParaRPr lang="en-US"/>
          </a:p>
        </p:txBody>
      </p:sp>
    </p:spTree>
    <p:extLst>
      <p:ext uri="{BB962C8B-B14F-4D97-AF65-F5344CB8AC3E}">
        <p14:creationId xmlns:p14="http://schemas.microsoft.com/office/powerpoint/2010/main" val="299973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DA508-930A-8786-BC64-1F6C4BAC8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0C672-1DD2-12AA-4FCE-9F351B54B07C}"/>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Experimental Setup</a:t>
            </a:r>
          </a:p>
        </p:txBody>
      </p:sp>
      <p:sp>
        <p:nvSpPr>
          <p:cNvPr id="4" name="Content Placeholder 3">
            <a:extLst>
              <a:ext uri="{FF2B5EF4-FFF2-40B4-BE49-F238E27FC236}">
                <a16:creationId xmlns:a16="http://schemas.microsoft.com/office/drawing/2014/main" id="{E02DEEE4-59AA-65F1-CCBB-683BEDAEFD25}"/>
              </a:ext>
            </a:extLst>
          </p:cNvPr>
          <p:cNvSpPr>
            <a:spLocks noGrp="1"/>
          </p:cNvSpPr>
          <p:nvPr>
            <p:ph sz="half" idx="2"/>
          </p:nvPr>
        </p:nvSpPr>
        <p:spPr>
          <a:xfrm>
            <a:off x="457199" y="1246909"/>
            <a:ext cx="8229599" cy="3765666"/>
          </a:xfrm>
        </p:spPr>
        <p:txBody>
          <a:bodyPr/>
          <a:lstStyle/>
          <a:p>
            <a:pPr marL="0" indent="0">
              <a:lnSpc>
                <a:spcPct val="150000"/>
              </a:lnSpc>
              <a:buNone/>
            </a:pPr>
            <a:r>
              <a:rPr lang="en-US" sz="1400">
                <a:latin typeface="Roboto"/>
                <a:ea typeface="ＭＳ Ｐゴシック"/>
              </a:rPr>
              <a:t>System:</a:t>
            </a:r>
          </a:p>
          <a:p>
            <a:pPr marL="0" indent="0">
              <a:buNone/>
            </a:pPr>
            <a:r>
              <a:rPr lang="en-US" sz="1400">
                <a:latin typeface="Roboto"/>
                <a:ea typeface="ＭＳ Ｐゴシック"/>
              </a:rPr>
              <a:t>	OS: MAC OS</a:t>
            </a:r>
          </a:p>
          <a:p>
            <a:pPr marL="0" indent="0">
              <a:buNone/>
            </a:pPr>
            <a:r>
              <a:rPr lang="en-US" sz="1400">
                <a:latin typeface="Roboto"/>
                <a:ea typeface="ＭＳ Ｐゴシック"/>
              </a:rPr>
              <a:t>	C++ 17 (Clang/g++)</a:t>
            </a:r>
          </a:p>
          <a:p>
            <a:pPr marL="0" indent="0">
              <a:buNone/>
            </a:pPr>
            <a:r>
              <a:rPr lang="en-US" sz="1400">
                <a:latin typeface="Roboto"/>
                <a:ea typeface="ＭＳ Ｐゴシック"/>
              </a:rPr>
              <a:t>	</a:t>
            </a:r>
            <a:r>
              <a:rPr lang="en-US" sz="1400" err="1">
                <a:latin typeface="Roboto"/>
                <a:ea typeface="ＭＳ Ｐゴシック"/>
              </a:rPr>
              <a:t>zlib</a:t>
            </a:r>
            <a:r>
              <a:rPr lang="en-US" sz="1400">
                <a:latin typeface="Roboto"/>
                <a:ea typeface="ＭＳ Ｐゴシック"/>
              </a:rPr>
              <a:t> 1.3.1</a:t>
            </a:r>
          </a:p>
          <a:p>
            <a:pPr marL="0" indent="0">
              <a:buNone/>
            </a:pPr>
            <a:r>
              <a:rPr lang="en-US" sz="1400">
                <a:latin typeface="Roboto"/>
                <a:ea typeface="ＭＳ Ｐゴシック"/>
              </a:rPr>
              <a:t>	SQLite 3.49</a:t>
            </a:r>
          </a:p>
          <a:p>
            <a:pPr marL="0" indent="0">
              <a:buNone/>
            </a:pPr>
            <a:r>
              <a:rPr lang="en-US" sz="1400">
                <a:latin typeface="Roboto"/>
                <a:ea typeface="ＭＳ Ｐゴシック"/>
              </a:rPr>
              <a:t>	Docker (For distributed approach)</a:t>
            </a:r>
            <a:endParaRPr lang="en-US" sz="1400">
              <a:latin typeface="Roboto"/>
            </a:endParaRPr>
          </a:p>
          <a:p>
            <a:pPr marL="0" indent="0">
              <a:buNone/>
            </a:pPr>
            <a:r>
              <a:rPr lang="en-US" sz="1400">
                <a:latin typeface="Roboto"/>
                <a:ea typeface="ＭＳ Ｐゴシック"/>
              </a:rPr>
              <a:t>	Go 1.22</a:t>
            </a:r>
            <a:endParaRPr lang="en-US" sz="1400">
              <a:latin typeface="Roboto"/>
            </a:endParaRPr>
          </a:p>
          <a:p>
            <a:pPr>
              <a:buFontTx/>
              <a:buChar char="-"/>
            </a:pPr>
            <a:endParaRPr lang="en-US" sz="1400">
              <a:latin typeface="Roboto"/>
            </a:endParaRPr>
          </a:p>
          <a:p>
            <a:pPr marL="0" indent="0">
              <a:buNone/>
            </a:pPr>
            <a:r>
              <a:rPr lang="en-US" sz="1400">
                <a:latin typeface="Roboto"/>
                <a:ea typeface="ＭＳ Ｐゴシック"/>
              </a:rPr>
              <a:t>Datasets used from </a:t>
            </a:r>
            <a:r>
              <a:rPr lang="en-US" sz="1400">
                <a:latin typeface="Roboto"/>
                <a:ea typeface="ＭＳ Ｐゴシック"/>
                <a:hlinkClick r:id="rId2"/>
              </a:rPr>
              <a:t>Loghub</a:t>
            </a:r>
            <a:r>
              <a:rPr lang="en-US" sz="1400">
                <a:latin typeface="Roboto"/>
                <a:ea typeface="ＭＳ Ｐゴシック"/>
              </a:rPr>
              <a:t>. From applications such as hive, HDFS, BGL, Android, Mac, Backend application logs, Spark, SSH.</a:t>
            </a:r>
          </a:p>
          <a:p>
            <a:pPr marL="0" indent="0">
              <a:buNone/>
            </a:pPr>
            <a:endParaRPr lang="en-US" sz="1400">
              <a:latin typeface="Roboto"/>
            </a:endParaRPr>
          </a:p>
        </p:txBody>
      </p:sp>
      <p:sp>
        <p:nvSpPr>
          <p:cNvPr id="3" name="Slide Number Placeholder 2">
            <a:extLst>
              <a:ext uri="{FF2B5EF4-FFF2-40B4-BE49-F238E27FC236}">
                <a16:creationId xmlns:a16="http://schemas.microsoft.com/office/drawing/2014/main" id="{BD01ED5D-4880-C828-3993-AF888B80B800}"/>
              </a:ext>
            </a:extLst>
          </p:cNvPr>
          <p:cNvSpPr>
            <a:spLocks noGrp="1"/>
          </p:cNvSpPr>
          <p:nvPr>
            <p:ph type="sldNum" sz="quarter" idx="12"/>
          </p:nvPr>
        </p:nvSpPr>
        <p:spPr/>
        <p:txBody>
          <a:bodyPr/>
          <a:lstStyle/>
          <a:p>
            <a:pPr>
              <a:defRPr/>
            </a:pPr>
            <a:fld id="{BB5B94E0-5E06-6D42-A41D-50D581B40900}" type="slidenum">
              <a:rPr lang="en-US" smtClean="0"/>
              <a:pPr>
                <a:defRPr/>
              </a:pPr>
              <a:t>13</a:t>
            </a:fld>
            <a:endParaRPr lang="en-US"/>
          </a:p>
        </p:txBody>
      </p:sp>
    </p:spTree>
    <p:extLst>
      <p:ext uri="{BB962C8B-B14F-4D97-AF65-F5344CB8AC3E}">
        <p14:creationId xmlns:p14="http://schemas.microsoft.com/office/powerpoint/2010/main" val="41798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C69FB-03AE-C168-B5C2-308A3F2A3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A0FC3-EF15-6EE6-AD78-12DCEB01B590}"/>
              </a:ext>
            </a:extLst>
          </p:cNvPr>
          <p:cNvSpPr>
            <a:spLocks noGrp="1"/>
          </p:cNvSpPr>
          <p:nvPr>
            <p:ph type="title"/>
          </p:nvPr>
        </p:nvSpPr>
        <p:spPr>
          <a:xfrm>
            <a:off x="457200" y="478624"/>
            <a:ext cx="8229600" cy="496652"/>
          </a:xfrm>
        </p:spPr>
        <p:txBody>
          <a:bodyPr wrap="square" anchor="ctr">
            <a:noAutofit/>
          </a:bodyPr>
          <a:lstStyle/>
          <a:p>
            <a:r>
              <a:rPr lang="en-US" sz="2600">
                <a:latin typeface="Roboto"/>
                <a:ea typeface="ＭＳ Ｐゴシック"/>
              </a:rPr>
              <a:t>Results</a:t>
            </a:r>
          </a:p>
        </p:txBody>
      </p:sp>
      <p:graphicFrame>
        <p:nvGraphicFramePr>
          <p:cNvPr id="5" name="Content Placeholder 4">
            <a:extLst>
              <a:ext uri="{FF2B5EF4-FFF2-40B4-BE49-F238E27FC236}">
                <a16:creationId xmlns:a16="http://schemas.microsoft.com/office/drawing/2014/main" id="{AC41A389-0E33-34E5-D2AB-9EAA5748AE04}"/>
              </a:ext>
            </a:extLst>
          </p:cNvPr>
          <p:cNvGraphicFramePr>
            <a:graphicFrameLocks noGrp="1"/>
          </p:cNvGraphicFramePr>
          <p:nvPr>
            <p:ph sz="half" idx="2"/>
            <p:extLst>
              <p:ext uri="{D42A27DB-BD31-4B8C-83A1-F6EECF244321}">
                <p14:modId xmlns:p14="http://schemas.microsoft.com/office/powerpoint/2010/main" val="1261679400"/>
              </p:ext>
            </p:extLst>
          </p:nvPr>
        </p:nvGraphicFramePr>
        <p:xfrm>
          <a:off x="457200" y="1246188"/>
          <a:ext cx="8162925" cy="347085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302F9841-B854-B7AD-C766-8D816F40628D}"/>
              </a:ext>
            </a:extLst>
          </p:cNvPr>
          <p:cNvSpPr>
            <a:spLocks noGrp="1"/>
          </p:cNvSpPr>
          <p:nvPr>
            <p:ph type="sldNum" sz="quarter" idx="12"/>
          </p:nvPr>
        </p:nvSpPr>
        <p:spPr/>
        <p:txBody>
          <a:bodyPr/>
          <a:lstStyle/>
          <a:p>
            <a:pPr>
              <a:defRPr/>
            </a:pPr>
            <a:fld id="{BB5B94E0-5E06-6D42-A41D-50D581B40900}" type="slidenum">
              <a:rPr lang="en-US" smtClean="0"/>
              <a:pPr>
                <a:defRPr/>
              </a:pPr>
              <a:t>14</a:t>
            </a:fld>
            <a:endParaRPr lang="en-US"/>
          </a:p>
        </p:txBody>
      </p:sp>
    </p:spTree>
    <p:extLst>
      <p:ext uri="{BB962C8B-B14F-4D97-AF65-F5344CB8AC3E}">
        <p14:creationId xmlns:p14="http://schemas.microsoft.com/office/powerpoint/2010/main" val="61947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9247A-397E-63FE-EF8B-01EFA59DF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C6676-E3C9-4AB0-ACDE-C8C1C1DC52D6}"/>
              </a:ext>
            </a:extLst>
          </p:cNvPr>
          <p:cNvSpPr>
            <a:spLocks noGrp="1"/>
          </p:cNvSpPr>
          <p:nvPr>
            <p:ph type="title"/>
          </p:nvPr>
        </p:nvSpPr>
        <p:spPr>
          <a:xfrm>
            <a:off x="457200" y="478624"/>
            <a:ext cx="8229600" cy="496652"/>
          </a:xfrm>
        </p:spPr>
        <p:txBody>
          <a:bodyPr wrap="square" anchor="ctr">
            <a:noAutofit/>
          </a:bodyPr>
          <a:lstStyle/>
          <a:p>
            <a:r>
              <a:rPr lang="en-US" sz="2600">
                <a:latin typeface="Roboto"/>
                <a:ea typeface="ＭＳ Ｐゴシック"/>
              </a:rPr>
              <a:t>Results</a:t>
            </a:r>
          </a:p>
        </p:txBody>
      </p:sp>
      <p:graphicFrame>
        <p:nvGraphicFramePr>
          <p:cNvPr id="5" name="Content Placeholder 4">
            <a:extLst>
              <a:ext uri="{FF2B5EF4-FFF2-40B4-BE49-F238E27FC236}">
                <a16:creationId xmlns:a16="http://schemas.microsoft.com/office/drawing/2014/main" id="{DB2600C3-E886-2453-3CA2-A5144B3672BD}"/>
              </a:ext>
            </a:extLst>
          </p:cNvPr>
          <p:cNvGraphicFramePr>
            <a:graphicFrameLocks noGrp="1"/>
          </p:cNvGraphicFramePr>
          <p:nvPr>
            <p:ph sz="half" idx="2"/>
            <p:extLst>
              <p:ext uri="{D42A27DB-BD31-4B8C-83A1-F6EECF244321}">
                <p14:modId xmlns:p14="http://schemas.microsoft.com/office/powerpoint/2010/main" val="2838799814"/>
              </p:ext>
            </p:extLst>
          </p:nvPr>
        </p:nvGraphicFramePr>
        <p:xfrm>
          <a:off x="457200" y="1148156"/>
          <a:ext cx="8162925" cy="370572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80DE5567-8072-405A-84C3-A1154EE126CE}"/>
              </a:ext>
            </a:extLst>
          </p:cNvPr>
          <p:cNvSpPr>
            <a:spLocks noGrp="1"/>
          </p:cNvSpPr>
          <p:nvPr>
            <p:ph type="sldNum" sz="quarter" idx="12"/>
          </p:nvPr>
        </p:nvSpPr>
        <p:spPr/>
        <p:txBody>
          <a:bodyPr/>
          <a:lstStyle/>
          <a:p>
            <a:pPr>
              <a:defRPr/>
            </a:pPr>
            <a:fld id="{BB5B94E0-5E06-6D42-A41D-50D581B40900}" type="slidenum">
              <a:rPr lang="en-US" smtClean="0"/>
              <a:pPr>
                <a:defRPr/>
              </a:pPr>
              <a:t>15</a:t>
            </a:fld>
            <a:endParaRPr lang="en-US"/>
          </a:p>
        </p:txBody>
      </p:sp>
    </p:spTree>
    <p:extLst>
      <p:ext uri="{BB962C8B-B14F-4D97-AF65-F5344CB8AC3E}">
        <p14:creationId xmlns:p14="http://schemas.microsoft.com/office/powerpoint/2010/main" val="14847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35D68-BBB5-13B4-5018-211A0BFFC2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031D6-8D35-F30A-C5A5-05498F634DF2}"/>
              </a:ext>
            </a:extLst>
          </p:cNvPr>
          <p:cNvSpPr>
            <a:spLocks noGrp="1"/>
          </p:cNvSpPr>
          <p:nvPr>
            <p:ph type="title"/>
          </p:nvPr>
        </p:nvSpPr>
        <p:spPr>
          <a:xfrm>
            <a:off x="457200" y="478624"/>
            <a:ext cx="8229600" cy="496652"/>
          </a:xfrm>
        </p:spPr>
        <p:txBody>
          <a:bodyPr wrap="square" anchor="ctr">
            <a:noAutofit/>
          </a:bodyPr>
          <a:lstStyle/>
          <a:p>
            <a:r>
              <a:rPr lang="en-US" sz="2600">
                <a:latin typeface="Roboto"/>
                <a:ea typeface="ＭＳ Ｐゴシック"/>
              </a:rPr>
              <a:t>Results</a:t>
            </a:r>
          </a:p>
        </p:txBody>
      </p:sp>
      <p:graphicFrame>
        <p:nvGraphicFramePr>
          <p:cNvPr id="5" name="Content Placeholder 4">
            <a:extLst>
              <a:ext uri="{FF2B5EF4-FFF2-40B4-BE49-F238E27FC236}">
                <a16:creationId xmlns:a16="http://schemas.microsoft.com/office/drawing/2014/main" id="{5C48123A-E3D3-E840-2B33-2551324E1B4C}"/>
              </a:ext>
            </a:extLst>
          </p:cNvPr>
          <p:cNvGraphicFramePr>
            <a:graphicFrameLocks noGrp="1"/>
          </p:cNvGraphicFramePr>
          <p:nvPr>
            <p:ph sz="half" idx="2"/>
            <p:extLst>
              <p:ext uri="{D42A27DB-BD31-4B8C-83A1-F6EECF244321}">
                <p14:modId xmlns:p14="http://schemas.microsoft.com/office/powerpoint/2010/main" val="4126104357"/>
              </p:ext>
            </p:extLst>
          </p:nvPr>
        </p:nvGraphicFramePr>
        <p:xfrm>
          <a:off x="457200" y="1148156"/>
          <a:ext cx="8162925" cy="370572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941475FE-618F-129E-BA30-2E6EABDC293B}"/>
              </a:ext>
            </a:extLst>
          </p:cNvPr>
          <p:cNvSpPr>
            <a:spLocks noGrp="1"/>
          </p:cNvSpPr>
          <p:nvPr>
            <p:ph type="sldNum" sz="quarter" idx="12"/>
          </p:nvPr>
        </p:nvSpPr>
        <p:spPr/>
        <p:txBody>
          <a:bodyPr/>
          <a:lstStyle/>
          <a:p>
            <a:pPr>
              <a:defRPr/>
            </a:pPr>
            <a:fld id="{BB5B94E0-5E06-6D42-A41D-50D581B40900}" type="slidenum">
              <a:rPr lang="en-US" smtClean="0"/>
              <a:pPr>
                <a:defRPr/>
              </a:pPr>
              <a:t>16</a:t>
            </a:fld>
            <a:endParaRPr lang="en-US"/>
          </a:p>
        </p:txBody>
      </p:sp>
    </p:spTree>
    <p:extLst>
      <p:ext uri="{BB962C8B-B14F-4D97-AF65-F5344CB8AC3E}">
        <p14:creationId xmlns:p14="http://schemas.microsoft.com/office/powerpoint/2010/main" val="8520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2F36D-A2EC-F30F-A8AF-D5242C68F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C272A-78C2-D3A4-C403-662EAD18A728}"/>
              </a:ext>
            </a:extLst>
          </p:cNvPr>
          <p:cNvSpPr>
            <a:spLocks noGrp="1"/>
          </p:cNvSpPr>
          <p:nvPr>
            <p:ph type="title"/>
          </p:nvPr>
        </p:nvSpPr>
        <p:spPr>
          <a:xfrm>
            <a:off x="457200" y="478624"/>
            <a:ext cx="8229600" cy="496652"/>
          </a:xfrm>
        </p:spPr>
        <p:txBody>
          <a:bodyPr wrap="square" anchor="ctr">
            <a:noAutofit/>
          </a:bodyPr>
          <a:lstStyle/>
          <a:p>
            <a:r>
              <a:rPr lang="en-US" sz="2600">
                <a:latin typeface="Roboto"/>
                <a:ea typeface="ＭＳ Ｐゴシック"/>
              </a:rPr>
              <a:t>Results</a:t>
            </a:r>
          </a:p>
        </p:txBody>
      </p:sp>
      <p:sp>
        <p:nvSpPr>
          <p:cNvPr id="3" name="Slide Number Placeholder 2">
            <a:extLst>
              <a:ext uri="{FF2B5EF4-FFF2-40B4-BE49-F238E27FC236}">
                <a16:creationId xmlns:a16="http://schemas.microsoft.com/office/drawing/2014/main" id="{3AD5098B-4938-2B72-F1E6-81093CBC4B64}"/>
              </a:ext>
            </a:extLst>
          </p:cNvPr>
          <p:cNvSpPr>
            <a:spLocks noGrp="1"/>
          </p:cNvSpPr>
          <p:nvPr>
            <p:ph type="sldNum" sz="quarter" idx="12"/>
          </p:nvPr>
        </p:nvSpPr>
        <p:spPr/>
        <p:txBody>
          <a:bodyPr/>
          <a:lstStyle/>
          <a:p>
            <a:pPr>
              <a:defRPr/>
            </a:pPr>
            <a:fld id="{BB5B94E0-5E06-6D42-A41D-50D581B40900}" type="slidenum">
              <a:rPr lang="en-US" smtClean="0"/>
              <a:pPr>
                <a:defRPr/>
              </a:pPr>
              <a:t>17</a:t>
            </a:fld>
            <a:endParaRPr lang="en-US"/>
          </a:p>
        </p:txBody>
      </p:sp>
      <p:pic>
        <p:nvPicPr>
          <p:cNvPr id="8" name="Picture 7" descr="A screen shot of a computer&#10;&#10;AI-generated content may be incorrect.">
            <a:extLst>
              <a:ext uri="{FF2B5EF4-FFF2-40B4-BE49-F238E27FC236}">
                <a16:creationId xmlns:a16="http://schemas.microsoft.com/office/drawing/2014/main" id="{714B2C6C-607E-6CDB-275B-BC7FE4A67CAC}"/>
              </a:ext>
            </a:extLst>
          </p:cNvPr>
          <p:cNvPicPr>
            <a:picLocks noChangeAspect="1"/>
          </p:cNvPicPr>
          <p:nvPr/>
        </p:nvPicPr>
        <p:blipFill>
          <a:blip r:embed="rId2"/>
          <a:stretch>
            <a:fillRect/>
          </a:stretch>
        </p:blipFill>
        <p:spPr>
          <a:xfrm>
            <a:off x="216197" y="975276"/>
            <a:ext cx="8936999" cy="1315979"/>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C9EB37CE-8EBF-3D76-20E1-6EC450CEE398}"/>
              </a:ext>
            </a:extLst>
          </p:cNvPr>
          <p:cNvPicPr>
            <a:picLocks noChangeAspect="1"/>
          </p:cNvPicPr>
          <p:nvPr/>
        </p:nvPicPr>
        <p:blipFill>
          <a:blip r:embed="rId3"/>
          <a:stretch>
            <a:fillRect/>
          </a:stretch>
        </p:blipFill>
        <p:spPr>
          <a:xfrm>
            <a:off x="358823" y="2498519"/>
            <a:ext cx="3141122" cy="1638393"/>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A89F0722-A2DA-7D3C-B870-72156AC25A53}"/>
              </a:ext>
            </a:extLst>
          </p:cNvPr>
          <p:cNvPicPr>
            <a:picLocks noChangeAspect="1"/>
          </p:cNvPicPr>
          <p:nvPr/>
        </p:nvPicPr>
        <p:blipFill>
          <a:blip r:embed="rId4"/>
          <a:stretch>
            <a:fillRect/>
          </a:stretch>
        </p:blipFill>
        <p:spPr>
          <a:xfrm>
            <a:off x="3636580" y="2498519"/>
            <a:ext cx="4402362" cy="2542589"/>
          </a:xfrm>
          <a:prstGeom prst="rect">
            <a:avLst/>
          </a:prstGeom>
        </p:spPr>
      </p:pic>
      <p:cxnSp>
        <p:nvCxnSpPr>
          <p:cNvPr id="14" name="Straight Arrow Connector 13">
            <a:extLst>
              <a:ext uri="{FF2B5EF4-FFF2-40B4-BE49-F238E27FC236}">
                <a16:creationId xmlns:a16="http://schemas.microsoft.com/office/drawing/2014/main" id="{B70E4C8A-CADA-9DF4-C8AF-637E04FFF63B}"/>
              </a:ext>
            </a:extLst>
          </p:cNvPr>
          <p:cNvCxnSpPr>
            <a:cxnSpLocks/>
          </p:cNvCxnSpPr>
          <p:nvPr/>
        </p:nvCxnSpPr>
        <p:spPr>
          <a:xfrm>
            <a:off x="-2" y="1744717"/>
            <a:ext cx="2852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48033D0-B877-741A-1825-723D6AB0B10A}"/>
              </a:ext>
            </a:extLst>
          </p:cNvPr>
          <p:cNvCxnSpPr>
            <a:cxnSpLocks/>
          </p:cNvCxnSpPr>
          <p:nvPr/>
        </p:nvCxnSpPr>
        <p:spPr>
          <a:xfrm>
            <a:off x="-3" y="2212426"/>
            <a:ext cx="2852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F80D2D-28E1-3828-CEB8-73FE9046DBBA}"/>
              </a:ext>
            </a:extLst>
          </p:cNvPr>
          <p:cNvCxnSpPr>
            <a:cxnSpLocks/>
          </p:cNvCxnSpPr>
          <p:nvPr/>
        </p:nvCxnSpPr>
        <p:spPr>
          <a:xfrm>
            <a:off x="4571999" y="2313896"/>
            <a:ext cx="365760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4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4BC4-A462-C6B8-E6E5-026DDA2C3AEE}"/>
              </a:ext>
            </a:extLst>
          </p:cNvPr>
          <p:cNvSpPr>
            <a:spLocks noGrp="1"/>
          </p:cNvSpPr>
          <p:nvPr>
            <p:ph type="title"/>
          </p:nvPr>
        </p:nvSpPr>
        <p:spPr>
          <a:xfrm>
            <a:off x="457203" y="650504"/>
            <a:ext cx="8229600" cy="552654"/>
          </a:xfrm>
        </p:spPr>
        <p:txBody>
          <a:bodyPr/>
          <a:lstStyle/>
          <a:p>
            <a:r>
              <a:rPr lang="en-US" sz="2600">
                <a:latin typeface="Roboto"/>
                <a:ea typeface="ＭＳ Ｐゴシック"/>
              </a:rPr>
              <a:t>Optimal Value for K in HDFS</a:t>
            </a:r>
          </a:p>
        </p:txBody>
      </p:sp>
      <p:pic>
        <p:nvPicPr>
          <p:cNvPr id="8" name="Content Placeholder 7">
            <a:extLst>
              <a:ext uri="{FF2B5EF4-FFF2-40B4-BE49-F238E27FC236}">
                <a16:creationId xmlns:a16="http://schemas.microsoft.com/office/drawing/2014/main" id="{C57136FF-3D1B-B3A0-85EE-87887B536BCE}"/>
              </a:ext>
            </a:extLst>
          </p:cNvPr>
          <p:cNvPicPr>
            <a:picLocks noGrp="1" noChangeAspect="1"/>
          </p:cNvPicPr>
          <p:nvPr>
            <p:ph sz="quarter" idx="4"/>
          </p:nvPr>
        </p:nvPicPr>
        <p:blipFill>
          <a:blip r:embed="rId2"/>
          <a:stretch>
            <a:fillRect/>
          </a:stretch>
        </p:blipFill>
        <p:spPr>
          <a:xfrm>
            <a:off x="1521975" y="1266741"/>
            <a:ext cx="5846512" cy="3692295"/>
          </a:xfrm>
        </p:spPr>
      </p:pic>
      <p:sp>
        <p:nvSpPr>
          <p:cNvPr id="6" name="Slide Number Placeholder 5">
            <a:extLst>
              <a:ext uri="{FF2B5EF4-FFF2-40B4-BE49-F238E27FC236}">
                <a16:creationId xmlns:a16="http://schemas.microsoft.com/office/drawing/2014/main" id="{23B5DB2C-76A8-ACF6-D430-224B43309393}"/>
              </a:ext>
            </a:extLst>
          </p:cNvPr>
          <p:cNvSpPr>
            <a:spLocks noGrp="1"/>
          </p:cNvSpPr>
          <p:nvPr>
            <p:ph type="sldNum" sz="quarter" idx="12"/>
          </p:nvPr>
        </p:nvSpPr>
        <p:spPr/>
        <p:txBody>
          <a:bodyPr/>
          <a:lstStyle/>
          <a:p>
            <a:pPr>
              <a:defRPr/>
            </a:pPr>
            <a:fld id="{BB5B94E0-5E06-6D42-A41D-50D581B40900}" type="slidenum">
              <a:rPr lang="en-US" smtClean="0"/>
              <a:pPr>
                <a:defRPr/>
              </a:pPr>
              <a:t>18</a:t>
            </a:fld>
            <a:endParaRPr lang="en-US"/>
          </a:p>
        </p:txBody>
      </p:sp>
    </p:spTree>
    <p:extLst>
      <p:ext uri="{BB962C8B-B14F-4D97-AF65-F5344CB8AC3E}">
        <p14:creationId xmlns:p14="http://schemas.microsoft.com/office/powerpoint/2010/main" val="33109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DC1-9247-D2CD-5471-E2B3F0F3C90D}"/>
              </a:ext>
            </a:extLst>
          </p:cNvPr>
          <p:cNvSpPr>
            <a:spLocks noGrp="1"/>
          </p:cNvSpPr>
          <p:nvPr>
            <p:ph type="title"/>
          </p:nvPr>
        </p:nvSpPr>
        <p:spPr>
          <a:xfrm>
            <a:off x="457203" y="453762"/>
            <a:ext cx="8229600" cy="563766"/>
          </a:xfrm>
        </p:spPr>
        <p:txBody>
          <a:bodyPr/>
          <a:lstStyle/>
          <a:p>
            <a:r>
              <a:rPr lang="en-US" sz="2600">
                <a:latin typeface="Roboto"/>
                <a:ea typeface="ＭＳ Ｐゴシック"/>
              </a:rPr>
              <a:t>Searching (Static query)</a:t>
            </a:r>
          </a:p>
        </p:txBody>
      </p:sp>
      <p:graphicFrame>
        <p:nvGraphicFramePr>
          <p:cNvPr id="8" name="Content Placeholder 7">
            <a:extLst>
              <a:ext uri="{FF2B5EF4-FFF2-40B4-BE49-F238E27FC236}">
                <a16:creationId xmlns:a16="http://schemas.microsoft.com/office/drawing/2014/main" id="{9DD45E58-DD6C-2F51-3349-4DD3444E4D70}"/>
              </a:ext>
            </a:extLst>
          </p:cNvPr>
          <p:cNvGraphicFramePr>
            <a:graphicFrameLocks noGrp="1"/>
          </p:cNvGraphicFramePr>
          <p:nvPr>
            <p:ph sz="half" idx="2"/>
            <p:extLst>
              <p:ext uri="{D42A27DB-BD31-4B8C-83A1-F6EECF244321}">
                <p14:modId xmlns:p14="http://schemas.microsoft.com/office/powerpoint/2010/main" val="3295190759"/>
              </p:ext>
            </p:extLst>
          </p:nvPr>
        </p:nvGraphicFramePr>
        <p:xfrm>
          <a:off x="457199" y="1175657"/>
          <a:ext cx="8229599" cy="3272590"/>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892BD429-32FF-CBC9-3EF6-2C35BDDC2B72}"/>
              </a:ext>
            </a:extLst>
          </p:cNvPr>
          <p:cNvSpPr>
            <a:spLocks noGrp="1"/>
          </p:cNvSpPr>
          <p:nvPr>
            <p:ph type="sldNum" sz="quarter" idx="12"/>
          </p:nvPr>
        </p:nvSpPr>
        <p:spPr/>
        <p:txBody>
          <a:bodyPr/>
          <a:lstStyle/>
          <a:p>
            <a:pPr>
              <a:defRPr/>
            </a:pPr>
            <a:fld id="{BB5B94E0-5E06-6D42-A41D-50D581B40900}" type="slidenum">
              <a:rPr lang="en-US" smtClean="0"/>
              <a:pPr>
                <a:defRPr/>
              </a:pPr>
              <a:t>19</a:t>
            </a:fld>
            <a:endParaRPr lang="en-US"/>
          </a:p>
        </p:txBody>
      </p:sp>
    </p:spTree>
    <p:extLst>
      <p:ext uri="{BB962C8B-B14F-4D97-AF65-F5344CB8AC3E}">
        <p14:creationId xmlns:p14="http://schemas.microsoft.com/office/powerpoint/2010/main" val="312216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A276-5068-74F1-EEEA-33586535E0E1}"/>
              </a:ext>
            </a:extLst>
          </p:cNvPr>
          <p:cNvSpPr>
            <a:spLocks noGrp="1"/>
          </p:cNvSpPr>
          <p:nvPr>
            <p:ph type="title"/>
          </p:nvPr>
        </p:nvSpPr>
        <p:spPr>
          <a:xfrm>
            <a:off x="457200" y="675085"/>
            <a:ext cx="8229600" cy="505322"/>
          </a:xfrm>
        </p:spPr>
        <p:txBody>
          <a:bodyPr vert="horz" wrap="square" lIns="91440" tIns="45720" rIns="91440" bIns="45720" numCol="1" anchor="ctr" anchorCtr="0" compatLnSpc="1">
            <a:prstTxWarp prst="textNoShape">
              <a:avLst/>
            </a:prstTxWarp>
            <a:noAutofit/>
          </a:bodyPr>
          <a:lstStyle/>
          <a:p>
            <a:r>
              <a:rPr lang="en-US" sz="2600">
                <a:latin typeface="Roboto"/>
                <a:ea typeface="Roboto"/>
                <a:cs typeface="Roboto"/>
              </a:rPr>
              <a:t>Table of content</a:t>
            </a:r>
          </a:p>
        </p:txBody>
      </p:sp>
      <p:graphicFrame>
        <p:nvGraphicFramePr>
          <p:cNvPr id="5" name="Content Placeholder 2">
            <a:extLst>
              <a:ext uri="{FF2B5EF4-FFF2-40B4-BE49-F238E27FC236}">
                <a16:creationId xmlns:a16="http://schemas.microsoft.com/office/drawing/2014/main" id="{D366B5FC-C5FB-4D76-347F-9CAEAAB98FD0}"/>
              </a:ext>
            </a:extLst>
          </p:cNvPr>
          <p:cNvGraphicFramePr>
            <a:graphicFrameLocks noGrp="1"/>
          </p:cNvGraphicFramePr>
          <p:nvPr>
            <p:ph idx="1"/>
            <p:extLst>
              <p:ext uri="{D42A27DB-BD31-4B8C-83A1-F6EECF244321}">
                <p14:modId xmlns:p14="http://schemas.microsoft.com/office/powerpoint/2010/main" val="3822898898"/>
              </p:ext>
            </p:extLst>
          </p:nvPr>
        </p:nvGraphicFramePr>
        <p:xfrm>
          <a:off x="457200" y="1646443"/>
          <a:ext cx="8229600" cy="2873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9AF47F84-0E32-BA33-FDE5-C19AC1CE8532}"/>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66580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B49A-CABF-9EF9-B8E3-3FDEE3A15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ED1866-E944-722A-1E0B-F7807F3AB688}"/>
              </a:ext>
            </a:extLst>
          </p:cNvPr>
          <p:cNvSpPr>
            <a:spLocks noGrp="1"/>
          </p:cNvSpPr>
          <p:nvPr>
            <p:ph type="title"/>
          </p:nvPr>
        </p:nvSpPr>
        <p:spPr>
          <a:xfrm>
            <a:off x="457203" y="453762"/>
            <a:ext cx="8229600" cy="563766"/>
          </a:xfrm>
        </p:spPr>
        <p:txBody>
          <a:bodyPr/>
          <a:lstStyle/>
          <a:p>
            <a:r>
              <a:rPr lang="en-US" sz="2600">
                <a:latin typeface="Roboto"/>
                <a:ea typeface="ＭＳ Ｐゴシック"/>
              </a:rPr>
              <a:t>Searching (Wildcard Query)</a:t>
            </a:r>
          </a:p>
        </p:txBody>
      </p:sp>
      <p:graphicFrame>
        <p:nvGraphicFramePr>
          <p:cNvPr id="8" name="Content Placeholder 7">
            <a:extLst>
              <a:ext uri="{FF2B5EF4-FFF2-40B4-BE49-F238E27FC236}">
                <a16:creationId xmlns:a16="http://schemas.microsoft.com/office/drawing/2014/main" id="{DC4A6743-03E0-7B50-6CD9-0005D9218970}"/>
              </a:ext>
            </a:extLst>
          </p:cNvPr>
          <p:cNvGraphicFramePr>
            <a:graphicFrameLocks noGrp="1"/>
          </p:cNvGraphicFramePr>
          <p:nvPr>
            <p:ph sz="half" idx="2"/>
            <p:extLst>
              <p:ext uri="{D42A27DB-BD31-4B8C-83A1-F6EECF244321}">
                <p14:modId xmlns:p14="http://schemas.microsoft.com/office/powerpoint/2010/main" val="2591779512"/>
              </p:ext>
            </p:extLst>
          </p:nvPr>
        </p:nvGraphicFramePr>
        <p:xfrm>
          <a:off x="457199" y="1175657"/>
          <a:ext cx="8229599" cy="327259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404F11AB-9A33-7CA9-89CE-97FC521C5499}"/>
              </a:ext>
            </a:extLst>
          </p:cNvPr>
          <p:cNvSpPr>
            <a:spLocks noGrp="1"/>
          </p:cNvSpPr>
          <p:nvPr>
            <p:ph type="sldNum" sz="quarter" idx="12"/>
          </p:nvPr>
        </p:nvSpPr>
        <p:spPr/>
        <p:txBody>
          <a:bodyPr/>
          <a:lstStyle/>
          <a:p>
            <a:pPr>
              <a:defRPr/>
            </a:pPr>
            <a:fld id="{BB5B94E0-5E06-6D42-A41D-50D581B40900}" type="slidenum">
              <a:rPr lang="en-US" smtClean="0"/>
              <a:pPr>
                <a:defRPr/>
              </a:pPr>
              <a:t>20</a:t>
            </a:fld>
            <a:endParaRPr lang="en-US"/>
          </a:p>
        </p:txBody>
      </p:sp>
    </p:spTree>
    <p:extLst>
      <p:ext uri="{BB962C8B-B14F-4D97-AF65-F5344CB8AC3E}">
        <p14:creationId xmlns:p14="http://schemas.microsoft.com/office/powerpoint/2010/main" val="373009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B2B74-BF96-F17B-F65B-F7787714CD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DBF51-2ADF-E7F3-74F5-F52824C3A5DE}"/>
              </a:ext>
            </a:extLst>
          </p:cNvPr>
          <p:cNvSpPr>
            <a:spLocks noGrp="1"/>
          </p:cNvSpPr>
          <p:nvPr>
            <p:ph type="title"/>
          </p:nvPr>
        </p:nvSpPr>
        <p:spPr>
          <a:xfrm>
            <a:off x="457203" y="453762"/>
            <a:ext cx="8229600" cy="563766"/>
          </a:xfrm>
        </p:spPr>
        <p:txBody>
          <a:bodyPr/>
          <a:lstStyle/>
          <a:p>
            <a:r>
              <a:rPr lang="en-US" sz="2600">
                <a:latin typeface="Roboto"/>
                <a:ea typeface="ＭＳ Ｐゴシック"/>
              </a:rPr>
              <a:t>Future Scope</a:t>
            </a:r>
          </a:p>
        </p:txBody>
      </p:sp>
      <p:sp>
        <p:nvSpPr>
          <p:cNvPr id="4" name="Content Placeholder 3">
            <a:extLst>
              <a:ext uri="{FF2B5EF4-FFF2-40B4-BE49-F238E27FC236}">
                <a16:creationId xmlns:a16="http://schemas.microsoft.com/office/drawing/2014/main" id="{31E04911-C80F-67C9-7CAD-7F63A85149C2}"/>
              </a:ext>
            </a:extLst>
          </p:cNvPr>
          <p:cNvSpPr>
            <a:spLocks noGrp="1"/>
          </p:cNvSpPr>
          <p:nvPr>
            <p:ph sz="half" idx="2"/>
          </p:nvPr>
        </p:nvSpPr>
        <p:spPr>
          <a:xfrm>
            <a:off x="457199" y="1270000"/>
            <a:ext cx="8229599" cy="3324622"/>
          </a:xfrm>
        </p:spPr>
        <p:txBody>
          <a:bodyPr/>
          <a:lstStyle/>
          <a:p>
            <a:r>
              <a:rPr lang="en-US" sz="1800"/>
              <a:t>Optimize the regex engine to get better compression speeds.</a:t>
            </a:r>
          </a:p>
          <a:p>
            <a:r>
              <a:rPr lang="en-US" sz="1800" err="1"/>
              <a:t>Seperating</a:t>
            </a:r>
            <a:r>
              <a:rPr lang="en-US" sz="1800"/>
              <a:t> Metadata and compressed logs open ups the door for distributed compression and decompression that we have implemented for </a:t>
            </a:r>
            <a:r>
              <a:rPr lang="en-US" sz="1800" err="1"/>
              <a:t>Logpress</a:t>
            </a:r>
            <a:r>
              <a:rPr lang="en-US" sz="1800"/>
              <a:t> (chunking).</a:t>
            </a:r>
          </a:p>
          <a:p>
            <a:r>
              <a:rPr lang="en-US" sz="1800"/>
              <a:t>Exploring better clustering algorithm for textual logs can improve the performance of clustering approach.</a:t>
            </a:r>
          </a:p>
          <a:p>
            <a:r>
              <a:rPr lang="en-US" sz="1800"/>
              <a:t>Test the distributed approach in real environment with limited bandwidth. </a:t>
            </a:r>
            <a:r>
              <a:rPr lang="en-US" sz="1800" err="1"/>
              <a:t>Eg.</a:t>
            </a:r>
            <a:r>
              <a:rPr lang="en-US" sz="1800"/>
              <a:t> VCL, AWS EC2.</a:t>
            </a:r>
          </a:p>
          <a:p>
            <a:r>
              <a:rPr lang="en-US" sz="1800"/>
              <a:t>Using columnar compression based Database can be helpful in reducing the metadata size in </a:t>
            </a:r>
            <a:r>
              <a:rPr lang="en-US" sz="1800" err="1"/>
              <a:t>DBs.</a:t>
            </a:r>
            <a:r>
              <a:rPr lang="en-US" sz="1800"/>
              <a:t> </a:t>
            </a:r>
            <a:r>
              <a:rPr lang="en-US" sz="1800" err="1"/>
              <a:t>Eg.</a:t>
            </a:r>
            <a:r>
              <a:rPr lang="en-US" sz="1800"/>
              <a:t> </a:t>
            </a:r>
            <a:r>
              <a:rPr lang="en-US" sz="1800" err="1"/>
              <a:t>DuckDB</a:t>
            </a:r>
            <a:r>
              <a:rPr lang="en-US" sz="1800"/>
              <a:t> or store only the difference.</a:t>
            </a:r>
          </a:p>
          <a:p>
            <a:endParaRPr lang="en-US" sz="1800"/>
          </a:p>
          <a:p>
            <a:endParaRPr lang="en-US" sz="1800"/>
          </a:p>
          <a:p>
            <a:endParaRPr lang="en-US" sz="1800"/>
          </a:p>
          <a:p>
            <a:endParaRPr lang="en-US" sz="1800"/>
          </a:p>
        </p:txBody>
      </p:sp>
      <p:sp>
        <p:nvSpPr>
          <p:cNvPr id="5" name="Slide Number Placeholder 4">
            <a:extLst>
              <a:ext uri="{FF2B5EF4-FFF2-40B4-BE49-F238E27FC236}">
                <a16:creationId xmlns:a16="http://schemas.microsoft.com/office/drawing/2014/main" id="{5798EF72-2CFF-1749-9B24-DFCB6CA6EAB3}"/>
              </a:ext>
            </a:extLst>
          </p:cNvPr>
          <p:cNvSpPr>
            <a:spLocks noGrp="1"/>
          </p:cNvSpPr>
          <p:nvPr>
            <p:ph type="sldNum" sz="quarter" idx="12"/>
          </p:nvPr>
        </p:nvSpPr>
        <p:spPr/>
        <p:txBody>
          <a:bodyPr/>
          <a:lstStyle/>
          <a:p>
            <a:pPr>
              <a:defRPr/>
            </a:pPr>
            <a:fld id="{BB5B94E0-5E06-6D42-A41D-50D581B40900}" type="slidenum">
              <a:rPr lang="en-US" smtClean="0"/>
              <a:pPr>
                <a:defRPr/>
              </a:pPr>
              <a:t>21</a:t>
            </a:fld>
            <a:endParaRPr lang="en-US"/>
          </a:p>
        </p:txBody>
      </p:sp>
    </p:spTree>
    <p:extLst>
      <p:ext uri="{BB962C8B-B14F-4D97-AF65-F5344CB8AC3E}">
        <p14:creationId xmlns:p14="http://schemas.microsoft.com/office/powerpoint/2010/main" val="112657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9EEB-B12F-1F8E-69DA-9E200A40796B}"/>
              </a:ext>
            </a:extLst>
          </p:cNvPr>
          <p:cNvSpPr>
            <a:spLocks noGrp="1"/>
          </p:cNvSpPr>
          <p:nvPr>
            <p:ph type="title"/>
          </p:nvPr>
        </p:nvSpPr>
        <p:spPr/>
        <p:txBody>
          <a:bodyPr/>
          <a:lstStyle/>
          <a:p>
            <a:r>
              <a:rPr lang="en-US" sz="2600">
                <a:ea typeface="ＭＳ Ｐゴシック"/>
              </a:rPr>
              <a:t>Conclusion</a:t>
            </a:r>
            <a:endParaRPr lang="en-US" sz="2600"/>
          </a:p>
        </p:txBody>
      </p:sp>
      <p:sp>
        <p:nvSpPr>
          <p:cNvPr id="3" name="Content Placeholder 2">
            <a:extLst>
              <a:ext uri="{FF2B5EF4-FFF2-40B4-BE49-F238E27FC236}">
                <a16:creationId xmlns:a16="http://schemas.microsoft.com/office/drawing/2014/main" id="{90C88069-8288-3C9A-3489-027502EA1A2F}"/>
              </a:ext>
            </a:extLst>
          </p:cNvPr>
          <p:cNvSpPr>
            <a:spLocks noGrp="1"/>
          </p:cNvSpPr>
          <p:nvPr>
            <p:ph idx="1"/>
          </p:nvPr>
        </p:nvSpPr>
        <p:spPr>
          <a:xfrm>
            <a:off x="457200" y="1476375"/>
            <a:ext cx="8229600" cy="3118247"/>
          </a:xfrm>
        </p:spPr>
        <p:txBody>
          <a:bodyPr/>
          <a:lstStyle/>
          <a:p>
            <a:r>
              <a:rPr lang="en-US" sz="1800" err="1"/>
              <a:t>Logpress</a:t>
            </a:r>
            <a:r>
              <a:rPr lang="en-US" sz="1800"/>
              <a:t> (Chunking) outperforms the industry standard algorithm </a:t>
            </a:r>
            <a:r>
              <a:rPr lang="en-US" sz="1800" err="1"/>
              <a:t>i.e</a:t>
            </a:r>
            <a:r>
              <a:rPr lang="en-US" sz="1800"/>
              <a:t> </a:t>
            </a:r>
            <a:r>
              <a:rPr lang="en-US" sz="1800" err="1"/>
              <a:t>Gzip</a:t>
            </a:r>
            <a:r>
              <a:rPr lang="en-US" sz="1800"/>
              <a:t> and </a:t>
            </a:r>
            <a:r>
              <a:rPr lang="en-US" sz="1800" err="1"/>
              <a:t>Tarzip</a:t>
            </a:r>
            <a:r>
              <a:rPr lang="en-US" sz="1800"/>
              <a:t> and it performs subpar compared to CLP (state of art approach).</a:t>
            </a:r>
          </a:p>
          <a:p>
            <a:r>
              <a:rPr lang="en-US" sz="1800"/>
              <a:t>As per our approaches &amp; results we found that the dictionary based approach outperforms the clustering based approach.</a:t>
            </a:r>
          </a:p>
          <a:p>
            <a:r>
              <a:rPr lang="en-US" sz="1800"/>
              <a:t>K-means has shortcoming for finding the optimal K value as per the dataset. Also, the processing time is slow.</a:t>
            </a:r>
          </a:p>
          <a:p>
            <a:r>
              <a:rPr lang="en-US" sz="1800"/>
              <a:t>Both the dictionary based chunking and clustering can be distributed between different machines for faster compression.</a:t>
            </a:r>
          </a:p>
        </p:txBody>
      </p:sp>
      <p:sp>
        <p:nvSpPr>
          <p:cNvPr id="4" name="Slide Number Placeholder 3">
            <a:extLst>
              <a:ext uri="{FF2B5EF4-FFF2-40B4-BE49-F238E27FC236}">
                <a16:creationId xmlns:a16="http://schemas.microsoft.com/office/drawing/2014/main" id="{A4278E9E-CF6C-90FF-1FCC-6F227D2DB911}"/>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spTree>
    <p:extLst>
      <p:ext uri="{BB962C8B-B14F-4D97-AF65-F5344CB8AC3E}">
        <p14:creationId xmlns:p14="http://schemas.microsoft.com/office/powerpoint/2010/main" val="252064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8EBA2-7892-69B1-4766-87FF5290F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F003B-3743-08B5-2A9C-BBCDF417730A}"/>
              </a:ext>
            </a:extLst>
          </p:cNvPr>
          <p:cNvSpPr>
            <a:spLocks noGrp="1"/>
          </p:cNvSpPr>
          <p:nvPr>
            <p:ph type="title"/>
          </p:nvPr>
        </p:nvSpPr>
        <p:spPr>
          <a:xfrm>
            <a:off x="457200" y="2171105"/>
            <a:ext cx="8229600" cy="801290"/>
          </a:xfrm>
        </p:spPr>
        <p:txBody>
          <a:bodyPr/>
          <a:lstStyle/>
          <a:p>
            <a:r>
              <a:rPr lang="en-US" sz="2600">
                <a:ea typeface="ＭＳ Ｐゴシック"/>
              </a:rPr>
              <a:t>Questions ?</a:t>
            </a:r>
            <a:endParaRPr lang="en-US" sz="2600"/>
          </a:p>
        </p:txBody>
      </p:sp>
      <p:sp>
        <p:nvSpPr>
          <p:cNvPr id="6" name="Slide Number Placeholder 5">
            <a:extLst>
              <a:ext uri="{FF2B5EF4-FFF2-40B4-BE49-F238E27FC236}">
                <a16:creationId xmlns:a16="http://schemas.microsoft.com/office/drawing/2014/main" id="{2D9DD456-6632-9CA4-398C-D06EA24FD591}"/>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315959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C316A-8DD4-07B2-D9E3-C44E9F432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5B57D-2E26-F106-6FB3-60D6FA2D852D}"/>
              </a:ext>
            </a:extLst>
          </p:cNvPr>
          <p:cNvSpPr>
            <a:spLocks noGrp="1"/>
          </p:cNvSpPr>
          <p:nvPr>
            <p:ph type="title"/>
          </p:nvPr>
        </p:nvSpPr>
        <p:spPr>
          <a:xfrm>
            <a:off x="457200" y="675085"/>
            <a:ext cx="8229600" cy="505322"/>
          </a:xfrm>
        </p:spPr>
        <p:txBody>
          <a:bodyPr wrap="square" anchor="ctr">
            <a:noAutofit/>
          </a:bodyPr>
          <a:lstStyle/>
          <a:p>
            <a:r>
              <a:rPr lang="en-US">
                <a:latin typeface="Roboto"/>
                <a:ea typeface="ＭＳ Ｐゴシック"/>
              </a:rPr>
              <a:t>The Problem</a:t>
            </a:r>
            <a:endParaRPr lang="en-US">
              <a:latin typeface="Roboto"/>
            </a:endParaRPr>
          </a:p>
        </p:txBody>
      </p:sp>
      <p:sp>
        <p:nvSpPr>
          <p:cNvPr id="4" name="Content Placeholder 3">
            <a:extLst>
              <a:ext uri="{FF2B5EF4-FFF2-40B4-BE49-F238E27FC236}">
                <a16:creationId xmlns:a16="http://schemas.microsoft.com/office/drawing/2014/main" id="{926B1D5C-393F-145F-D741-73A34D34D44A}"/>
              </a:ext>
            </a:extLst>
          </p:cNvPr>
          <p:cNvSpPr>
            <a:spLocks noGrp="1"/>
          </p:cNvSpPr>
          <p:nvPr>
            <p:ph idx="1"/>
          </p:nvPr>
        </p:nvSpPr>
        <p:spPr>
          <a:xfrm>
            <a:off x="457200" y="1263535"/>
            <a:ext cx="8229600" cy="3582785"/>
          </a:xfrm>
        </p:spPr>
        <p:txBody>
          <a:bodyPr/>
          <a:lstStyle/>
          <a:p>
            <a:pPr marL="0" indent="0">
              <a:buNone/>
            </a:pPr>
            <a:endParaRPr lang="en-US" sz="1800">
              <a:latin typeface="Roboto"/>
            </a:endParaRPr>
          </a:p>
          <a:p>
            <a:r>
              <a:rPr lang="en-US" sz="1400" b="1">
                <a:latin typeface="Roboto"/>
                <a:ea typeface="ＭＳ Ｐゴシック"/>
              </a:rPr>
              <a:t>Storage Efficiency: </a:t>
            </a:r>
            <a:r>
              <a:rPr lang="en-US" sz="1400">
                <a:latin typeface="Roboto"/>
                <a:ea typeface="ＭＳ Ｐゴシック"/>
              </a:rPr>
              <a:t>Log files consume significant disk space, leading to high storage costs and backup complexities.</a:t>
            </a:r>
          </a:p>
          <a:p>
            <a:r>
              <a:rPr lang="en-US" sz="1400" b="1">
                <a:latin typeface="Roboto"/>
                <a:ea typeface="ＭＳ Ｐゴシック"/>
              </a:rPr>
              <a:t>Search Performance: </a:t>
            </a:r>
            <a:r>
              <a:rPr lang="en-US" sz="1400">
                <a:latin typeface="Roboto"/>
                <a:ea typeface="ＭＳ Ｐゴシック"/>
              </a:rPr>
              <a:t>Finding specific information in large log archives is time-consuming, especially when logs are compressed using standard methods that require full decompression before searching.</a:t>
            </a:r>
          </a:p>
          <a:p>
            <a:r>
              <a:rPr lang="en-US" sz="1400" b="1">
                <a:latin typeface="Roboto"/>
                <a:ea typeface="ＭＳ Ｐゴシック"/>
              </a:rPr>
              <a:t>Pattern Redundancy: </a:t>
            </a:r>
            <a:r>
              <a:rPr lang="en-US" sz="1400">
                <a:latin typeface="Roboto"/>
                <a:ea typeface="ＭＳ Ｐゴシック"/>
              </a:rPr>
              <a:t>Log files contain highly repetitive patterns with small variations (timestamps, IDs, etc.), but general-purpose compression algorithms don't fully exploit this structural redundancy.</a:t>
            </a:r>
          </a:p>
          <a:p>
            <a:r>
              <a:rPr lang="en-US" sz="1400" b="1">
                <a:latin typeface="Roboto"/>
                <a:ea typeface="ＭＳ Ｐゴシック"/>
              </a:rPr>
              <a:t>Resource Constraints: </a:t>
            </a:r>
            <a:r>
              <a:rPr lang="en-US" sz="1400">
                <a:latin typeface="Roboto"/>
                <a:ea typeface="ＭＳ Ｐゴシック"/>
              </a:rPr>
              <a:t>Processing large log volumes requires significant CPU and memory resources, especially during search operations.</a:t>
            </a:r>
          </a:p>
          <a:p>
            <a:r>
              <a:rPr lang="en-US" sz="1400" b="1">
                <a:latin typeface="Roboto"/>
                <a:ea typeface="ＭＳ Ｐゴシック"/>
              </a:rPr>
              <a:t>Original Structure Preservation: </a:t>
            </a:r>
            <a:r>
              <a:rPr lang="en-US" sz="1400">
                <a:latin typeface="Roboto"/>
                <a:ea typeface="ＭＳ Ｐゴシック"/>
              </a:rPr>
              <a:t>Compression should maintain log order and structure for accurate analysis and debugging.</a:t>
            </a:r>
          </a:p>
          <a:p>
            <a:pPr lvl="1"/>
            <a:endParaRPr lang="en-US" sz="1800">
              <a:latin typeface="Roboto"/>
            </a:endParaRPr>
          </a:p>
        </p:txBody>
      </p:sp>
      <p:sp>
        <p:nvSpPr>
          <p:cNvPr id="6" name="Slide Number Placeholder 5">
            <a:extLst>
              <a:ext uri="{FF2B5EF4-FFF2-40B4-BE49-F238E27FC236}">
                <a16:creationId xmlns:a16="http://schemas.microsoft.com/office/drawing/2014/main" id="{52F963CF-B52A-B2CA-5E96-7B1C4DAF5F72}"/>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Tree>
    <p:extLst>
      <p:ext uri="{BB962C8B-B14F-4D97-AF65-F5344CB8AC3E}">
        <p14:creationId xmlns:p14="http://schemas.microsoft.com/office/powerpoint/2010/main" val="390598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3B30A-7F1B-5DBD-F136-FAC1FD747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815C7-4C7E-ADB9-BFB6-37AF88C2F18C}"/>
              </a:ext>
            </a:extLst>
          </p:cNvPr>
          <p:cNvSpPr>
            <a:spLocks noGrp="1"/>
          </p:cNvSpPr>
          <p:nvPr>
            <p:ph type="title"/>
          </p:nvPr>
        </p:nvSpPr>
        <p:spPr>
          <a:xfrm>
            <a:off x="457200" y="675085"/>
            <a:ext cx="8229600" cy="505322"/>
          </a:xfrm>
        </p:spPr>
        <p:txBody>
          <a:bodyPr wrap="square" anchor="ctr">
            <a:noAutofit/>
          </a:bodyPr>
          <a:lstStyle/>
          <a:p>
            <a:r>
              <a:rPr lang="en-US" sz="2600">
                <a:latin typeface="Roboto"/>
                <a:ea typeface="ＭＳ Ｐゴシック"/>
              </a:rPr>
              <a:t>Overview</a:t>
            </a:r>
            <a:endParaRPr lang="en-US" sz="2600">
              <a:latin typeface="Roboto"/>
            </a:endParaRPr>
          </a:p>
        </p:txBody>
      </p:sp>
      <p:sp>
        <p:nvSpPr>
          <p:cNvPr id="4" name="Content Placeholder 3">
            <a:extLst>
              <a:ext uri="{FF2B5EF4-FFF2-40B4-BE49-F238E27FC236}">
                <a16:creationId xmlns:a16="http://schemas.microsoft.com/office/drawing/2014/main" id="{1B3ABF35-135F-784A-BA35-17E2BCAC1E26}"/>
              </a:ext>
            </a:extLst>
          </p:cNvPr>
          <p:cNvSpPr>
            <a:spLocks noGrp="1"/>
          </p:cNvSpPr>
          <p:nvPr>
            <p:ph idx="1"/>
          </p:nvPr>
        </p:nvSpPr>
        <p:spPr>
          <a:xfrm>
            <a:off x="457200" y="1263535"/>
            <a:ext cx="8229600" cy="3582785"/>
          </a:xfrm>
        </p:spPr>
        <p:txBody>
          <a:bodyPr/>
          <a:lstStyle/>
          <a:p>
            <a:pPr marL="0" indent="0">
              <a:buNone/>
            </a:pPr>
            <a:r>
              <a:rPr lang="en-US" sz="1400">
                <a:latin typeface="Roboto"/>
                <a:ea typeface="ＭＳ Ｐゴシック"/>
              </a:rPr>
              <a:t>Original log: </a:t>
            </a:r>
          </a:p>
          <a:p>
            <a:pPr marL="0" indent="0">
              <a:buNone/>
            </a:pPr>
            <a:r>
              <a:rPr lang="en-US" sz="1400">
                <a:latin typeface="Roboto"/>
                <a:ea typeface="ＭＳ Ｐゴシック"/>
              </a:rPr>
              <a:t>081110 123023 INFO </a:t>
            </a:r>
            <a:r>
              <a:rPr lang="en-US" sz="1400" err="1">
                <a:latin typeface="Roboto"/>
                <a:ea typeface="ＭＳ Ｐゴシック"/>
              </a:rPr>
              <a:t>dfs.DataNode$PacketResponder</a:t>
            </a:r>
            <a:r>
              <a:rPr lang="en-US" sz="1400">
                <a:latin typeface="Roboto"/>
                <a:ea typeface="ＭＳ Ｐゴシック"/>
              </a:rPr>
              <a:t>: Received block blk_-12</a:t>
            </a:r>
          </a:p>
          <a:p>
            <a:pPr marL="0" indent="0">
              <a:buNone/>
            </a:pPr>
            <a:endParaRPr lang="en-US" sz="1400">
              <a:latin typeface="Roboto"/>
            </a:endParaRPr>
          </a:p>
          <a:p>
            <a:pPr marL="0" indent="0">
              <a:buNone/>
            </a:pPr>
            <a:r>
              <a:rPr lang="en-US" sz="1400">
                <a:latin typeface="Roboto"/>
                <a:ea typeface="ＭＳ Ｐゴシック"/>
              </a:rPr>
              <a:t>- </a:t>
            </a:r>
            <a:r>
              <a:rPr lang="en-US" sz="1400" b="1" u="sng">
                <a:latin typeface="Roboto"/>
                <a:ea typeface="ＭＳ Ｐゴシック"/>
              </a:rPr>
              <a:t>Templates</a:t>
            </a:r>
            <a:r>
              <a:rPr lang="en-US" sz="1400">
                <a:latin typeface="Roboto"/>
                <a:ea typeface="ＭＳ Ｐゴシック"/>
              </a:rPr>
              <a:t>: Static text that is repeated across different logs.</a:t>
            </a:r>
          </a:p>
          <a:p>
            <a:pPr marL="0" indent="0">
              <a:buNone/>
            </a:pPr>
            <a:r>
              <a:rPr lang="en-US" sz="1400" err="1">
                <a:latin typeface="Roboto"/>
                <a:ea typeface="ＭＳ Ｐゴシック"/>
              </a:rPr>
              <a:t>Eg.</a:t>
            </a:r>
            <a:r>
              <a:rPr lang="en-US" sz="1400">
                <a:latin typeface="Roboto"/>
                <a:ea typeface="ＭＳ Ｐゴシック"/>
              </a:rPr>
              <a:t> &lt;VAR&gt; INFO </a:t>
            </a:r>
            <a:r>
              <a:rPr lang="en-US" sz="1400" err="1">
                <a:latin typeface="Roboto"/>
                <a:ea typeface="ＭＳ Ｐゴシック"/>
              </a:rPr>
              <a:t>dfs.DataNode$PacketResponder</a:t>
            </a:r>
            <a:r>
              <a:rPr lang="en-US" sz="1400">
                <a:latin typeface="Roboto"/>
                <a:ea typeface="ＭＳ Ｐゴシック"/>
              </a:rPr>
              <a:t>: Received block blk_-&lt;VAR&gt;</a:t>
            </a:r>
          </a:p>
          <a:p>
            <a:pPr marL="0" indent="0">
              <a:buNone/>
            </a:pPr>
            <a:endParaRPr lang="en-US" sz="1400">
              <a:latin typeface="Roboto"/>
            </a:endParaRPr>
          </a:p>
          <a:p>
            <a:pPr marL="0" indent="0">
              <a:buNone/>
            </a:pPr>
            <a:r>
              <a:rPr lang="en-US" sz="1400">
                <a:latin typeface="Roboto"/>
                <a:ea typeface="ＭＳ Ｐゴシック"/>
              </a:rPr>
              <a:t>- </a:t>
            </a:r>
            <a:r>
              <a:rPr lang="en-US" sz="1400" b="1" u="sng">
                <a:latin typeface="Roboto"/>
                <a:ea typeface="ＭＳ Ｐゴシック"/>
              </a:rPr>
              <a:t>Variables</a:t>
            </a:r>
            <a:r>
              <a:rPr lang="en-US" sz="1400">
                <a:latin typeface="Roboto"/>
                <a:ea typeface="ＭＳ Ｐゴシック"/>
              </a:rPr>
              <a:t>: For our project we consider numbers as variables which includes,</a:t>
            </a:r>
          </a:p>
          <a:p>
            <a:pPr marL="0" indent="0">
              <a:buNone/>
            </a:pPr>
            <a:r>
              <a:rPr lang="en-US" sz="1400" err="1">
                <a:latin typeface="Roboto"/>
                <a:ea typeface="ＭＳ Ｐゴシック"/>
              </a:rPr>
              <a:t>Eg.</a:t>
            </a:r>
            <a:r>
              <a:rPr lang="en-US" sz="1400">
                <a:latin typeface="Roboto"/>
                <a:ea typeface="ＭＳ Ｐゴシック"/>
              </a:rPr>
              <a:t> 10.34.23.800, 201:3444, +\-233, 234_433, etc.</a:t>
            </a:r>
          </a:p>
          <a:p>
            <a:pPr marL="0" indent="0">
              <a:buNone/>
            </a:pPr>
            <a:endParaRPr lang="en-US" sz="1400">
              <a:latin typeface="Roboto"/>
            </a:endParaRPr>
          </a:p>
          <a:p>
            <a:pPr marL="0" indent="0">
              <a:buNone/>
            </a:pPr>
            <a:r>
              <a:rPr lang="en-US" sz="1400">
                <a:latin typeface="Roboto"/>
                <a:ea typeface="ＭＳ Ｐゴシック"/>
              </a:rPr>
              <a:t>- </a:t>
            </a:r>
            <a:r>
              <a:rPr lang="en-US" sz="1400" b="1" u="sng">
                <a:latin typeface="Roboto"/>
                <a:ea typeface="ＭＳ Ｐゴシック"/>
              </a:rPr>
              <a:t>Chunks:</a:t>
            </a:r>
            <a:r>
              <a:rPr lang="en-US" sz="1400">
                <a:latin typeface="Roboto"/>
                <a:ea typeface="ＭＳ Ｐゴシック"/>
              </a:rPr>
              <a:t> Chunks are fixed smaller blocks of logs that are compressed together.</a:t>
            </a:r>
          </a:p>
          <a:p>
            <a:pPr marL="0" indent="0">
              <a:buNone/>
            </a:pPr>
            <a:endParaRPr lang="en-US" sz="1400" b="1" u="sng">
              <a:latin typeface="Roboto"/>
            </a:endParaRPr>
          </a:p>
          <a:p>
            <a:pPr marL="0" indent="0">
              <a:buNone/>
            </a:pPr>
            <a:r>
              <a:rPr lang="en-US" sz="1400">
                <a:latin typeface="Roboto"/>
                <a:ea typeface="ＭＳ Ｐゴシック"/>
              </a:rPr>
              <a:t>- </a:t>
            </a:r>
            <a:r>
              <a:rPr lang="en-US" sz="1400" b="1" u="sng">
                <a:latin typeface="Roboto"/>
                <a:ea typeface="ＭＳ Ｐゴシック"/>
              </a:rPr>
              <a:t>Wild-card Query</a:t>
            </a:r>
            <a:r>
              <a:rPr lang="en-US" sz="1400">
                <a:latin typeface="Roboto"/>
                <a:ea typeface="ＭＳ Ｐゴシック"/>
              </a:rPr>
              <a:t>: A search query used for partial searching, “10.*800”, ”201:????”.</a:t>
            </a:r>
          </a:p>
          <a:p>
            <a:pPr marL="0" indent="0">
              <a:buNone/>
            </a:pPr>
            <a:endParaRPr lang="en-US" sz="1400">
              <a:latin typeface="Roboto"/>
            </a:endParaRPr>
          </a:p>
          <a:p>
            <a:pPr marL="0" indent="0">
              <a:buNone/>
            </a:pPr>
            <a:endParaRPr lang="en-US" sz="1400">
              <a:latin typeface="Roboto"/>
            </a:endParaRPr>
          </a:p>
        </p:txBody>
      </p:sp>
      <p:sp>
        <p:nvSpPr>
          <p:cNvPr id="3" name="Slide Number Placeholder 2">
            <a:extLst>
              <a:ext uri="{FF2B5EF4-FFF2-40B4-BE49-F238E27FC236}">
                <a16:creationId xmlns:a16="http://schemas.microsoft.com/office/drawing/2014/main" id="{26AE6215-B198-98C6-83AF-B3036392E788}"/>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381265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AEA2-C990-CC94-1A32-07A1F73E3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FB2E1-FCAE-24B1-AE70-FDC785D44921}"/>
              </a:ext>
            </a:extLst>
          </p:cNvPr>
          <p:cNvSpPr>
            <a:spLocks noGrp="1"/>
          </p:cNvSpPr>
          <p:nvPr>
            <p:ph type="title"/>
          </p:nvPr>
        </p:nvSpPr>
        <p:spPr>
          <a:xfrm>
            <a:off x="457203" y="609253"/>
            <a:ext cx="8229600" cy="496652"/>
          </a:xfrm>
        </p:spPr>
        <p:txBody>
          <a:bodyPr wrap="square" anchor="ctr">
            <a:noAutofit/>
          </a:bodyPr>
          <a:lstStyle/>
          <a:p>
            <a:r>
              <a:rPr lang="en-US" sz="2600">
                <a:latin typeface="Roboto"/>
                <a:ea typeface="ＭＳ Ｐゴシック"/>
              </a:rPr>
              <a:t>Naïve Approach</a:t>
            </a:r>
          </a:p>
        </p:txBody>
      </p:sp>
      <p:pic>
        <p:nvPicPr>
          <p:cNvPr id="5" name="Content Placeholder 4" descr="A diagram of a computer&#10;&#10;AI-generated content may be incorrect.">
            <a:extLst>
              <a:ext uri="{FF2B5EF4-FFF2-40B4-BE49-F238E27FC236}">
                <a16:creationId xmlns:a16="http://schemas.microsoft.com/office/drawing/2014/main" id="{ADE86505-BD67-C962-FBF2-238AD70409A3}"/>
              </a:ext>
            </a:extLst>
          </p:cNvPr>
          <p:cNvPicPr>
            <a:picLocks noGrp="1" noChangeAspect="1"/>
          </p:cNvPicPr>
          <p:nvPr>
            <p:ph sz="half" idx="2"/>
          </p:nvPr>
        </p:nvPicPr>
        <p:blipFill>
          <a:blip r:embed="rId3"/>
          <a:stretch>
            <a:fillRect/>
          </a:stretch>
        </p:blipFill>
        <p:spPr>
          <a:xfrm>
            <a:off x="-6751" y="1628643"/>
            <a:ext cx="4505724" cy="2804812"/>
          </a:xfrm>
          <a:noFill/>
        </p:spPr>
      </p:pic>
      <p:sp>
        <p:nvSpPr>
          <p:cNvPr id="10" name="Content Placeholder 3">
            <a:extLst>
              <a:ext uri="{FF2B5EF4-FFF2-40B4-BE49-F238E27FC236}">
                <a16:creationId xmlns:a16="http://schemas.microsoft.com/office/drawing/2014/main" id="{C6EA6A94-DB08-0AE8-54F9-C7166AE45468}"/>
              </a:ext>
            </a:extLst>
          </p:cNvPr>
          <p:cNvSpPr>
            <a:spLocks noGrp="1"/>
          </p:cNvSpPr>
          <p:nvPr>
            <p:ph sz="quarter" idx="4"/>
          </p:nvPr>
        </p:nvSpPr>
        <p:spPr>
          <a:xfrm>
            <a:off x="4645028" y="1426723"/>
            <a:ext cx="4041775" cy="3346315"/>
          </a:xfrm>
        </p:spPr>
        <p:txBody>
          <a:bodyPr/>
          <a:lstStyle/>
          <a:p>
            <a:r>
              <a:rPr lang="en-US" sz="1400">
                <a:latin typeface="Roboto"/>
                <a:ea typeface="ＭＳ Ｐゴシック"/>
              </a:rPr>
              <a:t>It is a normal dictionary-based compression approach.</a:t>
            </a:r>
          </a:p>
          <a:p>
            <a:r>
              <a:rPr lang="en-US" sz="1400">
                <a:latin typeface="Roboto"/>
                <a:ea typeface="ＭＳ Ｐゴシック"/>
              </a:rPr>
              <a:t>Its separates static text and variable texts and maps them with different ids.</a:t>
            </a:r>
          </a:p>
          <a:p>
            <a:r>
              <a:rPr lang="en-US" sz="1400">
                <a:latin typeface="Roboto"/>
                <a:ea typeface="ＭＳ Ｐゴシック"/>
              </a:rPr>
              <a:t>After mapping we encode the original log with the mapped ids to reduce redundancy.</a:t>
            </a:r>
          </a:p>
          <a:p>
            <a:r>
              <a:rPr lang="en-US" sz="1400">
                <a:latin typeface="Roboto"/>
                <a:ea typeface="ＭＳ Ｐゴシック"/>
              </a:rPr>
              <a:t>Also, we store the encoded messages in binary for storage optimization.</a:t>
            </a:r>
          </a:p>
          <a:p>
            <a:endParaRPr lang="en-US" sz="1400">
              <a:latin typeface="Roboto"/>
            </a:endParaRPr>
          </a:p>
          <a:p>
            <a:pPr marL="0" indent="0">
              <a:buNone/>
            </a:pPr>
            <a:r>
              <a:rPr lang="en-US" sz="1400" err="1">
                <a:latin typeface="Roboto"/>
                <a:ea typeface="ＭＳ Ｐゴシック"/>
              </a:rPr>
              <a:t>Eg.</a:t>
            </a:r>
            <a:r>
              <a:rPr lang="en-US" sz="1400">
                <a:latin typeface="Roboto"/>
                <a:ea typeface="ＭＳ Ｐゴシック"/>
              </a:rPr>
              <a:t> “123456789” will be of 9 bytes if stores as ASCII character.</a:t>
            </a:r>
          </a:p>
          <a:p>
            <a:pPr marL="0" indent="0">
              <a:buNone/>
            </a:pPr>
            <a:r>
              <a:rPr lang="en-US" sz="1400">
                <a:latin typeface="Roboto"/>
                <a:ea typeface="ＭＳ Ｐゴシック"/>
              </a:rPr>
              <a:t>On the other hand, it will take 4 bytes </a:t>
            </a:r>
            <a:r>
              <a:rPr lang="en-US" sz="1400" err="1">
                <a:latin typeface="Roboto"/>
                <a:ea typeface="ＭＳ Ｐゴシック"/>
              </a:rPr>
              <a:t>i.e</a:t>
            </a:r>
            <a:r>
              <a:rPr lang="en-US" sz="1400">
                <a:latin typeface="Roboto"/>
                <a:ea typeface="ＭＳ Ｐゴシック"/>
              </a:rPr>
              <a:t> 32 bits to store the entire number in binary.</a:t>
            </a:r>
          </a:p>
        </p:txBody>
      </p:sp>
      <p:sp>
        <p:nvSpPr>
          <p:cNvPr id="6" name="Slide Number Placeholder 5">
            <a:extLst>
              <a:ext uri="{FF2B5EF4-FFF2-40B4-BE49-F238E27FC236}">
                <a16:creationId xmlns:a16="http://schemas.microsoft.com/office/drawing/2014/main" id="{FD0E4C78-0688-BF15-DA1C-9CD49DC89C3C}"/>
              </a:ext>
            </a:extLst>
          </p:cNvPr>
          <p:cNvSpPr>
            <a:spLocks noGrp="1"/>
          </p:cNvSpPr>
          <p:nvPr>
            <p:ph type="sldNum" sz="quarter" idx="12"/>
          </p:nvPr>
        </p:nvSpPr>
        <p:spPr/>
        <p:txBody>
          <a:bodyPr/>
          <a:lstStyle/>
          <a:p>
            <a:pPr>
              <a:defRPr/>
            </a:pPr>
            <a:fld id="{BB5B94E0-5E06-6D42-A41D-50D581B40900}" type="slidenum">
              <a:rPr lang="en-US" smtClean="0"/>
              <a:pPr>
                <a:defRPr/>
              </a:pPr>
              <a:t>5</a:t>
            </a:fld>
            <a:endParaRPr lang="en-US"/>
          </a:p>
        </p:txBody>
      </p:sp>
    </p:spTree>
    <p:extLst>
      <p:ext uri="{BB962C8B-B14F-4D97-AF65-F5344CB8AC3E}">
        <p14:creationId xmlns:p14="http://schemas.microsoft.com/office/powerpoint/2010/main" val="113570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65322-5F75-34A1-1D2E-F78F328CB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FAD2F-0A39-ADA1-97A4-8D305B2E2523}"/>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Naïve Approach</a:t>
            </a:r>
          </a:p>
        </p:txBody>
      </p:sp>
      <p:sp>
        <p:nvSpPr>
          <p:cNvPr id="10" name="Content Placeholder 3">
            <a:extLst>
              <a:ext uri="{FF2B5EF4-FFF2-40B4-BE49-F238E27FC236}">
                <a16:creationId xmlns:a16="http://schemas.microsoft.com/office/drawing/2014/main" id="{1A90D2C6-4E98-6891-F4DB-7A6A3AC722BA}"/>
              </a:ext>
            </a:extLst>
          </p:cNvPr>
          <p:cNvSpPr>
            <a:spLocks noGrp="1"/>
          </p:cNvSpPr>
          <p:nvPr>
            <p:ph sz="quarter" idx="4"/>
          </p:nvPr>
        </p:nvSpPr>
        <p:spPr>
          <a:xfrm>
            <a:off x="4645028" y="1246909"/>
            <a:ext cx="4041775" cy="3765666"/>
          </a:xfrm>
        </p:spPr>
        <p:txBody>
          <a:bodyPr/>
          <a:lstStyle/>
          <a:p>
            <a:pPr marL="0" indent="0">
              <a:lnSpc>
                <a:spcPct val="150000"/>
              </a:lnSpc>
              <a:buNone/>
            </a:pPr>
            <a:r>
              <a:rPr lang="en-US" sz="1800">
                <a:latin typeface="Roboto"/>
                <a:ea typeface="ＭＳ Ｐゴシック"/>
              </a:rPr>
              <a:t>Disadvantages</a:t>
            </a:r>
            <a:endParaRPr lang="en-US" sz="2000">
              <a:latin typeface="Roboto"/>
              <a:ea typeface="ＭＳ Ｐゴシック"/>
            </a:endParaRPr>
          </a:p>
          <a:p>
            <a:pPr>
              <a:buFontTx/>
              <a:buChar char="-"/>
            </a:pPr>
            <a:r>
              <a:rPr lang="en-US" sz="1400">
                <a:latin typeface="Roboto"/>
                <a:ea typeface="ＭＳ Ｐゴシック"/>
              </a:rPr>
              <a:t>Entire encoded file and both template and variable dictionaries are stored in RAM.</a:t>
            </a:r>
          </a:p>
          <a:p>
            <a:pPr>
              <a:buFontTx/>
              <a:buChar char="-"/>
            </a:pPr>
            <a:endParaRPr lang="en-US" sz="1400">
              <a:latin typeface="Roboto"/>
            </a:endParaRPr>
          </a:p>
          <a:p>
            <a:pPr>
              <a:buFontTx/>
              <a:buChar char="-"/>
            </a:pPr>
            <a:r>
              <a:rPr lang="en-US" sz="1400">
                <a:latin typeface="Roboto"/>
                <a:ea typeface="ＭＳ Ｐゴシック"/>
              </a:rPr>
              <a:t>Harder to scale for big logs due to memory exhaustion.</a:t>
            </a:r>
          </a:p>
          <a:p>
            <a:pPr>
              <a:buFontTx/>
              <a:buChar char="-"/>
            </a:pPr>
            <a:endParaRPr lang="en-US" sz="1400">
              <a:latin typeface="Roboto"/>
            </a:endParaRPr>
          </a:p>
          <a:p>
            <a:pPr>
              <a:buFontTx/>
              <a:buChar char="-"/>
            </a:pPr>
            <a:r>
              <a:rPr lang="en-US" sz="1400">
                <a:latin typeface="Roboto"/>
                <a:ea typeface="ＭＳ Ｐゴシック"/>
              </a:rPr>
              <a:t>Really slow for big logs.</a:t>
            </a:r>
          </a:p>
          <a:p>
            <a:pPr>
              <a:buFontTx/>
              <a:buChar char="-"/>
            </a:pPr>
            <a:endParaRPr lang="en-US" sz="1400">
              <a:latin typeface="Roboto"/>
            </a:endParaRPr>
          </a:p>
          <a:p>
            <a:pPr>
              <a:buFontTx/>
              <a:buChar char="-"/>
            </a:pPr>
            <a:r>
              <a:rPr lang="en-US" sz="1400">
                <a:latin typeface="Roboto"/>
                <a:ea typeface="ＭＳ Ｐゴシック"/>
              </a:rPr>
              <a:t>Metadata is stored with the compressed file.</a:t>
            </a:r>
          </a:p>
        </p:txBody>
      </p:sp>
      <p:sp>
        <p:nvSpPr>
          <p:cNvPr id="4" name="Content Placeholder 3">
            <a:extLst>
              <a:ext uri="{FF2B5EF4-FFF2-40B4-BE49-F238E27FC236}">
                <a16:creationId xmlns:a16="http://schemas.microsoft.com/office/drawing/2014/main" id="{EE003180-F364-5EF5-7A07-927646A1B315}"/>
              </a:ext>
            </a:extLst>
          </p:cNvPr>
          <p:cNvSpPr>
            <a:spLocks noGrp="1"/>
          </p:cNvSpPr>
          <p:nvPr>
            <p:ph sz="half" idx="2"/>
          </p:nvPr>
        </p:nvSpPr>
        <p:spPr>
          <a:xfrm>
            <a:off x="457200" y="1246909"/>
            <a:ext cx="4040188" cy="3765666"/>
          </a:xfrm>
        </p:spPr>
        <p:txBody>
          <a:bodyPr/>
          <a:lstStyle/>
          <a:p>
            <a:pPr marL="0" indent="0">
              <a:lnSpc>
                <a:spcPct val="150000"/>
              </a:lnSpc>
              <a:buNone/>
            </a:pPr>
            <a:r>
              <a:rPr lang="en-US" sz="1800">
                <a:latin typeface="Roboto"/>
                <a:ea typeface="ＭＳ Ｐゴシック"/>
              </a:rPr>
              <a:t>Advantages</a:t>
            </a:r>
            <a:endParaRPr lang="en-US" sz="2000">
              <a:latin typeface="Roboto"/>
              <a:ea typeface="ＭＳ Ｐゴシック"/>
            </a:endParaRPr>
          </a:p>
          <a:p>
            <a:pPr>
              <a:buFontTx/>
              <a:buChar char="-"/>
            </a:pPr>
            <a:r>
              <a:rPr lang="en-US" sz="1400">
                <a:latin typeface="Roboto"/>
                <a:ea typeface="ＭＳ Ｐゴシック"/>
              </a:rPr>
              <a:t>Simple approach with optimized z-lib compression.</a:t>
            </a:r>
          </a:p>
          <a:p>
            <a:pPr>
              <a:buFontTx/>
              <a:buChar char="-"/>
            </a:pPr>
            <a:endParaRPr lang="en-US" sz="1400">
              <a:latin typeface="Roboto"/>
            </a:endParaRPr>
          </a:p>
          <a:p>
            <a:pPr>
              <a:buFontTx/>
              <a:buChar char="-"/>
            </a:pPr>
            <a:r>
              <a:rPr lang="en-US" sz="1400">
                <a:latin typeface="Roboto"/>
                <a:ea typeface="ＭＳ Ｐゴシック"/>
              </a:rPr>
              <a:t>Effective for normal textual logs with mixture of repetitive texts and numbers.</a:t>
            </a:r>
          </a:p>
          <a:p>
            <a:pPr>
              <a:buFontTx/>
              <a:buChar char="-"/>
            </a:pPr>
            <a:endParaRPr lang="en-US" sz="1400">
              <a:latin typeface="Roboto"/>
            </a:endParaRPr>
          </a:p>
          <a:p>
            <a:pPr>
              <a:buFontTx/>
              <a:buChar char="-"/>
            </a:pPr>
            <a:r>
              <a:rPr lang="en-US" sz="1400">
                <a:latin typeface="Roboto"/>
                <a:ea typeface="ＭＳ Ｐゴシック"/>
              </a:rPr>
              <a:t>Multiple source logs can be fed into the algorithm.</a:t>
            </a:r>
          </a:p>
          <a:p>
            <a:pPr>
              <a:buFontTx/>
              <a:buChar char="-"/>
            </a:pPr>
            <a:endParaRPr lang="en-US" sz="1600">
              <a:latin typeface="Roboto"/>
            </a:endParaRPr>
          </a:p>
        </p:txBody>
      </p:sp>
      <p:sp>
        <p:nvSpPr>
          <p:cNvPr id="6" name="Slide Number Placeholder 5">
            <a:extLst>
              <a:ext uri="{FF2B5EF4-FFF2-40B4-BE49-F238E27FC236}">
                <a16:creationId xmlns:a16="http://schemas.microsoft.com/office/drawing/2014/main" id="{41768298-9D30-00D8-7A11-4D0D2764998D}"/>
              </a:ext>
            </a:extLst>
          </p:cNvPr>
          <p:cNvSpPr>
            <a:spLocks noGrp="1"/>
          </p:cNvSpPr>
          <p:nvPr>
            <p:ph type="sldNum" sz="quarter" idx="12"/>
          </p:nvPr>
        </p:nvSpPr>
        <p:spPr/>
        <p:txBody>
          <a:bodyPr/>
          <a:lstStyle/>
          <a:p>
            <a:pPr>
              <a:defRPr/>
            </a:pPr>
            <a:fld id="{BB5B94E0-5E06-6D42-A41D-50D581B40900}" type="slidenum">
              <a:rPr lang="en-US" smtClean="0"/>
              <a:pPr>
                <a:defRPr/>
              </a:pPr>
              <a:t>6</a:t>
            </a:fld>
            <a:endParaRPr lang="en-US"/>
          </a:p>
        </p:txBody>
      </p:sp>
    </p:spTree>
    <p:extLst>
      <p:ext uri="{BB962C8B-B14F-4D97-AF65-F5344CB8AC3E}">
        <p14:creationId xmlns:p14="http://schemas.microsoft.com/office/powerpoint/2010/main" val="165113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EF335-A11D-2C88-B62A-6F579AC89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26849-D31F-1B3B-A23E-EC27D27913DF}"/>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Chunking Approach</a:t>
            </a:r>
          </a:p>
        </p:txBody>
      </p:sp>
      <p:sp>
        <p:nvSpPr>
          <p:cNvPr id="10" name="Content Placeholder 3">
            <a:extLst>
              <a:ext uri="{FF2B5EF4-FFF2-40B4-BE49-F238E27FC236}">
                <a16:creationId xmlns:a16="http://schemas.microsoft.com/office/drawing/2014/main" id="{23FCB43E-854E-348C-2A2F-12E4F9151BBA}"/>
              </a:ext>
            </a:extLst>
          </p:cNvPr>
          <p:cNvSpPr>
            <a:spLocks noGrp="1"/>
          </p:cNvSpPr>
          <p:nvPr>
            <p:ph sz="quarter" idx="4"/>
          </p:nvPr>
        </p:nvSpPr>
        <p:spPr>
          <a:xfrm>
            <a:off x="4645028" y="1291327"/>
            <a:ext cx="4041775" cy="3721247"/>
          </a:xfrm>
        </p:spPr>
        <p:txBody>
          <a:bodyPr/>
          <a:lstStyle/>
          <a:p>
            <a:pPr>
              <a:buFontTx/>
              <a:buChar char="-"/>
            </a:pPr>
            <a:r>
              <a:rPr lang="en-US" sz="1400"/>
              <a:t>Similar to the previous dictionary-based approach with some key changes to fix the shortcomings of the previous approach.</a:t>
            </a:r>
          </a:p>
          <a:p>
            <a:pPr>
              <a:buFontTx/>
              <a:buChar char="-"/>
            </a:pPr>
            <a:r>
              <a:rPr lang="en-US" sz="1400"/>
              <a:t>We firstly store the templates and variables in a database to make the algorithm scalable.</a:t>
            </a:r>
          </a:p>
          <a:p>
            <a:pPr>
              <a:buFontTx/>
              <a:buChar char="-"/>
            </a:pPr>
            <a:r>
              <a:rPr lang="en-US" sz="1400"/>
              <a:t>Secondly, we distribute the individual encoded logs in chunks/blocks.</a:t>
            </a:r>
          </a:p>
          <a:p>
            <a:pPr>
              <a:buFontTx/>
              <a:buChar char="-"/>
            </a:pPr>
            <a:r>
              <a:rPr lang="en-US" sz="1400"/>
              <a:t>Since we are chunking the logs, it opens the door for multithreaded or parallel searching for faster search queries.</a:t>
            </a:r>
          </a:p>
          <a:p>
            <a:pPr>
              <a:buFontTx/>
              <a:buChar char="-"/>
            </a:pPr>
            <a:r>
              <a:rPr lang="en-US" sz="1400"/>
              <a:t>And, as we will see in the further slides distributed compression and decompression.</a:t>
            </a:r>
          </a:p>
          <a:p>
            <a:pPr>
              <a:buFontTx/>
              <a:buChar char="-"/>
            </a:pPr>
            <a:endParaRPr lang="en-US" sz="1400"/>
          </a:p>
        </p:txBody>
      </p:sp>
      <p:pic>
        <p:nvPicPr>
          <p:cNvPr id="15" name="Content Placeholder 14" descr="A screenshot of a computer&#10;&#10;AI-generated content may be incorrect.">
            <a:extLst>
              <a:ext uri="{FF2B5EF4-FFF2-40B4-BE49-F238E27FC236}">
                <a16:creationId xmlns:a16="http://schemas.microsoft.com/office/drawing/2014/main" id="{B0D60158-7DC1-5ABA-32B6-753F30913E8F}"/>
              </a:ext>
            </a:extLst>
          </p:cNvPr>
          <p:cNvPicPr>
            <a:picLocks noGrp="1" noChangeAspect="1"/>
          </p:cNvPicPr>
          <p:nvPr>
            <p:ph sz="half" idx="2"/>
          </p:nvPr>
        </p:nvPicPr>
        <p:blipFill>
          <a:blip r:embed="rId2"/>
          <a:stretch>
            <a:fillRect/>
          </a:stretch>
        </p:blipFill>
        <p:spPr>
          <a:xfrm>
            <a:off x="16126" y="1635381"/>
            <a:ext cx="4482847" cy="2779601"/>
          </a:xfrm>
        </p:spPr>
      </p:pic>
      <p:sp>
        <p:nvSpPr>
          <p:cNvPr id="16" name="Slide Number Placeholder 15">
            <a:extLst>
              <a:ext uri="{FF2B5EF4-FFF2-40B4-BE49-F238E27FC236}">
                <a16:creationId xmlns:a16="http://schemas.microsoft.com/office/drawing/2014/main" id="{2AB80006-99D7-7A67-D377-F856C03B7147}"/>
              </a:ext>
            </a:extLst>
          </p:cNvPr>
          <p:cNvSpPr>
            <a:spLocks noGrp="1"/>
          </p:cNvSpPr>
          <p:nvPr>
            <p:ph type="sldNum" sz="quarter" idx="12"/>
          </p:nvPr>
        </p:nvSpPr>
        <p:spPr/>
        <p:txBody>
          <a:bodyPr/>
          <a:lstStyle/>
          <a:p>
            <a:pPr>
              <a:defRPr/>
            </a:pPr>
            <a:fld id="{BB5B94E0-5E06-6D42-A41D-50D581B40900}" type="slidenum">
              <a:rPr lang="en-US" smtClean="0"/>
              <a:pPr>
                <a:defRPr/>
              </a:pPr>
              <a:t>7</a:t>
            </a:fld>
            <a:endParaRPr lang="en-US"/>
          </a:p>
        </p:txBody>
      </p:sp>
    </p:spTree>
    <p:extLst>
      <p:ext uri="{BB962C8B-B14F-4D97-AF65-F5344CB8AC3E}">
        <p14:creationId xmlns:p14="http://schemas.microsoft.com/office/powerpoint/2010/main" val="10376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91979-6D9F-7860-C090-8CCC18417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B7209-9FE5-FDEC-AFEC-B4B85CC83C4D}"/>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Chunking Approach</a:t>
            </a:r>
          </a:p>
        </p:txBody>
      </p:sp>
      <p:sp>
        <p:nvSpPr>
          <p:cNvPr id="10" name="Content Placeholder 3">
            <a:extLst>
              <a:ext uri="{FF2B5EF4-FFF2-40B4-BE49-F238E27FC236}">
                <a16:creationId xmlns:a16="http://schemas.microsoft.com/office/drawing/2014/main" id="{BB3C924E-2992-E824-78FE-FF807B1791BC}"/>
              </a:ext>
            </a:extLst>
          </p:cNvPr>
          <p:cNvSpPr>
            <a:spLocks noGrp="1"/>
          </p:cNvSpPr>
          <p:nvPr>
            <p:ph sz="quarter" idx="4"/>
          </p:nvPr>
        </p:nvSpPr>
        <p:spPr>
          <a:xfrm>
            <a:off x="4645028" y="1246909"/>
            <a:ext cx="4041775" cy="3765666"/>
          </a:xfrm>
        </p:spPr>
        <p:txBody>
          <a:bodyPr/>
          <a:lstStyle/>
          <a:p>
            <a:pPr marL="0" indent="0">
              <a:lnSpc>
                <a:spcPct val="150000"/>
              </a:lnSpc>
              <a:buNone/>
            </a:pPr>
            <a:r>
              <a:rPr lang="en-US" sz="1800">
                <a:latin typeface="Roboto"/>
                <a:ea typeface="ＭＳ Ｐゴシック"/>
              </a:rPr>
              <a:t>Disadvantages</a:t>
            </a:r>
            <a:endParaRPr lang="en-US" sz="1400">
              <a:latin typeface="Roboto"/>
              <a:ea typeface="ＭＳ Ｐゴシック"/>
            </a:endParaRPr>
          </a:p>
          <a:p>
            <a:pPr>
              <a:buFontTx/>
              <a:buChar char="-"/>
            </a:pPr>
            <a:r>
              <a:rPr lang="en-US" sz="1400">
                <a:latin typeface="Roboto"/>
                <a:ea typeface="ＭＳ Ｐゴシック"/>
              </a:rPr>
              <a:t>We need to load the entire template dictionary and variable dictionary in RAM. Its still not as big as the log file. </a:t>
            </a:r>
            <a:r>
              <a:rPr lang="en-US" sz="1400" err="1">
                <a:latin typeface="Roboto"/>
                <a:ea typeface="ＭＳ Ｐゴシック"/>
              </a:rPr>
              <a:t>Eg.</a:t>
            </a:r>
            <a:r>
              <a:rPr lang="en-US" sz="1400">
                <a:latin typeface="Roboto"/>
                <a:ea typeface="ＭＳ Ｐゴシック"/>
              </a:rPr>
              <a:t> 130 MB for 2 GB log.</a:t>
            </a:r>
          </a:p>
          <a:p>
            <a:pPr>
              <a:buFontTx/>
              <a:buChar char="-"/>
            </a:pPr>
            <a:endParaRPr lang="en-US" sz="1400">
              <a:latin typeface="Roboto"/>
            </a:endParaRPr>
          </a:p>
          <a:p>
            <a:pPr>
              <a:buFontTx/>
              <a:buChar char="-"/>
            </a:pPr>
            <a:r>
              <a:rPr lang="en-US" sz="1400">
                <a:latin typeface="Roboto"/>
                <a:ea typeface="ＭＳ Ｐゴシック"/>
              </a:rPr>
              <a:t>It gets progressively slower for bigger logs. Took 3-5 minutes for 3GB logs.</a:t>
            </a:r>
          </a:p>
          <a:p>
            <a:pPr>
              <a:buFontTx/>
              <a:buChar char="-"/>
            </a:pPr>
            <a:endParaRPr lang="en-US" sz="1400">
              <a:latin typeface="Roboto"/>
            </a:endParaRPr>
          </a:p>
          <a:p>
            <a:pPr>
              <a:buFontTx/>
              <a:buChar char="-"/>
            </a:pPr>
            <a:r>
              <a:rPr lang="en-US" sz="1400">
                <a:latin typeface="Roboto"/>
                <a:ea typeface="ＭＳ Ｐゴシック"/>
              </a:rPr>
              <a:t>In the worst case, scenario you need to decompress all the chunks for performing search.</a:t>
            </a: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a:p>
            <a:pPr>
              <a:buFontTx/>
              <a:buChar char="-"/>
            </a:pPr>
            <a:endParaRPr lang="en-US" sz="1400">
              <a:latin typeface="Roboto"/>
            </a:endParaRPr>
          </a:p>
        </p:txBody>
      </p:sp>
      <p:sp>
        <p:nvSpPr>
          <p:cNvPr id="4" name="Content Placeholder 3">
            <a:extLst>
              <a:ext uri="{FF2B5EF4-FFF2-40B4-BE49-F238E27FC236}">
                <a16:creationId xmlns:a16="http://schemas.microsoft.com/office/drawing/2014/main" id="{621A1598-5B32-6135-0B31-4BB6A8144F4C}"/>
              </a:ext>
            </a:extLst>
          </p:cNvPr>
          <p:cNvSpPr>
            <a:spLocks noGrp="1"/>
          </p:cNvSpPr>
          <p:nvPr>
            <p:ph sz="half" idx="2"/>
          </p:nvPr>
        </p:nvSpPr>
        <p:spPr>
          <a:xfrm>
            <a:off x="457200" y="1246909"/>
            <a:ext cx="4040188" cy="3765666"/>
          </a:xfrm>
        </p:spPr>
        <p:txBody>
          <a:bodyPr/>
          <a:lstStyle/>
          <a:p>
            <a:pPr marL="0" indent="0">
              <a:lnSpc>
                <a:spcPct val="150000"/>
              </a:lnSpc>
              <a:buNone/>
            </a:pPr>
            <a:r>
              <a:rPr lang="en-US" sz="1800">
                <a:latin typeface="Roboto"/>
                <a:ea typeface="ＭＳ Ｐゴシック"/>
              </a:rPr>
              <a:t>Advantages</a:t>
            </a:r>
            <a:endParaRPr lang="en-US" sz="1400">
              <a:latin typeface="Roboto"/>
              <a:ea typeface="ＭＳ Ｐゴシック"/>
            </a:endParaRPr>
          </a:p>
          <a:p>
            <a:pPr>
              <a:buFontTx/>
              <a:buChar char="-"/>
            </a:pPr>
            <a:r>
              <a:rPr lang="en-US" sz="1400">
                <a:latin typeface="Roboto"/>
                <a:ea typeface="ＭＳ Ｐゴシック"/>
              </a:rPr>
              <a:t>Optimized z-lib compression for each chunk.</a:t>
            </a:r>
          </a:p>
          <a:p>
            <a:pPr>
              <a:buFontTx/>
              <a:buChar char="-"/>
            </a:pPr>
            <a:endParaRPr lang="en-US" sz="1400">
              <a:latin typeface="Roboto"/>
            </a:endParaRPr>
          </a:p>
          <a:p>
            <a:pPr>
              <a:buFontTx/>
              <a:buChar char="-"/>
            </a:pPr>
            <a:r>
              <a:rPr lang="en-US" sz="1400">
                <a:latin typeface="Roboto"/>
                <a:ea typeface="ＭＳ Ｐゴシック"/>
              </a:rPr>
              <a:t>Effective for normal textual logs with mixture of repetitive texts and numbers. Can process 50k lines per second.</a:t>
            </a:r>
          </a:p>
          <a:p>
            <a:pPr>
              <a:buFontTx/>
              <a:buChar char="-"/>
            </a:pPr>
            <a:endParaRPr lang="en-US" sz="1400">
              <a:latin typeface="Roboto"/>
            </a:endParaRPr>
          </a:p>
          <a:p>
            <a:pPr>
              <a:buFontTx/>
              <a:buChar char="-"/>
            </a:pPr>
            <a:r>
              <a:rPr lang="en-US" sz="1400">
                <a:latin typeface="Roboto"/>
                <a:ea typeface="ＭＳ Ｐゴシック"/>
              </a:rPr>
              <a:t>Less data to load in RAM. Since we only uncompress one chunk at a time.</a:t>
            </a:r>
          </a:p>
          <a:p>
            <a:pPr>
              <a:buFontTx/>
              <a:buChar char="-"/>
            </a:pPr>
            <a:endParaRPr lang="en-US" sz="1400">
              <a:latin typeface="Roboto"/>
            </a:endParaRPr>
          </a:p>
          <a:p>
            <a:pPr>
              <a:buFontTx/>
              <a:buChar char="-"/>
            </a:pPr>
            <a:r>
              <a:rPr lang="en-US" sz="1400">
                <a:latin typeface="Roboto"/>
                <a:ea typeface="ＭＳ Ｐゴシック"/>
              </a:rPr>
              <a:t>Templates and variables (shared metadata) can be used by another machine with similar logs for compression.</a:t>
            </a:r>
          </a:p>
          <a:p>
            <a:pPr>
              <a:buFontTx/>
              <a:buChar char="-"/>
            </a:pPr>
            <a:endParaRPr lang="en-US" sz="1400">
              <a:latin typeface="Roboto"/>
            </a:endParaRPr>
          </a:p>
        </p:txBody>
      </p:sp>
      <p:sp>
        <p:nvSpPr>
          <p:cNvPr id="3" name="Slide Number Placeholder 2">
            <a:extLst>
              <a:ext uri="{FF2B5EF4-FFF2-40B4-BE49-F238E27FC236}">
                <a16:creationId xmlns:a16="http://schemas.microsoft.com/office/drawing/2014/main" id="{E03C6B71-7737-96DD-48B3-7C0B528B4126}"/>
              </a:ext>
            </a:extLst>
          </p:cNvPr>
          <p:cNvSpPr>
            <a:spLocks noGrp="1"/>
          </p:cNvSpPr>
          <p:nvPr>
            <p:ph type="sldNum" sz="quarter" idx="12"/>
          </p:nvPr>
        </p:nvSpPr>
        <p:spPr/>
        <p:txBody>
          <a:bodyPr/>
          <a:lstStyle/>
          <a:p>
            <a:pPr>
              <a:defRPr/>
            </a:pPr>
            <a:fld id="{BB5B94E0-5E06-6D42-A41D-50D581B40900}" type="slidenum">
              <a:rPr lang="en-US" smtClean="0"/>
              <a:pPr>
                <a:defRPr/>
              </a:pPr>
              <a:t>8</a:t>
            </a:fld>
            <a:endParaRPr lang="en-US"/>
          </a:p>
        </p:txBody>
      </p:sp>
    </p:spTree>
    <p:extLst>
      <p:ext uri="{BB962C8B-B14F-4D97-AF65-F5344CB8AC3E}">
        <p14:creationId xmlns:p14="http://schemas.microsoft.com/office/powerpoint/2010/main" val="91579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36F40-C83E-8930-2636-222D9557DD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60A2C-BBCD-7335-4749-64AD5311EBB0}"/>
              </a:ext>
            </a:extLst>
          </p:cNvPr>
          <p:cNvSpPr>
            <a:spLocks noGrp="1"/>
          </p:cNvSpPr>
          <p:nvPr>
            <p:ph type="title"/>
          </p:nvPr>
        </p:nvSpPr>
        <p:spPr>
          <a:xfrm>
            <a:off x="457203" y="650504"/>
            <a:ext cx="8229600" cy="496652"/>
          </a:xfrm>
        </p:spPr>
        <p:txBody>
          <a:bodyPr wrap="square" anchor="ctr">
            <a:noAutofit/>
          </a:bodyPr>
          <a:lstStyle/>
          <a:p>
            <a:r>
              <a:rPr lang="en-US" sz="2600">
                <a:latin typeface="Roboto"/>
                <a:ea typeface="ＭＳ Ｐゴシック"/>
              </a:rPr>
              <a:t>Clustering Approach</a:t>
            </a:r>
          </a:p>
        </p:txBody>
      </p:sp>
      <p:sp>
        <p:nvSpPr>
          <p:cNvPr id="10" name="Content Placeholder 3">
            <a:extLst>
              <a:ext uri="{FF2B5EF4-FFF2-40B4-BE49-F238E27FC236}">
                <a16:creationId xmlns:a16="http://schemas.microsoft.com/office/drawing/2014/main" id="{4D40824A-F24B-1082-D8F5-A478D0F2A140}"/>
              </a:ext>
            </a:extLst>
          </p:cNvPr>
          <p:cNvSpPr>
            <a:spLocks noGrp="1"/>
          </p:cNvSpPr>
          <p:nvPr>
            <p:ph sz="quarter" idx="4"/>
          </p:nvPr>
        </p:nvSpPr>
        <p:spPr>
          <a:xfrm>
            <a:off x="4845554" y="1381564"/>
            <a:ext cx="4031749" cy="3460563"/>
          </a:xfrm>
        </p:spPr>
        <p:txBody>
          <a:bodyPr/>
          <a:lstStyle/>
          <a:p>
            <a:pPr>
              <a:buFontTx/>
              <a:buChar char="-"/>
            </a:pPr>
            <a:r>
              <a:rPr lang="en-US" sz="1400">
                <a:latin typeface="Roboto"/>
                <a:ea typeface="ＭＳ Ｐゴシック"/>
              </a:rPr>
              <a:t>Similar to the previous chunking based approach</a:t>
            </a:r>
            <a:endParaRPr lang="en-US" sz="1400">
              <a:latin typeface="Roboto"/>
            </a:endParaRPr>
          </a:p>
          <a:p>
            <a:pPr>
              <a:buFontTx/>
              <a:buChar char="-"/>
            </a:pPr>
            <a:r>
              <a:rPr lang="en-US" sz="1400">
                <a:latin typeface="Roboto"/>
                <a:ea typeface="ＭＳ Ｐゴシック"/>
              </a:rPr>
              <a:t>We firstly cluster logs based upon the uniqueness of templates </a:t>
            </a:r>
          </a:p>
          <a:p>
            <a:pPr>
              <a:buFontTx/>
              <a:buChar char="-"/>
            </a:pPr>
            <a:r>
              <a:rPr lang="en-US" sz="1400">
                <a:latin typeface="Roboto"/>
                <a:ea typeface="ＭＳ Ｐゴシック"/>
              </a:rPr>
              <a:t>For each cluster it separates static text and variable texts and maps </a:t>
            </a:r>
          </a:p>
          <a:p>
            <a:pPr>
              <a:buFontTx/>
              <a:buChar char="-"/>
            </a:pPr>
            <a:r>
              <a:rPr lang="en-US" sz="1400">
                <a:latin typeface="Roboto"/>
                <a:ea typeface="ＭＳ Ｐゴシック"/>
              </a:rPr>
              <a:t>After mapping we encode the original log with the mapped ids to reduce redundancy for each cluster</a:t>
            </a:r>
            <a:endParaRPr lang="en-US" sz="1400">
              <a:latin typeface="Roboto"/>
            </a:endParaRPr>
          </a:p>
          <a:p>
            <a:pPr>
              <a:buFontTx/>
              <a:buChar char="-"/>
            </a:pPr>
            <a:r>
              <a:rPr lang="en-US" sz="1400">
                <a:latin typeface="Roboto"/>
                <a:ea typeface="ＭＳ Ｐゴシック"/>
              </a:rPr>
              <a:t>Use </a:t>
            </a:r>
            <a:r>
              <a:rPr lang="en-US" sz="1400" err="1">
                <a:latin typeface="Roboto"/>
                <a:ea typeface="ＭＳ Ｐゴシック"/>
              </a:rPr>
              <a:t>zlib</a:t>
            </a:r>
            <a:r>
              <a:rPr lang="en-US" sz="1400">
                <a:latin typeface="Roboto"/>
                <a:ea typeface="ＭＳ Ｐゴシック"/>
              </a:rPr>
              <a:t> on all the compressed clusters and store the resultant in binary for optimization</a:t>
            </a:r>
          </a:p>
          <a:p>
            <a:pPr>
              <a:buFontTx/>
              <a:buChar char="-"/>
            </a:pPr>
            <a:r>
              <a:rPr lang="en-US" sz="1400">
                <a:latin typeface="Roboto"/>
                <a:ea typeface="ＭＳ Ｐゴシック"/>
              </a:rPr>
              <a:t>These clusters can also be run in distributed environment to increase compression speed</a:t>
            </a:r>
          </a:p>
          <a:p>
            <a:pPr>
              <a:buFontTx/>
              <a:buChar char="-"/>
            </a:pPr>
            <a:endParaRPr lang="en-US" sz="1400">
              <a:latin typeface="Roboto"/>
              <a:ea typeface="ＭＳ Ｐゴシック"/>
            </a:endParaRPr>
          </a:p>
        </p:txBody>
      </p:sp>
      <p:sp>
        <p:nvSpPr>
          <p:cNvPr id="3" name="Slide Number Placeholder 2">
            <a:extLst>
              <a:ext uri="{FF2B5EF4-FFF2-40B4-BE49-F238E27FC236}">
                <a16:creationId xmlns:a16="http://schemas.microsoft.com/office/drawing/2014/main" id="{418527B9-A385-E2BE-0250-FF55A217AB10}"/>
              </a:ext>
            </a:extLst>
          </p:cNvPr>
          <p:cNvSpPr>
            <a:spLocks noGrp="1"/>
          </p:cNvSpPr>
          <p:nvPr>
            <p:ph type="sldNum" sz="quarter" idx="12"/>
          </p:nvPr>
        </p:nvSpPr>
        <p:spPr/>
        <p:txBody>
          <a:bodyPr/>
          <a:lstStyle/>
          <a:p>
            <a:pPr>
              <a:defRPr/>
            </a:pPr>
            <a:fld id="{BB5B94E0-5E06-6D42-A41D-50D581B40900}" type="slidenum">
              <a:rPr lang="en-US" smtClean="0"/>
              <a:pPr>
                <a:defRPr/>
              </a:pPr>
              <a:t>9</a:t>
            </a:fld>
            <a:endParaRPr lang="en-US"/>
          </a:p>
        </p:txBody>
      </p:sp>
      <p:pic>
        <p:nvPicPr>
          <p:cNvPr id="7" name="Content Placeholder 6" descr="A diagram of a cluster&#10;&#10;AI-generated content may be incorrect.">
            <a:extLst>
              <a:ext uri="{FF2B5EF4-FFF2-40B4-BE49-F238E27FC236}">
                <a16:creationId xmlns:a16="http://schemas.microsoft.com/office/drawing/2014/main" id="{B4510C99-310F-BE49-22B5-6EC78847E8CF}"/>
              </a:ext>
            </a:extLst>
          </p:cNvPr>
          <p:cNvPicPr>
            <a:picLocks noGrp="1" noChangeAspect="1"/>
          </p:cNvPicPr>
          <p:nvPr>
            <p:ph sz="half" idx="2"/>
          </p:nvPr>
        </p:nvPicPr>
        <p:blipFill>
          <a:blip r:embed="rId3"/>
          <a:stretch>
            <a:fillRect/>
          </a:stretch>
        </p:blipFill>
        <p:spPr>
          <a:xfrm>
            <a:off x="0" y="1560595"/>
            <a:ext cx="4890580" cy="2601669"/>
          </a:xfrm>
        </p:spPr>
      </p:pic>
    </p:spTree>
    <p:extLst>
      <p:ext uri="{BB962C8B-B14F-4D97-AF65-F5344CB8AC3E}">
        <p14:creationId xmlns:p14="http://schemas.microsoft.com/office/powerpoint/2010/main" val="4611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cstate-ppt-template-16x9-horizontal-left-brick" id="{1E4CCA68-6ED2-A046-A214-2C3A951FA8CD}" vid="{232BE426-832C-8744-9763-10754DB7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C2B420-A231-634F-99C4-6361AFA8DA4D}">
  <we:reference id="wa104381909" version="3.12.0.0" store="en-US" storeType="OMEX"/>
  <we:alternateReferences>
    <we:reference id="WA104381909" version="3.12.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2305</Words>
  <Application>Microsoft Macintosh PowerPoint</Application>
  <PresentationFormat>On-screen Show (16:9)</PresentationFormat>
  <Paragraphs>253</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Aptos</vt:lpstr>
      <vt:lpstr>Arial</vt:lpstr>
      <vt:lpstr>Calibri</vt:lpstr>
      <vt:lpstr>Roboto</vt:lpstr>
      <vt:lpstr>NCStateU-horizontal-left-logo</vt:lpstr>
      <vt:lpstr>LogPress: Optimized Compression and Retrieval of Unstructured Logs</vt:lpstr>
      <vt:lpstr>Table of content</vt:lpstr>
      <vt:lpstr>The Problem</vt:lpstr>
      <vt:lpstr>Overview</vt:lpstr>
      <vt:lpstr>Naïve Approach</vt:lpstr>
      <vt:lpstr>Naïve Approach</vt:lpstr>
      <vt:lpstr>Chunking Approach</vt:lpstr>
      <vt:lpstr>Chunking Approach</vt:lpstr>
      <vt:lpstr>Clustering Approach</vt:lpstr>
      <vt:lpstr>Clustering Approach</vt:lpstr>
      <vt:lpstr>Distributed Chunking</vt:lpstr>
      <vt:lpstr>Distributed Chunking</vt:lpstr>
      <vt:lpstr>Experimental Setup</vt:lpstr>
      <vt:lpstr>Results</vt:lpstr>
      <vt:lpstr>Results</vt:lpstr>
      <vt:lpstr>Results</vt:lpstr>
      <vt:lpstr>Results</vt:lpstr>
      <vt:lpstr>Optimal Value for K in HDFS</vt:lpstr>
      <vt:lpstr>Searching (Static query)</vt:lpstr>
      <vt:lpstr>Searching (Wildcard Query)</vt:lpstr>
      <vt:lpstr>Future Scope</vt:lpstr>
      <vt:lpstr>Conclusion</vt:lpstr>
      <vt:lpstr>Questions ?</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 Dearmon</dc:creator>
  <cp:lastModifiedBy>Neel Dudheliya</cp:lastModifiedBy>
  <cp:revision>2</cp:revision>
  <dcterms:created xsi:type="dcterms:W3CDTF">2014-04-10T19:16:28Z</dcterms:created>
  <dcterms:modified xsi:type="dcterms:W3CDTF">2025-04-29T00:21:23Z</dcterms:modified>
</cp:coreProperties>
</file>