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68" r:id="rId5"/>
    <p:sldId id="275" r:id="rId6"/>
    <p:sldId id="277" r:id="rId7"/>
    <p:sldId id="278" r:id="rId8"/>
    <p:sldId id="279" r:id="rId9"/>
    <p:sldId id="284" r:id="rId10"/>
    <p:sldId id="280" r:id="rId11"/>
    <p:sldId id="289" r:id="rId12"/>
    <p:sldId id="281" r:id="rId13"/>
    <p:sldId id="282" r:id="rId14"/>
    <p:sldId id="283" r:id="rId15"/>
    <p:sldId id="285" r:id="rId16"/>
    <p:sldId id="286" r:id="rId17"/>
    <p:sldId id="287"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12/21/2020</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12/21/2020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12/21/2020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12/21/2020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12/21/2020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12/21/2020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12/21/2020</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12/21/2020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12/21/2020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12/21/2020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12/21/2020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12/21/2020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12/21/2020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12/21/2020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12/21/2020</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B_postcode_area"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anaya86/Coursera_Capstone/blob/main/postcode-outcodes.csv"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886348" y="696327"/>
            <a:ext cx="10419301" cy="2421464"/>
          </a:xfrm>
        </p:spPr>
        <p:txBody>
          <a:bodyPr/>
          <a:lstStyle/>
          <a:p>
            <a:pPr algn="ctr"/>
            <a:r>
              <a:rPr lang="en-US" b="1" dirty="0">
                <a:solidFill>
                  <a:srgbClr val="FFC000"/>
                </a:solidFill>
              </a:rPr>
              <a:t>Capstone Project </a:t>
            </a:r>
            <a:br>
              <a:rPr lang="en-US" b="1" dirty="0">
                <a:solidFill>
                  <a:srgbClr val="FFC000"/>
                </a:solidFill>
              </a:rPr>
            </a:br>
            <a:r>
              <a:rPr lang="en-US" b="1" dirty="0">
                <a:solidFill>
                  <a:srgbClr val="FFC000"/>
                </a:solidFill>
              </a:rPr>
              <a:t>- The Battle Of Neighborhoods</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822333" y="3855618"/>
            <a:ext cx="10547329" cy="732840"/>
          </a:xfrm>
        </p:spPr>
        <p:txBody>
          <a:bodyPr>
            <a:normAutofit fontScale="92500"/>
          </a:bodyPr>
          <a:lstStyle/>
          <a:p>
            <a:pPr algn="ctr"/>
            <a:r>
              <a:rPr lang="en-US" sz="2400" b="1" dirty="0"/>
              <a:t>Finding Better Place in Cheap Price for opening an Indian restaurant</a:t>
            </a:r>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777142" y="320251"/>
            <a:ext cx="10840914" cy="1102149"/>
          </a:xfrm>
        </p:spPr>
        <p:txBody>
          <a:bodyPr>
            <a:normAutofit/>
          </a:bodyPr>
          <a:lstStyle/>
          <a:p>
            <a:pPr lvl="0" algn="ctr">
              <a:lnSpc>
                <a:spcPct val="107000"/>
              </a:lnSpc>
              <a:spcAft>
                <a:spcPts val="800"/>
              </a:spcAft>
            </a:pPr>
            <a:r>
              <a:rPr lang="en-US"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361244" y="1670756"/>
            <a:ext cx="11367911" cy="4866993"/>
          </a:xfrm>
        </p:spPr>
        <p:txBody>
          <a:bodyPr>
            <a:normAutofit/>
          </a:bodyPr>
          <a:lstStyle/>
          <a:p>
            <a:pPr marL="457200">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After That, we will explore function to get Indian Restaurant categories in each neighborhood.</a:t>
            </a:r>
          </a:p>
          <a:p>
            <a:pPr marL="457200">
              <a:lnSpc>
                <a:spcPct val="107000"/>
              </a:lnSpc>
              <a:spcAft>
                <a:spcPts val="800"/>
              </a:spcAft>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DABAE11-118D-4136-A0F8-5C35FAC493FC}"/>
              </a:ext>
            </a:extLst>
          </p:cNvPr>
          <p:cNvPicPr>
            <a:picLocks noChangeAspect="1"/>
          </p:cNvPicPr>
          <p:nvPr/>
        </p:nvPicPr>
        <p:blipFill>
          <a:blip r:embed="rId2"/>
          <a:stretch>
            <a:fillRect/>
          </a:stretch>
        </p:blipFill>
        <p:spPr>
          <a:xfrm>
            <a:off x="462845" y="2886409"/>
            <a:ext cx="11367911" cy="3751458"/>
          </a:xfrm>
          <a:prstGeom prst="rect">
            <a:avLst/>
          </a:prstGeom>
        </p:spPr>
      </p:pic>
    </p:spTree>
    <p:extLst>
      <p:ext uri="{BB962C8B-B14F-4D97-AF65-F5344CB8AC3E}">
        <p14:creationId xmlns:p14="http://schemas.microsoft.com/office/powerpoint/2010/main" val="102248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1398927" y="320251"/>
            <a:ext cx="9394145" cy="921527"/>
          </a:xfrm>
        </p:spPr>
        <p:txBody>
          <a:bodyPr>
            <a:normAutofit/>
          </a:bodyPr>
          <a:lstStyle/>
          <a:p>
            <a:pPr lvl="0" algn="ctr">
              <a:lnSpc>
                <a:spcPct val="107000"/>
              </a:lnSpc>
              <a:spcAft>
                <a:spcPts val="800"/>
              </a:spcAft>
            </a:pPr>
            <a:r>
              <a:rPr lang="en-US"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327377" y="1241778"/>
            <a:ext cx="11367911" cy="4866993"/>
          </a:xfrm>
        </p:spPr>
        <p:txBody>
          <a:bodyPr>
            <a:normAutofit/>
          </a:bodyPr>
          <a:lstStyle/>
          <a:p>
            <a:pPr marL="457200">
              <a:lnSpc>
                <a:spcPct val="107000"/>
              </a:lnSpc>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Then to group the neighborhoods into clusters K-means clustering algorithm will be used. And to visualize the neighborhoods in Birmingham and its emerging clusters.</a:t>
            </a:r>
          </a:p>
          <a:p>
            <a:pPr marL="457200">
              <a:lnSpc>
                <a:spcPct val="107000"/>
              </a:lnSpc>
              <a:spcAft>
                <a:spcPts val="800"/>
              </a:spcAft>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4441F30-BE72-4FF0-AA02-3288BFFFB59A}"/>
              </a:ext>
            </a:extLst>
          </p:cNvPr>
          <p:cNvPicPr>
            <a:picLocks noChangeAspect="1"/>
          </p:cNvPicPr>
          <p:nvPr/>
        </p:nvPicPr>
        <p:blipFill rotWithShape="1">
          <a:blip r:embed="rId2"/>
          <a:srcRect l="23973" r="29354"/>
          <a:stretch/>
        </p:blipFill>
        <p:spPr>
          <a:xfrm>
            <a:off x="496713" y="2117863"/>
            <a:ext cx="10871198" cy="4608975"/>
          </a:xfrm>
          <a:prstGeom prst="rect">
            <a:avLst/>
          </a:prstGeom>
        </p:spPr>
      </p:pic>
    </p:spTree>
    <p:extLst>
      <p:ext uri="{BB962C8B-B14F-4D97-AF65-F5344CB8AC3E}">
        <p14:creationId xmlns:p14="http://schemas.microsoft.com/office/powerpoint/2010/main" val="287169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6175022" y="320251"/>
            <a:ext cx="5678310" cy="921527"/>
          </a:xfrm>
        </p:spPr>
        <p:txBody>
          <a:bodyPr>
            <a:normAutofit/>
          </a:bodyPr>
          <a:lstStyle/>
          <a:p>
            <a:pPr lvl="0" algn="ctr">
              <a:lnSpc>
                <a:spcPct val="107000"/>
              </a:lnSpc>
              <a:spcAft>
                <a:spcPts val="800"/>
              </a:spcAft>
            </a:pPr>
            <a:r>
              <a:rPr lang="en-US"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Result</a:t>
            </a:r>
            <a:endParaRPr lang="en-IN"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6304844" y="2057400"/>
            <a:ext cx="5418666" cy="2743199"/>
          </a:xfrm>
        </p:spPr>
        <p:txBody>
          <a:bodyPr>
            <a:normAutofit/>
          </a:bodyPr>
          <a:lstStyle/>
          <a:p>
            <a:pPr marL="342900" lvl="0" indent="-342900" algn="ctr">
              <a:lnSpc>
                <a:spcPct val="107000"/>
              </a:lnSpc>
              <a:spcAft>
                <a:spcPts val="800"/>
              </a:spcAft>
              <a:buFont typeface="Symbol" panose="05050102010706020507" pitchFamily="18" charset="2"/>
              <a:buChar char=""/>
            </a:pPr>
            <a:r>
              <a:rPr lang="en-US" sz="4000" dirty="0">
                <a:effectLst/>
                <a:latin typeface="Calibri" panose="020F0502020204030204" pitchFamily="34" charset="0"/>
                <a:ea typeface="Calibri" panose="020F0502020204030204" pitchFamily="34" charset="0"/>
                <a:cs typeface="Times New Roman" panose="02020603050405020304" pitchFamily="18" charset="0"/>
              </a:rPr>
              <a:t>Bar Plot of number of venues per neighborhood</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747BBA7-82AA-4384-BCE2-AE40595E4255}"/>
              </a:ext>
            </a:extLst>
          </p:cNvPr>
          <p:cNvPicPr>
            <a:picLocks noChangeAspect="1"/>
          </p:cNvPicPr>
          <p:nvPr/>
        </p:nvPicPr>
        <p:blipFill>
          <a:blip r:embed="rId2"/>
          <a:stretch>
            <a:fillRect/>
          </a:stretch>
        </p:blipFill>
        <p:spPr>
          <a:xfrm>
            <a:off x="79022" y="101600"/>
            <a:ext cx="6016978" cy="6671733"/>
          </a:xfrm>
          <a:prstGeom prst="rect">
            <a:avLst/>
          </a:prstGeom>
        </p:spPr>
      </p:pic>
    </p:spTree>
    <p:extLst>
      <p:ext uri="{BB962C8B-B14F-4D97-AF65-F5344CB8AC3E}">
        <p14:creationId xmlns:p14="http://schemas.microsoft.com/office/powerpoint/2010/main" val="184601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6175022" y="320251"/>
            <a:ext cx="5678310" cy="921527"/>
          </a:xfrm>
        </p:spPr>
        <p:txBody>
          <a:bodyPr>
            <a:normAutofit/>
          </a:bodyPr>
          <a:lstStyle/>
          <a:p>
            <a:pPr lvl="0" algn="ctr">
              <a:lnSpc>
                <a:spcPct val="107000"/>
              </a:lnSpc>
              <a:spcAft>
                <a:spcPts val="800"/>
              </a:spcAft>
            </a:pPr>
            <a:r>
              <a:rPr lang="en-US"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Result</a:t>
            </a:r>
            <a:endParaRPr lang="en-IN"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6304844" y="1449141"/>
            <a:ext cx="5418666" cy="5088607"/>
          </a:xfrm>
        </p:spPr>
        <p:txBody>
          <a:bodyPr>
            <a:normAutofit/>
          </a:bodyPr>
          <a:lstStyle/>
          <a:p>
            <a:pPr marL="342900" lvl="0" indent="-342900">
              <a:lnSpc>
                <a:spcPct val="107000"/>
              </a:lnSpc>
              <a:spcAft>
                <a:spcPts val="800"/>
              </a:spcAft>
              <a:buFont typeface="Symbol" panose="05050102010706020507" pitchFamily="18" charset="2"/>
              <a:buChar char=""/>
            </a:pPr>
            <a:r>
              <a:rPr lang="en-US" sz="3600" dirty="0">
                <a:effectLst/>
                <a:latin typeface="Calibri" panose="020F0502020204030204" pitchFamily="34" charset="0"/>
                <a:ea typeface="Calibri" panose="020F0502020204030204" pitchFamily="34" charset="0"/>
                <a:cs typeface="Times New Roman" panose="02020603050405020304" pitchFamily="18" charset="0"/>
              </a:rPr>
              <a:t>Average Housing Prices In Birmingham to look the cheapest price for Buying a place for a restaurant</a:t>
            </a:r>
          </a:p>
          <a:p>
            <a:pPr marL="342900" indent="-342900">
              <a:lnSpc>
                <a:spcPct val="107000"/>
              </a:lnSpc>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Based on data frame  of Indian restaurants, except the places in a data frame we can decide about the remaining places to open a new Indian restaurant.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F8688C7-78CE-4D5E-B756-E82F9D01CA36}"/>
              </a:ext>
            </a:extLst>
          </p:cNvPr>
          <p:cNvPicPr>
            <a:picLocks noChangeAspect="1"/>
          </p:cNvPicPr>
          <p:nvPr/>
        </p:nvPicPr>
        <p:blipFill>
          <a:blip r:embed="rId2"/>
          <a:stretch>
            <a:fillRect/>
          </a:stretch>
        </p:blipFill>
        <p:spPr>
          <a:xfrm>
            <a:off x="124177" y="112888"/>
            <a:ext cx="6180667" cy="6660445"/>
          </a:xfrm>
          <a:prstGeom prst="rect">
            <a:avLst/>
          </a:prstGeom>
        </p:spPr>
      </p:pic>
    </p:spTree>
    <p:extLst>
      <p:ext uri="{BB962C8B-B14F-4D97-AF65-F5344CB8AC3E}">
        <p14:creationId xmlns:p14="http://schemas.microsoft.com/office/powerpoint/2010/main" val="4037250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372533" y="342829"/>
            <a:ext cx="11582400" cy="921527"/>
          </a:xfrm>
        </p:spPr>
        <p:txBody>
          <a:bodyPr>
            <a:normAutofit/>
          </a:bodyPr>
          <a:lstStyle/>
          <a:p>
            <a:pPr lvl="0" algn="ctr">
              <a:lnSpc>
                <a:spcPct val="107000"/>
              </a:lnSpc>
              <a:spcAft>
                <a:spcPts val="800"/>
              </a:spcAft>
            </a:pPr>
            <a:r>
              <a:rPr lang="en-US"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Discussion</a:t>
            </a:r>
            <a:endParaRPr lang="en-IN"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141109" y="1388533"/>
            <a:ext cx="11813823" cy="5328355"/>
          </a:xfrm>
        </p:spPr>
        <p:txBody>
          <a:bodyPr>
            <a:normAutofit lnSpcReduction="10000"/>
          </a:bodyPr>
          <a:lstStyle/>
          <a:p>
            <a:pPr marL="457200">
              <a:lnSpc>
                <a:spcPct val="107000"/>
              </a:lnSpc>
            </a:pPr>
            <a:r>
              <a:rPr lang="en-US" sz="3600" dirty="0">
                <a:effectLst/>
                <a:latin typeface="Calibri" panose="020F0502020204030204" pitchFamily="34" charset="0"/>
                <a:ea typeface="Calibri" panose="020F0502020204030204" pitchFamily="34" charset="0"/>
                <a:cs typeface="Times New Roman" panose="02020603050405020304" pitchFamily="18" charset="0"/>
              </a:rPr>
              <a:t>The major purpose of this project, is to suggest a better neighborhood in a new city for the person who wants to open a new Indian restaurant. Social presence in society in terms of likeminded people. Connectivity to the airport, bus stand, city center, markets and other daily needs things nearby. </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3600" dirty="0">
                <a:effectLst/>
                <a:latin typeface="Calibri" panose="020F0502020204030204" pitchFamily="34" charset="0"/>
                <a:ea typeface="Calibri" panose="020F0502020204030204" pitchFamily="34" charset="0"/>
                <a:cs typeface="Times New Roman" panose="02020603050405020304" pitchFamily="18" charset="0"/>
              </a:rPr>
              <a:t> Sorted list of houses in terms of housing prices in a ascending or descending order</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3600" dirty="0">
                <a:effectLst/>
                <a:latin typeface="Calibri" panose="020F0502020204030204" pitchFamily="34" charset="0"/>
                <a:ea typeface="Calibri" panose="020F0502020204030204" pitchFamily="34" charset="0"/>
                <a:cs typeface="Times New Roman" panose="02020603050405020304" pitchFamily="18" charset="0"/>
              </a:rPr>
              <a:t> Sorted list of places having Indian Restaurant</a:t>
            </a:r>
            <a:endParaRPr lang="en-IN" sz="6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278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372532" y="141112"/>
            <a:ext cx="11582400" cy="921527"/>
          </a:xfrm>
        </p:spPr>
        <p:txBody>
          <a:bodyPr>
            <a:normAutofit/>
          </a:bodyPr>
          <a:lstStyle/>
          <a:p>
            <a:pPr lvl="0" algn="ctr">
              <a:lnSpc>
                <a:spcPct val="107000"/>
              </a:lnSpc>
              <a:spcAft>
                <a:spcPts val="800"/>
              </a:spcAft>
            </a:pPr>
            <a:r>
              <a:rPr lang="en-US"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Conclusion</a:t>
            </a:r>
            <a:endParaRPr lang="en-IN"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0" y="1185333"/>
            <a:ext cx="11813823" cy="5531555"/>
          </a:xfrm>
        </p:spPr>
        <p:txBody>
          <a:bodyPr>
            <a:normAutofit fontScale="92500"/>
          </a:bodyPr>
          <a:lstStyle/>
          <a:p>
            <a:pPr marL="457200">
              <a:lnSpc>
                <a:spcPct val="107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Purpose of this project was to identify Birmingham areas with low number of Indian restaurants in order to aid stakeholders in narrowing down the search for optimal location for an Indian   restaurant. Clustering of those locations was then performed in order to create major zones of interest (containing greatest number of potential locations) and addresses of those zone centers were created to be used as starting points for final exploration by stakeholders.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Final decision on optimal Indian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340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777142" y="466814"/>
            <a:ext cx="10840914" cy="1260000"/>
          </a:xfrm>
        </p:spPr>
        <p:txBody>
          <a:bodyPr>
            <a:normAutofit/>
          </a:bodyPr>
          <a:lstStyle/>
          <a:p>
            <a:pPr algn="ctr"/>
            <a:r>
              <a:rPr lang="en-US" sz="5400" b="1" dirty="0">
                <a:solidFill>
                  <a:srgbClr val="FFC000"/>
                </a:solidFill>
              </a:rPr>
              <a:t>Table of contents</a:t>
            </a: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675543" y="1814639"/>
            <a:ext cx="10840914" cy="4723110"/>
          </a:xfrm>
        </p:spPr>
        <p:txBody>
          <a:bodyPr>
            <a:normAutofit/>
          </a:bodyPr>
          <a:lstStyle/>
          <a:p>
            <a:pPr marL="0" indent="0">
              <a:buNone/>
            </a:pPr>
            <a:endParaRPr lang="en-US" sz="3200" dirty="0"/>
          </a:p>
          <a:p>
            <a:r>
              <a:rPr lang="en-US" sz="3200" dirty="0"/>
              <a:t> Introduction: Business Problem</a:t>
            </a:r>
          </a:p>
          <a:p>
            <a:r>
              <a:rPr lang="en-US" sz="3200" dirty="0"/>
              <a:t>Data</a:t>
            </a:r>
          </a:p>
          <a:p>
            <a:r>
              <a:rPr lang="en-US" sz="3200" dirty="0"/>
              <a:t>Methodology</a:t>
            </a:r>
          </a:p>
          <a:p>
            <a:r>
              <a:rPr lang="en-US" sz="3200" dirty="0"/>
              <a:t>Result</a:t>
            </a:r>
          </a:p>
          <a:p>
            <a:r>
              <a:rPr lang="en-US" sz="3200" dirty="0"/>
              <a:t>Discussion</a:t>
            </a:r>
          </a:p>
          <a:p>
            <a:r>
              <a:rPr lang="en-US" sz="3200" dirty="0"/>
              <a:t>Conclusion</a:t>
            </a:r>
          </a:p>
        </p:txBody>
      </p:sp>
    </p:spTree>
    <p:extLst>
      <p:ext uri="{BB962C8B-B14F-4D97-AF65-F5344CB8AC3E}">
        <p14:creationId xmlns:p14="http://schemas.microsoft.com/office/powerpoint/2010/main" val="27762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777142" y="466814"/>
            <a:ext cx="10840914" cy="1260000"/>
          </a:xfrm>
        </p:spPr>
        <p:txBody>
          <a:bodyPr>
            <a:normAutofit/>
          </a:bodyPr>
          <a:lstStyle/>
          <a:p>
            <a:pPr algn="ctr"/>
            <a:r>
              <a:rPr lang="en-IN" sz="4000" b="1" i="0" u="none" strike="noStrike" baseline="0" dirty="0">
                <a:solidFill>
                  <a:srgbClr val="FFC000"/>
                </a:solidFill>
                <a:latin typeface="Calibri" panose="020F0502020204030204" pitchFamily="34" charset="0"/>
              </a:rPr>
              <a:t>Introduction and Business Problem </a:t>
            </a: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675543" y="1814639"/>
            <a:ext cx="10840914" cy="4723110"/>
          </a:xfrm>
        </p:spPr>
        <p:txBody>
          <a:bodyPr>
            <a:normAutofit/>
          </a:bodyPr>
          <a:lstStyle/>
          <a:p>
            <a:pPr marL="3429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Restaurants in Birmingham serve cuisine from every corner of the globe.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Regeneration, renewal and grand-scale construction continue apace in Britain's second-largest city.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 Birmingham is Britain’s second-largest city that offers a refreshing break from the busy towns that surround it.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From being a small town to becoming a front runner for its advancements in science, technology, and commerce that gave it names like ‘The City of a 1001 Trades’ and the ‘Workshop of the World.'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With a network of canals and parks, the roots of Birmingham go back to the Middle Ages, but now, it is renowned for its multi-cultural residents and a way of life that beautifully blends the past with the present.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Birmingham is a major city in England’s West Midlands region, with multiple Industrial Revolution-era landmarks that speak to its 18th-century history as a manufacturing powerhouse.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258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777142" y="320251"/>
            <a:ext cx="10840914" cy="1260000"/>
          </a:xfrm>
        </p:spPr>
        <p:txBody>
          <a:bodyPr>
            <a:normAutofit/>
          </a:bodyPr>
          <a:lstStyle/>
          <a:p>
            <a:pPr algn="ctr"/>
            <a:r>
              <a:rPr lang="en-IN" sz="4000" b="1" i="0" u="none" strike="noStrike" baseline="0" dirty="0">
                <a:solidFill>
                  <a:srgbClr val="FFC000"/>
                </a:solidFill>
                <a:latin typeface="Calibri" panose="020F0502020204030204" pitchFamily="34" charset="0"/>
              </a:rPr>
              <a:t> Business Problem </a:t>
            </a: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361244" y="1670756"/>
            <a:ext cx="11367911" cy="4866993"/>
          </a:xfrm>
        </p:spPr>
        <p:txBody>
          <a:bodyPr>
            <a:normAutofit fontScale="92500" lnSpcReduction="10000"/>
          </a:bodyPr>
          <a:lstStyle/>
          <a:p>
            <a:pPr marL="342900" lvl="0" indent="-342900">
              <a:lnSpc>
                <a:spcPct val="107000"/>
              </a:lnSpc>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In this project we will try to find an optimal location for an Indian restaurant. Specifically, this report will be targeted to stakeholders interested in opening an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Indian</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Restaurant</a:t>
            </a:r>
            <a:r>
              <a:rPr lang="en-US" sz="2800" dirty="0">
                <a:effectLst/>
                <a:latin typeface="Calibri" panose="020F0502020204030204" pitchFamily="34" charset="0"/>
                <a:ea typeface="Calibri" panose="020F0502020204030204" pitchFamily="34" charset="0"/>
                <a:cs typeface="Times New Roman" panose="02020603050405020304" pitchFamily="18" charset="0"/>
              </a:rPr>
              <a:t> in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Birmingham</a:t>
            </a:r>
            <a:r>
              <a:rPr lang="en-US" sz="2800" dirty="0">
                <a:effectLst/>
                <a:latin typeface="Calibri" panose="020F0502020204030204" pitchFamily="34" charset="0"/>
                <a:ea typeface="Calibri" panose="020F0502020204030204" pitchFamily="34" charset="0"/>
                <a:cs typeface="Times New Roman" panose="02020603050405020304" pitchFamily="18" charset="0"/>
              </a:rPr>
              <a:t>, England, United Kingdom.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Since there are lots of restaurants in Birmingham, we will try to detect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locations that are not already crowded with restaurants</a:t>
            </a:r>
            <a:r>
              <a:rPr lang="en-US" sz="2800" dirty="0">
                <a:effectLst/>
                <a:latin typeface="Calibri" panose="020F0502020204030204" pitchFamily="34" charset="0"/>
                <a:ea typeface="Calibri" panose="020F0502020204030204" pitchFamily="34" charset="0"/>
                <a:cs typeface="Times New Roman" panose="02020603050405020304" pitchFamily="18" charset="0"/>
              </a:rPr>
              <a:t>. We are also particularly interested in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areas with no Indian restaurants in vicinity</a:t>
            </a:r>
            <a:r>
              <a:rPr lang="en-US" sz="2800" dirty="0">
                <a:effectLst/>
                <a:latin typeface="Calibri" panose="020F0502020204030204" pitchFamily="34" charset="0"/>
                <a:ea typeface="Calibri" panose="020F0502020204030204" pitchFamily="34" charset="0"/>
                <a:cs typeface="Times New Roman" panose="02020603050405020304" pitchFamily="18" charset="0"/>
              </a:rPr>
              <a:t>. We would also prefer locations as close to city center as possible.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dirty="0">
                <a:effectLst/>
                <a:latin typeface="Calibri" panose="020F0502020204030204" pitchFamily="34" charset="0"/>
                <a:ea typeface="Calibri" panose="020F0502020204030204" pitchFamily="34" charset="0"/>
                <a:cs typeface="Times New Roman" panose="02020603050405020304" pitchFamily="18" charset="0"/>
              </a:rPr>
              <a:t>We will use our data science powers to generate a few most promising neighborhoods based on these criteria. Advantages of each area will then be clearly expressed so that best possible final location can be chosen by stakeholders.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80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777142" y="320251"/>
            <a:ext cx="10840914" cy="1102149"/>
          </a:xfrm>
        </p:spPr>
        <p:txBody>
          <a:bodyPr>
            <a:normAutofit/>
          </a:bodyPr>
          <a:lstStyle/>
          <a:p>
            <a:pPr lvl="0" algn="ctr">
              <a:lnSpc>
                <a:spcPct val="107000"/>
              </a:lnSpc>
              <a:spcAft>
                <a:spcPts val="800"/>
              </a:spcAft>
            </a:pPr>
            <a:r>
              <a:rPr lang="en-US" sz="60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Data</a:t>
            </a:r>
            <a:endParaRPr lang="en-IN" sz="60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361244" y="1670756"/>
            <a:ext cx="11367911" cy="4866993"/>
          </a:xfrm>
        </p:spPr>
        <p:txBody>
          <a:bodyPr>
            <a:normAutofit lnSpcReduction="10000"/>
          </a:bodyPr>
          <a:lstStyle/>
          <a:p>
            <a:pPr marL="457200">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Data 1: </a:t>
            </a:r>
          </a:p>
          <a:p>
            <a:pPr marL="457200">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Neighborhood has a total of 16 Boroughs and 73 Neighborhoods. In order to segment the neighborhoods and explore them , we will essentially need a dataset that contains the 16 boroughs and the neighborhoods that exist in each borough as well as the latitude and longitude coordinates of each neighborhood. This dataset exists for free on the web. Link to the dataset is : </a:t>
            </a:r>
            <a:r>
              <a:rPr lang="en-US" sz="3200" u="sng" dirty="0">
                <a:solidFill>
                  <a:schemeClr val="accent6">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https://en.wikipedia.org/wiki/B_postcode_area</a:t>
            </a:r>
            <a:endParaRPr lang="en-US" sz="3200" u="sng" dirty="0">
              <a:solidFill>
                <a:schemeClr val="accent6">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3200" dirty="0">
              <a:solidFill>
                <a:schemeClr val="accent6">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989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normAutofit/>
          </a:bodyPr>
          <a:lstStyle/>
          <a:p>
            <a:pPr lvl="0" algn="ctr">
              <a:lnSpc>
                <a:spcPct val="107000"/>
              </a:lnSpc>
              <a:spcAft>
                <a:spcPts val="800"/>
              </a:spcAft>
            </a:pPr>
            <a:r>
              <a:rPr lang="en-US" sz="6000" b="1" dirty="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DataFrame</a:t>
            </a:r>
            <a:endParaRPr lang="en-IN" sz="60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3B15852-DDCF-4BC9-A740-81B78038A48F}"/>
              </a:ext>
            </a:extLst>
          </p:cNvPr>
          <p:cNvPicPr>
            <a:picLocks noGrp="1" noChangeAspect="1"/>
          </p:cNvPicPr>
          <p:nvPr>
            <p:ph idx="1"/>
          </p:nvPr>
        </p:nvPicPr>
        <p:blipFill>
          <a:blip r:embed="rId2"/>
          <a:stretch>
            <a:fillRect/>
          </a:stretch>
        </p:blipFill>
        <p:spPr>
          <a:xfrm>
            <a:off x="508000" y="1869600"/>
            <a:ext cx="11277600" cy="4734400"/>
          </a:xfrm>
        </p:spPr>
      </p:pic>
    </p:spTree>
    <p:extLst>
      <p:ext uri="{BB962C8B-B14F-4D97-AF65-F5344CB8AC3E}">
        <p14:creationId xmlns:p14="http://schemas.microsoft.com/office/powerpoint/2010/main" val="238696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777142" y="320251"/>
            <a:ext cx="10840914" cy="1102149"/>
          </a:xfrm>
        </p:spPr>
        <p:txBody>
          <a:bodyPr>
            <a:normAutofit/>
          </a:bodyPr>
          <a:lstStyle/>
          <a:p>
            <a:pPr lvl="0" algn="ctr">
              <a:lnSpc>
                <a:spcPct val="107000"/>
              </a:lnSpc>
              <a:spcAft>
                <a:spcPts val="800"/>
              </a:spcAft>
            </a:pPr>
            <a:r>
              <a:rPr lang="en-US" sz="60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Data</a:t>
            </a:r>
            <a:endParaRPr lang="en-IN" sz="60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361244" y="1670756"/>
            <a:ext cx="11367911" cy="4866993"/>
          </a:xfrm>
        </p:spPr>
        <p:txBody>
          <a:bodyPr>
            <a:normAutofit fontScale="92500" lnSpcReduction="20000"/>
          </a:bodyPr>
          <a:lstStyle/>
          <a:p>
            <a:pPr marL="457200">
              <a:lnSpc>
                <a:spcPct val="107000"/>
              </a:lnSpc>
            </a:pPr>
            <a:r>
              <a:rPr lang="en-US" sz="3200" dirty="0">
                <a:effectLst/>
                <a:latin typeface="Calibri" panose="020F0502020204030204" pitchFamily="34" charset="0"/>
                <a:ea typeface="Calibri" panose="020F0502020204030204" pitchFamily="34" charset="0"/>
                <a:cs typeface="Times New Roman" panose="02020603050405020304" pitchFamily="18" charset="0"/>
              </a:rPr>
              <a:t>Data 2: </a:t>
            </a:r>
          </a:p>
          <a:p>
            <a:pPr marL="457200">
              <a:lnSpc>
                <a:spcPct val="107000"/>
              </a:lnSpc>
            </a:pPr>
            <a:r>
              <a:rPr lang="en-US" sz="3200" dirty="0">
                <a:effectLst/>
                <a:latin typeface="Calibri" panose="020F0502020204030204" pitchFamily="34" charset="0"/>
                <a:ea typeface="Calibri" panose="020F0502020204030204" pitchFamily="34" charset="0"/>
                <a:cs typeface="Times New Roman" panose="02020603050405020304" pitchFamily="18" charset="0"/>
              </a:rPr>
              <a:t>Birmingham City geographical coordinates data will be utilized as input for the Foursquare API, that will be leveraged to provision venues information for each neighborhood. We will use the Foursquare API to explore neighborhoods in Birmingham city.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3200" dirty="0">
                <a:effectLst/>
                <a:latin typeface="Calibri" panose="020F0502020204030204" pitchFamily="34" charset="0"/>
                <a:ea typeface="Calibri" panose="020F0502020204030204" pitchFamily="34" charset="0"/>
                <a:cs typeface="Times New Roman" panose="02020603050405020304" pitchFamily="18" charset="0"/>
              </a:rPr>
              <a:t>Indian Restaurant category ID </a:t>
            </a:r>
            <a:r>
              <a:rPr lang="en-US" sz="3200" b="1" dirty="0">
                <a:effectLst/>
                <a:latin typeface="Calibri" panose="020F0502020204030204" pitchFamily="34" charset="0"/>
                <a:ea typeface="Calibri" panose="020F0502020204030204" pitchFamily="34" charset="0"/>
                <a:cs typeface="Times New Roman" panose="02020603050405020304" pitchFamily="18" charset="0"/>
              </a:rPr>
              <a:t>4bf58dd8d48988d10f941735</a:t>
            </a:r>
            <a:r>
              <a:rPr lang="en-US" sz="3200" dirty="0">
                <a:effectLst/>
                <a:latin typeface="Calibri" panose="020F0502020204030204" pitchFamily="34" charset="0"/>
                <a:ea typeface="Calibri" panose="020F0502020204030204" pitchFamily="34" charset="0"/>
                <a:cs typeface="Times New Roman" panose="02020603050405020304" pitchFamily="18" charset="0"/>
              </a:rPr>
              <a:t> is used for retrieving data from Foursquare API.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The coordinates are: </a:t>
            </a:r>
            <a:r>
              <a:rPr lang="en-US" sz="3200" u="sng" dirty="0">
                <a:solidFill>
                  <a:schemeClr val="accent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https://github.com/tanaya86/Coursera_Capstone/blob/main/postcode-outcodes.csv</a:t>
            </a:r>
            <a:endParaRPr lang="en-IN" sz="3200" dirty="0">
              <a:solidFill>
                <a:schemeClr val="accent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30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AB3241-F787-4F93-8D61-2EB7F7EB30BB}"/>
              </a:ext>
            </a:extLst>
          </p:cNvPr>
          <p:cNvSpPr>
            <a:spLocks noGrp="1"/>
          </p:cNvSpPr>
          <p:nvPr>
            <p:ph type="title"/>
          </p:nvPr>
        </p:nvSpPr>
        <p:spPr>
          <a:xfrm>
            <a:off x="675543" y="197556"/>
            <a:ext cx="10840914" cy="1260000"/>
          </a:xfrm>
        </p:spPr>
        <p:txBody>
          <a:bodyPr>
            <a:normAutofit/>
          </a:bodyPr>
          <a:lstStyle/>
          <a:p>
            <a:pPr algn="ctr"/>
            <a:r>
              <a:rPr lang="en-US" sz="4800" b="1" dirty="0">
                <a:solidFill>
                  <a:srgbClr val="FFC000"/>
                </a:solidFill>
              </a:rPr>
              <a:t>Map of Birmingham</a:t>
            </a:r>
            <a:endParaRPr lang="en-IN" sz="4800" b="1" dirty="0">
              <a:solidFill>
                <a:srgbClr val="FFC000"/>
              </a:solidFill>
            </a:endParaRPr>
          </a:p>
        </p:txBody>
      </p:sp>
      <p:pic>
        <p:nvPicPr>
          <p:cNvPr id="7" name="Content Placeholder 6">
            <a:extLst>
              <a:ext uri="{FF2B5EF4-FFF2-40B4-BE49-F238E27FC236}">
                <a16:creationId xmlns:a16="http://schemas.microsoft.com/office/drawing/2014/main" id="{55E0079A-52D1-4E6F-9FE0-E423D05D3014}"/>
              </a:ext>
            </a:extLst>
          </p:cNvPr>
          <p:cNvPicPr>
            <a:picLocks noGrp="1" noChangeAspect="1"/>
          </p:cNvPicPr>
          <p:nvPr>
            <p:ph idx="1"/>
          </p:nvPr>
        </p:nvPicPr>
        <p:blipFill>
          <a:blip r:embed="rId2"/>
          <a:stretch>
            <a:fillRect/>
          </a:stretch>
        </p:blipFill>
        <p:spPr>
          <a:xfrm>
            <a:off x="462844" y="1670757"/>
            <a:ext cx="11390489" cy="4989688"/>
          </a:xfrm>
        </p:spPr>
      </p:pic>
    </p:spTree>
    <p:extLst>
      <p:ext uri="{BB962C8B-B14F-4D97-AF65-F5344CB8AC3E}">
        <p14:creationId xmlns:p14="http://schemas.microsoft.com/office/powerpoint/2010/main" val="328842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777142" y="320251"/>
            <a:ext cx="10840914" cy="1102149"/>
          </a:xfrm>
        </p:spPr>
        <p:txBody>
          <a:bodyPr>
            <a:normAutofit/>
          </a:bodyPr>
          <a:lstStyle/>
          <a:p>
            <a:pPr lvl="0" algn="ctr">
              <a:lnSpc>
                <a:spcPct val="107000"/>
              </a:lnSpc>
              <a:spcAft>
                <a:spcPts val="800"/>
              </a:spcAft>
            </a:pPr>
            <a:r>
              <a:rPr lang="en-US"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44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361244" y="1670756"/>
            <a:ext cx="11367911" cy="4866993"/>
          </a:xfrm>
        </p:spPr>
        <p:txBody>
          <a:bodyPr>
            <a:normAutofit/>
          </a:bodyPr>
          <a:lstStyle/>
          <a:p>
            <a:pPr marL="457200">
              <a:lnSpc>
                <a:spcPct val="107000"/>
              </a:lnSpc>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In this project, I will use the basic methodology.</a:t>
            </a:r>
          </a:p>
          <a:p>
            <a:pPr marL="457200">
              <a:lnSpc>
                <a:spcPct val="107000"/>
              </a:lnSpc>
              <a:spcAft>
                <a:spcPts val="800"/>
              </a:spcAft>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9EDC9DD-5708-446C-BA0E-D5055DAA6B59}"/>
              </a:ext>
            </a:extLst>
          </p:cNvPr>
          <p:cNvPicPr>
            <a:picLocks noChangeAspect="1"/>
          </p:cNvPicPr>
          <p:nvPr/>
        </p:nvPicPr>
        <p:blipFill>
          <a:blip r:embed="rId2"/>
          <a:stretch>
            <a:fillRect/>
          </a:stretch>
        </p:blipFill>
        <p:spPr>
          <a:xfrm>
            <a:off x="564444" y="2481402"/>
            <a:ext cx="11266311" cy="4156465"/>
          </a:xfrm>
          <a:prstGeom prst="rect">
            <a:avLst/>
          </a:prstGeom>
        </p:spPr>
      </p:pic>
    </p:spTree>
    <p:extLst>
      <p:ext uri="{BB962C8B-B14F-4D97-AF65-F5344CB8AC3E}">
        <p14:creationId xmlns:p14="http://schemas.microsoft.com/office/powerpoint/2010/main" val="3667860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C94942-C689-461B-8649-1FD863C6BA2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57</TotalTime>
  <Words>832</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Symbol</vt:lpstr>
      <vt:lpstr>Celestial</vt:lpstr>
      <vt:lpstr>Capstone Project  - The Battle Of Neighborhoods</vt:lpstr>
      <vt:lpstr>Table of contents</vt:lpstr>
      <vt:lpstr>Introduction and Business Problem </vt:lpstr>
      <vt:lpstr> Business Problem </vt:lpstr>
      <vt:lpstr>Data</vt:lpstr>
      <vt:lpstr>DataFrame</vt:lpstr>
      <vt:lpstr>Data</vt:lpstr>
      <vt:lpstr>Map of Birmingham</vt:lpstr>
      <vt:lpstr>Methodology</vt:lpstr>
      <vt:lpstr>Methodology</vt:lpstr>
      <vt:lpstr>Methodology</vt:lpstr>
      <vt:lpstr>Result</vt:lpstr>
      <vt:lpstr>Result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tanaya prabhu</dc:creator>
  <cp:lastModifiedBy>tanaya prabhu</cp:lastModifiedBy>
  <cp:revision>6</cp:revision>
  <dcterms:created xsi:type="dcterms:W3CDTF">2020-12-20T21:24:14Z</dcterms:created>
  <dcterms:modified xsi:type="dcterms:W3CDTF">2020-12-20T22:21:45Z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