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grandir Bold" panose="020B0604020202020204" charset="0"/>
      <p:regular r:id="rId11"/>
    </p:embeddedFont>
    <p:embeddedFont>
      <p:font typeface="Aharoni" panose="02010803020104030203" pitchFamily="2" charset="-79"/>
      <p:bold r:id="rId12"/>
    </p:embeddedFont>
    <p:embeddedFont>
      <p:font typeface="Britannic Bold" panose="020B0903060703020204" pitchFamily="34" charset="0"/>
      <p:regular r:id="rId13"/>
    </p:embeddedFont>
    <p:embeddedFont>
      <p:font typeface="League Spartan" panose="020B0604020202020204" charset="0"/>
      <p:regular r:id="rId14"/>
    </p:embeddedFont>
    <p:embeddedFont>
      <p:font typeface="Lora Bold" panose="020B0604020202020204" charset="0"/>
      <p:regular r:id="rId15"/>
    </p:embeddedFont>
    <p:embeddedFont>
      <p:font typeface="Perpetua Titling MT" panose="02020502060505020804" pitchFamily="18" charset="0"/>
      <p:regular r:id="rId16"/>
      <p:bold r:id="rId17"/>
    </p:embeddedFont>
    <p:embeddedFont>
      <p:font typeface="Poor Richard" panose="02080502050505020702" pitchFamily="18"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42" d="100"/>
          <a:sy n="42" d="100"/>
        </p:scale>
        <p:origin x="7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1302095" y="3464"/>
            <a:ext cx="1678087" cy="3545859"/>
            <a:chOff x="0" y="0"/>
            <a:chExt cx="441965" cy="933889"/>
          </a:xfrm>
        </p:grpSpPr>
        <p:sp>
          <p:nvSpPr>
            <p:cNvPr id="3" name="Freeform 3"/>
            <p:cNvSpPr/>
            <p:nvPr/>
          </p:nvSpPr>
          <p:spPr>
            <a:xfrm>
              <a:off x="0" y="0"/>
              <a:ext cx="441965" cy="933889"/>
            </a:xfrm>
            <a:custGeom>
              <a:avLst/>
              <a:gdLst/>
              <a:ahLst/>
              <a:cxnLst/>
              <a:rect l="l" t="t" r="r" b="b"/>
              <a:pathLst>
                <a:path w="441965" h="933889">
                  <a:moveTo>
                    <a:pt x="0" y="0"/>
                  </a:moveTo>
                  <a:lnTo>
                    <a:pt x="441965" y="0"/>
                  </a:lnTo>
                  <a:lnTo>
                    <a:pt x="441965" y="933889"/>
                  </a:lnTo>
                  <a:lnTo>
                    <a:pt x="0" y="933889"/>
                  </a:lnTo>
                  <a:close/>
                </a:path>
              </a:pathLst>
            </a:custGeom>
            <a:solidFill>
              <a:srgbClr val="69ADD4"/>
            </a:solidFill>
          </p:spPr>
          <p:txBody>
            <a:bodyPr/>
            <a:lstStyle/>
            <a:p>
              <a:endParaRPr lang="en-US"/>
            </a:p>
          </p:txBody>
        </p:sp>
        <p:sp>
          <p:nvSpPr>
            <p:cNvPr id="4" name="TextBox 4"/>
            <p:cNvSpPr txBox="1"/>
            <p:nvPr/>
          </p:nvSpPr>
          <p:spPr>
            <a:xfrm>
              <a:off x="0" y="-38100"/>
              <a:ext cx="441965" cy="97198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302095" y="4076700"/>
            <a:ext cx="1678087" cy="0"/>
          </a:xfrm>
          <a:prstGeom prst="line">
            <a:avLst/>
          </a:prstGeom>
          <a:ln w="114300" cap="flat">
            <a:solidFill>
              <a:srgbClr val="FFFFFF"/>
            </a:solidFill>
            <a:prstDash val="solid"/>
            <a:headEnd type="none" w="sm" len="sm"/>
            <a:tailEnd type="none" w="sm" len="sm"/>
          </a:ln>
        </p:spPr>
        <p:txBody>
          <a:bodyPr/>
          <a:lstStyle/>
          <a:p>
            <a:endParaRPr lang="en-US"/>
          </a:p>
        </p:txBody>
      </p:sp>
      <p:grpSp>
        <p:nvGrpSpPr>
          <p:cNvPr id="6" name="Group 6"/>
          <p:cNvGrpSpPr/>
          <p:nvPr/>
        </p:nvGrpSpPr>
        <p:grpSpPr>
          <a:xfrm>
            <a:off x="9339729" y="0"/>
            <a:ext cx="8948271" cy="10287000"/>
            <a:chOff x="0" y="0"/>
            <a:chExt cx="2356746" cy="2709333"/>
          </a:xfrm>
        </p:grpSpPr>
        <p:sp>
          <p:nvSpPr>
            <p:cNvPr id="7" name="Freeform 7"/>
            <p:cNvSpPr/>
            <p:nvPr/>
          </p:nvSpPr>
          <p:spPr>
            <a:xfrm>
              <a:off x="0" y="0"/>
              <a:ext cx="2356746" cy="2709333"/>
            </a:xfrm>
            <a:custGeom>
              <a:avLst/>
              <a:gdLst/>
              <a:ahLst/>
              <a:cxnLst/>
              <a:rect l="l" t="t" r="r" b="b"/>
              <a:pathLst>
                <a:path w="2356746" h="2709333">
                  <a:moveTo>
                    <a:pt x="0" y="0"/>
                  </a:moveTo>
                  <a:lnTo>
                    <a:pt x="2356746" y="0"/>
                  </a:lnTo>
                  <a:lnTo>
                    <a:pt x="2356746" y="2709333"/>
                  </a:lnTo>
                  <a:lnTo>
                    <a:pt x="0" y="2709333"/>
                  </a:lnTo>
                  <a:close/>
                </a:path>
              </a:pathLst>
            </a:custGeom>
            <a:solidFill>
              <a:srgbClr val="5D5B79"/>
            </a:solidFill>
          </p:spPr>
          <p:txBody>
            <a:bodyPr/>
            <a:lstStyle/>
            <a:p>
              <a:endParaRPr lang="en-US"/>
            </a:p>
          </p:txBody>
        </p:sp>
        <p:sp>
          <p:nvSpPr>
            <p:cNvPr id="8" name="TextBox 8"/>
            <p:cNvSpPr txBox="1"/>
            <p:nvPr/>
          </p:nvSpPr>
          <p:spPr>
            <a:xfrm>
              <a:off x="0" y="-66675"/>
              <a:ext cx="2356746" cy="2776008"/>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rot="-5400000">
            <a:off x="9298561" y="6476206"/>
            <a:ext cx="8639149" cy="8948271"/>
          </a:xfrm>
          <a:custGeom>
            <a:avLst/>
            <a:gdLst/>
            <a:ahLst/>
            <a:cxnLst/>
            <a:rect l="l" t="t" r="r" b="b"/>
            <a:pathLst>
              <a:path w="8639149" h="8948271">
                <a:moveTo>
                  <a:pt x="0" y="0"/>
                </a:moveTo>
                <a:lnTo>
                  <a:pt x="8639149" y="0"/>
                </a:lnTo>
                <a:lnTo>
                  <a:pt x="8639149" y="8948271"/>
                </a:lnTo>
                <a:lnTo>
                  <a:pt x="0" y="8948271"/>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9627079" y="1799151"/>
            <a:ext cx="7919571" cy="6767633"/>
          </a:xfrm>
          <a:custGeom>
            <a:avLst/>
            <a:gdLst/>
            <a:ahLst/>
            <a:cxnLst/>
            <a:rect l="l" t="t" r="r" b="b"/>
            <a:pathLst>
              <a:path w="7919571" h="6767633">
                <a:moveTo>
                  <a:pt x="0" y="0"/>
                </a:moveTo>
                <a:lnTo>
                  <a:pt x="7919571" y="0"/>
                </a:lnTo>
                <a:lnTo>
                  <a:pt x="7919571" y="6767633"/>
                </a:lnTo>
                <a:lnTo>
                  <a:pt x="0" y="676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TextBox 11"/>
          <p:cNvSpPr txBox="1"/>
          <p:nvPr/>
        </p:nvSpPr>
        <p:spPr>
          <a:xfrm>
            <a:off x="555065" y="4838700"/>
            <a:ext cx="8686800" cy="3048142"/>
          </a:xfrm>
          <a:prstGeom prst="rect">
            <a:avLst/>
          </a:prstGeom>
        </p:spPr>
        <p:txBody>
          <a:bodyPr wrap="square" lIns="0" tIns="0" rIns="0" bIns="0" rtlCol="0" anchor="t">
            <a:spAutoFit/>
          </a:bodyPr>
          <a:lstStyle/>
          <a:p>
            <a:pPr algn="ctr">
              <a:lnSpc>
                <a:spcPts val="8123"/>
              </a:lnSpc>
            </a:pPr>
            <a:r>
              <a:rPr lang="en-US" sz="6600" dirty="0">
                <a:solidFill>
                  <a:srgbClr val="FFFFFF"/>
                </a:solidFill>
                <a:latin typeface="Perpetua Titling MT" panose="02020502060505020804" pitchFamily="18" charset="0"/>
              </a:rPr>
              <a:t>FOREIGN DIRECT INVESTMENT ANALYTICS </a:t>
            </a:r>
          </a:p>
        </p:txBody>
      </p:sp>
      <p:sp>
        <p:nvSpPr>
          <p:cNvPr id="12" name="TextBox 12"/>
          <p:cNvSpPr txBox="1"/>
          <p:nvPr/>
        </p:nvSpPr>
        <p:spPr>
          <a:xfrm>
            <a:off x="195729" y="9563100"/>
            <a:ext cx="7824544" cy="575414"/>
          </a:xfrm>
          <a:prstGeom prst="rect">
            <a:avLst/>
          </a:prstGeom>
        </p:spPr>
        <p:txBody>
          <a:bodyPr wrap="square" lIns="0" tIns="0" rIns="0" bIns="0" rtlCol="0" anchor="t">
            <a:spAutoFit/>
          </a:bodyPr>
          <a:lstStyle/>
          <a:p>
            <a:pPr>
              <a:lnSpc>
                <a:spcPts val="4990"/>
              </a:lnSpc>
            </a:pPr>
            <a:r>
              <a:rPr lang="en-US" sz="3200" dirty="0">
                <a:solidFill>
                  <a:schemeClr val="bg1"/>
                </a:solidFill>
                <a:latin typeface="Poor Richard" panose="02080502050505020702" pitchFamily="18" charset="0"/>
              </a:rPr>
              <a:t>Presented By : Tanaya Harley</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3D64"/>
        </a:solidFill>
        <a:effectLst/>
      </p:bgPr>
    </p:bg>
    <p:spTree>
      <p:nvGrpSpPr>
        <p:cNvPr id="1" name=""/>
        <p:cNvGrpSpPr/>
        <p:nvPr/>
      </p:nvGrpSpPr>
      <p:grpSpPr>
        <a:xfrm>
          <a:off x="0" y="0"/>
          <a:ext cx="0" cy="0"/>
          <a:chOff x="0" y="0"/>
          <a:chExt cx="0" cy="0"/>
        </a:xfrm>
      </p:grpSpPr>
      <p:grpSp>
        <p:nvGrpSpPr>
          <p:cNvPr id="2" name="Group 2"/>
          <p:cNvGrpSpPr/>
          <p:nvPr/>
        </p:nvGrpSpPr>
        <p:grpSpPr>
          <a:xfrm>
            <a:off x="1349247" y="5716931"/>
            <a:ext cx="2219724" cy="2257733"/>
            <a:chOff x="0" y="0"/>
            <a:chExt cx="714657" cy="726895"/>
          </a:xfrm>
        </p:grpSpPr>
        <p:sp>
          <p:nvSpPr>
            <p:cNvPr id="3" name="Freeform 3"/>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txBody>
            <a:bodyPr/>
            <a:lstStyle/>
            <a:p>
              <a:endParaRPr lang="en-US"/>
            </a:p>
          </p:txBody>
        </p:sp>
        <p:sp>
          <p:nvSpPr>
            <p:cNvPr id="4" name="TextBox 4"/>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flipH="1">
            <a:off x="1349247" y="5727322"/>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400541" y="1640020"/>
            <a:ext cx="2199020" cy="1766546"/>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a:off x="1349247" y="3441202"/>
            <a:ext cx="2219724" cy="2257733"/>
            <a:chOff x="0" y="0"/>
            <a:chExt cx="714657" cy="726895"/>
          </a:xfrm>
        </p:grpSpPr>
        <p:sp>
          <p:nvSpPr>
            <p:cNvPr id="8" name="Freeform 8"/>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txBody>
            <a:bodyPr/>
            <a:lstStyle/>
            <a:p>
              <a:endParaRPr lang="en-US"/>
            </a:p>
          </p:txBody>
        </p:sp>
        <p:sp>
          <p:nvSpPr>
            <p:cNvPr id="9" name="TextBox 9"/>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0" name="Freeform 10"/>
          <p:cNvSpPr/>
          <p:nvPr/>
        </p:nvSpPr>
        <p:spPr>
          <a:xfrm>
            <a:off x="1830214" y="3549149"/>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7620000" y="1181100"/>
            <a:ext cx="6245264" cy="1129155"/>
          </a:xfrm>
          <a:prstGeom prst="rect">
            <a:avLst/>
          </a:prstGeom>
        </p:spPr>
        <p:txBody>
          <a:bodyPr lIns="0" tIns="0" rIns="0" bIns="0" rtlCol="0" anchor="t">
            <a:spAutoFit/>
          </a:bodyPr>
          <a:lstStyle/>
          <a:p>
            <a:pPr marL="0" lvl="0" indent="0" algn="ctr">
              <a:lnSpc>
                <a:spcPts val="9116"/>
              </a:lnSpc>
              <a:spcBef>
                <a:spcPct val="0"/>
              </a:spcBef>
            </a:pPr>
            <a:r>
              <a:rPr lang="en-US" sz="6600" dirty="0">
                <a:solidFill>
                  <a:srgbClr val="ABD7FF"/>
                </a:solidFill>
                <a:latin typeface="Aharoni" panose="02010803020104030203" pitchFamily="2" charset="-79"/>
                <a:cs typeface="Aharoni" panose="02010803020104030203" pitchFamily="2" charset="-79"/>
              </a:rPr>
              <a:t>INTRODUCTION</a:t>
            </a:r>
          </a:p>
        </p:txBody>
      </p:sp>
      <p:sp>
        <p:nvSpPr>
          <p:cNvPr id="12" name="TextBox 12"/>
          <p:cNvSpPr txBox="1"/>
          <p:nvPr/>
        </p:nvSpPr>
        <p:spPr>
          <a:xfrm>
            <a:off x="4406057" y="2742808"/>
            <a:ext cx="12853243" cy="937244"/>
          </a:xfrm>
          <a:prstGeom prst="rect">
            <a:avLst/>
          </a:prstGeom>
        </p:spPr>
        <p:txBody>
          <a:bodyPr lIns="0" tIns="0" rIns="0" bIns="0" rtlCol="0" anchor="t">
            <a:spAutoFit/>
          </a:bodyPr>
          <a:lstStyle/>
          <a:p>
            <a:pPr algn="ctr">
              <a:lnSpc>
                <a:spcPts val="7980"/>
              </a:lnSpc>
            </a:pPr>
            <a:r>
              <a:rPr lang="en-US" sz="5700" dirty="0">
                <a:solidFill>
                  <a:srgbClr val="ABD7FF"/>
                </a:solidFill>
                <a:latin typeface="Britannic Bold" panose="020B0903060703020204" pitchFamily="34" charset="0"/>
              </a:rPr>
              <a:t>FOREIGN DIRECT INVESTMENT (FDI)</a:t>
            </a:r>
          </a:p>
        </p:txBody>
      </p:sp>
      <p:sp>
        <p:nvSpPr>
          <p:cNvPr id="13" name="TextBox 13"/>
          <p:cNvSpPr txBox="1"/>
          <p:nvPr/>
        </p:nvSpPr>
        <p:spPr>
          <a:xfrm>
            <a:off x="4572000" y="4961167"/>
            <a:ext cx="12853243" cy="3207738"/>
          </a:xfrm>
          <a:prstGeom prst="rect">
            <a:avLst/>
          </a:prstGeom>
        </p:spPr>
        <p:txBody>
          <a:bodyPr wrap="square" lIns="0" tIns="0" rIns="0" bIns="0" rtlCol="0" anchor="t">
            <a:spAutoFit/>
          </a:bodyPr>
          <a:lstStyle/>
          <a:p>
            <a:pPr algn="just"/>
            <a:r>
              <a:rPr lang="en-US" sz="4100" spc="-311" dirty="0">
                <a:solidFill>
                  <a:srgbClr val="ABD7FF"/>
                </a:solidFill>
                <a:latin typeface="Times New Roman" panose="02020603050405020304" pitchFamily="18" charset="0"/>
                <a:cs typeface="Times New Roman" panose="02020603050405020304" pitchFamily="18" charset="0"/>
              </a:rPr>
              <a:t>Any  investment from an individual or firm that is located in a foreign country into a country is Foreign Direct Investment (FDI), whereby the foreign entity equires ownership or  controlling stake in the shares of a company.</a:t>
            </a:r>
          </a:p>
          <a:p>
            <a:pPr algn="ctr">
              <a:lnSpc>
                <a:spcPts val="5740"/>
              </a:lnSpc>
            </a:pPr>
            <a:endParaRPr lang="en-US" sz="4100" spc="-311" dirty="0">
              <a:solidFill>
                <a:srgbClr val="ABD7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00939" cy="10287000"/>
            <a:chOff x="0" y="0"/>
            <a:chExt cx="2686667" cy="2709333"/>
          </a:xfrm>
        </p:grpSpPr>
        <p:sp>
          <p:nvSpPr>
            <p:cNvPr id="3" name="Freeform 3"/>
            <p:cNvSpPr/>
            <p:nvPr/>
          </p:nvSpPr>
          <p:spPr>
            <a:xfrm>
              <a:off x="0" y="0"/>
              <a:ext cx="2686667" cy="2709333"/>
            </a:xfrm>
            <a:custGeom>
              <a:avLst/>
              <a:gdLst/>
              <a:ahLst/>
              <a:cxnLst/>
              <a:rect l="l" t="t" r="r" b="b"/>
              <a:pathLst>
                <a:path w="2686667" h="2709333">
                  <a:moveTo>
                    <a:pt x="0" y="0"/>
                  </a:moveTo>
                  <a:lnTo>
                    <a:pt x="2686667" y="0"/>
                  </a:lnTo>
                  <a:lnTo>
                    <a:pt x="2686667" y="2709333"/>
                  </a:lnTo>
                  <a:lnTo>
                    <a:pt x="0" y="2709333"/>
                  </a:lnTo>
                  <a:close/>
                </a:path>
              </a:pathLst>
            </a:custGeom>
            <a:solidFill>
              <a:srgbClr val="5D5B79"/>
            </a:solidFill>
          </p:spPr>
          <p:txBody>
            <a:bodyPr/>
            <a:lstStyle/>
            <a:p>
              <a:endParaRPr lang="en-US"/>
            </a:p>
          </p:txBody>
        </p:sp>
        <p:sp>
          <p:nvSpPr>
            <p:cNvPr id="4" name="TextBox 4"/>
            <p:cNvSpPr txBox="1"/>
            <p:nvPr/>
          </p:nvSpPr>
          <p:spPr>
            <a:xfrm>
              <a:off x="0" y="-66675"/>
              <a:ext cx="2686667" cy="2776008"/>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10526767" y="1981551"/>
            <a:ext cx="7313514" cy="701195"/>
          </a:xfrm>
          <a:prstGeom prst="rect">
            <a:avLst/>
          </a:prstGeom>
        </p:spPr>
        <p:txBody>
          <a:bodyPr lIns="0" tIns="0" rIns="0" bIns="0" rtlCol="0" anchor="t">
            <a:spAutoFit/>
          </a:bodyPr>
          <a:lstStyle/>
          <a:p>
            <a:pPr>
              <a:lnSpc>
                <a:spcPts val="5500"/>
              </a:lnSpc>
            </a:pPr>
            <a:r>
              <a:rPr lang="en-US" sz="4622">
                <a:solidFill>
                  <a:srgbClr val="FFFFFF"/>
                </a:solidFill>
                <a:latin typeface="League Spartan"/>
              </a:rPr>
              <a:t>PROBLEM STATEMENT</a:t>
            </a:r>
          </a:p>
        </p:txBody>
      </p:sp>
      <p:sp>
        <p:nvSpPr>
          <p:cNvPr id="6" name="AutoShape 6"/>
          <p:cNvSpPr/>
          <p:nvPr/>
        </p:nvSpPr>
        <p:spPr>
          <a:xfrm>
            <a:off x="15749025" y="3324266"/>
            <a:ext cx="1510275" cy="0"/>
          </a:xfrm>
          <a:prstGeom prst="line">
            <a:avLst/>
          </a:prstGeom>
          <a:ln w="114300" cap="flat">
            <a:solidFill>
              <a:srgbClr val="FFFFFF"/>
            </a:solidFill>
            <a:prstDash val="solid"/>
            <a:headEnd type="none" w="sm" len="sm"/>
            <a:tailEnd type="none" w="sm" len="sm"/>
          </a:ln>
        </p:spPr>
        <p:txBody>
          <a:bodyPr/>
          <a:lstStyle/>
          <a:p>
            <a:endParaRPr lang="en-US"/>
          </a:p>
        </p:txBody>
      </p:sp>
      <p:grpSp>
        <p:nvGrpSpPr>
          <p:cNvPr id="7" name="Group 7"/>
          <p:cNvGrpSpPr/>
          <p:nvPr/>
        </p:nvGrpSpPr>
        <p:grpSpPr>
          <a:xfrm>
            <a:off x="7333698" y="4942355"/>
            <a:ext cx="9925602" cy="4292968"/>
            <a:chOff x="0" y="0"/>
            <a:chExt cx="2614150" cy="1130658"/>
          </a:xfrm>
        </p:grpSpPr>
        <p:sp>
          <p:nvSpPr>
            <p:cNvPr id="8" name="Freeform 8"/>
            <p:cNvSpPr/>
            <p:nvPr/>
          </p:nvSpPr>
          <p:spPr>
            <a:xfrm>
              <a:off x="0" y="0"/>
              <a:ext cx="2614150" cy="1130658"/>
            </a:xfrm>
            <a:custGeom>
              <a:avLst/>
              <a:gdLst/>
              <a:ahLst/>
              <a:cxnLst/>
              <a:rect l="l" t="t" r="r" b="b"/>
              <a:pathLst>
                <a:path w="2614150" h="1130658">
                  <a:moveTo>
                    <a:pt x="0" y="0"/>
                  </a:moveTo>
                  <a:lnTo>
                    <a:pt x="2614150" y="0"/>
                  </a:lnTo>
                  <a:lnTo>
                    <a:pt x="2614150" y="1130658"/>
                  </a:lnTo>
                  <a:lnTo>
                    <a:pt x="0" y="1130658"/>
                  </a:lnTo>
                  <a:close/>
                </a:path>
              </a:pathLst>
            </a:custGeom>
            <a:solidFill>
              <a:srgbClr val="A4E489"/>
            </a:solidFill>
          </p:spPr>
          <p:txBody>
            <a:bodyPr/>
            <a:lstStyle/>
            <a:p>
              <a:endParaRPr lang="en-US"/>
            </a:p>
          </p:txBody>
        </p:sp>
        <p:sp>
          <p:nvSpPr>
            <p:cNvPr id="9" name="TextBox 9"/>
            <p:cNvSpPr txBox="1"/>
            <p:nvPr/>
          </p:nvSpPr>
          <p:spPr>
            <a:xfrm>
              <a:off x="0" y="-47625"/>
              <a:ext cx="2614150" cy="1178283"/>
            </a:xfrm>
            <a:prstGeom prst="rect">
              <a:avLst/>
            </a:prstGeom>
          </p:spPr>
          <p:txBody>
            <a:bodyPr lIns="50800" tIns="50800" rIns="50800" bIns="50800" rtlCol="0" anchor="ctr"/>
            <a:lstStyle/>
            <a:p>
              <a:pPr algn="ctr">
                <a:lnSpc>
                  <a:spcPts val="3024"/>
                </a:lnSpc>
              </a:pPr>
              <a:endParaRPr/>
            </a:p>
          </p:txBody>
        </p:sp>
      </p:grpSp>
      <p:sp>
        <p:nvSpPr>
          <p:cNvPr id="10" name="Freeform 10"/>
          <p:cNvSpPr/>
          <p:nvPr/>
        </p:nvSpPr>
        <p:spPr>
          <a:xfrm>
            <a:off x="796262" y="1570244"/>
            <a:ext cx="6537436" cy="6537436"/>
          </a:xfrm>
          <a:custGeom>
            <a:avLst/>
            <a:gdLst/>
            <a:ahLst/>
            <a:cxnLst/>
            <a:rect l="l" t="t" r="r" b="b"/>
            <a:pathLst>
              <a:path w="6537436" h="6537436">
                <a:moveTo>
                  <a:pt x="0" y="0"/>
                </a:moveTo>
                <a:lnTo>
                  <a:pt x="6537436" y="0"/>
                </a:lnTo>
                <a:lnTo>
                  <a:pt x="6537436" y="6537437"/>
                </a:lnTo>
                <a:lnTo>
                  <a:pt x="0" y="65374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7631540" y="5739083"/>
            <a:ext cx="9329917" cy="3103029"/>
          </a:xfrm>
          <a:prstGeom prst="rect">
            <a:avLst/>
          </a:prstGeom>
        </p:spPr>
        <p:txBody>
          <a:bodyPr lIns="0" tIns="0" rIns="0" bIns="0" rtlCol="0" anchor="t">
            <a:spAutoFit/>
          </a:bodyPr>
          <a:lstStyle/>
          <a:p>
            <a:pPr algn="just">
              <a:lnSpc>
                <a:spcPts val="3527"/>
              </a:lnSpc>
            </a:pPr>
            <a:r>
              <a:rPr lang="en-US" sz="3200" spc="-62" dirty="0">
                <a:solidFill>
                  <a:srgbClr val="293237"/>
                </a:solidFill>
                <a:latin typeface="Times New Roman" panose="02020603050405020304" pitchFamily="18" charset="0"/>
                <a:cs typeface="Times New Roman" panose="02020603050405020304" pitchFamily="18" charset="0"/>
              </a:rPr>
              <a:t>Have to conduct a detailed year-wise (from 2000-2017) analysis of the FDI landscape in India to uncover sector-wise trends, peaks and troughs by identifying key metrics and factors and show meaningful relationships between various attributes to mitigate risk and find equilibrium investment</a:t>
            </a:r>
          </a:p>
          <a:p>
            <a:pPr algn="just">
              <a:lnSpc>
                <a:spcPts val="3387"/>
              </a:lnSpc>
            </a:pPr>
            <a:endParaRPr lang="en-US" sz="2519" spc="-62" dirty="0">
              <a:solidFill>
                <a:srgbClr val="293237"/>
              </a:solidFill>
              <a:latin typeface="Lora Bold"/>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9176" y="1216792"/>
            <a:ext cx="15389648" cy="8776281"/>
          </a:xfrm>
          <a:custGeom>
            <a:avLst/>
            <a:gdLst/>
            <a:ahLst/>
            <a:cxnLst/>
            <a:rect l="l" t="t" r="r" b="b"/>
            <a:pathLst>
              <a:path w="15389648" h="8776281">
                <a:moveTo>
                  <a:pt x="0" y="0"/>
                </a:moveTo>
                <a:lnTo>
                  <a:pt x="15389648" y="0"/>
                </a:lnTo>
                <a:lnTo>
                  <a:pt x="15389648" y="8776281"/>
                </a:lnTo>
                <a:lnTo>
                  <a:pt x="0" y="8776281"/>
                </a:lnTo>
                <a:lnTo>
                  <a:pt x="0" y="0"/>
                </a:lnTo>
                <a:close/>
              </a:path>
            </a:pathLst>
          </a:custGeom>
          <a:blipFill>
            <a:blip r:embed="rId2"/>
            <a:stretch>
              <a:fillRect l="-246" r="-42"/>
            </a:stretch>
          </a:blipFill>
        </p:spPr>
        <p:txBody>
          <a:bodyPr/>
          <a:lstStyle/>
          <a:p>
            <a:endParaRPr lang="en-US"/>
          </a:p>
        </p:txBody>
      </p:sp>
      <p:sp>
        <p:nvSpPr>
          <p:cNvPr id="3" name="TextBox 3"/>
          <p:cNvSpPr txBox="1"/>
          <p:nvPr/>
        </p:nvSpPr>
        <p:spPr>
          <a:xfrm>
            <a:off x="6666573" y="141605"/>
            <a:ext cx="5455146"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Britannic Bold" panose="020B0903060703020204" pitchFamily="34" charset="0"/>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68551" y="1240281"/>
            <a:ext cx="15305843" cy="8674652"/>
          </a:xfrm>
          <a:custGeom>
            <a:avLst/>
            <a:gdLst/>
            <a:ahLst/>
            <a:cxnLst/>
            <a:rect l="l" t="t" r="r" b="b"/>
            <a:pathLst>
              <a:path w="15305843" h="8674652">
                <a:moveTo>
                  <a:pt x="0" y="0"/>
                </a:moveTo>
                <a:lnTo>
                  <a:pt x="15305844" y="0"/>
                </a:lnTo>
                <a:lnTo>
                  <a:pt x="15305844" y="8674652"/>
                </a:lnTo>
                <a:lnTo>
                  <a:pt x="0" y="8674652"/>
                </a:lnTo>
                <a:lnTo>
                  <a:pt x="0" y="0"/>
                </a:lnTo>
                <a:close/>
              </a:path>
            </a:pathLst>
          </a:custGeom>
          <a:blipFill>
            <a:blip r:embed="rId2"/>
            <a:stretch>
              <a:fillRect l="-52" r="-52" b="-215"/>
            </a:stretch>
          </a:blipFill>
        </p:spPr>
        <p:txBody>
          <a:bodyPr/>
          <a:lstStyle/>
          <a:p>
            <a:endParaRPr lang="en-US"/>
          </a:p>
        </p:txBody>
      </p:sp>
      <p:sp>
        <p:nvSpPr>
          <p:cNvPr id="3" name="TextBox 3"/>
          <p:cNvSpPr txBox="1"/>
          <p:nvPr/>
        </p:nvSpPr>
        <p:spPr>
          <a:xfrm>
            <a:off x="6693900" y="141605"/>
            <a:ext cx="5455146" cy="887095"/>
          </a:xfrm>
          <a:prstGeom prst="rect">
            <a:avLst/>
          </a:prstGeom>
        </p:spPr>
        <p:txBody>
          <a:bodyPr lIns="0" tIns="0" rIns="0" bIns="0" rtlCol="0" anchor="t">
            <a:spAutoFit/>
          </a:bodyPr>
          <a:lstStyle/>
          <a:p>
            <a:pPr algn="just">
              <a:lnSpc>
                <a:spcPts val="7279"/>
              </a:lnSpc>
            </a:pPr>
            <a:r>
              <a:rPr lang="en-US" sz="5199" dirty="0">
                <a:solidFill>
                  <a:srgbClr val="000000"/>
                </a:solidFill>
                <a:latin typeface="Britannic Bold" panose="020B0903060703020204" pitchFamily="34" charset="0"/>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2462" y="1216309"/>
            <a:ext cx="15503076" cy="8792428"/>
          </a:xfrm>
          <a:custGeom>
            <a:avLst/>
            <a:gdLst/>
            <a:ahLst/>
            <a:cxnLst/>
            <a:rect l="l" t="t" r="r" b="b"/>
            <a:pathLst>
              <a:path w="15503076" h="8792428">
                <a:moveTo>
                  <a:pt x="0" y="0"/>
                </a:moveTo>
                <a:lnTo>
                  <a:pt x="15503076" y="0"/>
                </a:lnTo>
                <a:lnTo>
                  <a:pt x="15503076" y="8792428"/>
                </a:lnTo>
                <a:lnTo>
                  <a:pt x="0" y="8792428"/>
                </a:lnTo>
                <a:lnTo>
                  <a:pt x="0" y="0"/>
                </a:lnTo>
                <a:close/>
              </a:path>
            </a:pathLst>
          </a:custGeom>
          <a:blipFill>
            <a:blip r:embed="rId2"/>
            <a:stretch>
              <a:fillRect l="-1013" r="-1013" b="-939"/>
            </a:stretch>
          </a:blipFill>
        </p:spPr>
        <p:txBody>
          <a:bodyPr/>
          <a:lstStyle/>
          <a:p>
            <a:endParaRPr lang="en-US"/>
          </a:p>
        </p:txBody>
      </p:sp>
      <p:sp>
        <p:nvSpPr>
          <p:cNvPr id="3" name="TextBox 3"/>
          <p:cNvSpPr txBox="1"/>
          <p:nvPr/>
        </p:nvSpPr>
        <p:spPr>
          <a:xfrm>
            <a:off x="6666573" y="141605"/>
            <a:ext cx="5455146"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Britannic Bold" panose="020B0903060703020204" pitchFamily="34" charset="0"/>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sp>
        <p:nvSpPr>
          <p:cNvPr id="2" name="Freeform 2"/>
          <p:cNvSpPr/>
          <p:nvPr/>
        </p:nvSpPr>
        <p:spPr>
          <a:xfrm>
            <a:off x="12473424" y="3574496"/>
            <a:ext cx="5595699" cy="6373878"/>
          </a:xfrm>
          <a:custGeom>
            <a:avLst/>
            <a:gdLst/>
            <a:ahLst/>
            <a:cxnLst/>
            <a:rect l="l" t="t" r="r" b="b"/>
            <a:pathLst>
              <a:path w="5595699" h="6373878">
                <a:moveTo>
                  <a:pt x="0" y="0"/>
                </a:moveTo>
                <a:lnTo>
                  <a:pt x="5595698" y="0"/>
                </a:lnTo>
                <a:lnTo>
                  <a:pt x="5595698" y="6373879"/>
                </a:lnTo>
                <a:lnTo>
                  <a:pt x="0" y="6373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71467" y="2725415"/>
            <a:ext cx="228824" cy="22882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5" name="TextBox 5"/>
          <p:cNvSpPr txBox="1"/>
          <p:nvPr/>
        </p:nvSpPr>
        <p:spPr>
          <a:xfrm>
            <a:off x="500292" y="283158"/>
            <a:ext cx="11589765" cy="1254895"/>
          </a:xfrm>
          <a:prstGeom prst="rect">
            <a:avLst/>
          </a:prstGeom>
        </p:spPr>
        <p:txBody>
          <a:bodyPr lIns="0" tIns="0" rIns="0" bIns="0" rtlCol="0" anchor="t">
            <a:spAutoFit/>
          </a:bodyPr>
          <a:lstStyle/>
          <a:p>
            <a:pPr algn="ctr">
              <a:lnSpc>
                <a:spcPts val="10739"/>
              </a:lnSpc>
              <a:spcBef>
                <a:spcPct val="0"/>
              </a:spcBef>
            </a:pPr>
            <a:r>
              <a:rPr lang="en-US" sz="7670" dirty="0">
                <a:solidFill>
                  <a:srgbClr val="FFFFFF"/>
                </a:solidFill>
                <a:latin typeface="Britannic Bold" panose="020B0903060703020204" pitchFamily="34" charset="0"/>
              </a:rPr>
              <a:t>INSIGHTS GENERATED</a:t>
            </a:r>
          </a:p>
        </p:txBody>
      </p:sp>
      <p:sp>
        <p:nvSpPr>
          <p:cNvPr id="6" name="TextBox 6"/>
          <p:cNvSpPr txBox="1"/>
          <p:nvPr/>
        </p:nvSpPr>
        <p:spPr>
          <a:xfrm>
            <a:off x="614704" y="2668265"/>
            <a:ext cx="12438477" cy="2575705"/>
          </a:xfrm>
          <a:prstGeom prst="rect">
            <a:avLst/>
          </a:prstGeom>
        </p:spPr>
        <p:txBody>
          <a:bodyPr lIns="0" tIns="0" rIns="0" bIns="0" rtlCol="0" anchor="t">
            <a:spAutoFit/>
          </a:bodyPr>
          <a:lstStyle/>
          <a:p>
            <a:pPr algn="just"/>
            <a:r>
              <a:rPr lang="en-US" sz="3200" dirty="0">
                <a:solidFill>
                  <a:srgbClr val="FFFFFF"/>
                </a:solidFill>
                <a:latin typeface="Times New Roman" panose="02020603050405020304" pitchFamily="18" charset="0"/>
                <a:cs typeface="Times New Roman" panose="02020603050405020304" pitchFamily="18" charset="0"/>
              </a:rPr>
              <a:t>The Sectoral composition of FDI over the period of April 2000 to June 2017, we can find that the largest recipient of such investment is service sector (Financial and non-financial services). The share of this sector in FDI flows is 17 % of the inflow total foreign direct investment.</a:t>
            </a:r>
          </a:p>
          <a:p>
            <a:pPr algn="just">
              <a:lnSpc>
                <a:spcPts val="5320"/>
              </a:lnSpc>
              <a:spcBef>
                <a:spcPct val="0"/>
              </a:spcBef>
            </a:pPr>
            <a:endParaRPr lang="en-US" sz="3200" dirty="0">
              <a:solidFill>
                <a:srgbClr val="FFFFFF"/>
              </a:solidFill>
              <a:latin typeface="Times New Roman" panose="02020603050405020304" pitchFamily="18" charset="0"/>
              <a:cs typeface="Times New Roman" panose="02020603050405020304" pitchFamily="18" charset="0"/>
            </a:endParaRPr>
          </a:p>
        </p:txBody>
      </p:sp>
      <p:grpSp>
        <p:nvGrpSpPr>
          <p:cNvPr id="7" name="Group 7"/>
          <p:cNvGrpSpPr/>
          <p:nvPr/>
        </p:nvGrpSpPr>
        <p:grpSpPr>
          <a:xfrm>
            <a:off x="271467" y="5604511"/>
            <a:ext cx="228824" cy="228824"/>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9" name="TextBox 9"/>
          <p:cNvSpPr txBox="1"/>
          <p:nvPr/>
        </p:nvSpPr>
        <p:spPr>
          <a:xfrm>
            <a:off x="614704" y="5547361"/>
            <a:ext cx="12438477" cy="3965829"/>
          </a:xfrm>
          <a:prstGeom prst="rect">
            <a:avLst/>
          </a:prstGeom>
        </p:spPr>
        <p:txBody>
          <a:bodyPr lIns="0" tIns="0" rIns="0" bIns="0" rtlCol="0" anchor="t">
            <a:spAutoFit/>
          </a:bodyPr>
          <a:lstStyle/>
          <a:p>
            <a:pPr algn="just"/>
            <a:r>
              <a:rPr lang="en-US" sz="3200" dirty="0">
                <a:solidFill>
                  <a:srgbClr val="FFFFFF"/>
                </a:solidFill>
                <a:latin typeface="Times New Roman" panose="02020603050405020304" pitchFamily="18" charset="0"/>
                <a:cs typeface="Times New Roman" panose="02020603050405020304" pitchFamily="18" charset="0"/>
              </a:rPr>
              <a:t>The foreign investors are interested in mainly financial services due its profit generating advantage. This sector gives scope for the foreign investor to takes back the profits to the home country. As service sector the services are consumed in the host country and there by generating outflow of funds from the host country.</a:t>
            </a:r>
          </a:p>
          <a:p>
            <a:pPr algn="just">
              <a:lnSpc>
                <a:spcPts val="3500"/>
              </a:lnSpc>
            </a:pPr>
            <a:endParaRPr lang="en-US" sz="3200" dirty="0">
              <a:solidFill>
                <a:srgbClr val="FFFFFF"/>
              </a:solidFill>
              <a:latin typeface="Times New Roman" panose="02020603050405020304" pitchFamily="18" charset="0"/>
              <a:cs typeface="Times New Roman" panose="02020603050405020304" pitchFamily="18" charset="0"/>
            </a:endParaRPr>
          </a:p>
          <a:p>
            <a:pPr algn="just">
              <a:lnSpc>
                <a:spcPts val="3500"/>
              </a:lnSpc>
            </a:pPr>
            <a:endParaRPr lang="en-US" sz="3200" dirty="0">
              <a:solidFill>
                <a:srgbClr val="FFFFFF"/>
              </a:solidFill>
              <a:latin typeface="Times New Roman" panose="02020603050405020304" pitchFamily="18" charset="0"/>
              <a:cs typeface="Times New Roman" panose="02020603050405020304" pitchFamily="18" charset="0"/>
            </a:endParaRPr>
          </a:p>
          <a:p>
            <a:pPr algn="just">
              <a:lnSpc>
                <a:spcPts val="5320"/>
              </a:lnSpc>
              <a:spcBef>
                <a:spcPct val="0"/>
              </a:spcBef>
            </a:pPr>
            <a:endParaRPr lang="en-US" sz="3200"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sp>
        <p:nvSpPr>
          <p:cNvPr id="2" name="Freeform 2"/>
          <p:cNvSpPr/>
          <p:nvPr/>
        </p:nvSpPr>
        <p:spPr>
          <a:xfrm>
            <a:off x="12625824" y="3726896"/>
            <a:ext cx="5595699" cy="6373878"/>
          </a:xfrm>
          <a:custGeom>
            <a:avLst/>
            <a:gdLst/>
            <a:ahLst/>
            <a:cxnLst/>
            <a:rect l="l" t="t" r="r" b="b"/>
            <a:pathLst>
              <a:path w="5595699" h="6373878">
                <a:moveTo>
                  <a:pt x="0" y="0"/>
                </a:moveTo>
                <a:lnTo>
                  <a:pt x="5595698" y="0"/>
                </a:lnTo>
                <a:lnTo>
                  <a:pt x="5595698" y="6373879"/>
                </a:lnTo>
                <a:lnTo>
                  <a:pt x="0" y="6373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652692" y="435558"/>
            <a:ext cx="11589765" cy="1254895"/>
          </a:xfrm>
          <a:prstGeom prst="rect">
            <a:avLst/>
          </a:prstGeom>
        </p:spPr>
        <p:txBody>
          <a:bodyPr lIns="0" tIns="0" rIns="0" bIns="0" rtlCol="0" anchor="t">
            <a:spAutoFit/>
          </a:bodyPr>
          <a:lstStyle/>
          <a:p>
            <a:pPr algn="ctr">
              <a:lnSpc>
                <a:spcPts val="10739"/>
              </a:lnSpc>
              <a:spcBef>
                <a:spcPct val="0"/>
              </a:spcBef>
            </a:pPr>
            <a:r>
              <a:rPr lang="en-US" sz="7670" dirty="0">
                <a:solidFill>
                  <a:srgbClr val="FFFFFF"/>
                </a:solidFill>
                <a:latin typeface="Britannic Bold" panose="020B0903060703020204" pitchFamily="34" charset="0"/>
              </a:rPr>
              <a:t>INSIGHTS GENERATED</a:t>
            </a:r>
          </a:p>
        </p:txBody>
      </p:sp>
      <p:sp>
        <p:nvSpPr>
          <p:cNvPr id="4" name="TextBox 4"/>
          <p:cNvSpPr txBox="1"/>
          <p:nvPr/>
        </p:nvSpPr>
        <p:spPr>
          <a:xfrm>
            <a:off x="767104" y="2782639"/>
            <a:ext cx="12438477" cy="2823978"/>
          </a:xfrm>
          <a:prstGeom prst="rect">
            <a:avLst/>
          </a:prstGeom>
        </p:spPr>
        <p:txBody>
          <a:bodyPr lIns="0" tIns="0" rIns="0" bIns="0" rtlCol="0" anchor="t">
            <a:spAutoFit/>
          </a:bodyPr>
          <a:lstStyle/>
          <a:p>
            <a:pPr algn="just"/>
            <a:r>
              <a:rPr lang="en-US" sz="2800" dirty="0">
                <a:solidFill>
                  <a:srgbClr val="FFFFFF"/>
                </a:solidFill>
                <a:latin typeface="Times New Roman" panose="02020603050405020304" pitchFamily="18" charset="0"/>
                <a:cs typeface="Times New Roman" panose="02020603050405020304" pitchFamily="18" charset="0"/>
              </a:rPr>
              <a:t>The second recipient is Computer software and hardware which shares 7% of total FDI. Telecommunication,, Construction Development , Automobile industry, Trade, Drugs and pharmaceuticals, Chemical ( Other than Fertilizers),Power, Construction, Hotel and tourism contribute around 7%,6%, 5%, 4.7%, 4%, 4%, 3%, 3%.</a:t>
            </a:r>
          </a:p>
          <a:p>
            <a:pPr algn="just">
              <a:lnSpc>
                <a:spcPts val="3780"/>
              </a:lnSpc>
            </a:pPr>
            <a:endParaRPr lang="en-US" sz="2800" dirty="0">
              <a:solidFill>
                <a:srgbClr val="FFFFFF"/>
              </a:solidFill>
              <a:latin typeface="Times New Roman" panose="02020603050405020304" pitchFamily="18" charset="0"/>
              <a:cs typeface="Times New Roman" panose="02020603050405020304" pitchFamily="18" charset="0"/>
            </a:endParaRPr>
          </a:p>
          <a:p>
            <a:pPr algn="just">
              <a:lnSpc>
                <a:spcPts val="5460"/>
              </a:lnSpc>
              <a:spcBef>
                <a:spcPct val="0"/>
              </a:spcBef>
            </a:pPr>
            <a:endParaRPr lang="en-US" sz="2800" dirty="0">
              <a:solidFill>
                <a:srgbClr val="FFFFFF"/>
              </a:solidFill>
              <a:latin typeface="Times New Roman" panose="02020603050405020304" pitchFamily="18" charset="0"/>
              <a:cs typeface="Times New Roman" panose="02020603050405020304" pitchFamily="18" charset="0"/>
            </a:endParaRPr>
          </a:p>
        </p:txBody>
      </p:sp>
      <p:grpSp>
        <p:nvGrpSpPr>
          <p:cNvPr id="5" name="Group 5"/>
          <p:cNvGrpSpPr/>
          <p:nvPr/>
        </p:nvGrpSpPr>
        <p:grpSpPr>
          <a:xfrm>
            <a:off x="252473" y="2839789"/>
            <a:ext cx="266812" cy="26681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7" name="Group 7"/>
          <p:cNvGrpSpPr/>
          <p:nvPr/>
        </p:nvGrpSpPr>
        <p:grpSpPr>
          <a:xfrm>
            <a:off x="252473" y="6032456"/>
            <a:ext cx="266812" cy="266812"/>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9" name="TextBox 9"/>
          <p:cNvSpPr txBox="1"/>
          <p:nvPr/>
        </p:nvSpPr>
        <p:spPr>
          <a:xfrm>
            <a:off x="767104" y="5975306"/>
            <a:ext cx="12686295" cy="1292662"/>
          </a:xfrm>
          <a:prstGeom prst="rect">
            <a:avLst/>
          </a:prstGeom>
        </p:spPr>
        <p:txBody>
          <a:bodyPr lIns="0" tIns="0" rIns="0" bIns="0" rtlCol="0" anchor="t">
            <a:spAutoFit/>
          </a:bodyPr>
          <a:lstStyle/>
          <a:p>
            <a:pPr algn="just">
              <a:spcBef>
                <a:spcPct val="0"/>
              </a:spcBef>
            </a:pPr>
            <a:r>
              <a:rPr lang="en-US" sz="2800" dirty="0">
                <a:solidFill>
                  <a:srgbClr val="FFFFFF"/>
                </a:solidFill>
                <a:latin typeface="Times New Roman" panose="02020603050405020304" pitchFamily="18" charset="0"/>
                <a:cs typeface="Times New Roman" panose="02020603050405020304" pitchFamily="18" charset="0"/>
              </a:rPr>
              <a:t>There is very low interest towards sectors like Coir, Defence Industries, Mathematical, surveying and drawing Instruments, Coal Production and there are around 28 to 30 sectors where share is less than or equal to 1%.</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3D64"/>
        </a:solidFill>
        <a:effectLst/>
      </p:bgPr>
    </p:bg>
    <p:spTree>
      <p:nvGrpSpPr>
        <p:cNvPr id="1" name=""/>
        <p:cNvGrpSpPr/>
        <p:nvPr/>
      </p:nvGrpSpPr>
      <p:grpSpPr>
        <a:xfrm>
          <a:off x="0" y="0"/>
          <a:ext cx="0" cy="0"/>
          <a:chOff x="0" y="0"/>
          <a:chExt cx="0" cy="0"/>
        </a:xfrm>
      </p:grpSpPr>
      <p:sp>
        <p:nvSpPr>
          <p:cNvPr id="7" name="Freeform 7"/>
          <p:cNvSpPr/>
          <p:nvPr/>
        </p:nvSpPr>
        <p:spPr>
          <a:xfrm>
            <a:off x="69638" y="33632"/>
            <a:ext cx="2975403" cy="3123761"/>
          </a:xfrm>
          <a:custGeom>
            <a:avLst/>
            <a:gdLst/>
            <a:ahLst/>
            <a:cxnLst/>
            <a:rect l="l" t="t" r="r" b="b"/>
            <a:pathLst>
              <a:path w="2975403" h="3123761">
                <a:moveTo>
                  <a:pt x="0" y="0"/>
                </a:moveTo>
                <a:lnTo>
                  <a:pt x="2975403" y="0"/>
                </a:lnTo>
                <a:lnTo>
                  <a:pt x="2975403" y="3123761"/>
                </a:lnTo>
                <a:lnTo>
                  <a:pt x="0" y="31237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86478" y="7429500"/>
            <a:ext cx="2741722" cy="2626777"/>
          </a:xfrm>
          <a:custGeom>
            <a:avLst/>
            <a:gdLst/>
            <a:ahLst/>
            <a:cxnLst/>
            <a:rect l="l" t="t" r="r" b="b"/>
            <a:pathLst>
              <a:path w="2741722" h="2626777">
                <a:moveTo>
                  <a:pt x="0" y="0"/>
                </a:moveTo>
                <a:lnTo>
                  <a:pt x="2741722" y="0"/>
                </a:lnTo>
                <a:lnTo>
                  <a:pt x="2741722" y="2626777"/>
                </a:lnTo>
                <a:lnTo>
                  <a:pt x="0" y="26267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16055819" y="6739111"/>
            <a:ext cx="2163234" cy="3572134"/>
          </a:xfrm>
          <a:custGeom>
            <a:avLst/>
            <a:gdLst/>
            <a:ahLst/>
            <a:cxnLst/>
            <a:rect l="l" t="t" r="r" b="b"/>
            <a:pathLst>
              <a:path w="2163234" h="3572134">
                <a:moveTo>
                  <a:pt x="0" y="0"/>
                </a:moveTo>
                <a:lnTo>
                  <a:pt x="2163234" y="0"/>
                </a:lnTo>
                <a:lnTo>
                  <a:pt x="2163234" y="3572134"/>
                </a:lnTo>
                <a:lnTo>
                  <a:pt x="0" y="3572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16405436" y="33632"/>
            <a:ext cx="1464000" cy="2189392"/>
          </a:xfrm>
          <a:custGeom>
            <a:avLst/>
            <a:gdLst/>
            <a:ahLst/>
            <a:cxnLst/>
            <a:rect l="l" t="t" r="r" b="b"/>
            <a:pathLst>
              <a:path w="1464000" h="2189392">
                <a:moveTo>
                  <a:pt x="0" y="0"/>
                </a:moveTo>
                <a:lnTo>
                  <a:pt x="1464000" y="0"/>
                </a:lnTo>
                <a:lnTo>
                  <a:pt x="1464000" y="2189392"/>
                </a:lnTo>
                <a:lnTo>
                  <a:pt x="0" y="21893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TextBox 18"/>
          <p:cNvSpPr txBox="1"/>
          <p:nvPr/>
        </p:nvSpPr>
        <p:spPr>
          <a:xfrm>
            <a:off x="3578706" y="3695700"/>
            <a:ext cx="11130587" cy="1988621"/>
          </a:xfrm>
          <a:prstGeom prst="rect">
            <a:avLst/>
          </a:prstGeom>
        </p:spPr>
        <p:txBody>
          <a:bodyPr lIns="0" tIns="0" rIns="0" bIns="0" rtlCol="0" anchor="t">
            <a:spAutoFit/>
          </a:bodyPr>
          <a:lstStyle/>
          <a:p>
            <a:pPr marL="0" lvl="0" indent="0" algn="ctr">
              <a:lnSpc>
                <a:spcPts val="15462"/>
              </a:lnSpc>
              <a:spcBef>
                <a:spcPct val="0"/>
              </a:spcBef>
            </a:pPr>
            <a:r>
              <a:rPr lang="en-US" sz="14450" spc="-505" dirty="0">
                <a:solidFill>
                  <a:srgbClr val="FFFFFF"/>
                </a:solidFill>
                <a:latin typeface="Agrandir Bold"/>
              </a:rPr>
              <a:t>Thank you !</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51</TotalTime>
  <Words>326</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Perpetua Titling MT</vt:lpstr>
      <vt:lpstr>League Spartan</vt:lpstr>
      <vt:lpstr>Arial</vt:lpstr>
      <vt:lpstr>Poor Richard</vt:lpstr>
      <vt:lpstr>Calibri</vt:lpstr>
      <vt:lpstr>Agrandir Bold</vt:lpstr>
      <vt:lpstr>Britannic Bold</vt:lpstr>
      <vt:lpstr>Lora Bold</vt:lpstr>
      <vt:lpstr>Aharoni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dc:title>
  <dc:creator>tanaya</dc:creator>
  <cp:lastModifiedBy>Tanaya Harley</cp:lastModifiedBy>
  <cp:revision>3</cp:revision>
  <dcterms:created xsi:type="dcterms:W3CDTF">2006-08-16T00:00:00Z</dcterms:created>
  <dcterms:modified xsi:type="dcterms:W3CDTF">2024-08-29T12:17:31Z</dcterms:modified>
  <dc:identifier>DAGAcyDdzW4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2024-03-24T20:35:17Z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362fbd3a-2abf-4a05-bfa5-bb280e59d3df</vt:lpwstr>
  </property>
  <property fmtid="{D5CDD505-2E9C-101B-9397-08002B2CF9AE}" pid="7" name="MSIP_Label_defa4170-0d19-0005-0004-bc88714345d2_ActionId">
    <vt:lpwstr>cbbe581b-3328-4f57-8f44-e3c342657979</vt:lpwstr>
  </property>
  <property fmtid="{D5CDD505-2E9C-101B-9397-08002B2CF9AE}" pid="8" name="MSIP_Label_defa4170-0d19-0005-0004-bc88714345d2_ContentBits">
    <vt:lpwstr>0</vt:lpwstr>
  </property>
</Properties>
</file>