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140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3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496655">
            <a:off x="683116" y="-4272100"/>
            <a:ext cx="4980749" cy="17140120"/>
            <a:chOff x="0" y="0"/>
            <a:chExt cx="1311802" cy="45142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11802" cy="4514271"/>
            </a:xfrm>
            <a:custGeom>
              <a:avLst/>
              <a:gdLst/>
              <a:ahLst/>
              <a:cxnLst/>
              <a:rect l="l" t="t" r="r" b="b"/>
              <a:pathLst>
                <a:path w="1311802" h="4514271">
                  <a:moveTo>
                    <a:pt x="0" y="0"/>
                  </a:moveTo>
                  <a:lnTo>
                    <a:pt x="1311802" y="0"/>
                  </a:lnTo>
                  <a:lnTo>
                    <a:pt x="1311802" y="4514271"/>
                  </a:lnTo>
                  <a:lnTo>
                    <a:pt x="0" y="4514271"/>
                  </a:lnTo>
                  <a:close/>
                </a:path>
              </a:pathLst>
            </a:custGeom>
            <a:gradFill rotWithShape="1">
              <a:gsLst>
                <a:gs pos="0">
                  <a:srgbClr val="020D47">
                    <a:alpha val="0"/>
                  </a:srgbClr>
                </a:gs>
                <a:gs pos="33333">
                  <a:srgbClr val="010B3D">
                    <a:alpha val="43000"/>
                  </a:srgbClr>
                </a:gs>
                <a:gs pos="66667">
                  <a:srgbClr val="010933">
                    <a:alpha val="43000"/>
                  </a:srgbClr>
                </a:gs>
                <a:gs pos="100000">
                  <a:srgbClr val="01020D">
                    <a:alpha val="43000"/>
                  </a:srgbClr>
                </a:gs>
              </a:gsLst>
              <a:lin ang="54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311802" cy="45523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flipH="1">
            <a:off x="9144000" y="-2057400"/>
            <a:ext cx="4104513" cy="4114800"/>
          </a:xfrm>
          <a:custGeom>
            <a:avLst/>
            <a:gdLst/>
            <a:ahLst/>
            <a:cxnLst/>
            <a:rect l="l" t="t" r="r" b="b"/>
            <a:pathLst>
              <a:path w="4104513" h="4114800">
                <a:moveTo>
                  <a:pt x="4104513" y="0"/>
                </a:moveTo>
                <a:lnTo>
                  <a:pt x="0" y="0"/>
                </a:lnTo>
                <a:lnTo>
                  <a:pt x="0" y="4114800"/>
                </a:lnTo>
                <a:lnTo>
                  <a:pt x="4104513" y="4114800"/>
                </a:lnTo>
                <a:lnTo>
                  <a:pt x="4104513" y="0"/>
                </a:lnTo>
                <a:close/>
              </a:path>
            </a:pathLst>
          </a:custGeom>
          <a:blipFill>
            <a:blip r:embed="rId2">
              <a:alphaModFix amt="1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 rot="-2952733">
            <a:off x="1706953" y="6026295"/>
            <a:ext cx="18280190" cy="8379806"/>
            <a:chOff x="0" y="0"/>
            <a:chExt cx="1523748" cy="698500"/>
          </a:xfrm>
        </p:grpSpPr>
        <p:sp>
          <p:nvSpPr>
            <p:cNvPr id="7" name="Freeform 7"/>
            <p:cNvSpPr/>
            <p:nvPr/>
          </p:nvSpPr>
          <p:spPr>
            <a:xfrm>
              <a:off x="4798" y="0"/>
              <a:ext cx="1514152" cy="698500"/>
            </a:xfrm>
            <a:custGeom>
              <a:avLst/>
              <a:gdLst/>
              <a:ahLst/>
              <a:cxnLst/>
              <a:rect l="l" t="t" r="r" b="b"/>
              <a:pathLst>
                <a:path w="1514152" h="698500">
                  <a:moveTo>
                    <a:pt x="1506384" y="370848"/>
                  </a:moveTo>
                  <a:lnTo>
                    <a:pt x="1328316" y="676902"/>
                  </a:lnTo>
                  <a:cubicBezTo>
                    <a:pt x="1320536" y="690274"/>
                    <a:pt x="1306233" y="698500"/>
                    <a:pt x="1290763" y="698500"/>
                  </a:cubicBezTo>
                  <a:lnTo>
                    <a:pt x="223389" y="698500"/>
                  </a:lnTo>
                  <a:cubicBezTo>
                    <a:pt x="207919" y="698500"/>
                    <a:pt x="193616" y="690274"/>
                    <a:pt x="185836" y="676902"/>
                  </a:cubicBezTo>
                  <a:lnTo>
                    <a:pt x="7768" y="370848"/>
                  </a:lnTo>
                  <a:cubicBezTo>
                    <a:pt x="0" y="357497"/>
                    <a:pt x="0" y="341003"/>
                    <a:pt x="7768" y="327652"/>
                  </a:cubicBezTo>
                  <a:lnTo>
                    <a:pt x="185836" y="21598"/>
                  </a:lnTo>
                  <a:cubicBezTo>
                    <a:pt x="193616" y="8226"/>
                    <a:pt x="207919" y="0"/>
                    <a:pt x="223389" y="0"/>
                  </a:cubicBezTo>
                  <a:lnTo>
                    <a:pt x="1290763" y="0"/>
                  </a:lnTo>
                  <a:cubicBezTo>
                    <a:pt x="1306233" y="0"/>
                    <a:pt x="1320536" y="8226"/>
                    <a:pt x="1328316" y="21598"/>
                  </a:cubicBezTo>
                  <a:lnTo>
                    <a:pt x="1506384" y="327652"/>
                  </a:lnTo>
                  <a:cubicBezTo>
                    <a:pt x="1514152" y="341003"/>
                    <a:pt x="1514152" y="357497"/>
                    <a:pt x="1506384" y="370848"/>
                  </a:cubicBezTo>
                  <a:close/>
                </a:path>
              </a:pathLst>
            </a:custGeom>
            <a:gradFill rotWithShape="1">
              <a:gsLst>
                <a:gs pos="0">
                  <a:srgbClr val="F5D60A">
                    <a:alpha val="100000"/>
                  </a:srgbClr>
                </a:gs>
                <a:gs pos="100000">
                  <a:srgbClr val="83720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8" name="TextBox 8"/>
            <p:cNvSpPr txBox="1"/>
            <p:nvPr/>
          </p:nvSpPr>
          <p:spPr>
            <a:xfrm>
              <a:off x="114300" y="-38100"/>
              <a:ext cx="1295148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-2952733">
            <a:off x="4470893" y="6289538"/>
            <a:ext cx="14073358" cy="6451356"/>
            <a:chOff x="0" y="0"/>
            <a:chExt cx="1523748" cy="698500"/>
          </a:xfrm>
        </p:grpSpPr>
        <p:sp>
          <p:nvSpPr>
            <p:cNvPr id="10" name="Freeform 10"/>
            <p:cNvSpPr/>
            <p:nvPr/>
          </p:nvSpPr>
          <p:spPr>
            <a:xfrm>
              <a:off x="6232" y="0"/>
              <a:ext cx="1511283" cy="698500"/>
            </a:xfrm>
            <a:custGeom>
              <a:avLst/>
              <a:gdLst/>
              <a:ahLst/>
              <a:cxnLst/>
              <a:rect l="l" t="t" r="r" b="b"/>
              <a:pathLst>
                <a:path w="1511283" h="698500">
                  <a:moveTo>
                    <a:pt x="1501194" y="377304"/>
                  </a:moveTo>
                  <a:lnTo>
                    <a:pt x="1330638" y="670446"/>
                  </a:lnTo>
                  <a:cubicBezTo>
                    <a:pt x="1320533" y="687815"/>
                    <a:pt x="1301954" y="698500"/>
                    <a:pt x="1281860" y="698500"/>
                  </a:cubicBezTo>
                  <a:lnTo>
                    <a:pt x="229425" y="698500"/>
                  </a:lnTo>
                  <a:cubicBezTo>
                    <a:pt x="209330" y="698500"/>
                    <a:pt x="190751" y="687815"/>
                    <a:pt x="180646" y="670446"/>
                  </a:cubicBezTo>
                  <a:lnTo>
                    <a:pt x="10090" y="377304"/>
                  </a:lnTo>
                  <a:cubicBezTo>
                    <a:pt x="0" y="359962"/>
                    <a:pt x="0" y="338538"/>
                    <a:pt x="10090" y="321196"/>
                  </a:cubicBezTo>
                  <a:lnTo>
                    <a:pt x="180646" y="28054"/>
                  </a:lnTo>
                  <a:cubicBezTo>
                    <a:pt x="190751" y="10685"/>
                    <a:pt x="209330" y="0"/>
                    <a:pt x="229425" y="0"/>
                  </a:cubicBezTo>
                  <a:lnTo>
                    <a:pt x="1281860" y="0"/>
                  </a:lnTo>
                  <a:cubicBezTo>
                    <a:pt x="1301954" y="0"/>
                    <a:pt x="1320533" y="10685"/>
                    <a:pt x="1330638" y="28054"/>
                  </a:cubicBezTo>
                  <a:lnTo>
                    <a:pt x="1501194" y="321196"/>
                  </a:lnTo>
                  <a:cubicBezTo>
                    <a:pt x="1511284" y="338538"/>
                    <a:pt x="1511284" y="359962"/>
                    <a:pt x="1501194" y="377304"/>
                  </a:cubicBezTo>
                  <a:close/>
                </a:path>
              </a:pathLst>
            </a:custGeom>
            <a:gradFill rotWithShape="1">
              <a:gsLst>
                <a:gs pos="0">
                  <a:srgbClr val="020D47">
                    <a:alpha val="100000"/>
                  </a:srgbClr>
                </a:gs>
                <a:gs pos="100000">
                  <a:srgbClr val="020D47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1" name="TextBox 11"/>
            <p:cNvSpPr txBox="1"/>
            <p:nvPr/>
          </p:nvSpPr>
          <p:spPr>
            <a:xfrm>
              <a:off x="114300" y="-38100"/>
              <a:ext cx="1295148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 rot="-2768637">
            <a:off x="9533063" y="1899867"/>
            <a:ext cx="11500734" cy="6813424"/>
            <a:chOff x="0" y="0"/>
            <a:chExt cx="1523748" cy="698500"/>
          </a:xfrm>
        </p:grpSpPr>
        <p:sp>
          <p:nvSpPr>
            <p:cNvPr id="13" name="Freeform 13"/>
            <p:cNvSpPr/>
            <p:nvPr/>
          </p:nvSpPr>
          <p:spPr>
            <a:xfrm>
              <a:off x="5150" y="0"/>
              <a:ext cx="1513449" cy="698500"/>
            </a:xfrm>
            <a:custGeom>
              <a:avLst/>
              <a:gdLst/>
              <a:ahLst/>
              <a:cxnLst/>
              <a:rect l="l" t="t" r="r" b="b"/>
              <a:pathLst>
                <a:path w="1513449" h="698500">
                  <a:moveTo>
                    <a:pt x="1505112" y="372429"/>
                  </a:moveTo>
                  <a:lnTo>
                    <a:pt x="1328884" y="675321"/>
                  </a:lnTo>
                  <a:cubicBezTo>
                    <a:pt x="1320535" y="689672"/>
                    <a:pt x="1305184" y="698500"/>
                    <a:pt x="1288581" y="698500"/>
                  </a:cubicBezTo>
                  <a:lnTo>
                    <a:pt x="224867" y="698500"/>
                  </a:lnTo>
                  <a:cubicBezTo>
                    <a:pt x="208264" y="698500"/>
                    <a:pt x="192913" y="689672"/>
                    <a:pt x="184564" y="675321"/>
                  </a:cubicBezTo>
                  <a:lnTo>
                    <a:pt x="8336" y="372429"/>
                  </a:lnTo>
                  <a:cubicBezTo>
                    <a:pt x="0" y="358101"/>
                    <a:pt x="0" y="340399"/>
                    <a:pt x="8336" y="326071"/>
                  </a:cubicBezTo>
                  <a:lnTo>
                    <a:pt x="184564" y="23179"/>
                  </a:lnTo>
                  <a:cubicBezTo>
                    <a:pt x="192913" y="8828"/>
                    <a:pt x="208264" y="0"/>
                    <a:pt x="224867" y="0"/>
                  </a:cubicBezTo>
                  <a:lnTo>
                    <a:pt x="1288581" y="0"/>
                  </a:lnTo>
                  <a:cubicBezTo>
                    <a:pt x="1305184" y="0"/>
                    <a:pt x="1320535" y="8828"/>
                    <a:pt x="1328884" y="23179"/>
                  </a:cubicBezTo>
                  <a:lnTo>
                    <a:pt x="1505112" y="326071"/>
                  </a:lnTo>
                  <a:cubicBezTo>
                    <a:pt x="1513449" y="340399"/>
                    <a:pt x="1513449" y="358101"/>
                    <a:pt x="1505112" y="372429"/>
                  </a:cubicBezTo>
                  <a:close/>
                </a:path>
              </a:pathLst>
            </a:custGeom>
            <a:gradFill rotWithShape="1">
              <a:gsLst>
                <a:gs pos="0">
                  <a:srgbClr val="F5D60A">
                    <a:alpha val="100000"/>
                  </a:srgbClr>
                </a:gs>
                <a:gs pos="100000">
                  <a:srgbClr val="A18C0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14" name="TextBox 14"/>
            <p:cNvSpPr txBox="1"/>
            <p:nvPr/>
          </p:nvSpPr>
          <p:spPr>
            <a:xfrm>
              <a:off x="114300" y="-38100"/>
              <a:ext cx="1295148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12196195" y="3174423"/>
            <a:ext cx="5118412" cy="5260369"/>
          </a:xfrm>
          <a:custGeom>
            <a:avLst/>
            <a:gdLst/>
            <a:ahLst/>
            <a:cxnLst/>
            <a:rect l="l" t="t" r="r" b="b"/>
            <a:pathLst>
              <a:path w="5118412" h="5118412">
                <a:moveTo>
                  <a:pt x="0" y="0"/>
                </a:moveTo>
                <a:lnTo>
                  <a:pt x="5118411" y="0"/>
                </a:lnTo>
                <a:lnTo>
                  <a:pt x="5118411" y="5118412"/>
                </a:lnTo>
                <a:lnTo>
                  <a:pt x="0" y="51184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12870398" y="3803571"/>
            <a:ext cx="3954220" cy="3954220"/>
            <a:chOff x="0" y="0"/>
            <a:chExt cx="6350889" cy="6350889"/>
          </a:xfrm>
        </p:grpSpPr>
        <p:sp>
          <p:nvSpPr>
            <p:cNvPr id="19" name="Freeform 19"/>
            <p:cNvSpPr/>
            <p:nvPr/>
          </p:nvSpPr>
          <p:spPr>
            <a:xfrm>
              <a:off x="63500" y="63500"/>
              <a:ext cx="6223889" cy="6223762"/>
            </a:xfrm>
            <a:custGeom>
              <a:avLst/>
              <a:gdLst/>
              <a:ahLst/>
              <a:cxnLst/>
              <a:rect l="l" t="t" r="r" b="b"/>
              <a:pathLst>
                <a:path w="6223889" h="6223762">
                  <a:moveTo>
                    <a:pt x="6223889" y="3111881"/>
                  </a:moveTo>
                  <a:cubicBezTo>
                    <a:pt x="6223889" y="4830572"/>
                    <a:pt x="4830572" y="6223762"/>
                    <a:pt x="3112008" y="6223762"/>
                  </a:cubicBezTo>
                  <a:cubicBezTo>
                    <a:pt x="1393444" y="6223762"/>
                    <a:pt x="0" y="4830572"/>
                    <a:pt x="0" y="3111881"/>
                  </a:cubicBezTo>
                  <a:cubicBezTo>
                    <a:pt x="0" y="1393190"/>
                    <a:pt x="1393317" y="0"/>
                    <a:pt x="3111881" y="0"/>
                  </a:cubicBezTo>
                  <a:cubicBezTo>
                    <a:pt x="4830445" y="0"/>
                    <a:pt x="6223889" y="1393317"/>
                    <a:pt x="6223889" y="3111881"/>
                  </a:cubicBezTo>
                  <a:close/>
                </a:path>
              </a:pathLst>
            </a:custGeom>
            <a:blipFill>
              <a:blip r:embed="rId6"/>
              <a:stretch>
                <a:fillRect l="-28583" r="-28583"/>
              </a:stretch>
            </a:blipFill>
          </p:spPr>
        </p:sp>
        <p:sp>
          <p:nvSpPr>
            <p:cNvPr id="20" name="Freeform 20"/>
            <p:cNvSpPr/>
            <p:nvPr/>
          </p:nvSpPr>
          <p:spPr>
            <a:xfrm>
              <a:off x="0" y="0"/>
              <a:ext cx="6350889" cy="6350762"/>
            </a:xfrm>
            <a:custGeom>
              <a:avLst/>
              <a:gdLst/>
              <a:ahLst/>
              <a:cxnLst/>
              <a:rect l="l" t="t" r="r" b="b"/>
              <a:pathLst>
                <a:path w="6350889" h="6350762">
                  <a:moveTo>
                    <a:pt x="6350889" y="3175381"/>
                  </a:moveTo>
                  <a:cubicBezTo>
                    <a:pt x="6350889" y="4023614"/>
                    <a:pt x="6020562" y="4821047"/>
                    <a:pt x="5420868" y="5420741"/>
                  </a:cubicBezTo>
                  <a:cubicBezTo>
                    <a:pt x="4821174" y="6020436"/>
                    <a:pt x="4023741" y="6350762"/>
                    <a:pt x="3175508" y="6350762"/>
                  </a:cubicBezTo>
                  <a:cubicBezTo>
                    <a:pt x="2327275" y="6350762"/>
                    <a:pt x="1529842" y="6020435"/>
                    <a:pt x="930148" y="5420741"/>
                  </a:cubicBezTo>
                  <a:cubicBezTo>
                    <a:pt x="330327" y="4821047"/>
                    <a:pt x="0" y="4023614"/>
                    <a:pt x="0" y="3175381"/>
                  </a:cubicBezTo>
                  <a:cubicBezTo>
                    <a:pt x="0" y="2327148"/>
                    <a:pt x="330327" y="1529715"/>
                    <a:pt x="930021" y="930021"/>
                  </a:cubicBezTo>
                  <a:cubicBezTo>
                    <a:pt x="1529715" y="330327"/>
                    <a:pt x="2327275" y="0"/>
                    <a:pt x="3175381" y="0"/>
                  </a:cubicBezTo>
                  <a:cubicBezTo>
                    <a:pt x="4023614" y="0"/>
                    <a:pt x="4821047" y="330327"/>
                    <a:pt x="5420741" y="930021"/>
                  </a:cubicBezTo>
                  <a:cubicBezTo>
                    <a:pt x="6020562" y="1529842"/>
                    <a:pt x="6350889" y="2327275"/>
                    <a:pt x="6350889" y="3175381"/>
                  </a:cubicBezTo>
                  <a:close/>
                </a:path>
              </a:pathLst>
            </a:custGeom>
            <a:blipFill>
              <a:blip r:embed="rId7"/>
              <a:stretch>
                <a:fillRect l="-30" r="-30"/>
              </a:stretch>
            </a:blipFill>
          </p:spPr>
        </p:sp>
      </p:grpSp>
      <p:grpSp>
        <p:nvGrpSpPr>
          <p:cNvPr id="21" name="Group 21"/>
          <p:cNvGrpSpPr/>
          <p:nvPr/>
        </p:nvGrpSpPr>
        <p:grpSpPr>
          <a:xfrm rot="2496655">
            <a:off x="5540325" y="7200316"/>
            <a:ext cx="104401" cy="4150774"/>
            <a:chOff x="0" y="0"/>
            <a:chExt cx="27497" cy="1093208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27497" cy="1093208"/>
            </a:xfrm>
            <a:custGeom>
              <a:avLst/>
              <a:gdLst/>
              <a:ahLst/>
              <a:cxnLst/>
              <a:rect l="l" t="t" r="r" b="b"/>
              <a:pathLst>
                <a:path w="27497" h="1093208">
                  <a:moveTo>
                    <a:pt x="0" y="0"/>
                  </a:moveTo>
                  <a:lnTo>
                    <a:pt x="27497" y="0"/>
                  </a:lnTo>
                  <a:lnTo>
                    <a:pt x="27497" y="1093208"/>
                  </a:lnTo>
                  <a:lnTo>
                    <a:pt x="0" y="1093208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27497" cy="11313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 rot="2496655">
            <a:off x="16558745" y="7709077"/>
            <a:ext cx="125446" cy="5656806"/>
            <a:chOff x="0" y="0"/>
            <a:chExt cx="33039" cy="1489858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33039" cy="1489858"/>
            </a:xfrm>
            <a:custGeom>
              <a:avLst/>
              <a:gdLst/>
              <a:ahLst/>
              <a:cxnLst/>
              <a:rect l="l" t="t" r="r" b="b"/>
              <a:pathLst>
                <a:path w="33039" h="1489858">
                  <a:moveTo>
                    <a:pt x="0" y="0"/>
                  </a:moveTo>
                  <a:lnTo>
                    <a:pt x="33039" y="0"/>
                  </a:lnTo>
                  <a:lnTo>
                    <a:pt x="33039" y="1489858"/>
                  </a:lnTo>
                  <a:lnTo>
                    <a:pt x="0" y="1489858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33039" cy="1527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 rot="-8182338">
            <a:off x="11959085" y="-2221161"/>
            <a:ext cx="151226" cy="5241759"/>
            <a:chOff x="0" y="0"/>
            <a:chExt cx="39829" cy="1380546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39829" cy="1380546"/>
            </a:xfrm>
            <a:custGeom>
              <a:avLst/>
              <a:gdLst/>
              <a:ahLst/>
              <a:cxnLst/>
              <a:rect l="l" t="t" r="r" b="b"/>
              <a:pathLst>
                <a:path w="39829" h="1380546">
                  <a:moveTo>
                    <a:pt x="0" y="0"/>
                  </a:moveTo>
                  <a:lnTo>
                    <a:pt x="39829" y="0"/>
                  </a:lnTo>
                  <a:lnTo>
                    <a:pt x="39829" y="1380546"/>
                  </a:lnTo>
                  <a:lnTo>
                    <a:pt x="0" y="138054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39829" cy="14186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 rot="5400000">
            <a:off x="10313223" y="6951473"/>
            <a:ext cx="143428" cy="6042633"/>
            <a:chOff x="0" y="0"/>
            <a:chExt cx="37775" cy="1591475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37775" cy="1591475"/>
            </a:xfrm>
            <a:custGeom>
              <a:avLst/>
              <a:gdLst/>
              <a:ahLst/>
              <a:cxnLst/>
              <a:rect l="l" t="t" r="r" b="b"/>
              <a:pathLst>
                <a:path w="37775" h="1591475">
                  <a:moveTo>
                    <a:pt x="0" y="0"/>
                  </a:moveTo>
                  <a:lnTo>
                    <a:pt x="37775" y="0"/>
                  </a:lnTo>
                  <a:lnTo>
                    <a:pt x="37775" y="1591475"/>
                  </a:lnTo>
                  <a:lnTo>
                    <a:pt x="0" y="1591475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32" name="TextBox 32"/>
            <p:cNvSpPr txBox="1"/>
            <p:nvPr/>
          </p:nvSpPr>
          <p:spPr>
            <a:xfrm>
              <a:off x="0" y="-38100"/>
              <a:ext cx="37775" cy="16295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3" name="Freeform 33"/>
          <p:cNvSpPr/>
          <p:nvPr/>
        </p:nvSpPr>
        <p:spPr>
          <a:xfrm rot="-2811459">
            <a:off x="6899522" y="6991161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5" y="0"/>
                </a:lnTo>
                <a:lnTo>
                  <a:pt x="1248105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4" name="Freeform 34"/>
          <p:cNvSpPr/>
          <p:nvPr/>
        </p:nvSpPr>
        <p:spPr>
          <a:xfrm rot="-2935178">
            <a:off x="9140217" y="2620780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4" y="0"/>
                </a:lnTo>
                <a:lnTo>
                  <a:pt x="1248104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5" name="Freeform 35"/>
          <p:cNvSpPr/>
          <p:nvPr/>
        </p:nvSpPr>
        <p:spPr>
          <a:xfrm rot="-2935178">
            <a:off x="17422526" y="8810592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5" y="0"/>
                </a:lnTo>
                <a:lnTo>
                  <a:pt x="1248105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6" name="Freeform 36"/>
          <p:cNvSpPr/>
          <p:nvPr/>
        </p:nvSpPr>
        <p:spPr>
          <a:xfrm>
            <a:off x="13636328" y="9852373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5" y="0"/>
                </a:lnTo>
                <a:lnTo>
                  <a:pt x="1248105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37"/>
          <p:cNvSpPr/>
          <p:nvPr/>
        </p:nvSpPr>
        <p:spPr>
          <a:xfrm flipV="1">
            <a:off x="-1215091" y="8158798"/>
            <a:ext cx="4104513" cy="4114800"/>
          </a:xfrm>
          <a:custGeom>
            <a:avLst/>
            <a:gdLst/>
            <a:ahLst/>
            <a:cxnLst/>
            <a:rect l="l" t="t" r="r" b="b"/>
            <a:pathLst>
              <a:path w="4104513" h="4114800">
                <a:moveTo>
                  <a:pt x="0" y="4114800"/>
                </a:moveTo>
                <a:lnTo>
                  <a:pt x="4104513" y="4114800"/>
                </a:lnTo>
                <a:lnTo>
                  <a:pt x="4104513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alphaModFix amt="1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8" name="Freeform 38"/>
          <p:cNvSpPr/>
          <p:nvPr/>
        </p:nvSpPr>
        <p:spPr>
          <a:xfrm>
            <a:off x="9429918" y="704125"/>
            <a:ext cx="1066813" cy="309376"/>
          </a:xfrm>
          <a:custGeom>
            <a:avLst/>
            <a:gdLst/>
            <a:ahLst/>
            <a:cxnLst/>
            <a:rect l="l" t="t" r="r" b="b"/>
            <a:pathLst>
              <a:path w="1066813" h="309376">
                <a:moveTo>
                  <a:pt x="0" y="0"/>
                </a:moveTo>
                <a:lnTo>
                  <a:pt x="1066812" y="0"/>
                </a:lnTo>
                <a:lnTo>
                  <a:pt x="1066812" y="309375"/>
                </a:lnTo>
                <a:lnTo>
                  <a:pt x="0" y="30937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39" name="Freeform 39"/>
          <p:cNvSpPr/>
          <p:nvPr/>
        </p:nvSpPr>
        <p:spPr>
          <a:xfrm flipH="1">
            <a:off x="8697457" y="9103612"/>
            <a:ext cx="1066813" cy="309376"/>
          </a:xfrm>
          <a:custGeom>
            <a:avLst/>
            <a:gdLst/>
            <a:ahLst/>
            <a:cxnLst/>
            <a:rect l="l" t="t" r="r" b="b"/>
            <a:pathLst>
              <a:path w="1066813" h="309376">
                <a:moveTo>
                  <a:pt x="1066812" y="0"/>
                </a:moveTo>
                <a:lnTo>
                  <a:pt x="0" y="0"/>
                </a:lnTo>
                <a:lnTo>
                  <a:pt x="0" y="309376"/>
                </a:lnTo>
                <a:lnTo>
                  <a:pt x="1066812" y="309376"/>
                </a:lnTo>
                <a:lnTo>
                  <a:pt x="1066812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40" name="Group 40"/>
          <p:cNvGrpSpPr/>
          <p:nvPr/>
        </p:nvGrpSpPr>
        <p:grpSpPr>
          <a:xfrm>
            <a:off x="23370" y="4601530"/>
            <a:ext cx="8614403" cy="1252500"/>
            <a:chOff x="0" y="0"/>
            <a:chExt cx="1947565" cy="197804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1947565" cy="197804"/>
            </a:xfrm>
            <a:custGeom>
              <a:avLst/>
              <a:gdLst/>
              <a:ahLst/>
              <a:cxnLst/>
              <a:rect l="l" t="t" r="r" b="b"/>
              <a:pathLst>
                <a:path w="1947565" h="197804">
                  <a:moveTo>
                    <a:pt x="98902" y="0"/>
                  </a:moveTo>
                  <a:lnTo>
                    <a:pt x="1848663" y="0"/>
                  </a:lnTo>
                  <a:cubicBezTo>
                    <a:pt x="1903285" y="0"/>
                    <a:pt x="1947565" y="44280"/>
                    <a:pt x="1947565" y="98902"/>
                  </a:cubicBezTo>
                  <a:lnTo>
                    <a:pt x="1947565" y="98902"/>
                  </a:lnTo>
                  <a:cubicBezTo>
                    <a:pt x="1947565" y="153524"/>
                    <a:pt x="1903285" y="197804"/>
                    <a:pt x="1848663" y="197804"/>
                  </a:cubicBezTo>
                  <a:lnTo>
                    <a:pt x="98902" y="197804"/>
                  </a:lnTo>
                  <a:cubicBezTo>
                    <a:pt x="44280" y="197804"/>
                    <a:pt x="0" y="153524"/>
                    <a:pt x="0" y="98902"/>
                  </a:cubicBezTo>
                  <a:lnTo>
                    <a:pt x="0" y="98902"/>
                  </a:lnTo>
                  <a:cubicBezTo>
                    <a:pt x="0" y="44280"/>
                    <a:pt x="44280" y="0"/>
                    <a:pt x="98902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42" name="TextBox 42"/>
            <p:cNvSpPr txBox="1"/>
            <p:nvPr/>
          </p:nvSpPr>
          <p:spPr>
            <a:xfrm>
              <a:off x="0" y="-38100"/>
              <a:ext cx="1947565" cy="2359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3" name="Freeform 43"/>
          <p:cNvSpPr/>
          <p:nvPr/>
        </p:nvSpPr>
        <p:spPr>
          <a:xfrm>
            <a:off x="734384" y="8762533"/>
            <a:ext cx="434163" cy="434163"/>
          </a:xfrm>
          <a:custGeom>
            <a:avLst/>
            <a:gdLst/>
            <a:ahLst/>
            <a:cxnLst/>
            <a:rect l="l" t="t" r="r" b="b"/>
            <a:pathLst>
              <a:path w="434163" h="434163">
                <a:moveTo>
                  <a:pt x="0" y="0"/>
                </a:moveTo>
                <a:lnTo>
                  <a:pt x="434163" y="0"/>
                </a:lnTo>
                <a:lnTo>
                  <a:pt x="434163" y="434162"/>
                </a:lnTo>
                <a:lnTo>
                  <a:pt x="0" y="4341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grpSp>
        <p:nvGrpSpPr>
          <p:cNvPr id="44" name="Group 44"/>
          <p:cNvGrpSpPr/>
          <p:nvPr/>
        </p:nvGrpSpPr>
        <p:grpSpPr>
          <a:xfrm>
            <a:off x="600801" y="6316276"/>
            <a:ext cx="5600601" cy="1987326"/>
            <a:chOff x="0" y="0"/>
            <a:chExt cx="1045532" cy="408304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1045532" cy="408304"/>
            </a:xfrm>
            <a:custGeom>
              <a:avLst/>
              <a:gdLst/>
              <a:ahLst/>
              <a:cxnLst/>
              <a:rect l="l" t="t" r="r" b="b"/>
              <a:pathLst>
                <a:path w="1045532" h="408304">
                  <a:moveTo>
                    <a:pt x="44855" y="0"/>
                  </a:moveTo>
                  <a:lnTo>
                    <a:pt x="1000677" y="0"/>
                  </a:lnTo>
                  <a:cubicBezTo>
                    <a:pt x="1012573" y="0"/>
                    <a:pt x="1023982" y="4726"/>
                    <a:pt x="1032394" y="13138"/>
                  </a:cubicBezTo>
                  <a:cubicBezTo>
                    <a:pt x="1040806" y="21550"/>
                    <a:pt x="1045532" y="32959"/>
                    <a:pt x="1045532" y="44855"/>
                  </a:cubicBezTo>
                  <a:lnTo>
                    <a:pt x="1045532" y="363449"/>
                  </a:lnTo>
                  <a:cubicBezTo>
                    <a:pt x="1045532" y="375345"/>
                    <a:pt x="1040806" y="386754"/>
                    <a:pt x="1032394" y="395166"/>
                  </a:cubicBezTo>
                  <a:cubicBezTo>
                    <a:pt x="1023982" y="403578"/>
                    <a:pt x="1012573" y="408304"/>
                    <a:pt x="1000677" y="408304"/>
                  </a:cubicBezTo>
                  <a:lnTo>
                    <a:pt x="44855" y="408304"/>
                  </a:lnTo>
                  <a:cubicBezTo>
                    <a:pt x="20082" y="408304"/>
                    <a:pt x="0" y="388221"/>
                    <a:pt x="0" y="363449"/>
                  </a:cubicBezTo>
                  <a:lnTo>
                    <a:pt x="0" y="44855"/>
                  </a:lnTo>
                  <a:cubicBezTo>
                    <a:pt x="0" y="32959"/>
                    <a:pt x="4726" y="21550"/>
                    <a:pt x="13138" y="13138"/>
                  </a:cubicBezTo>
                  <a:cubicBezTo>
                    <a:pt x="21550" y="4726"/>
                    <a:pt x="32959" y="0"/>
                    <a:pt x="4485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rnd">
              <a:solidFill>
                <a:srgbClr val="FFE012"/>
              </a:solidFill>
              <a:prstDash val="solid"/>
              <a:round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0" y="-38100"/>
              <a:ext cx="1045532" cy="4464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8231614" y="3062614"/>
            <a:ext cx="391889" cy="391889"/>
            <a:chOff x="0" y="0"/>
            <a:chExt cx="812800" cy="812800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52" name="TextBox 5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8357385" y="1668839"/>
            <a:ext cx="680143" cy="680143"/>
            <a:chOff x="0" y="0"/>
            <a:chExt cx="812800" cy="812800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55" name="TextBox 5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6535143" y="6377610"/>
            <a:ext cx="391889" cy="391889"/>
            <a:chOff x="0" y="0"/>
            <a:chExt cx="812800" cy="812800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58" name="TextBox 5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9" name="Group 59"/>
          <p:cNvGrpSpPr/>
          <p:nvPr/>
        </p:nvGrpSpPr>
        <p:grpSpPr>
          <a:xfrm>
            <a:off x="5590043" y="7672125"/>
            <a:ext cx="680143" cy="680143"/>
            <a:chOff x="0" y="0"/>
            <a:chExt cx="812800" cy="812800"/>
          </a:xfrm>
        </p:grpSpPr>
        <p:sp>
          <p:nvSpPr>
            <p:cNvPr id="60" name="Freeform 6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61" name="TextBox 6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2" name="Freeform 62"/>
          <p:cNvSpPr/>
          <p:nvPr/>
        </p:nvSpPr>
        <p:spPr>
          <a:xfrm>
            <a:off x="470967" y="255320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  <p:sp>
        <p:nvSpPr>
          <p:cNvPr id="63" name="TextBox 63"/>
          <p:cNvSpPr txBox="1"/>
          <p:nvPr/>
        </p:nvSpPr>
        <p:spPr>
          <a:xfrm>
            <a:off x="367930" y="3696814"/>
            <a:ext cx="6827984" cy="848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49"/>
              </a:lnSpc>
            </a:pPr>
            <a:r>
              <a:rPr lang="en-US" sz="5796" b="1" spc="-173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    AI in education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-52457" y="1593654"/>
            <a:ext cx="7668757" cy="19565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57"/>
              </a:lnSpc>
              <a:spcBef>
                <a:spcPct val="0"/>
              </a:spcBef>
            </a:pPr>
            <a:r>
              <a:rPr lang="en-US" sz="5469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 2-days National Level Hackathon on 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1014239" y="4604884"/>
            <a:ext cx="7217375" cy="1132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597"/>
              </a:lnSpc>
              <a:spcBef>
                <a:spcPct val="0"/>
              </a:spcBef>
            </a:pPr>
            <a:r>
              <a:rPr lang="en-US" sz="2800" b="1" spc="328" dirty="0">
                <a:solidFill>
                  <a:srgbClr val="020D47"/>
                </a:solidFill>
                <a:latin typeface="Poppins Bold"/>
                <a:ea typeface="Poppins Bold"/>
                <a:cs typeface="Poppins Bold"/>
                <a:sym typeface="Poppins Bold"/>
              </a:rPr>
              <a:t>MULTI-MODAL LEARNING STUDIO FOR CSE &amp; CYBER-SECURITY 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1325762" y="8756119"/>
            <a:ext cx="5133180" cy="372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69"/>
              </a:lnSpc>
              <a:spcBef>
                <a:spcPct val="0"/>
              </a:spcBef>
            </a:pPr>
            <a:r>
              <a:rPr lang="en-US" sz="212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www.samadhan.sistec.ac.in/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1323094" y="6811775"/>
            <a:ext cx="3063983" cy="8745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74"/>
              </a:lnSpc>
              <a:spcBef>
                <a:spcPct val="0"/>
              </a:spcBef>
            </a:pPr>
            <a:r>
              <a:rPr lang="en-US" sz="2481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TANAY HARSH</a:t>
            </a:r>
          </a:p>
          <a:p>
            <a:pPr algn="l">
              <a:lnSpc>
                <a:spcPts val="3474"/>
              </a:lnSpc>
              <a:spcBef>
                <a:spcPct val="0"/>
              </a:spcBef>
            </a:pPr>
            <a:endParaRPr lang="en-US" sz="2481" b="1" dirty="0">
              <a:solidFill>
                <a:srgbClr val="FFE012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68" name="TextBox 68"/>
          <p:cNvSpPr txBox="1"/>
          <p:nvPr/>
        </p:nvSpPr>
        <p:spPr>
          <a:xfrm>
            <a:off x="1334101" y="7280816"/>
            <a:ext cx="2875140" cy="3772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69"/>
              </a:lnSpc>
              <a:spcBef>
                <a:spcPct val="0"/>
              </a:spcBef>
            </a:pPr>
            <a:r>
              <a:rPr lang="en-US" sz="212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01-09-2025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318818" y="7648157"/>
            <a:ext cx="4385416" cy="3646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969"/>
              </a:lnSpc>
              <a:spcBef>
                <a:spcPct val="0"/>
              </a:spcBef>
            </a:pPr>
            <a:r>
              <a:rPr lang="en-US" sz="212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SISTEC GANDHI-NAGAR, BHOPAL</a:t>
            </a:r>
          </a:p>
        </p:txBody>
      </p:sp>
      <p:sp>
        <p:nvSpPr>
          <p:cNvPr id="70" name="TextBox 67">
            <a:extLst>
              <a:ext uri="{FF2B5EF4-FFF2-40B4-BE49-F238E27FC236}">
                <a16:creationId xmlns:a16="http://schemas.microsoft.com/office/drawing/2014/main" id="{B3A4C537-84BD-441F-02CC-EDCECE3E3FE8}"/>
              </a:ext>
            </a:extLst>
          </p:cNvPr>
          <p:cNvSpPr txBox="1"/>
          <p:nvPr/>
        </p:nvSpPr>
        <p:spPr>
          <a:xfrm>
            <a:off x="114592" y="6422571"/>
            <a:ext cx="4850855" cy="4257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74"/>
              </a:lnSpc>
              <a:spcBef>
                <a:spcPct val="0"/>
              </a:spcBef>
            </a:pPr>
            <a:r>
              <a:rPr lang="en-US" sz="2481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	ROUGE-SYNDICATE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42308" y="605856"/>
            <a:ext cx="11359450" cy="876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Evaluation Metrics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314574" y="3543126"/>
            <a:ext cx="14944725" cy="44872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Learning impact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: task success rate, time-to-solve coding problems, and clarity scores for explanations based on rubrics.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System quality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: response latency and offline reliability; accuracy checks via unit tests or sample challenges; stability metrics.</a:t>
            </a:r>
          </a:p>
          <a:p>
            <a:endParaRPr lang="en-US" sz="3200" b="1" dirty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Engagement and safety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: weekly active users, session length, retention; zero privacy incidents and presence of ethical warnings/consent acknowledgments.</a:t>
            </a:r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endParaRPr lang="en-US" sz="32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7F9566E8-76F6-5BD7-1C2F-6D11BD707FD9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03028" y="-776764"/>
            <a:ext cx="7121405" cy="6119958"/>
            <a:chOff x="0" y="0"/>
            <a:chExt cx="812800" cy="698500"/>
          </a:xfrm>
        </p:grpSpPr>
        <p:sp>
          <p:nvSpPr>
            <p:cNvPr id="3" name="Freeform 3"/>
            <p:cNvSpPr/>
            <p:nvPr/>
          </p:nvSpPr>
          <p:spPr>
            <a:xfrm>
              <a:off x="6054" y="0"/>
              <a:ext cx="800692" cy="698500"/>
            </a:xfrm>
            <a:custGeom>
              <a:avLst/>
              <a:gdLst/>
              <a:ahLst/>
              <a:cxnLst/>
              <a:rect l="l" t="t" r="r" b="b"/>
              <a:pathLst>
                <a:path w="800692" h="698500">
                  <a:moveTo>
                    <a:pt x="790891" y="376500"/>
                  </a:moveTo>
                  <a:lnTo>
                    <a:pt x="619401" y="671250"/>
                  </a:lnTo>
                  <a:cubicBezTo>
                    <a:pt x="609585" y="688121"/>
                    <a:pt x="591538" y="698500"/>
                    <a:pt x="572019" y="698500"/>
                  </a:cubicBezTo>
                  <a:lnTo>
                    <a:pt x="228673" y="698500"/>
                  </a:lnTo>
                  <a:cubicBezTo>
                    <a:pt x="209154" y="698500"/>
                    <a:pt x="191107" y="688121"/>
                    <a:pt x="181291" y="671250"/>
                  </a:cubicBezTo>
                  <a:lnTo>
                    <a:pt x="9801" y="376500"/>
                  </a:lnTo>
                  <a:cubicBezTo>
                    <a:pt x="0" y="359655"/>
                    <a:pt x="0" y="338845"/>
                    <a:pt x="9801" y="322000"/>
                  </a:cubicBezTo>
                  <a:lnTo>
                    <a:pt x="181291" y="27250"/>
                  </a:lnTo>
                  <a:cubicBezTo>
                    <a:pt x="191107" y="10379"/>
                    <a:pt x="209154" y="0"/>
                    <a:pt x="228673" y="0"/>
                  </a:cubicBezTo>
                  <a:lnTo>
                    <a:pt x="572019" y="0"/>
                  </a:lnTo>
                  <a:cubicBezTo>
                    <a:pt x="591538" y="0"/>
                    <a:pt x="609585" y="10379"/>
                    <a:pt x="619401" y="27250"/>
                  </a:cubicBezTo>
                  <a:lnTo>
                    <a:pt x="790891" y="322000"/>
                  </a:lnTo>
                  <a:cubicBezTo>
                    <a:pt x="800692" y="338845"/>
                    <a:pt x="800692" y="359655"/>
                    <a:pt x="790891" y="37650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403028" y="5112504"/>
            <a:ext cx="8342708" cy="7169515"/>
            <a:chOff x="0" y="0"/>
            <a:chExt cx="812800" cy="698500"/>
          </a:xfrm>
        </p:grpSpPr>
        <p:sp>
          <p:nvSpPr>
            <p:cNvPr id="6" name="Freeform 6"/>
            <p:cNvSpPr/>
            <p:nvPr/>
          </p:nvSpPr>
          <p:spPr>
            <a:xfrm>
              <a:off x="5168" y="0"/>
              <a:ext cx="802465" cy="698500"/>
            </a:xfrm>
            <a:custGeom>
              <a:avLst/>
              <a:gdLst/>
              <a:ahLst/>
              <a:cxnLst/>
              <a:rect l="l" t="t" r="r" b="b"/>
              <a:pathLst>
                <a:path w="802465" h="698500">
                  <a:moveTo>
                    <a:pt x="794098" y="372511"/>
                  </a:moveTo>
                  <a:lnTo>
                    <a:pt x="617966" y="675239"/>
                  </a:lnTo>
                  <a:cubicBezTo>
                    <a:pt x="609587" y="689640"/>
                    <a:pt x="594182" y="698500"/>
                    <a:pt x="577520" y="698500"/>
                  </a:cubicBezTo>
                  <a:lnTo>
                    <a:pt x="224944" y="698500"/>
                  </a:lnTo>
                  <a:cubicBezTo>
                    <a:pt x="208282" y="698500"/>
                    <a:pt x="192877" y="689640"/>
                    <a:pt x="184498" y="675239"/>
                  </a:cubicBezTo>
                  <a:lnTo>
                    <a:pt x="8366" y="372511"/>
                  </a:lnTo>
                  <a:cubicBezTo>
                    <a:pt x="0" y="358132"/>
                    <a:pt x="0" y="340368"/>
                    <a:pt x="8366" y="325989"/>
                  </a:cubicBezTo>
                  <a:lnTo>
                    <a:pt x="184498" y="23261"/>
                  </a:lnTo>
                  <a:cubicBezTo>
                    <a:pt x="192877" y="8860"/>
                    <a:pt x="208282" y="0"/>
                    <a:pt x="224944" y="0"/>
                  </a:cubicBezTo>
                  <a:lnTo>
                    <a:pt x="577520" y="0"/>
                  </a:lnTo>
                  <a:cubicBezTo>
                    <a:pt x="594182" y="0"/>
                    <a:pt x="609587" y="8860"/>
                    <a:pt x="617966" y="23261"/>
                  </a:cubicBezTo>
                  <a:lnTo>
                    <a:pt x="794098" y="325989"/>
                  </a:lnTo>
                  <a:cubicBezTo>
                    <a:pt x="802464" y="340368"/>
                    <a:pt x="802464" y="358132"/>
                    <a:pt x="794098" y="372511"/>
                  </a:cubicBezTo>
                  <a:close/>
                </a:path>
              </a:pathLst>
            </a:custGeom>
            <a:solidFill>
              <a:srgbClr val="FFE01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1946189" y="1589738"/>
            <a:ext cx="8207729" cy="7107523"/>
            <a:chOff x="0" y="0"/>
            <a:chExt cx="4282440" cy="3708400"/>
          </a:xfrm>
        </p:grpSpPr>
        <p:sp>
          <p:nvSpPr>
            <p:cNvPr id="9" name="Freeform 9"/>
            <p:cNvSpPr/>
            <p:nvPr/>
          </p:nvSpPr>
          <p:spPr>
            <a:xfrm>
              <a:off x="42629" y="0"/>
              <a:ext cx="4197183" cy="3708400"/>
            </a:xfrm>
            <a:custGeom>
              <a:avLst/>
              <a:gdLst/>
              <a:ahLst/>
              <a:cxnLst/>
              <a:rect l="l" t="t" r="r" b="b"/>
              <a:pathLst>
                <a:path w="4197183" h="3708400">
                  <a:moveTo>
                    <a:pt x="2945563" y="0"/>
                  </a:moveTo>
                  <a:lnTo>
                    <a:pt x="1251619" y="0"/>
                  </a:lnTo>
                  <a:cubicBezTo>
                    <a:pt x="1113231" y="0"/>
                    <a:pt x="985354" y="73827"/>
                    <a:pt x="916155" y="193672"/>
                  </a:cubicBezTo>
                  <a:lnTo>
                    <a:pt x="69197" y="1660528"/>
                  </a:lnTo>
                  <a:cubicBezTo>
                    <a:pt x="0" y="1780371"/>
                    <a:pt x="0" y="1928029"/>
                    <a:pt x="69197" y="2047872"/>
                  </a:cubicBezTo>
                  <a:lnTo>
                    <a:pt x="916155" y="3514728"/>
                  </a:lnTo>
                  <a:cubicBezTo>
                    <a:pt x="985354" y="3634573"/>
                    <a:pt x="1113231" y="3708400"/>
                    <a:pt x="1251619" y="3708400"/>
                  </a:cubicBezTo>
                  <a:lnTo>
                    <a:pt x="2945563" y="3708400"/>
                  </a:lnTo>
                  <a:cubicBezTo>
                    <a:pt x="3083951" y="3708400"/>
                    <a:pt x="3211829" y="3634573"/>
                    <a:pt x="3281027" y="3514728"/>
                  </a:cubicBezTo>
                  <a:lnTo>
                    <a:pt x="4127985" y="2047872"/>
                  </a:lnTo>
                  <a:cubicBezTo>
                    <a:pt x="4197183" y="1928029"/>
                    <a:pt x="4197183" y="1780371"/>
                    <a:pt x="4127985" y="1660528"/>
                  </a:cubicBezTo>
                  <a:lnTo>
                    <a:pt x="3281027" y="193672"/>
                  </a:lnTo>
                  <a:cubicBezTo>
                    <a:pt x="3211828" y="73827"/>
                    <a:pt x="3083951" y="0"/>
                    <a:pt x="2945563" y="0"/>
                  </a:cubicBezTo>
                  <a:close/>
                </a:path>
              </a:pathLst>
            </a:custGeom>
            <a:blipFill>
              <a:blip r:embed="rId2"/>
              <a:stretch>
                <a:fillRect l="-16858" r="-16858"/>
              </a:stretch>
            </a:blipFill>
            <a:ln w="371475" cap="rnd">
              <a:solidFill>
                <a:srgbClr val="FFFFFF"/>
              </a:solidFill>
              <a:prstDash val="solid"/>
              <a:round/>
            </a:ln>
          </p:spPr>
        </p:sp>
      </p:grpSp>
      <p:grpSp>
        <p:nvGrpSpPr>
          <p:cNvPr id="10" name="Group 10"/>
          <p:cNvGrpSpPr/>
          <p:nvPr/>
        </p:nvGrpSpPr>
        <p:grpSpPr>
          <a:xfrm rot="1804263">
            <a:off x="6564051" y="8262794"/>
            <a:ext cx="214148" cy="2936199"/>
            <a:chOff x="0" y="0"/>
            <a:chExt cx="56401" cy="77332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6401" cy="773320"/>
            </a:xfrm>
            <a:custGeom>
              <a:avLst/>
              <a:gdLst/>
              <a:ahLst/>
              <a:cxnLst/>
              <a:rect l="l" t="t" r="r" b="b"/>
              <a:pathLst>
                <a:path w="56401" h="773320">
                  <a:moveTo>
                    <a:pt x="0" y="0"/>
                  </a:moveTo>
                  <a:lnTo>
                    <a:pt x="56401" y="0"/>
                  </a:lnTo>
                  <a:lnTo>
                    <a:pt x="56401" y="773320"/>
                  </a:lnTo>
                  <a:lnTo>
                    <a:pt x="0" y="773320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56401" cy="8114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 rot="8978078">
            <a:off x="5203516" y="-688008"/>
            <a:ext cx="214148" cy="2936199"/>
            <a:chOff x="0" y="0"/>
            <a:chExt cx="56401" cy="77332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6401" cy="773320"/>
            </a:xfrm>
            <a:custGeom>
              <a:avLst/>
              <a:gdLst/>
              <a:ahLst/>
              <a:cxnLst/>
              <a:rect l="l" t="t" r="r" b="b"/>
              <a:pathLst>
                <a:path w="56401" h="773320">
                  <a:moveTo>
                    <a:pt x="0" y="0"/>
                  </a:moveTo>
                  <a:lnTo>
                    <a:pt x="56401" y="0"/>
                  </a:lnTo>
                  <a:lnTo>
                    <a:pt x="56401" y="773320"/>
                  </a:lnTo>
                  <a:lnTo>
                    <a:pt x="0" y="773320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56401" cy="8114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6128680" y="2100924"/>
            <a:ext cx="432085" cy="432085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6723638" y="7735954"/>
            <a:ext cx="432085" cy="432085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4266574" y="9138950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4" y="0"/>
                </a:lnTo>
                <a:lnTo>
                  <a:pt x="1248104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629565" y="909350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4" y="0"/>
                </a:lnTo>
                <a:lnTo>
                  <a:pt x="1248104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24" name="Group 24"/>
          <p:cNvGrpSpPr/>
          <p:nvPr/>
        </p:nvGrpSpPr>
        <p:grpSpPr>
          <a:xfrm rot="-5400000">
            <a:off x="12371702" y="-3249173"/>
            <a:ext cx="700320" cy="11132277"/>
            <a:chOff x="0" y="0"/>
            <a:chExt cx="184446" cy="3250307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84446" cy="3250307"/>
            </a:xfrm>
            <a:custGeom>
              <a:avLst/>
              <a:gdLst/>
              <a:ahLst/>
              <a:cxnLst/>
              <a:rect l="l" t="t" r="r" b="b"/>
              <a:pathLst>
                <a:path w="184446" h="3250307">
                  <a:moveTo>
                    <a:pt x="0" y="0"/>
                  </a:moveTo>
                  <a:lnTo>
                    <a:pt x="184446" y="0"/>
                  </a:lnTo>
                  <a:lnTo>
                    <a:pt x="184446" y="3250307"/>
                  </a:lnTo>
                  <a:lnTo>
                    <a:pt x="0" y="3250307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184446" cy="32884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7" name="Freeform 27"/>
          <p:cNvSpPr/>
          <p:nvPr/>
        </p:nvSpPr>
        <p:spPr>
          <a:xfrm>
            <a:off x="6899326" y="3840411"/>
            <a:ext cx="1066813" cy="309376"/>
          </a:xfrm>
          <a:custGeom>
            <a:avLst/>
            <a:gdLst/>
            <a:ahLst/>
            <a:cxnLst/>
            <a:rect l="l" t="t" r="r" b="b"/>
            <a:pathLst>
              <a:path w="1066813" h="309376">
                <a:moveTo>
                  <a:pt x="0" y="0"/>
                </a:moveTo>
                <a:lnTo>
                  <a:pt x="1066812" y="0"/>
                </a:lnTo>
                <a:lnTo>
                  <a:pt x="1066812" y="309376"/>
                </a:lnTo>
                <a:lnTo>
                  <a:pt x="0" y="3093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9" name="TextBox 29"/>
          <p:cNvSpPr txBox="1"/>
          <p:nvPr/>
        </p:nvSpPr>
        <p:spPr>
          <a:xfrm>
            <a:off x="8185059" y="930361"/>
            <a:ext cx="9074241" cy="945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807"/>
              </a:lnSpc>
            </a:pPr>
            <a:r>
              <a:rPr lang="en-US" sz="6188" b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AREA OVERVIEW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1226157" y="2039451"/>
            <a:ext cx="6036830" cy="516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090"/>
              </a:lnSpc>
              <a:spcBef>
                <a:spcPct val="0"/>
              </a:spcBef>
            </a:pPr>
            <a:r>
              <a:rPr lang="en-US" sz="2921" b="1" dirty="0">
                <a:solidFill>
                  <a:srgbClr val="011577"/>
                </a:solidFill>
                <a:latin typeface="Poppins Bold"/>
                <a:ea typeface="Poppins Bold"/>
                <a:cs typeface="Poppins Bold"/>
                <a:sym typeface="Poppins Bold"/>
              </a:rPr>
              <a:t>IMPORTANCE OF AREA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8185059" y="3271864"/>
            <a:ext cx="9822721" cy="59293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Chosen area</a:t>
            </a:r>
            <a:r>
              <a:rPr lang="en-US" sz="3200" dirty="0">
                <a:solidFill>
                  <a:schemeClr val="bg1"/>
                </a:solidFill>
              </a:rPr>
              <a:t>: AI-powered personal learning and coding workspace for CS education, emphasizing programming, AI/ML, and cybersecurity support in one place.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AI provides adaptive tutoring, code explanation, and always-available guidance that accelerates understanding and practice-based learning.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Benefits include faster learning, clearer explanations, consolidated history/memory, and private offline use through local models</a:t>
            </a:r>
          </a:p>
          <a:p>
            <a:pPr marL="2024043" lvl="4" indent="-326221" algn="just">
              <a:lnSpc>
                <a:spcPts val="4230"/>
              </a:lnSpc>
              <a:spcBef>
                <a:spcPct val="0"/>
              </a:spcBef>
              <a:buFont typeface="Arial"/>
              <a:buChar char="•"/>
            </a:pPr>
            <a:endParaRPr lang="en-US" sz="302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2" name="Freeform 62">
            <a:extLst>
              <a:ext uri="{FF2B5EF4-FFF2-40B4-BE49-F238E27FC236}">
                <a16:creationId xmlns:a16="http://schemas.microsoft.com/office/drawing/2014/main" id="{C3D6FDDC-E372-921B-B81E-DF8EA96CAE19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347600"/>
            <a:ext cx="11359450" cy="1802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Potential Challenges and Opportunities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157413" y="3492171"/>
            <a:ext cx="15101886" cy="46103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Challenges</a:t>
            </a:r>
            <a:r>
              <a:rPr lang="en-US" sz="3200" dirty="0">
                <a:solidFill>
                  <a:schemeClr val="bg1"/>
                </a:solidFill>
              </a:rPr>
              <a:t>: generic chatbots lack persistent memory, rely on internet connectivity, avoid deep cybersecurity topics, and force learners to juggle multiple tools.</a:t>
            </a:r>
          </a:p>
          <a:p>
            <a:endParaRPr lang="en-US" sz="40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Opportunities</a:t>
            </a:r>
            <a:r>
              <a:rPr lang="en-US" sz="3200" dirty="0">
                <a:solidFill>
                  <a:schemeClr val="bg1"/>
                </a:solidFill>
              </a:rPr>
              <a:t>: a unified, offline, memory-rich workspace that supports ethical cybersecurity learning and practical coding workflows in one app.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Value</a:t>
            </a:r>
            <a:r>
              <a:rPr lang="en-US" sz="3200" dirty="0">
                <a:solidFill>
                  <a:schemeClr val="bg1"/>
                </a:solidFill>
              </a:rPr>
              <a:t>: improved learning quality, automation of routine coding tasks, safer guided exploration of vulnerabilities with educational guardrails.</a:t>
            </a:r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endParaRPr lang="en-US" sz="32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4F2B029B-4791-C7BF-2950-C66E2D01287A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347600"/>
            <a:ext cx="11359450" cy="1802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Preliminary Solution Concept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314575" y="3648739"/>
            <a:ext cx="15101887" cy="44872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All-in-one desktop app acting as teacher, coding partner, and personal assistant with selectable conversation modes (teacher, friend, fun, custom).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Runs locally via </a:t>
            </a:r>
            <a:r>
              <a:rPr lang="en-US" sz="3200" dirty="0" err="1">
                <a:solidFill>
                  <a:schemeClr val="bg1">
                    <a:lumMod val="95000"/>
                  </a:schemeClr>
                </a:solidFill>
              </a:rPr>
              <a:t>Ollama</a:t>
            </a: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, using Dolphin for detailed technical guidance while maintaining privacy and offline capability.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Persistent memory and history to continue sessions and remember preferences for a personal, friendly experience.</a:t>
            </a:r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endParaRPr lang="en-US" sz="32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39A1974D-769E-FC05-D424-D110C4390DF4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347600"/>
            <a:ext cx="11359450" cy="1802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Key Features and Functionalities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185988" y="3307505"/>
            <a:ext cx="15479770" cy="49796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Smart coding help</a:t>
            </a:r>
            <a:r>
              <a:rPr lang="en-US" sz="3200" dirty="0">
                <a:solidFill>
                  <a:schemeClr val="bg1"/>
                </a:solidFill>
              </a:rPr>
              <a:t>: step-by-step solutions, algorithm explanations, multi-language code generation, debugging, and optimization tips.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Cybersecurity learning</a:t>
            </a:r>
            <a:r>
              <a:rPr lang="en-US" sz="3200" dirty="0">
                <a:solidFill>
                  <a:schemeClr val="bg1"/>
                </a:solidFill>
              </a:rPr>
              <a:t>: ethical hacking tutorials, vulnerability explanations, penetration testing basics-to-advanced, reverse engineering and malware analysis tips with safety warnings.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Emotional conversation modes and uncensored-but-educational Dolphin mode to deepen realism and engagement while keeping ethical framing.</a:t>
            </a:r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endParaRPr lang="en-US" sz="32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A2B4B15F-98A4-C4E5-D9C4-044989363C9F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347600"/>
            <a:ext cx="11359450" cy="1802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Target Users and Expected Use Cases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86038ED7-9620-129B-A426-3A94F13F0838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68D470-96A0-23B8-BA96-3CCDC1C53933}"/>
              </a:ext>
            </a:extLst>
          </p:cNvPr>
          <p:cNvSpPr txBox="1"/>
          <p:nvPr/>
        </p:nvSpPr>
        <p:spPr>
          <a:xfrm>
            <a:off x="2414588" y="3022178"/>
            <a:ext cx="1358741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chemeClr val="bg1"/>
                </a:solidFill>
                <a:effectLst/>
                <a:latin typeface="fkGroteskNeue"/>
              </a:rPr>
              <a:t>Target users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fkGroteskNeue"/>
              </a:rPr>
              <a:t>: CS students in AI/ML, programming, and cybersecurity; instructors seeking a lab companion; motivated hobbyists.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3200" b="0" i="0" dirty="0">
              <a:solidFill>
                <a:schemeClr val="bg1"/>
              </a:solidFill>
              <a:effectLst/>
              <a:latin typeface="fkGroteskNeue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chemeClr val="bg1"/>
                </a:solidFill>
                <a:effectLst/>
                <a:latin typeface="fkGroteskNeue"/>
              </a:rPr>
              <a:t>Use cases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fkGroteskNeue"/>
              </a:rPr>
              <a:t>: solving DSA problems with guided steps, generating/refactoring code, simulating safe attack/defense learning labs, and explaining CVEs with mitigations.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b="0" i="0" dirty="0">
              <a:solidFill>
                <a:schemeClr val="bg1"/>
              </a:solidFill>
              <a:effectLst/>
              <a:latin typeface="fkGroteskNeue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chemeClr val="bg1"/>
                </a:solidFill>
                <a:effectLst/>
                <a:latin typeface="fkGroteskNeue"/>
              </a:rPr>
              <a:t>Continuation scenarios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fkGroteskNeue"/>
              </a:rPr>
              <a:t>: resume prior sessions seamlessly using memory, offline exam prep, and iterative project-based learning with stored history.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347600"/>
            <a:ext cx="11359450" cy="1802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Data Requirements and Privacy Considerations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414588" y="3543126"/>
            <a:ext cx="14844712" cy="44872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Data</a:t>
            </a:r>
            <a:r>
              <a:rPr lang="en-US" sz="3200" dirty="0">
                <a:solidFill>
                  <a:schemeClr val="bg1"/>
                </a:solidFill>
              </a:rPr>
              <a:t>: local chat history, user preferences, and session memory in a local database; optional local project/code context to improve assistance.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Processing</a:t>
            </a:r>
            <a:r>
              <a:rPr lang="en-US" sz="3200" dirty="0">
                <a:solidFill>
                  <a:schemeClr val="bg1"/>
                </a:solidFill>
              </a:rPr>
              <a:t>: all model inference runs locally via </a:t>
            </a:r>
            <a:r>
              <a:rPr lang="en-US" sz="3200" dirty="0" err="1">
                <a:solidFill>
                  <a:schemeClr val="bg1"/>
                </a:solidFill>
              </a:rPr>
              <a:t>Ollama</a:t>
            </a:r>
            <a:r>
              <a:rPr lang="en-US" sz="3200" dirty="0">
                <a:solidFill>
                  <a:schemeClr val="bg1"/>
                </a:solidFill>
              </a:rPr>
              <a:t>; no default cloud calls to preserve privacy and control.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Privacy/security</a:t>
            </a:r>
            <a:r>
              <a:rPr lang="en-US" sz="3200" dirty="0">
                <a:solidFill>
                  <a:schemeClr val="bg1"/>
                </a:solidFill>
              </a:rPr>
              <a:t>: encrypt local data at rest where possible and add ethical warnings/consent flows for cybersecurity content and safe usage.</a:t>
            </a:r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endParaRPr lang="en-US" sz="32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D7CD4557-1D2F-A2D8-3BCD-3E413A7B33BE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347600"/>
            <a:ext cx="11359450" cy="1802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AI Technologies and Methods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393673" y="3415029"/>
            <a:ext cx="14895497" cy="44872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NLP/LLMs</a:t>
            </a:r>
            <a:r>
              <a:rPr lang="en-US" sz="3200" dirty="0">
                <a:solidFill>
                  <a:schemeClr val="bg1"/>
                </a:solidFill>
              </a:rPr>
              <a:t>: Dolphin (via </a:t>
            </a:r>
            <a:r>
              <a:rPr lang="en-US" sz="3200" dirty="0" err="1">
                <a:solidFill>
                  <a:schemeClr val="bg1"/>
                </a:solidFill>
              </a:rPr>
              <a:t>Ollama</a:t>
            </a:r>
            <a:r>
              <a:rPr lang="en-US" sz="3200" dirty="0">
                <a:solidFill>
                  <a:schemeClr val="bg1"/>
                </a:solidFill>
              </a:rPr>
              <a:t>) for instruction following, coding guidance, and in-depth cybersecurity explanations.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Memory</a:t>
            </a:r>
            <a:r>
              <a:rPr lang="en-US" sz="3200" dirty="0">
                <a:solidFill>
                  <a:schemeClr val="bg1"/>
                </a:solidFill>
              </a:rPr>
              <a:t>: local database-backed conversation memory and preference storage to personalize interactions and continuity.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Learning aids</a:t>
            </a:r>
            <a:r>
              <a:rPr lang="en-US" sz="3200" dirty="0">
                <a:solidFill>
                  <a:schemeClr val="bg1"/>
                </a:solidFill>
              </a:rPr>
              <a:t>: structured prompts/playbooks for security topics, algorithm explanation scaffolds, and test-driven code assistance</a:t>
            </a:r>
            <a:r>
              <a:rPr lang="en-US" dirty="0"/>
              <a:t>.</a:t>
            </a:r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endParaRPr lang="en-US" sz="32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D915E689-5C0B-2175-825D-26EEC85E20F5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954275"/>
            <a:ext cx="11359450" cy="945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Implementation Approach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128838" y="3543126"/>
            <a:ext cx="15130462" cy="44872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chemeClr val="bg1"/>
                </a:solidFill>
              </a:rPr>
              <a:t>Stack</a:t>
            </a:r>
            <a:r>
              <a:rPr lang="en-IN" sz="3200" dirty="0">
                <a:solidFill>
                  <a:schemeClr val="bg1"/>
                </a:solidFill>
              </a:rPr>
              <a:t>: Electron/React desktop UI, local backend integrating </a:t>
            </a:r>
            <a:r>
              <a:rPr lang="en-IN" sz="3200" dirty="0" err="1">
                <a:solidFill>
                  <a:schemeClr val="bg1"/>
                </a:solidFill>
              </a:rPr>
              <a:t>Ollama</a:t>
            </a:r>
            <a:r>
              <a:rPr lang="en-IN" sz="3200" dirty="0">
                <a:solidFill>
                  <a:schemeClr val="bg1"/>
                </a:solidFill>
              </a:rPr>
              <a:t> runtime, and a lightweight local database for memory/history.</a:t>
            </a:r>
          </a:p>
          <a:p>
            <a:endParaRPr lang="en-IN" sz="32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chemeClr val="bg1"/>
                </a:solidFill>
              </a:rPr>
              <a:t>Milestones</a:t>
            </a:r>
            <a:r>
              <a:rPr lang="en-IN" sz="3200" dirty="0">
                <a:solidFill>
                  <a:schemeClr val="bg1"/>
                </a:solidFill>
              </a:rPr>
              <a:t>: MVP with chat, coding help, and memory running offline; Beta adding cybersecurity mode, emotional modes, and project context features.</a:t>
            </a:r>
          </a:p>
          <a:p>
            <a:endParaRPr lang="en-IN" sz="3200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chemeClr val="bg1"/>
                </a:solidFill>
              </a:rPr>
              <a:t>Packaging</a:t>
            </a:r>
            <a:r>
              <a:rPr lang="en-IN" sz="3200" dirty="0">
                <a:solidFill>
                  <a:schemeClr val="bg1"/>
                </a:solidFill>
              </a:rPr>
              <a:t>: cross-platform installers plus offline model bundles, with safety guardrails and user role selection for educational cybersecurity modes</a:t>
            </a:r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endParaRPr lang="en-US" sz="32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CADC7097-3C73-C0A5-D70D-B910CFDD5253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667</Words>
  <Application>Microsoft Office PowerPoint</Application>
  <PresentationFormat>Custom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fkGroteskNeue</vt:lpstr>
      <vt:lpstr>Poppins</vt:lpstr>
      <vt:lpstr>Poppins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gaurav tiwari</dc:creator>
  <cp:lastModifiedBy>gaurav tiwari</cp:lastModifiedBy>
  <cp:revision>1</cp:revision>
  <dcterms:modified xsi:type="dcterms:W3CDTF">2025-08-31T15:58:40Z</dcterms:modified>
</cp:coreProperties>
</file>