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2" r:id="rId6"/>
    <p:sldId id="260" r:id="rId7"/>
    <p:sldId id="268" r:id="rId8"/>
    <p:sldId id="264" r:id="rId9"/>
    <p:sldId id="263" r:id="rId10"/>
    <p:sldId id="261"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20"/>
  </p:normalViewPr>
  <p:slideViewPr>
    <p:cSldViewPr snapToGrid="0" snapToObjects="1">
      <p:cViewPr varScale="1">
        <p:scale>
          <a:sx n="91" d="100"/>
          <a:sy n="91" d="100"/>
        </p:scale>
        <p:origin x="84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12/10/21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12/10/21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12/10/21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12/10/21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CA81-394E-184C-BA89-62FD7D17D8F4}"/>
              </a:ext>
            </a:extLst>
          </p:cNvPr>
          <p:cNvSpPr>
            <a:spLocks noGrp="1"/>
          </p:cNvSpPr>
          <p:nvPr>
            <p:ph type="ctrTitle"/>
          </p:nvPr>
        </p:nvSpPr>
        <p:spPr>
          <a:xfrm>
            <a:off x="1069848" y="2005554"/>
            <a:ext cx="9792558" cy="1526762"/>
          </a:xfrm>
        </p:spPr>
        <p:txBody>
          <a:bodyPr/>
          <a:lstStyle/>
          <a:p>
            <a:r>
              <a:rPr lang="en-US" dirty="0"/>
              <a:t>Most probable path</a:t>
            </a:r>
          </a:p>
        </p:txBody>
      </p:sp>
      <p:sp>
        <p:nvSpPr>
          <p:cNvPr id="5" name="TextBox 4">
            <a:extLst>
              <a:ext uri="{FF2B5EF4-FFF2-40B4-BE49-F238E27FC236}">
                <a16:creationId xmlns:a16="http://schemas.microsoft.com/office/drawing/2014/main" id="{CE510C6D-5DBA-3A47-94FA-1B6CDCE3AB98}"/>
              </a:ext>
            </a:extLst>
          </p:cNvPr>
          <p:cNvSpPr txBox="1"/>
          <p:nvPr/>
        </p:nvSpPr>
        <p:spPr>
          <a:xfrm>
            <a:off x="1069848" y="3415784"/>
            <a:ext cx="7086600" cy="461665"/>
          </a:xfrm>
          <a:prstGeom prst="rect">
            <a:avLst/>
          </a:prstGeom>
          <a:noFill/>
        </p:spPr>
        <p:txBody>
          <a:bodyPr wrap="square" rtlCol="0">
            <a:spAutoFit/>
          </a:bodyPr>
          <a:lstStyle/>
          <a:p>
            <a:r>
              <a:rPr lang="en-US" altLang="en-US" sz="2400" b="1" dirty="0">
                <a:latin typeface="+mj-lt"/>
              </a:rPr>
              <a:t>			      A* Heuristic Search</a:t>
            </a:r>
          </a:p>
        </p:txBody>
      </p:sp>
    </p:spTree>
    <p:extLst>
      <p:ext uri="{BB962C8B-B14F-4D97-AF65-F5344CB8AC3E}">
        <p14:creationId xmlns:p14="http://schemas.microsoft.com/office/powerpoint/2010/main" val="62967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14C8-FB0B-6E4F-8D94-F3B9BE0DA96F}"/>
              </a:ext>
            </a:extLst>
          </p:cNvPr>
          <p:cNvSpPr>
            <a:spLocks noGrp="1"/>
          </p:cNvSpPr>
          <p:nvPr>
            <p:ph type="title"/>
          </p:nvPr>
        </p:nvSpPr>
        <p:spPr/>
        <p:txBody>
          <a:bodyPr>
            <a:normAutofit/>
          </a:bodyPr>
          <a:lstStyle/>
          <a:p>
            <a:r>
              <a:rPr lang="en-US" altLang="en-US" sz="4400" dirty="0"/>
              <a:t>Is A* Guaranteed to Find the Optimal Path ?</a:t>
            </a:r>
            <a:br>
              <a:rPr lang="en-US" altLang="en-US" dirty="0"/>
            </a:br>
            <a:endParaRPr lang="en-US" dirty="0"/>
          </a:p>
        </p:txBody>
      </p:sp>
      <p:pic>
        <p:nvPicPr>
          <p:cNvPr id="6" name="Content Placeholder 5" descr="Diagram&#10;&#10;Description automatically generated">
            <a:extLst>
              <a:ext uri="{FF2B5EF4-FFF2-40B4-BE49-F238E27FC236}">
                <a16:creationId xmlns:a16="http://schemas.microsoft.com/office/drawing/2014/main" id="{FCDFC629-4AB3-1C49-BAEB-DBE45B29E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600" y="1639887"/>
            <a:ext cx="8178800" cy="3327400"/>
          </a:xfrm>
        </p:spPr>
      </p:pic>
      <p:sp>
        <p:nvSpPr>
          <p:cNvPr id="7" name="TextBox 6">
            <a:extLst>
              <a:ext uri="{FF2B5EF4-FFF2-40B4-BE49-F238E27FC236}">
                <a16:creationId xmlns:a16="http://schemas.microsoft.com/office/drawing/2014/main" id="{E9B6CFF2-5E0A-D94C-9677-5CCE2DD644DD}"/>
              </a:ext>
            </a:extLst>
          </p:cNvPr>
          <p:cNvSpPr txBox="1"/>
          <p:nvPr/>
        </p:nvSpPr>
        <p:spPr>
          <a:xfrm>
            <a:off x="3071814" y="5891709"/>
            <a:ext cx="5929312" cy="461665"/>
          </a:xfrm>
          <a:prstGeom prst="rect">
            <a:avLst/>
          </a:prstGeom>
          <a:noFill/>
        </p:spPr>
        <p:txBody>
          <a:bodyPr wrap="square" rtlCol="0">
            <a:spAutoFit/>
          </a:bodyPr>
          <a:lstStyle/>
          <a:p>
            <a:r>
              <a:rPr lang="en-US" altLang="en-US" sz="2400" dirty="0"/>
              <a:t>No.  And this example shows why not.</a:t>
            </a:r>
          </a:p>
        </p:txBody>
      </p:sp>
    </p:spTree>
    <p:extLst>
      <p:ext uri="{BB962C8B-B14F-4D97-AF65-F5344CB8AC3E}">
        <p14:creationId xmlns:p14="http://schemas.microsoft.com/office/powerpoint/2010/main" val="59904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4507-5B1F-BF4C-A2E9-6A71868EA16B}"/>
              </a:ext>
            </a:extLst>
          </p:cNvPr>
          <p:cNvSpPr>
            <a:spLocks noGrp="1"/>
          </p:cNvSpPr>
          <p:nvPr>
            <p:ph type="title"/>
          </p:nvPr>
        </p:nvSpPr>
        <p:spPr/>
        <p:txBody>
          <a:bodyPr/>
          <a:lstStyle/>
          <a:p>
            <a:r>
              <a:rPr lang="en-US" altLang="en-US" dirty="0"/>
              <a:t>Admissible Heuristic </a:t>
            </a:r>
            <a:endParaRPr lang="en-US" dirty="0"/>
          </a:p>
        </p:txBody>
      </p:sp>
      <p:sp>
        <p:nvSpPr>
          <p:cNvPr id="3" name="Content Placeholder 2">
            <a:extLst>
              <a:ext uri="{FF2B5EF4-FFF2-40B4-BE49-F238E27FC236}">
                <a16:creationId xmlns:a16="http://schemas.microsoft.com/office/drawing/2014/main" id="{DAC41BE3-D8EC-0345-9F86-69D591B6E147}"/>
              </a:ext>
            </a:extLst>
          </p:cNvPr>
          <p:cNvSpPr>
            <a:spLocks noGrp="1"/>
          </p:cNvSpPr>
          <p:nvPr>
            <p:ph idx="1"/>
          </p:nvPr>
        </p:nvSpPr>
        <p:spPr/>
        <p:txBody>
          <a:bodyPr/>
          <a:lstStyle/>
          <a:p>
            <a:r>
              <a:rPr lang="en-US" altLang="en-US" dirty="0"/>
              <a:t>Write </a:t>
            </a:r>
            <a:r>
              <a:rPr lang="en-US" altLang="en-US" i="1" dirty="0"/>
              <a:t>h</a:t>
            </a:r>
            <a:r>
              <a:rPr lang="en-US" altLang="en-US" dirty="0"/>
              <a:t>*(</a:t>
            </a:r>
            <a:r>
              <a:rPr lang="en-US" altLang="en-US" i="1" dirty="0"/>
              <a:t>n</a:t>
            </a:r>
            <a:r>
              <a:rPr lang="en-US" altLang="en-US" dirty="0"/>
              <a:t>) = the true minimal cost to goal from </a:t>
            </a:r>
            <a:r>
              <a:rPr lang="en-US" altLang="en-US" i="1" dirty="0"/>
              <a:t>n</a:t>
            </a:r>
            <a:r>
              <a:rPr lang="en-US" altLang="en-US" dirty="0"/>
              <a:t>.</a:t>
            </a:r>
          </a:p>
          <a:p>
            <a:r>
              <a:rPr lang="en-US" altLang="en-US" dirty="0"/>
              <a:t>A heuristic </a:t>
            </a:r>
            <a:r>
              <a:rPr lang="en-US" altLang="en-US" i="1" dirty="0"/>
              <a:t>h</a:t>
            </a:r>
            <a:r>
              <a:rPr lang="en-US" altLang="en-US" dirty="0"/>
              <a:t> is </a:t>
            </a:r>
            <a:r>
              <a:rPr lang="en-US" altLang="en-US" dirty="0">
                <a:solidFill>
                  <a:srgbClr val="FF0066"/>
                </a:solidFill>
              </a:rPr>
              <a:t>admissible</a:t>
            </a:r>
            <a:r>
              <a:rPr lang="en-US" altLang="en-US" dirty="0"/>
              <a:t> if				</a:t>
            </a:r>
          </a:p>
          <a:p>
            <a:pPr marL="0" indent="0">
              <a:buNone/>
            </a:pPr>
            <a:r>
              <a:rPr lang="en-US" altLang="en-US" i="1" dirty="0"/>
              <a:t>	h</a:t>
            </a:r>
            <a:r>
              <a:rPr lang="en-US" altLang="en-US" dirty="0"/>
              <a:t>(</a:t>
            </a:r>
            <a:r>
              <a:rPr lang="en-US" altLang="en-US" i="1" dirty="0"/>
              <a:t>n</a:t>
            </a:r>
            <a:r>
              <a:rPr lang="en-US" altLang="en-US" dirty="0"/>
              <a:t>) &lt;= </a:t>
            </a:r>
            <a:r>
              <a:rPr lang="en-US" altLang="en-US" i="1" dirty="0"/>
              <a:t>h</a:t>
            </a:r>
            <a:r>
              <a:rPr lang="en-US" altLang="en-US" dirty="0"/>
              <a:t>*(</a:t>
            </a:r>
            <a:r>
              <a:rPr lang="en-US" altLang="en-US" i="1" dirty="0"/>
              <a:t>n</a:t>
            </a:r>
            <a:r>
              <a:rPr lang="en-US" altLang="en-US" dirty="0"/>
              <a:t>) for all states </a:t>
            </a:r>
            <a:r>
              <a:rPr lang="en-US" altLang="en-US" i="1" dirty="0"/>
              <a:t>n</a:t>
            </a:r>
            <a:r>
              <a:rPr lang="en-US" altLang="en-US" dirty="0"/>
              <a:t>.</a:t>
            </a:r>
          </a:p>
          <a:p>
            <a:r>
              <a:rPr lang="en-US" altLang="en-US" dirty="0"/>
              <a:t>An admissible heuristic is guaranteed never to overestimate cost to goal.</a:t>
            </a:r>
          </a:p>
          <a:p>
            <a:r>
              <a:rPr lang="en-US" altLang="en-US" dirty="0"/>
              <a:t>A* with Admissible Heuristic Guarantees Optimal Path</a:t>
            </a:r>
          </a:p>
        </p:txBody>
      </p:sp>
    </p:spTree>
    <p:extLst>
      <p:ext uri="{BB962C8B-B14F-4D97-AF65-F5344CB8AC3E}">
        <p14:creationId xmlns:p14="http://schemas.microsoft.com/office/powerpoint/2010/main" val="376638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5E0-15EE-D241-B6C3-B4C1042F2C66}"/>
              </a:ext>
            </a:extLst>
          </p:cNvPr>
          <p:cNvSpPr>
            <a:spLocks noGrp="1"/>
          </p:cNvSpPr>
          <p:nvPr>
            <p:ph type="title"/>
          </p:nvPr>
        </p:nvSpPr>
        <p:spPr>
          <a:xfrm>
            <a:off x="1069847" y="258888"/>
            <a:ext cx="10058400" cy="1609344"/>
          </a:xfrm>
        </p:spPr>
        <p:txBody>
          <a:bodyPr/>
          <a:lstStyle/>
          <a:p>
            <a:r>
              <a:rPr lang="en-US" altLang="en-US" dirty="0"/>
              <a:t>Our</a:t>
            </a:r>
            <a:r>
              <a:rPr lang="en-IN" altLang="en-US" b="1" dirty="0"/>
              <a:t> findings</a:t>
            </a:r>
            <a:endParaRPr lang="en-US" dirty="0"/>
          </a:p>
        </p:txBody>
      </p:sp>
      <p:pic>
        <p:nvPicPr>
          <p:cNvPr id="5" name="Content Placeholder 4" descr="Text&#10;&#10;Description automatically generated">
            <a:extLst>
              <a:ext uri="{FF2B5EF4-FFF2-40B4-BE49-F238E27FC236}">
                <a16:creationId xmlns:a16="http://schemas.microsoft.com/office/drawing/2014/main" id="{6167884F-AFA6-1447-91B4-AE185BAE7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803781"/>
            <a:ext cx="7931278" cy="1960244"/>
          </a:xfrm>
        </p:spPr>
      </p:pic>
      <p:pic>
        <p:nvPicPr>
          <p:cNvPr id="7" name="Picture 6" descr="Text&#10;&#10;Description automatically generated">
            <a:extLst>
              <a:ext uri="{FF2B5EF4-FFF2-40B4-BE49-F238E27FC236}">
                <a16:creationId xmlns:a16="http://schemas.microsoft.com/office/drawing/2014/main" id="{3D0545F5-2C4F-904A-A56A-D7ABB3BBC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7" y="4897756"/>
            <a:ext cx="7931278" cy="1960244"/>
          </a:xfrm>
          <a:prstGeom prst="rect">
            <a:avLst/>
          </a:prstGeom>
        </p:spPr>
      </p:pic>
      <p:sp>
        <p:nvSpPr>
          <p:cNvPr id="8" name="TextBox 7">
            <a:extLst>
              <a:ext uri="{FF2B5EF4-FFF2-40B4-BE49-F238E27FC236}">
                <a16:creationId xmlns:a16="http://schemas.microsoft.com/office/drawing/2014/main" id="{C24375E3-4988-CF47-BA1E-98BF35897F5E}"/>
              </a:ext>
            </a:extLst>
          </p:cNvPr>
          <p:cNvSpPr txBox="1"/>
          <p:nvPr/>
        </p:nvSpPr>
        <p:spPr>
          <a:xfrm>
            <a:off x="1063753" y="1540298"/>
            <a:ext cx="7015162" cy="923330"/>
          </a:xfrm>
          <a:prstGeom prst="rect">
            <a:avLst/>
          </a:prstGeom>
          <a:noFill/>
        </p:spPr>
        <p:txBody>
          <a:bodyPr wrap="square" rtlCol="0">
            <a:spAutoFit/>
          </a:bodyPr>
          <a:lstStyle/>
          <a:p>
            <a:r>
              <a:rPr lang="en-US" dirty="0"/>
              <a:t>Same input were given to both algorithm for testing.</a:t>
            </a:r>
          </a:p>
          <a:p>
            <a:r>
              <a:rPr lang="en-US" dirty="0"/>
              <a:t>A* algorithm have better complexity both memory wise and time wise compared to Dijkstra algorithm. </a:t>
            </a:r>
          </a:p>
        </p:txBody>
      </p:sp>
    </p:spTree>
    <p:extLst>
      <p:ext uri="{BB962C8B-B14F-4D97-AF65-F5344CB8AC3E}">
        <p14:creationId xmlns:p14="http://schemas.microsoft.com/office/powerpoint/2010/main" val="235517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50F-C88D-F043-A0DD-00989EBA3E33}"/>
              </a:ext>
            </a:extLst>
          </p:cNvPr>
          <p:cNvSpPr>
            <a:spLocks noGrp="1"/>
          </p:cNvSpPr>
          <p:nvPr>
            <p:ph type="title"/>
          </p:nvPr>
        </p:nvSpPr>
        <p:spPr>
          <a:xfrm>
            <a:off x="3941636" y="2624328"/>
            <a:ext cx="3702177" cy="1609344"/>
          </a:xfrm>
        </p:spPr>
        <p:txBody>
          <a:bodyPr>
            <a:normAutofit/>
          </a:bodyPr>
          <a:lstStyle/>
          <a:p>
            <a:r>
              <a:rPr lang="en-US" sz="7200" dirty="0"/>
              <a:t>THANK YOU</a:t>
            </a:r>
          </a:p>
        </p:txBody>
      </p:sp>
    </p:spTree>
    <p:extLst>
      <p:ext uri="{BB962C8B-B14F-4D97-AF65-F5344CB8AC3E}">
        <p14:creationId xmlns:p14="http://schemas.microsoft.com/office/powerpoint/2010/main" val="84410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E753-311B-974E-A8A9-E3F66B7DB657}"/>
              </a:ext>
            </a:extLst>
          </p:cNvPr>
          <p:cNvSpPr>
            <a:spLocks noGrp="1"/>
          </p:cNvSpPr>
          <p:nvPr>
            <p:ph type="title"/>
          </p:nvPr>
        </p:nvSpPr>
        <p:spPr/>
        <p:txBody>
          <a:bodyPr/>
          <a:lstStyle/>
          <a:p>
            <a:r>
              <a:rPr lang="en-US" altLang="en-US" dirty="0"/>
              <a:t>Overview</a:t>
            </a:r>
            <a:endParaRPr lang="en-US" dirty="0"/>
          </a:p>
        </p:txBody>
      </p:sp>
      <p:sp>
        <p:nvSpPr>
          <p:cNvPr id="3" name="Content Placeholder 2">
            <a:extLst>
              <a:ext uri="{FF2B5EF4-FFF2-40B4-BE49-F238E27FC236}">
                <a16:creationId xmlns:a16="http://schemas.microsoft.com/office/drawing/2014/main" id="{EAEECE2E-8192-F84C-84B3-B3732BA7B42E}"/>
              </a:ext>
            </a:extLst>
          </p:cNvPr>
          <p:cNvSpPr>
            <a:spLocks noGrp="1"/>
          </p:cNvSpPr>
          <p:nvPr>
            <p:ph idx="1"/>
          </p:nvPr>
        </p:nvSpPr>
        <p:spPr/>
        <p:txBody>
          <a:bodyPr/>
          <a:lstStyle/>
          <a:p>
            <a:r>
              <a:rPr lang="en-US" altLang="en-US" dirty="0"/>
              <a:t>The inadequacies of “</a:t>
            </a:r>
            <a:r>
              <a:rPr lang="en-IN" b="1" dirty="0"/>
              <a:t>Dijkstra's</a:t>
            </a:r>
            <a:r>
              <a:rPr lang="en-IN" dirty="0"/>
              <a:t> shortest path </a:t>
            </a:r>
            <a:r>
              <a:rPr lang="en-IN" b="1" dirty="0"/>
              <a:t>algorithm</a:t>
            </a:r>
            <a:r>
              <a:rPr lang="en-US" altLang="en-US" dirty="0"/>
              <a:t>” search.</a:t>
            </a:r>
          </a:p>
          <a:p>
            <a:r>
              <a:rPr lang="en-US" altLang="en-US" dirty="0"/>
              <a:t>What is A* heuristic search ?</a:t>
            </a:r>
          </a:p>
          <a:p>
            <a:r>
              <a:rPr lang="en-US" altLang="en-US" dirty="0"/>
              <a:t>A* algorithm</a:t>
            </a:r>
          </a:p>
          <a:p>
            <a:r>
              <a:rPr lang="en-US" altLang="en-US" dirty="0"/>
              <a:t>A* heuristics</a:t>
            </a:r>
          </a:p>
          <a:p>
            <a:r>
              <a:rPr lang="en-US" altLang="en-US" dirty="0"/>
              <a:t>When to use A* over </a:t>
            </a:r>
            <a:r>
              <a:rPr lang="en-IN" b="1" dirty="0"/>
              <a:t>Dijkstra's</a:t>
            </a:r>
            <a:r>
              <a:rPr lang="en-IN" dirty="0"/>
              <a:t> </a:t>
            </a:r>
            <a:r>
              <a:rPr lang="en-IN" b="1" dirty="0"/>
              <a:t>algorithm</a:t>
            </a:r>
            <a:r>
              <a:rPr lang="en-US" altLang="en-US" dirty="0"/>
              <a:t> </a:t>
            </a:r>
          </a:p>
          <a:p>
            <a:r>
              <a:rPr lang="en-US" altLang="en-US" dirty="0"/>
              <a:t>Is A* Guaranteed to Find the Optimal Path ?</a:t>
            </a:r>
          </a:p>
          <a:p>
            <a:r>
              <a:rPr lang="en-US" altLang="en-US" dirty="0"/>
              <a:t>Admissible Heuristic </a:t>
            </a:r>
          </a:p>
          <a:p>
            <a:r>
              <a:rPr lang="en-US" altLang="en-US" dirty="0"/>
              <a:t>Our</a:t>
            </a:r>
            <a:r>
              <a:rPr lang="en-IN" altLang="en-US" b="1" dirty="0"/>
              <a:t> findings</a:t>
            </a:r>
            <a:endParaRPr lang="en-US" altLang="en-US" dirty="0"/>
          </a:p>
          <a:p>
            <a:endParaRPr lang="en-US" altLang="en-US" dirty="0"/>
          </a:p>
          <a:p>
            <a:endParaRPr lang="en-US" dirty="0"/>
          </a:p>
        </p:txBody>
      </p:sp>
    </p:spTree>
    <p:extLst>
      <p:ext uri="{BB962C8B-B14F-4D97-AF65-F5344CB8AC3E}">
        <p14:creationId xmlns:p14="http://schemas.microsoft.com/office/powerpoint/2010/main" val="10576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6324-8131-794E-A656-7A7CF5C5D9DD}"/>
              </a:ext>
            </a:extLst>
          </p:cNvPr>
          <p:cNvSpPr>
            <a:spLocks noGrp="1"/>
          </p:cNvSpPr>
          <p:nvPr>
            <p:ph type="title"/>
          </p:nvPr>
        </p:nvSpPr>
        <p:spPr/>
        <p:txBody>
          <a:bodyPr>
            <a:normAutofit/>
          </a:bodyPr>
          <a:lstStyle/>
          <a:p>
            <a:r>
              <a:rPr lang="en-US" altLang="en-US" dirty="0"/>
              <a:t>inadequacies of Dijkstra algorithm</a:t>
            </a:r>
            <a:endParaRPr lang="en-US" dirty="0">
              <a:solidFill>
                <a:schemeClr val="tx1"/>
              </a:solidFill>
            </a:endParaRPr>
          </a:p>
        </p:txBody>
      </p:sp>
      <p:sp>
        <p:nvSpPr>
          <p:cNvPr id="3" name="Content Placeholder 2">
            <a:extLst>
              <a:ext uri="{FF2B5EF4-FFF2-40B4-BE49-F238E27FC236}">
                <a16:creationId xmlns:a16="http://schemas.microsoft.com/office/drawing/2014/main" id="{DA2F75B6-ABF5-D448-A4B1-30432424740E}"/>
              </a:ext>
            </a:extLst>
          </p:cNvPr>
          <p:cNvSpPr>
            <a:spLocks noGrp="1"/>
          </p:cNvSpPr>
          <p:nvPr>
            <p:ph idx="1"/>
          </p:nvPr>
        </p:nvSpPr>
        <p:spPr/>
        <p:txBody>
          <a:bodyPr/>
          <a:lstStyle/>
          <a:p>
            <a:r>
              <a:rPr lang="en-IN" dirty="0"/>
              <a:t>Dijkstra’s is an uninformed algorithm. This means it doesn’t need to know about the target node beforehand. And for this feature, it can be used where you do not have any prior knowledge of the graph and you can’t estimate the distance between each node and the target.</a:t>
            </a:r>
          </a:p>
          <a:p>
            <a:r>
              <a:rPr lang="en-IN" dirty="0"/>
              <a:t>Since Dijkstra picks edges with the smallest cost at each step it usually covers a large area of the graph which can be costly in terms of time and memory in big </a:t>
            </a:r>
            <a:r>
              <a:rPr lang="en-US" dirty="0"/>
              <a:t>graphs.</a:t>
            </a:r>
          </a:p>
          <a:p>
            <a:r>
              <a:rPr lang="en-US" dirty="0"/>
              <a:t>So </a:t>
            </a:r>
            <a:r>
              <a:rPr lang="en-IN" dirty="0" err="1"/>
              <a:t>dijkstra</a:t>
            </a:r>
            <a:r>
              <a:rPr lang="en-IN" dirty="0"/>
              <a:t> </a:t>
            </a:r>
            <a:r>
              <a:rPr lang="en-US" altLang="en-US" dirty="0"/>
              <a:t>algorithm is not the best choice if the graph is very big like google maps (</a:t>
            </a:r>
            <a:r>
              <a:rPr lang="en-IN" dirty="0"/>
              <a:t>2-D path</a:t>
            </a:r>
            <a:r>
              <a:rPr lang="en-US" altLang="en-US" dirty="0"/>
              <a:t>).</a:t>
            </a:r>
            <a:endParaRPr lang="en-IN" dirty="0"/>
          </a:p>
        </p:txBody>
      </p:sp>
    </p:spTree>
    <p:extLst>
      <p:ext uri="{BB962C8B-B14F-4D97-AF65-F5344CB8AC3E}">
        <p14:creationId xmlns:p14="http://schemas.microsoft.com/office/powerpoint/2010/main" val="70962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3CCD-2135-DB46-82F6-92A5C165B59D}"/>
              </a:ext>
            </a:extLst>
          </p:cNvPr>
          <p:cNvSpPr>
            <a:spLocks noGrp="1"/>
          </p:cNvSpPr>
          <p:nvPr>
            <p:ph type="title"/>
          </p:nvPr>
        </p:nvSpPr>
        <p:spPr/>
        <p:txBody>
          <a:bodyPr/>
          <a:lstStyle/>
          <a:p>
            <a:r>
              <a:rPr lang="en-US" altLang="en-US" dirty="0"/>
              <a:t>What is A* heuristic search ?</a:t>
            </a:r>
            <a:endParaRPr lang="en-US" dirty="0"/>
          </a:p>
        </p:txBody>
      </p:sp>
      <p:sp>
        <p:nvSpPr>
          <p:cNvPr id="3" name="Content Placeholder 2">
            <a:extLst>
              <a:ext uri="{FF2B5EF4-FFF2-40B4-BE49-F238E27FC236}">
                <a16:creationId xmlns:a16="http://schemas.microsoft.com/office/drawing/2014/main" id="{6AE391B8-2332-3D42-8EE0-E2658A84E999}"/>
              </a:ext>
            </a:extLst>
          </p:cNvPr>
          <p:cNvSpPr>
            <a:spLocks noGrp="1"/>
          </p:cNvSpPr>
          <p:nvPr>
            <p:ph idx="1"/>
          </p:nvPr>
        </p:nvSpPr>
        <p:spPr/>
        <p:txBody>
          <a:bodyPr/>
          <a:lstStyle/>
          <a:p>
            <a:pPr marL="0" indent="0">
              <a:buNone/>
            </a:pPr>
            <a:r>
              <a:rPr lang="en-IN" dirty="0"/>
              <a:t>The A* algorithm is based on heuristics for navigating the search, but unlike many similar algorithms with this base (for example Best Search Algorithm), it is both </a:t>
            </a:r>
            <a:r>
              <a:rPr lang="en-IN" i="1" dirty="0"/>
              <a:t>complete</a:t>
            </a:r>
            <a:r>
              <a:rPr lang="en-IN" dirty="0"/>
              <a:t> and (under certain conditions – if graph is pre-known) </a:t>
            </a:r>
            <a:r>
              <a:rPr lang="en-IN" i="1" dirty="0"/>
              <a:t>optimal</a:t>
            </a:r>
            <a:r>
              <a:rPr lang="en-IN" dirty="0"/>
              <a:t>:</a:t>
            </a:r>
          </a:p>
          <a:p>
            <a:r>
              <a:rPr lang="en-IN" dirty="0"/>
              <a:t>A </a:t>
            </a:r>
            <a:r>
              <a:rPr lang="en-IN" i="1" dirty="0"/>
              <a:t>complete</a:t>
            </a:r>
            <a:r>
              <a:rPr lang="en-IN" dirty="0"/>
              <a:t> algorithm is an algorithm that guarantees a correct answer for any correct input, if that answer exists</a:t>
            </a:r>
          </a:p>
          <a:p>
            <a:r>
              <a:rPr lang="en-IN" dirty="0"/>
              <a:t>An </a:t>
            </a:r>
            <a:r>
              <a:rPr lang="en-IN" i="1" dirty="0"/>
              <a:t>optimal</a:t>
            </a:r>
            <a:r>
              <a:rPr lang="en-IN" dirty="0"/>
              <a:t> algorithm is an algorithm that returns an answer for the shortest possible amount of time.</a:t>
            </a:r>
          </a:p>
          <a:p>
            <a:pPr marL="0" indent="0">
              <a:buNone/>
            </a:pPr>
            <a:endParaRPr lang="en-US" dirty="0"/>
          </a:p>
        </p:txBody>
      </p:sp>
    </p:spTree>
    <p:extLst>
      <p:ext uri="{BB962C8B-B14F-4D97-AF65-F5344CB8AC3E}">
        <p14:creationId xmlns:p14="http://schemas.microsoft.com/office/powerpoint/2010/main" val="192108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F065-CB42-4541-8146-CF603BE39432}"/>
              </a:ext>
            </a:extLst>
          </p:cNvPr>
          <p:cNvSpPr>
            <a:spLocks noGrp="1"/>
          </p:cNvSpPr>
          <p:nvPr>
            <p:ph type="title"/>
          </p:nvPr>
        </p:nvSpPr>
        <p:spPr/>
        <p:txBody>
          <a:bodyPr/>
          <a:lstStyle/>
          <a:p>
            <a:r>
              <a:rPr lang="en-US" dirty="0"/>
              <a:t>A* algorithm</a:t>
            </a:r>
          </a:p>
        </p:txBody>
      </p:sp>
      <p:sp>
        <p:nvSpPr>
          <p:cNvPr id="3" name="Content Placeholder 2">
            <a:extLst>
              <a:ext uri="{FF2B5EF4-FFF2-40B4-BE49-F238E27FC236}">
                <a16:creationId xmlns:a16="http://schemas.microsoft.com/office/drawing/2014/main" id="{99E27003-163F-BE49-B837-EAC2D86831B2}"/>
              </a:ext>
            </a:extLst>
          </p:cNvPr>
          <p:cNvSpPr>
            <a:spLocks noGrp="1"/>
          </p:cNvSpPr>
          <p:nvPr>
            <p:ph idx="1"/>
          </p:nvPr>
        </p:nvSpPr>
        <p:spPr>
          <a:xfrm>
            <a:off x="1069848" y="1825752"/>
            <a:ext cx="10058400" cy="4533392"/>
          </a:xfrm>
        </p:spPr>
        <p:txBody>
          <a:bodyPr>
            <a:normAutofit fontScale="92500" lnSpcReduction="20000"/>
          </a:bodyPr>
          <a:lstStyle/>
          <a:p>
            <a:pPr marL="0" indent="0">
              <a:buNone/>
            </a:pPr>
            <a:r>
              <a:rPr lang="en-IN" sz="1700" dirty="0"/>
              <a:t>1.  Initialize the open list </a:t>
            </a:r>
          </a:p>
          <a:p>
            <a:pPr marL="0" indent="0">
              <a:buNone/>
            </a:pPr>
            <a:r>
              <a:rPr lang="en-IN" sz="1700" dirty="0"/>
              <a:t>2.  Initialize the closed list put the starting node on the open list (you can leave its </a:t>
            </a:r>
            <a:r>
              <a:rPr lang="en-IN" sz="1700" b="1" dirty="0"/>
              <a:t>f</a:t>
            </a:r>
            <a:r>
              <a:rPr lang="en-IN" sz="1700" dirty="0"/>
              <a:t> at zero) </a:t>
            </a:r>
          </a:p>
          <a:p>
            <a:pPr marL="0" indent="0">
              <a:buNone/>
            </a:pPr>
            <a:r>
              <a:rPr lang="en-IN" sz="1700" dirty="0"/>
              <a:t>3.  While the open list is not empty </a:t>
            </a:r>
          </a:p>
          <a:p>
            <a:pPr marL="274320" lvl="1" indent="0">
              <a:buNone/>
            </a:pPr>
            <a:r>
              <a:rPr lang="en-IN" sz="1700" dirty="0"/>
              <a:t>a) find the node with the least </a:t>
            </a:r>
            <a:r>
              <a:rPr lang="en-IN" sz="1700" b="1" dirty="0"/>
              <a:t>f</a:t>
            </a:r>
            <a:r>
              <a:rPr lang="en-IN" sz="1700" dirty="0"/>
              <a:t> on the open list, call it "q" </a:t>
            </a:r>
          </a:p>
          <a:p>
            <a:pPr marL="274320" lvl="1" indent="0">
              <a:buNone/>
            </a:pPr>
            <a:r>
              <a:rPr lang="en-IN" sz="1700" dirty="0"/>
              <a:t>b) pop q off the open list </a:t>
            </a:r>
          </a:p>
          <a:p>
            <a:pPr marL="274320" lvl="1" indent="0">
              <a:buNone/>
            </a:pPr>
            <a:r>
              <a:rPr lang="en-IN" sz="1700" dirty="0"/>
              <a:t>c) generate q's 8 successors and set their parents to q </a:t>
            </a:r>
          </a:p>
          <a:p>
            <a:pPr marL="274320" lvl="1" indent="0">
              <a:buNone/>
            </a:pPr>
            <a:r>
              <a:rPr lang="en-IN" sz="1700" dirty="0"/>
              <a:t>d) for each successor </a:t>
            </a:r>
          </a:p>
          <a:p>
            <a:pPr marL="548640" lvl="2" indent="0">
              <a:buNone/>
            </a:pPr>
            <a:r>
              <a:rPr lang="en-IN" sz="1700" dirty="0"/>
              <a:t>	</a:t>
            </a:r>
            <a:r>
              <a:rPr lang="en-IN" sz="1700" dirty="0" err="1"/>
              <a:t>i</a:t>
            </a:r>
            <a:r>
              <a:rPr lang="en-IN" sz="1700" dirty="0"/>
              <a:t>) if successor is the goal, stop search </a:t>
            </a:r>
            <a:r>
              <a:rPr lang="en-IN" sz="1700" dirty="0" err="1"/>
              <a:t>successor.</a:t>
            </a:r>
            <a:r>
              <a:rPr lang="en-IN" sz="1700" b="1" dirty="0" err="1"/>
              <a:t>g</a:t>
            </a:r>
            <a:r>
              <a:rPr lang="en-IN" sz="1700" dirty="0"/>
              <a:t> = </a:t>
            </a:r>
            <a:r>
              <a:rPr lang="en-IN" sz="1700" dirty="0" err="1"/>
              <a:t>q.</a:t>
            </a:r>
            <a:r>
              <a:rPr lang="en-IN" sz="1700" b="1" dirty="0" err="1"/>
              <a:t>g</a:t>
            </a:r>
            <a:r>
              <a:rPr lang="en-IN" sz="1700" dirty="0"/>
              <a:t> + distance between successor and q 	</a:t>
            </a:r>
            <a:r>
              <a:rPr lang="en-IN" sz="1700" dirty="0" err="1"/>
              <a:t>successor.</a:t>
            </a:r>
            <a:r>
              <a:rPr lang="en-IN" sz="1700" b="1" dirty="0" err="1"/>
              <a:t>h</a:t>
            </a:r>
            <a:r>
              <a:rPr lang="en-IN" sz="1700" dirty="0"/>
              <a:t> = distance from goal to successor (This can be done using many ways, we will 	discuss 	three heuristics- Manhattan, Diagonal and Euclidean Heuristics) </a:t>
            </a:r>
            <a:r>
              <a:rPr lang="en-IN" sz="1700" dirty="0" err="1"/>
              <a:t>successor.</a:t>
            </a:r>
            <a:r>
              <a:rPr lang="en-IN" sz="1700" b="1" dirty="0" err="1"/>
              <a:t>f</a:t>
            </a:r>
            <a:r>
              <a:rPr lang="en-IN" sz="1700" dirty="0"/>
              <a:t> = 	</a:t>
            </a:r>
            <a:r>
              <a:rPr lang="en-IN" sz="1700" dirty="0" err="1"/>
              <a:t>successor.</a:t>
            </a:r>
            <a:r>
              <a:rPr lang="en-IN" sz="1700" b="1" dirty="0" err="1"/>
              <a:t>g</a:t>
            </a:r>
            <a:r>
              <a:rPr lang="en-IN" sz="1700" dirty="0"/>
              <a:t> + </a:t>
            </a:r>
            <a:r>
              <a:rPr lang="en-IN" sz="1700" dirty="0" err="1"/>
              <a:t>successor.</a:t>
            </a:r>
            <a:r>
              <a:rPr lang="en-IN" sz="1700" b="1" dirty="0" err="1"/>
              <a:t>h</a:t>
            </a:r>
            <a:r>
              <a:rPr lang="en-IN" sz="1700" dirty="0"/>
              <a:t> </a:t>
            </a:r>
          </a:p>
          <a:p>
            <a:pPr marL="548640" lvl="2" indent="0">
              <a:buNone/>
            </a:pPr>
            <a:r>
              <a:rPr lang="en-IN" sz="1700" dirty="0"/>
              <a:t>	ii) if a node with the same position as successor is in the OPEN list which has a lower </a:t>
            </a:r>
            <a:r>
              <a:rPr lang="en-IN" sz="1700" b="1" dirty="0"/>
              <a:t>f</a:t>
            </a:r>
            <a:r>
              <a:rPr lang="en-IN" sz="1700" dirty="0"/>
              <a:t> than 	successor, skip this successor </a:t>
            </a:r>
          </a:p>
          <a:p>
            <a:pPr marL="548640" lvl="2" indent="0">
              <a:buNone/>
            </a:pPr>
            <a:r>
              <a:rPr lang="en-IN" sz="1700" dirty="0"/>
              <a:t>	iii) if a node with the same position as successor is in the CLOSED list which has a lower </a:t>
            </a:r>
            <a:r>
              <a:rPr lang="en-IN" sz="1700" b="1" dirty="0"/>
              <a:t>f</a:t>
            </a:r>
            <a:r>
              <a:rPr lang="en-IN" sz="1700" dirty="0"/>
              <a:t> than 	successor, skip this successor otherwise, add the node to the open list end (for loop)</a:t>
            </a:r>
          </a:p>
          <a:p>
            <a:pPr marL="548640" lvl="2" indent="0">
              <a:buNone/>
            </a:pPr>
            <a:endParaRPr lang="en-IN" sz="1700" dirty="0"/>
          </a:p>
          <a:p>
            <a:pPr marL="548640" lvl="2" indent="0">
              <a:buNone/>
            </a:pPr>
            <a:r>
              <a:rPr lang="en-IN" sz="1700" dirty="0"/>
              <a:t>push q on the closed list</a:t>
            </a:r>
          </a:p>
          <a:p>
            <a:pPr marL="548640" lvl="2" indent="0">
              <a:buNone/>
            </a:pPr>
            <a:r>
              <a:rPr lang="en-IN" sz="1700" dirty="0"/>
              <a:t>end (while loop)</a:t>
            </a:r>
          </a:p>
          <a:p>
            <a:pPr lvl="2"/>
            <a:endParaRPr lang="en-IN" dirty="0"/>
          </a:p>
        </p:txBody>
      </p:sp>
    </p:spTree>
    <p:extLst>
      <p:ext uri="{BB962C8B-B14F-4D97-AF65-F5344CB8AC3E}">
        <p14:creationId xmlns:p14="http://schemas.microsoft.com/office/powerpoint/2010/main" val="30990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6054-7FF9-C64C-A220-E2FE04DF5F4E}"/>
              </a:ext>
            </a:extLst>
          </p:cNvPr>
          <p:cNvSpPr>
            <a:spLocks noGrp="1"/>
          </p:cNvSpPr>
          <p:nvPr>
            <p:ph type="title"/>
          </p:nvPr>
        </p:nvSpPr>
        <p:spPr/>
        <p:txBody>
          <a:bodyPr/>
          <a:lstStyle/>
          <a:p>
            <a:r>
              <a:rPr lang="en-US" altLang="en-US" dirty="0"/>
              <a:t>A* heuristics</a:t>
            </a:r>
            <a:endParaRPr lang="en-US" dirty="0"/>
          </a:p>
        </p:txBody>
      </p:sp>
      <p:sp>
        <p:nvSpPr>
          <p:cNvPr id="3" name="Content Placeholder 2">
            <a:extLst>
              <a:ext uri="{FF2B5EF4-FFF2-40B4-BE49-F238E27FC236}">
                <a16:creationId xmlns:a16="http://schemas.microsoft.com/office/drawing/2014/main" id="{C4BED086-4BCB-EE4C-9392-3CFDEB2A38F2}"/>
              </a:ext>
            </a:extLst>
          </p:cNvPr>
          <p:cNvSpPr>
            <a:spLocks noGrp="1"/>
          </p:cNvSpPr>
          <p:nvPr>
            <p:ph idx="1"/>
          </p:nvPr>
        </p:nvSpPr>
        <p:spPr/>
        <p:txBody>
          <a:bodyPr/>
          <a:lstStyle/>
          <a:p>
            <a:pPr marL="0" indent="0">
              <a:buNone/>
            </a:pPr>
            <a:endParaRPr lang="en-IN" dirty="0"/>
          </a:p>
          <a:p>
            <a:pPr marL="0" indent="0">
              <a:buNone/>
            </a:pPr>
            <a:r>
              <a:rPr lang="en-IN" dirty="0"/>
              <a:t>The optimality of A* algorithm is heavily dependent on the quality of its </a:t>
            </a:r>
            <a:r>
              <a:rPr lang="en-IN" i="1" dirty="0"/>
              <a:t>function of evaluation</a:t>
            </a:r>
            <a:r>
              <a:rPr lang="en-IN" dirty="0"/>
              <a:t>.</a:t>
            </a:r>
          </a:p>
          <a:p>
            <a:pPr marL="0" indent="0">
              <a:buNone/>
            </a:pPr>
            <a:r>
              <a:rPr lang="en-IN" dirty="0"/>
              <a:t>For the A* algorithm, the evaluation function has a specific form:</a:t>
            </a:r>
          </a:p>
          <a:p>
            <a:pPr marL="0" indent="0">
              <a:buNone/>
            </a:pPr>
            <a:r>
              <a:rPr lang="en-IN" dirty="0"/>
              <a:t>f(n)=g(n)+h(n)</a:t>
            </a:r>
          </a:p>
          <a:p>
            <a:pPr marL="0" indent="0">
              <a:buNone/>
            </a:pPr>
            <a:r>
              <a:rPr lang="en-IN" dirty="0"/>
              <a:t>g(n) is distance of current node from source node</a:t>
            </a:r>
          </a:p>
          <a:p>
            <a:pPr marL="0" indent="0">
              <a:buNone/>
            </a:pPr>
            <a:r>
              <a:rPr lang="en-IN" dirty="0"/>
              <a:t>h(n) is approximate distance of goal node from current node</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339581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59E7-CF27-CB4F-8AFF-2B55E0E0B5F6}"/>
              </a:ext>
            </a:extLst>
          </p:cNvPr>
          <p:cNvSpPr>
            <a:spLocks noGrp="1"/>
          </p:cNvSpPr>
          <p:nvPr>
            <p:ph type="title"/>
          </p:nvPr>
        </p:nvSpPr>
        <p:spPr>
          <a:xfrm>
            <a:off x="1063752" y="558800"/>
            <a:ext cx="10058400" cy="1257300"/>
          </a:xfrm>
        </p:spPr>
        <p:txBody>
          <a:bodyPr>
            <a:normAutofit fontScale="90000"/>
          </a:bodyPr>
          <a:lstStyle/>
          <a:p>
            <a:r>
              <a:rPr lang="en-US" altLang="en-US" sz="4000" dirty="0"/>
              <a:t>When to use A* search over </a:t>
            </a:r>
            <a:r>
              <a:rPr lang="en-IN" sz="4000" b="1" dirty="0"/>
              <a:t>Dijkstra's</a:t>
            </a:r>
            <a:r>
              <a:rPr lang="en-IN" sz="4000" dirty="0"/>
              <a:t> </a:t>
            </a:r>
            <a:r>
              <a:rPr lang="en-IN" sz="4000" b="1" dirty="0"/>
              <a:t>algorithm</a:t>
            </a:r>
            <a:br>
              <a:rPr lang="en-IN" b="1" dirty="0"/>
            </a:br>
            <a:endParaRPr lang="en-US" dirty="0"/>
          </a:p>
        </p:txBody>
      </p:sp>
      <p:sp>
        <p:nvSpPr>
          <p:cNvPr id="3" name="Content Placeholder 2">
            <a:extLst>
              <a:ext uri="{FF2B5EF4-FFF2-40B4-BE49-F238E27FC236}">
                <a16:creationId xmlns:a16="http://schemas.microsoft.com/office/drawing/2014/main" id="{68B9A082-0D0B-144C-9753-763EBFF2DA34}"/>
              </a:ext>
            </a:extLst>
          </p:cNvPr>
          <p:cNvSpPr>
            <a:spLocks noGrp="1"/>
          </p:cNvSpPr>
          <p:nvPr>
            <p:ph idx="1"/>
          </p:nvPr>
        </p:nvSpPr>
        <p:spPr>
          <a:xfrm>
            <a:off x="1063752" y="1930400"/>
            <a:ext cx="10058400" cy="3644900"/>
          </a:xfrm>
        </p:spPr>
        <p:txBody>
          <a:bodyPr/>
          <a:lstStyle/>
          <a:p>
            <a:r>
              <a:rPr lang="en-US" dirty="0"/>
              <a:t>When graph is pre-known.</a:t>
            </a:r>
          </a:p>
          <a:p>
            <a:r>
              <a:rPr lang="en-US" dirty="0"/>
              <a:t>When graph is very big</a:t>
            </a:r>
          </a:p>
          <a:p>
            <a:r>
              <a:rPr lang="en-US" dirty="0"/>
              <a:t>When run time is an important factor</a:t>
            </a:r>
          </a:p>
        </p:txBody>
      </p:sp>
    </p:spTree>
    <p:extLst>
      <p:ext uri="{BB962C8B-B14F-4D97-AF65-F5344CB8AC3E}">
        <p14:creationId xmlns:p14="http://schemas.microsoft.com/office/powerpoint/2010/main" val="158539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506070-F749-2B4E-A25A-3AEAE57950A9}"/>
              </a:ext>
            </a:extLst>
          </p:cNvPr>
          <p:cNvPicPr>
            <a:picLocks noChangeAspect="1"/>
          </p:cNvPicPr>
          <p:nvPr/>
        </p:nvPicPr>
        <p:blipFill>
          <a:blip r:embed="rId2"/>
          <a:stretch>
            <a:fillRect/>
          </a:stretch>
        </p:blipFill>
        <p:spPr>
          <a:xfrm>
            <a:off x="1112836" y="1979612"/>
            <a:ext cx="3963989" cy="3963989"/>
          </a:xfrm>
          <a:prstGeom prst="rect">
            <a:avLst/>
          </a:prstGeom>
        </p:spPr>
      </p:pic>
      <p:pic>
        <p:nvPicPr>
          <p:cNvPr id="3" name="Picture 2">
            <a:extLst>
              <a:ext uri="{FF2B5EF4-FFF2-40B4-BE49-F238E27FC236}">
                <a16:creationId xmlns:a16="http://schemas.microsoft.com/office/drawing/2014/main" id="{24115E6D-7E6E-2341-801E-E0D3996F3569}"/>
              </a:ext>
            </a:extLst>
          </p:cNvPr>
          <p:cNvPicPr>
            <a:picLocks noChangeAspect="1"/>
          </p:cNvPicPr>
          <p:nvPr/>
        </p:nvPicPr>
        <p:blipFill>
          <a:blip r:embed="rId3"/>
          <a:stretch>
            <a:fillRect/>
          </a:stretch>
        </p:blipFill>
        <p:spPr>
          <a:xfrm>
            <a:off x="7658100" y="1979612"/>
            <a:ext cx="3963989" cy="3963989"/>
          </a:xfrm>
          <a:prstGeom prst="rect">
            <a:avLst/>
          </a:prstGeom>
        </p:spPr>
      </p:pic>
      <p:sp>
        <p:nvSpPr>
          <p:cNvPr id="5" name="TextBox 4">
            <a:extLst>
              <a:ext uri="{FF2B5EF4-FFF2-40B4-BE49-F238E27FC236}">
                <a16:creationId xmlns:a16="http://schemas.microsoft.com/office/drawing/2014/main" id="{852E7948-6D8A-8F43-90FD-094EC3A7E1A9}"/>
              </a:ext>
            </a:extLst>
          </p:cNvPr>
          <p:cNvSpPr txBox="1"/>
          <p:nvPr/>
        </p:nvSpPr>
        <p:spPr>
          <a:xfrm>
            <a:off x="3057524" y="729733"/>
            <a:ext cx="6215063" cy="646331"/>
          </a:xfrm>
          <a:prstGeom prst="rect">
            <a:avLst/>
          </a:prstGeom>
          <a:noFill/>
        </p:spPr>
        <p:txBody>
          <a:bodyPr wrap="square" rtlCol="0">
            <a:spAutoFit/>
          </a:bodyPr>
          <a:lstStyle/>
          <a:p>
            <a:r>
              <a:rPr lang="en-US" sz="3600" dirty="0"/>
              <a:t>A* search vs Dijkstra search</a:t>
            </a:r>
          </a:p>
        </p:txBody>
      </p:sp>
      <p:sp>
        <p:nvSpPr>
          <p:cNvPr id="6" name="TextBox 5">
            <a:extLst>
              <a:ext uri="{FF2B5EF4-FFF2-40B4-BE49-F238E27FC236}">
                <a16:creationId xmlns:a16="http://schemas.microsoft.com/office/drawing/2014/main" id="{F62E9A51-67F1-4D4D-A0CC-11EFBBE793FC}"/>
              </a:ext>
            </a:extLst>
          </p:cNvPr>
          <p:cNvSpPr txBox="1"/>
          <p:nvPr/>
        </p:nvSpPr>
        <p:spPr>
          <a:xfrm>
            <a:off x="8718550" y="6098620"/>
            <a:ext cx="2185987" cy="369332"/>
          </a:xfrm>
          <a:prstGeom prst="rect">
            <a:avLst/>
          </a:prstGeom>
          <a:noFill/>
        </p:spPr>
        <p:txBody>
          <a:bodyPr wrap="square" rtlCol="0">
            <a:spAutoFit/>
          </a:bodyPr>
          <a:lstStyle/>
          <a:p>
            <a:r>
              <a:rPr lang="en-US" dirty="0"/>
              <a:t>A* search</a:t>
            </a:r>
          </a:p>
        </p:txBody>
      </p:sp>
      <p:sp>
        <p:nvSpPr>
          <p:cNvPr id="7" name="TextBox 6">
            <a:extLst>
              <a:ext uri="{FF2B5EF4-FFF2-40B4-BE49-F238E27FC236}">
                <a16:creationId xmlns:a16="http://schemas.microsoft.com/office/drawing/2014/main" id="{E0A0C7C1-211A-8D4D-81E8-6EB65D8CA3E6}"/>
              </a:ext>
            </a:extLst>
          </p:cNvPr>
          <p:cNvSpPr txBox="1"/>
          <p:nvPr/>
        </p:nvSpPr>
        <p:spPr>
          <a:xfrm>
            <a:off x="2090738" y="6100763"/>
            <a:ext cx="2986087" cy="369332"/>
          </a:xfrm>
          <a:prstGeom prst="rect">
            <a:avLst/>
          </a:prstGeom>
          <a:noFill/>
        </p:spPr>
        <p:txBody>
          <a:bodyPr wrap="square" rtlCol="0">
            <a:spAutoFit/>
          </a:bodyPr>
          <a:lstStyle/>
          <a:p>
            <a:r>
              <a:rPr lang="en-US" dirty="0"/>
              <a:t>Dijkstra search</a:t>
            </a:r>
          </a:p>
        </p:txBody>
      </p:sp>
    </p:spTree>
    <p:extLst>
      <p:ext uri="{BB962C8B-B14F-4D97-AF65-F5344CB8AC3E}">
        <p14:creationId xmlns:p14="http://schemas.microsoft.com/office/powerpoint/2010/main" val="315326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abinet, green, tiled&#10;&#10;Description automatically generated">
            <a:extLst>
              <a:ext uri="{FF2B5EF4-FFF2-40B4-BE49-F238E27FC236}">
                <a16:creationId xmlns:a16="http://schemas.microsoft.com/office/drawing/2014/main" id="{162677D9-B370-3749-B7F2-459F0BF2A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901" y="2135757"/>
            <a:ext cx="3021012" cy="1510507"/>
          </a:xfrm>
          <a:prstGeom prst="rect">
            <a:avLst/>
          </a:prstGeom>
        </p:spPr>
      </p:pic>
      <p:pic>
        <p:nvPicPr>
          <p:cNvPr id="6" name="Picture 5" descr="Chart&#10;&#10;Description automatically generated">
            <a:extLst>
              <a:ext uri="{FF2B5EF4-FFF2-40B4-BE49-F238E27FC236}">
                <a16:creationId xmlns:a16="http://schemas.microsoft.com/office/drawing/2014/main" id="{4B03377F-89E9-3B49-8AB0-C9DC5AC6D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087" y="1113762"/>
            <a:ext cx="4321176" cy="3554499"/>
          </a:xfrm>
          <a:prstGeom prst="rect">
            <a:avLst/>
          </a:prstGeom>
        </p:spPr>
      </p:pic>
      <p:sp>
        <p:nvSpPr>
          <p:cNvPr id="8" name="TextBox 7">
            <a:extLst>
              <a:ext uri="{FF2B5EF4-FFF2-40B4-BE49-F238E27FC236}">
                <a16:creationId xmlns:a16="http://schemas.microsoft.com/office/drawing/2014/main" id="{80406401-B804-A745-8AE1-0FF58799582E}"/>
              </a:ext>
            </a:extLst>
          </p:cNvPr>
          <p:cNvSpPr txBox="1"/>
          <p:nvPr/>
        </p:nvSpPr>
        <p:spPr>
          <a:xfrm>
            <a:off x="7769226" y="3827442"/>
            <a:ext cx="3021012" cy="369332"/>
          </a:xfrm>
          <a:prstGeom prst="rect">
            <a:avLst/>
          </a:prstGeom>
          <a:noFill/>
        </p:spPr>
        <p:txBody>
          <a:bodyPr wrap="square" rtlCol="0">
            <a:spAutoFit/>
          </a:bodyPr>
          <a:lstStyle/>
          <a:p>
            <a:r>
              <a:rPr lang="en-US" altLang="en-US" dirty="0"/>
              <a:t>A* heuristic search</a:t>
            </a:r>
            <a:endParaRPr lang="en-US" dirty="0"/>
          </a:p>
        </p:txBody>
      </p:sp>
      <p:sp>
        <p:nvSpPr>
          <p:cNvPr id="9" name="TextBox 8">
            <a:extLst>
              <a:ext uri="{FF2B5EF4-FFF2-40B4-BE49-F238E27FC236}">
                <a16:creationId xmlns:a16="http://schemas.microsoft.com/office/drawing/2014/main" id="{AA8DBFCE-7F56-1747-99B9-D854815C8EB6}"/>
              </a:ext>
            </a:extLst>
          </p:cNvPr>
          <p:cNvSpPr txBox="1"/>
          <p:nvPr/>
        </p:nvSpPr>
        <p:spPr>
          <a:xfrm>
            <a:off x="1916111" y="4804799"/>
            <a:ext cx="4321176" cy="369332"/>
          </a:xfrm>
          <a:prstGeom prst="rect">
            <a:avLst/>
          </a:prstGeom>
          <a:noFill/>
        </p:spPr>
        <p:txBody>
          <a:bodyPr wrap="square" rtlCol="0">
            <a:spAutoFit/>
          </a:bodyPr>
          <a:lstStyle/>
          <a:p>
            <a:r>
              <a:rPr lang="en-IN" b="1" dirty="0"/>
              <a:t>Dijkstra's</a:t>
            </a:r>
            <a:r>
              <a:rPr lang="en-IN" dirty="0"/>
              <a:t> shortest path </a:t>
            </a:r>
            <a:r>
              <a:rPr lang="en-IN" b="1" dirty="0"/>
              <a:t>algorithm</a:t>
            </a:r>
            <a:endParaRPr lang="en-US" dirty="0"/>
          </a:p>
        </p:txBody>
      </p:sp>
      <p:sp>
        <p:nvSpPr>
          <p:cNvPr id="10" name="TextBox 9">
            <a:extLst>
              <a:ext uri="{FF2B5EF4-FFF2-40B4-BE49-F238E27FC236}">
                <a16:creationId xmlns:a16="http://schemas.microsoft.com/office/drawing/2014/main" id="{6D57BBEA-1742-E341-BD94-51C22742BA94}"/>
              </a:ext>
            </a:extLst>
          </p:cNvPr>
          <p:cNvSpPr txBox="1"/>
          <p:nvPr/>
        </p:nvSpPr>
        <p:spPr>
          <a:xfrm>
            <a:off x="4076699" y="5744238"/>
            <a:ext cx="4552951" cy="369332"/>
          </a:xfrm>
          <a:prstGeom prst="rect">
            <a:avLst/>
          </a:prstGeom>
          <a:noFill/>
        </p:spPr>
        <p:txBody>
          <a:bodyPr wrap="square" rtlCol="0">
            <a:spAutoFit/>
          </a:bodyPr>
          <a:lstStyle/>
          <a:p>
            <a:r>
              <a:rPr lang="en-US" dirty="0"/>
              <a:t>Number of visited nodes in both searches</a:t>
            </a:r>
          </a:p>
        </p:txBody>
      </p:sp>
    </p:spTree>
    <p:extLst>
      <p:ext uri="{BB962C8B-B14F-4D97-AF65-F5344CB8AC3E}">
        <p14:creationId xmlns:p14="http://schemas.microsoft.com/office/powerpoint/2010/main" val="2267582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468</TotalTime>
  <Words>734</Words>
  <Application>Microsoft Macintosh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Rockwell</vt:lpstr>
      <vt:lpstr>Rockwell Condensed</vt:lpstr>
      <vt:lpstr>Rockwell Extra Bold</vt:lpstr>
      <vt:lpstr>Wingdings</vt:lpstr>
      <vt:lpstr>Wood Type</vt:lpstr>
      <vt:lpstr>Most probable path</vt:lpstr>
      <vt:lpstr>Overview</vt:lpstr>
      <vt:lpstr>inadequacies of Dijkstra algorithm</vt:lpstr>
      <vt:lpstr>What is A* heuristic search ?</vt:lpstr>
      <vt:lpstr>A* algorithm</vt:lpstr>
      <vt:lpstr>A* heuristics</vt:lpstr>
      <vt:lpstr>When to use A* search over Dijkstra's algorithm </vt:lpstr>
      <vt:lpstr>PowerPoint Presentation</vt:lpstr>
      <vt:lpstr>PowerPoint Presentation</vt:lpstr>
      <vt:lpstr>Is A* Guaranteed to Find the Optimal Path ? </vt:lpstr>
      <vt:lpstr>Admissible Heuristic </vt:lpstr>
      <vt:lpstr>Our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probable path</dc:title>
  <dc:creator>Tanay Makharia</dc:creator>
  <cp:lastModifiedBy>Tanay Makharia</cp:lastModifiedBy>
  <cp:revision>5</cp:revision>
  <dcterms:created xsi:type="dcterms:W3CDTF">2021-11-09T06:21:45Z</dcterms:created>
  <dcterms:modified xsi:type="dcterms:W3CDTF">2021-12-10T12:46:32Z</dcterms:modified>
</cp:coreProperties>
</file>