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Alfa Slab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6"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9b7ccf7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9b7ccf7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8782f4bf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8782f4bf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782f4bf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782f4bf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8782f4b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8782f4b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8782f4b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8782f4b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ublic.tableau.com/profile/tanay.mukherjee#!/vizhome/CIS_9440_Project_Group_12/PerformanceDashboard"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mt="23000"/>
          </a:blip>
          <a:stretch>
            <a:fillRect/>
          </a:stretch>
        </p:blipFill>
        <p:spPr>
          <a:xfrm>
            <a:off x="0" y="0"/>
            <a:ext cx="9144000" cy="5143500"/>
          </a:xfrm>
          <a:prstGeom prst="rect">
            <a:avLst/>
          </a:prstGeom>
          <a:noFill/>
          <a:ln>
            <a:noFill/>
          </a:ln>
        </p:spPr>
      </p:pic>
      <p:sp>
        <p:nvSpPr>
          <p:cNvPr id="57" name="Google Shape;57;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Youtube and Netflix Viewership Analysis </a:t>
            </a:r>
            <a:endParaRPr/>
          </a:p>
        </p:txBody>
      </p:sp>
      <p:sp>
        <p:nvSpPr>
          <p:cNvPr id="58" name="Google Shape;58;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Chau Hoang</a:t>
            </a:r>
            <a:endParaRPr/>
          </a:p>
          <a:p>
            <a:pPr indent="0" lvl="0" marL="0" rtl="0" algn="ctr">
              <a:spcBef>
                <a:spcPts val="0"/>
              </a:spcBef>
              <a:spcAft>
                <a:spcPts val="0"/>
              </a:spcAft>
              <a:buNone/>
            </a:pPr>
            <a:r>
              <a:rPr lang="en"/>
              <a:t>Tanay Mukherjee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 </a:t>
            </a:r>
            <a:r>
              <a:rPr b="1" lang="en"/>
              <a:t>2 billion logged-in users</a:t>
            </a:r>
            <a:r>
              <a:rPr lang="en"/>
              <a:t> visit YouTube each month, and every day people watch over </a:t>
            </a:r>
            <a:r>
              <a:rPr b="1" lang="en"/>
              <a:t>a billion hours </a:t>
            </a:r>
            <a:r>
              <a:rPr lang="en"/>
              <a:t>of video and generate billions of views (2017)</a:t>
            </a:r>
            <a:endParaRPr/>
          </a:p>
          <a:p>
            <a:pPr indent="0" lvl="0" marL="0" rtl="0" algn="l">
              <a:spcBef>
                <a:spcPts val="1200"/>
              </a:spcBef>
              <a:spcAft>
                <a:spcPts val="0"/>
              </a:spcAft>
              <a:buNone/>
            </a:pPr>
            <a:r>
              <a:rPr lang="en"/>
              <a:t>“If you were to sit and watch a billion hours of YouTube, it would take you over </a:t>
            </a:r>
            <a:r>
              <a:rPr b="1" lang="en"/>
              <a:t>100,000 years</a:t>
            </a:r>
            <a:r>
              <a:rPr lang="en"/>
              <a:t>” - YouTube’s VP of Engineering</a:t>
            </a:r>
            <a:endParaRPr/>
          </a:p>
          <a:p>
            <a:pPr indent="0" lvl="0" marL="0" rtl="0" algn="l">
              <a:spcBef>
                <a:spcPts val="1200"/>
              </a:spcBef>
              <a:spcAft>
                <a:spcPts val="1200"/>
              </a:spcAft>
              <a:buNone/>
            </a:pPr>
            <a:r>
              <a:rPr lang="en"/>
              <a:t>Netflix users spent a combined </a:t>
            </a:r>
            <a:r>
              <a:rPr b="1" lang="en"/>
              <a:t>164 million hours per day</a:t>
            </a:r>
            <a:r>
              <a:rPr lang="en"/>
              <a:t> watching content in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7969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Goal/Purpose</a:t>
            </a:r>
            <a:endParaRPr/>
          </a:p>
        </p:txBody>
      </p:sp>
      <p:sp>
        <p:nvSpPr>
          <p:cNvPr id="70" name="Google Shape;70;p15"/>
          <p:cNvSpPr txBox="1"/>
          <p:nvPr>
            <p:ph idx="1" type="body"/>
          </p:nvPr>
        </p:nvSpPr>
        <p:spPr>
          <a:xfrm>
            <a:off x="311700" y="1152475"/>
            <a:ext cx="8244600" cy="1419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We want to analyze YouTube trending videos statistics in 10 different countries and compare with Netflix data to learn more about different trends and topics that people from different parts of the world are interested in at the same time frame. </a:t>
            </a:r>
            <a:endParaRPr/>
          </a:p>
        </p:txBody>
      </p:sp>
      <p:sp>
        <p:nvSpPr>
          <p:cNvPr id="71" name="Google Shape;71;p15"/>
          <p:cNvSpPr txBox="1"/>
          <p:nvPr/>
        </p:nvSpPr>
        <p:spPr>
          <a:xfrm>
            <a:off x="2666400" y="2571750"/>
            <a:ext cx="353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3"/>
                </a:solidFill>
                <a:latin typeface="Alfa Slab One"/>
                <a:ea typeface="Alfa Slab One"/>
                <a:cs typeface="Alfa Slab One"/>
                <a:sym typeface="Alfa Slab One"/>
              </a:rPr>
              <a:t>Business Value</a:t>
            </a:r>
            <a:endParaRPr sz="2700"/>
          </a:p>
        </p:txBody>
      </p:sp>
      <p:sp>
        <p:nvSpPr>
          <p:cNvPr id="72" name="Google Shape;72;p15"/>
          <p:cNvSpPr txBox="1"/>
          <p:nvPr/>
        </p:nvSpPr>
        <p:spPr>
          <a:xfrm>
            <a:off x="707550" y="3293600"/>
            <a:ext cx="7452900" cy="141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This analysis can be used to extend possible collaboration with Ad agencies to help them figure out what kind of videos might bring more traction to their Product Ads for future campaign strategy. How can OTT platforms like Netflix make benefits out of it?</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Other </a:t>
            </a:r>
            <a:r>
              <a:rPr lang="en"/>
              <a:t>Use Cases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5518"/>
              <a:t>Audiences/ stakeholders can use this analysis to </a:t>
            </a:r>
            <a:endParaRPr sz="5518"/>
          </a:p>
          <a:p>
            <a:pPr indent="-342483" lvl="0" marL="457200" rtl="0" algn="l">
              <a:spcBef>
                <a:spcPts val="1200"/>
              </a:spcBef>
              <a:spcAft>
                <a:spcPts val="0"/>
              </a:spcAft>
              <a:buSzPct val="100000"/>
              <a:buChar char="●"/>
            </a:pPr>
            <a:r>
              <a:rPr lang="en" sz="5518"/>
              <a:t>understand the content that are popular amongst viewers in different countries</a:t>
            </a:r>
            <a:endParaRPr sz="5518"/>
          </a:p>
          <a:p>
            <a:pPr indent="-342483" lvl="0" marL="457200" rtl="0" algn="l">
              <a:spcBef>
                <a:spcPts val="0"/>
              </a:spcBef>
              <a:spcAft>
                <a:spcPts val="0"/>
              </a:spcAft>
              <a:buSzPct val="100000"/>
              <a:buChar char="●"/>
            </a:pPr>
            <a:r>
              <a:rPr lang="en" sz="5518"/>
              <a:t>identify the patterns and compare the audience viewership of a particular show on Netflix v/s what they consume on free content platforms like YouTube. </a:t>
            </a:r>
            <a:endParaRPr sz="5518"/>
          </a:p>
          <a:p>
            <a:pPr indent="0" lvl="0" marL="0" rtl="0" algn="l">
              <a:spcBef>
                <a:spcPts val="1200"/>
              </a:spcBef>
              <a:spcAft>
                <a:spcPts val="0"/>
              </a:spcAft>
              <a:buNone/>
            </a:pPr>
            <a:r>
              <a:rPr lang="en" sz="5518"/>
              <a:t>It also helps producers for particular shows on Netflix to partner with channel owners on YouTube for promotion of their upcoming shows.</a:t>
            </a:r>
            <a:endParaRPr sz="5518"/>
          </a:p>
          <a:p>
            <a:pPr indent="0" lvl="0" marL="0" rtl="0" algn="l">
              <a:spcBef>
                <a:spcPts val="1200"/>
              </a:spcBef>
              <a:spcAft>
                <a:spcPts val="0"/>
              </a:spcAft>
              <a:buNone/>
            </a:pPr>
            <a:r>
              <a:t/>
            </a:r>
            <a:endParaRPr sz="5518"/>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KPIs</a:t>
            </a:r>
            <a:endParaRPr/>
          </a:p>
        </p:txBody>
      </p:sp>
      <p:sp>
        <p:nvSpPr>
          <p:cNvPr id="84" name="Google Shape;84;p17"/>
          <p:cNvSpPr txBox="1"/>
          <p:nvPr>
            <p:ph idx="1" type="body"/>
          </p:nvPr>
        </p:nvSpPr>
        <p:spPr>
          <a:xfrm>
            <a:off x="311700" y="1152475"/>
            <a:ext cx="5609700" cy="3416400"/>
          </a:xfrm>
          <a:prstGeom prst="rect">
            <a:avLst/>
          </a:prstGeom>
        </p:spPr>
        <p:txBody>
          <a:bodyPr anchorCtr="0" anchor="t" bIns="91425" lIns="91425" spcFirstLastPara="1" rIns="91425" wrap="square" tIns="91425">
            <a:normAutofit fontScale="25000" lnSpcReduction="20000"/>
          </a:bodyPr>
          <a:lstStyle/>
          <a:p>
            <a:pPr indent="-314325" lvl="0" marL="457200" rtl="0" algn="l">
              <a:spcBef>
                <a:spcPts val="0"/>
              </a:spcBef>
              <a:spcAft>
                <a:spcPts val="0"/>
              </a:spcAft>
              <a:buSzPct val="100000"/>
              <a:buChar char="●"/>
            </a:pPr>
            <a:r>
              <a:rPr lang="en" sz="5400"/>
              <a:t>Total views by category</a:t>
            </a:r>
            <a:endParaRPr sz="5400"/>
          </a:p>
          <a:p>
            <a:pPr indent="-314325" lvl="0" marL="457200" rtl="0" algn="l">
              <a:spcBef>
                <a:spcPts val="0"/>
              </a:spcBef>
              <a:spcAft>
                <a:spcPts val="0"/>
              </a:spcAft>
              <a:buSzPct val="100000"/>
              <a:buChar char="●"/>
            </a:pPr>
            <a:r>
              <a:rPr lang="en" sz="5400"/>
              <a:t>Top channels with most trending videos</a:t>
            </a:r>
            <a:endParaRPr sz="5400"/>
          </a:p>
          <a:p>
            <a:pPr indent="-314325" lvl="1" marL="914400" rtl="0" algn="l">
              <a:spcBef>
                <a:spcPts val="0"/>
              </a:spcBef>
              <a:spcAft>
                <a:spcPts val="0"/>
              </a:spcAft>
              <a:buSzPct val="100000"/>
              <a:buChar char="○"/>
            </a:pPr>
            <a:r>
              <a:rPr lang="en" sz="5400"/>
              <a:t>With filters for categories</a:t>
            </a:r>
            <a:endParaRPr sz="5400"/>
          </a:p>
          <a:p>
            <a:pPr indent="-314325" lvl="0" marL="457200" rtl="0" algn="l">
              <a:spcBef>
                <a:spcPts val="0"/>
              </a:spcBef>
              <a:spcAft>
                <a:spcPts val="0"/>
              </a:spcAft>
              <a:buSzPct val="100000"/>
              <a:buChar char="●"/>
            </a:pPr>
            <a:r>
              <a:rPr lang="en" sz="5400"/>
              <a:t>Interactions by video views</a:t>
            </a:r>
            <a:endParaRPr sz="5400"/>
          </a:p>
          <a:p>
            <a:pPr indent="-314325" lvl="1" marL="914400" rtl="0" algn="l">
              <a:spcBef>
                <a:spcPts val="0"/>
              </a:spcBef>
              <a:spcAft>
                <a:spcPts val="0"/>
              </a:spcAft>
              <a:buSzPct val="100000"/>
              <a:buChar char="○"/>
            </a:pPr>
            <a:r>
              <a:rPr lang="en" sz="5400"/>
              <a:t>Likes and dislikes per view</a:t>
            </a:r>
            <a:endParaRPr sz="5400"/>
          </a:p>
          <a:p>
            <a:pPr indent="-314325" lvl="1" marL="914400" rtl="0" algn="l">
              <a:spcBef>
                <a:spcPts val="0"/>
              </a:spcBef>
              <a:spcAft>
                <a:spcPts val="0"/>
              </a:spcAft>
              <a:buSzPct val="100000"/>
              <a:buChar char="○"/>
            </a:pPr>
            <a:r>
              <a:rPr lang="en" sz="5400"/>
              <a:t>Grouped by category</a:t>
            </a:r>
            <a:endParaRPr sz="5400"/>
          </a:p>
          <a:p>
            <a:pPr indent="-314325" lvl="0" marL="457200" rtl="0" algn="l">
              <a:spcBef>
                <a:spcPts val="0"/>
              </a:spcBef>
              <a:spcAft>
                <a:spcPts val="0"/>
              </a:spcAft>
              <a:buSzPct val="100000"/>
              <a:buChar char="●"/>
            </a:pPr>
            <a:r>
              <a:rPr lang="en" sz="5400"/>
              <a:t>Total Likes and Total Dislikes by Geo</a:t>
            </a:r>
            <a:endParaRPr sz="5400"/>
          </a:p>
          <a:p>
            <a:pPr indent="-314325" lvl="0" marL="457200" rtl="0" algn="l">
              <a:spcBef>
                <a:spcPts val="0"/>
              </a:spcBef>
              <a:spcAft>
                <a:spcPts val="0"/>
              </a:spcAft>
              <a:buSzPct val="100000"/>
              <a:buChar char="●"/>
            </a:pPr>
            <a:r>
              <a:rPr lang="en" sz="5400"/>
              <a:t>YoY Comparison [2017 vs 2018] of key metrics by category</a:t>
            </a:r>
            <a:endParaRPr sz="5400"/>
          </a:p>
          <a:p>
            <a:pPr indent="-314325" lvl="1" marL="914400" rtl="0" algn="l">
              <a:spcBef>
                <a:spcPts val="0"/>
              </a:spcBef>
              <a:spcAft>
                <a:spcPts val="0"/>
              </a:spcAft>
              <a:buSzPct val="100000"/>
              <a:buChar char="○"/>
            </a:pPr>
            <a:r>
              <a:rPr lang="en" sz="5400"/>
              <a:t>Comment count</a:t>
            </a:r>
            <a:endParaRPr sz="5400"/>
          </a:p>
          <a:p>
            <a:pPr indent="-314325" lvl="1" marL="914400" rtl="0" algn="l">
              <a:spcBef>
                <a:spcPts val="0"/>
              </a:spcBef>
              <a:spcAft>
                <a:spcPts val="0"/>
              </a:spcAft>
              <a:buSzPct val="100000"/>
              <a:buChar char="○"/>
            </a:pPr>
            <a:r>
              <a:rPr lang="en" sz="5400"/>
              <a:t>Total Likes</a:t>
            </a:r>
            <a:endParaRPr sz="5400"/>
          </a:p>
          <a:p>
            <a:pPr indent="-314325" lvl="1" marL="914400" rtl="0" algn="l">
              <a:spcBef>
                <a:spcPts val="0"/>
              </a:spcBef>
              <a:spcAft>
                <a:spcPts val="0"/>
              </a:spcAft>
              <a:buSzPct val="100000"/>
              <a:buChar char="○"/>
            </a:pPr>
            <a:r>
              <a:rPr lang="en" sz="5400"/>
              <a:t>Total Dislikes</a:t>
            </a:r>
            <a:endParaRPr sz="5400"/>
          </a:p>
          <a:p>
            <a:pPr indent="-314325" lvl="1" marL="914400" rtl="0" algn="l">
              <a:spcBef>
                <a:spcPts val="0"/>
              </a:spcBef>
              <a:spcAft>
                <a:spcPts val="0"/>
              </a:spcAft>
              <a:buSzPct val="100000"/>
              <a:buChar char="○"/>
            </a:pPr>
            <a:r>
              <a:rPr lang="en" sz="5400"/>
              <a:t>Total Views</a:t>
            </a:r>
            <a:endParaRPr sz="5400"/>
          </a:p>
          <a:p>
            <a:pPr indent="-314325" lvl="0" marL="457200" rtl="0" algn="l">
              <a:spcBef>
                <a:spcPts val="0"/>
              </a:spcBef>
              <a:spcAft>
                <a:spcPts val="0"/>
              </a:spcAft>
              <a:buSzPct val="100000"/>
              <a:buChar char="●"/>
            </a:pPr>
            <a:r>
              <a:rPr lang="en" sz="5400"/>
              <a:t>Total Likes and Total Dislikes by Year &amp; Month</a:t>
            </a:r>
            <a:endParaRPr sz="5400"/>
          </a:p>
          <a:p>
            <a:pPr indent="-314325" lvl="0" marL="457200" rtl="0" algn="l">
              <a:spcBef>
                <a:spcPts val="0"/>
              </a:spcBef>
              <a:spcAft>
                <a:spcPts val="0"/>
              </a:spcAft>
              <a:buSzPct val="100000"/>
              <a:buChar char="●"/>
            </a:pPr>
            <a:r>
              <a:rPr lang="en" sz="5400"/>
              <a:t>Content heatmap for Netflix by Year &amp; Month</a:t>
            </a:r>
            <a:endParaRPr sz="5400"/>
          </a:p>
          <a:p>
            <a:pPr indent="-314325" lvl="0" marL="457200" rtl="0" algn="l">
              <a:spcBef>
                <a:spcPts val="0"/>
              </a:spcBef>
              <a:spcAft>
                <a:spcPts val="0"/>
              </a:spcAft>
              <a:buSzPct val="100000"/>
              <a:buChar char="●"/>
            </a:pPr>
            <a:r>
              <a:rPr lang="en" sz="5400"/>
              <a:t>Total records in Netflix by Geo</a:t>
            </a:r>
            <a:endParaRPr sz="5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5727225" y="188625"/>
            <a:ext cx="3416775" cy="2285525"/>
          </a:xfrm>
          <a:prstGeom prst="rect">
            <a:avLst/>
          </a:prstGeom>
          <a:noFill/>
          <a:ln>
            <a:noFill/>
          </a:ln>
        </p:spPr>
      </p:pic>
      <p:pic>
        <p:nvPicPr>
          <p:cNvPr id="86" name="Google Shape;86;p17"/>
          <p:cNvPicPr preferRelativeResize="0"/>
          <p:nvPr/>
        </p:nvPicPr>
        <p:blipFill>
          <a:blip r:embed="rId4">
            <a:alphaModFix/>
          </a:blip>
          <a:stretch>
            <a:fillRect/>
          </a:stretch>
        </p:blipFill>
        <p:spPr>
          <a:xfrm>
            <a:off x="6393900" y="2474150"/>
            <a:ext cx="2438400" cy="24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Dashboard</a:t>
            </a:r>
            <a:endParaRPr/>
          </a:p>
        </p:txBody>
      </p:sp>
      <p:sp>
        <p:nvSpPr>
          <p:cNvPr id="92" name="Google Shape;92;p18"/>
          <p:cNvSpPr txBox="1"/>
          <p:nvPr>
            <p:ph idx="1" type="body"/>
          </p:nvPr>
        </p:nvSpPr>
        <p:spPr>
          <a:xfrm>
            <a:off x="311700" y="1152475"/>
            <a:ext cx="399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a:t>
            </a:r>
            <a:r>
              <a:rPr lang="en" u="sng">
                <a:solidFill>
                  <a:schemeClr val="hlink"/>
                </a:solidFill>
                <a:hlinkClick r:id="rId3"/>
              </a:rPr>
              <a:t>here</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4">
            <a:alphaModFix/>
          </a:blip>
          <a:stretch>
            <a:fillRect/>
          </a:stretch>
        </p:blipFill>
        <p:spPr>
          <a:xfrm>
            <a:off x="4572001" y="0"/>
            <a:ext cx="456420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