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4" r:id="rId3"/>
    <p:sldId id="257" r:id="rId4"/>
    <p:sldId id="258" r:id="rId5"/>
    <p:sldId id="260" r:id="rId6"/>
    <p:sldId id="259" r:id="rId7"/>
    <p:sldId id="261" r:id="rId8"/>
    <p:sldId id="266" r:id="rId9"/>
    <p:sldId id="265" r:id="rId10"/>
    <p:sldId id="262" r:id="rId11"/>
    <p:sldId id="263" r:id="rId12"/>
  </p:sldIdLst>
  <p:sldSz cx="9144000" cy="5143500" type="screen16x9"/>
  <p:notesSz cx="6858000" cy="9144000"/>
  <p:embeddedFontLst>
    <p:embeddedFont>
      <p:font typeface="Merriweather"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62FEBE-175F-4B3D-8D5F-1D2118639E96}">
  <a:tblStyle styleId="{7D62FEBE-175F-4B3D-8D5F-1D2118639E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cf7625ec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cf7625ec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cf7625ec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cf7625ec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41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cf7625ec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cf7625ec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cf7625ec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cf7625ec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cf7625ec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cf7625e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cf7625ec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cf7625e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cf7625ec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cf7625ec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cf7625ec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cf7625ec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2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cf7625ec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cf7625ec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32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Epileptic+Seizure+Recogni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7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123654"/>
                </a:solidFill>
                <a:latin typeface="Times New Roman" panose="02020603050405020304" pitchFamily="18" charset="0"/>
                <a:ea typeface="Arial"/>
                <a:cs typeface="Times New Roman" panose="02020603050405020304" pitchFamily="18" charset="0"/>
                <a:sym typeface="Arial"/>
              </a:rPr>
              <a:t>Epileptic Seizure Recognition</a:t>
            </a:r>
            <a:endParaRPr sz="2800" b="1" dirty="0">
              <a:solidFill>
                <a:srgbClr val="123654"/>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endParaRPr sz="2000" b="1" dirty="0">
              <a:solidFill>
                <a:srgbClr val="123654"/>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endParaRPr sz="2000" b="1" dirty="0">
              <a:solidFill>
                <a:srgbClr val="123654"/>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r>
              <a:rPr lang="en" sz="2000" b="1" dirty="0">
                <a:solidFill>
                  <a:srgbClr val="123654"/>
                </a:solidFill>
                <a:latin typeface="Times New Roman" panose="02020603050405020304" pitchFamily="18" charset="0"/>
                <a:ea typeface="Arial"/>
                <a:cs typeface="Times New Roman" panose="02020603050405020304" pitchFamily="18" charset="0"/>
                <a:sym typeface="Arial"/>
              </a:rPr>
              <a:t>STA 9891, Machine Learning</a:t>
            </a:r>
            <a:endParaRPr sz="2000" b="1" dirty="0">
              <a:solidFill>
                <a:srgbClr val="123654"/>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r>
              <a:rPr lang="en" sz="2000" b="1" dirty="0">
                <a:solidFill>
                  <a:srgbClr val="123654"/>
                </a:solidFill>
                <a:latin typeface="Times New Roman" panose="02020603050405020304" pitchFamily="18" charset="0"/>
                <a:ea typeface="Arial"/>
                <a:cs typeface="Times New Roman" panose="02020603050405020304" pitchFamily="18" charset="0"/>
                <a:sym typeface="Arial"/>
              </a:rPr>
              <a:t>Fall 2020</a:t>
            </a:r>
            <a:endParaRPr sz="2000" b="1" dirty="0">
              <a:solidFill>
                <a:srgbClr val="123654"/>
              </a:solidFill>
              <a:latin typeface="Times New Roman" panose="02020603050405020304" pitchFamily="18" charset="0"/>
              <a:ea typeface="Arial"/>
              <a:cs typeface="Times New Roman" panose="02020603050405020304" pitchFamily="18" charset="0"/>
              <a:sym typeface="Arial"/>
            </a:endParaRPr>
          </a:p>
        </p:txBody>
      </p:sp>
      <p:sp>
        <p:nvSpPr>
          <p:cNvPr id="65" name="Google Shape;65;p13"/>
          <p:cNvSpPr txBox="1">
            <a:spLocks noGrp="1"/>
          </p:cNvSpPr>
          <p:nvPr>
            <p:ph type="subTitle" idx="1"/>
          </p:nvPr>
        </p:nvSpPr>
        <p:spPr>
          <a:xfrm>
            <a:off x="311700" y="28691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Patrick Parham</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Tanay Mukherjee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5" name="Google Shape;71;p14">
            <a:extLst>
              <a:ext uri="{FF2B5EF4-FFF2-40B4-BE49-F238E27FC236}">
                <a16:creationId xmlns:a16="http://schemas.microsoft.com/office/drawing/2014/main" id="{9A8F7DD3-68A0-425B-81DA-AE844D0B1949}"/>
              </a:ext>
            </a:extLst>
          </p:cNvPr>
          <p:cNvSpPr txBox="1"/>
          <p:nvPr/>
        </p:nvSpPr>
        <p:spPr>
          <a:xfrm>
            <a:off x="226697" y="1271585"/>
            <a:ext cx="8690605" cy="3716051"/>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pPr>
            <a:r>
              <a:rPr lang="en-US" sz="1200" dirty="0">
                <a:latin typeface="Times New Roman" panose="02020603050405020304" pitchFamily="18" charset="0"/>
                <a:ea typeface="Roboto"/>
                <a:cs typeface="Times New Roman" panose="02020603050405020304" pitchFamily="18" charset="0"/>
                <a:sym typeface="Roboto"/>
              </a:rPr>
              <a:t>1. We observed the AUC calculation for each of the 4 models. The results for lasso, ridge and elastic-net logistic regression were similar.   However, the results for Random Forest was in the range of 99.2% to 99.7%.</a:t>
            </a:r>
          </a:p>
          <a:p>
            <a:pPr lvl="2" algn="just"/>
            <a:r>
              <a:rPr lang="en-US" sz="1050" i="1" dirty="0">
                <a:latin typeface="Times New Roman" panose="02020603050405020304" pitchFamily="18" charset="0"/>
                <a:ea typeface="Roboto"/>
                <a:cs typeface="Times New Roman" panose="02020603050405020304" pitchFamily="18" charset="0"/>
                <a:sym typeface="Roboto"/>
              </a:rPr>
              <a:t>	a. The median value of AUC for Lasso, Ridge and Elastic net for 90% of the AUC interval lied between 45% to 62%. </a:t>
            </a:r>
          </a:p>
          <a:p>
            <a:pPr lvl="2" algn="just"/>
            <a:r>
              <a:rPr lang="en-US" sz="1050" i="1" dirty="0">
                <a:latin typeface="Times New Roman" panose="02020603050405020304" pitchFamily="18" charset="0"/>
                <a:ea typeface="Roboto"/>
                <a:cs typeface="Times New Roman" panose="02020603050405020304" pitchFamily="18" charset="0"/>
                <a:sym typeface="Roboto"/>
              </a:rPr>
              <a:t>	b. Random Forest is clearly the best model in classifying the seizure occurrences.</a:t>
            </a:r>
          </a:p>
          <a:p>
            <a:pPr lvl="2" algn="just"/>
            <a:r>
              <a:rPr lang="en-US" sz="1050" i="1" dirty="0">
                <a:latin typeface="Times New Roman" panose="02020603050405020304" pitchFamily="18" charset="0"/>
                <a:ea typeface="Roboto"/>
                <a:cs typeface="Times New Roman" panose="02020603050405020304" pitchFamily="18" charset="0"/>
                <a:sym typeface="Roboto"/>
              </a:rPr>
              <a:t>	</a:t>
            </a:r>
          </a:p>
          <a:p>
            <a:pPr lvl="2" algn="just"/>
            <a:endParaRPr lang="en-US" sz="1200" dirty="0">
              <a:latin typeface="Times New Roman" panose="02020603050405020304" pitchFamily="18" charset="0"/>
              <a:ea typeface="Roboto"/>
              <a:cs typeface="Times New Roman" panose="02020603050405020304" pitchFamily="18" charset="0"/>
              <a:sym typeface="Roboto"/>
            </a:endParaRPr>
          </a:p>
          <a:p>
            <a:pPr lvl="0" algn="just" rtl="0">
              <a:spcBef>
                <a:spcPts val="0"/>
              </a:spcBef>
              <a:spcAft>
                <a:spcPts val="0"/>
              </a:spcAft>
            </a:pPr>
            <a:r>
              <a:rPr lang="en-US" sz="1200" dirty="0">
                <a:latin typeface="Times New Roman" panose="02020603050405020304" pitchFamily="18" charset="0"/>
                <a:ea typeface="Roboto"/>
                <a:cs typeface="Times New Roman" panose="02020603050405020304" pitchFamily="18" charset="0"/>
                <a:sym typeface="Roboto"/>
              </a:rPr>
              <a:t>2. The order in terms of time it took for each model to run is as follows:</a:t>
            </a:r>
          </a:p>
          <a:p>
            <a:pPr algn="just"/>
            <a:r>
              <a:rPr lang="en-US" sz="1050" dirty="0">
                <a:latin typeface="Times New Roman" panose="02020603050405020304" pitchFamily="18" charset="0"/>
                <a:ea typeface="Roboto"/>
                <a:cs typeface="Times New Roman" panose="02020603050405020304" pitchFamily="18" charset="0"/>
                <a:sym typeface="Roboto"/>
              </a:rPr>
              <a:t>	</a:t>
            </a:r>
            <a:r>
              <a:rPr lang="en-US" sz="1050" i="1" dirty="0">
                <a:latin typeface="Times New Roman" panose="02020603050405020304" pitchFamily="18" charset="0"/>
                <a:ea typeface="Roboto"/>
                <a:cs typeface="Times New Roman" panose="02020603050405020304" pitchFamily="18" charset="0"/>
                <a:sym typeface="Roboto"/>
              </a:rPr>
              <a:t>a. Random Forest &gt; Ridge &gt; Elastic-net &gt; Lasso</a:t>
            </a:r>
          </a:p>
          <a:p>
            <a:pPr marL="342900" lvl="0" indent="-342900" algn="just" rtl="0">
              <a:spcBef>
                <a:spcPts val="0"/>
              </a:spcBef>
              <a:spcAft>
                <a:spcPts val="0"/>
              </a:spcAft>
              <a:buAutoNum type="arabicPeriod"/>
            </a:pPr>
            <a:endParaRPr lang="en-US" sz="1200" dirty="0">
              <a:latin typeface="Times New Roman" panose="02020603050405020304" pitchFamily="18" charset="0"/>
              <a:ea typeface="Roboto"/>
              <a:cs typeface="Times New Roman" panose="02020603050405020304" pitchFamily="18" charset="0"/>
              <a:sym typeface="Roboto"/>
            </a:endParaRPr>
          </a:p>
          <a:p>
            <a:pPr marL="342900" lvl="0" indent="-342900" algn="just" rtl="0">
              <a:spcBef>
                <a:spcPts val="0"/>
              </a:spcBef>
              <a:spcAft>
                <a:spcPts val="0"/>
              </a:spcAft>
              <a:buAutoNum type="arabicPeriod"/>
            </a:pPr>
            <a:endParaRPr lang="en-US" sz="1200" dirty="0">
              <a:latin typeface="Times New Roman" panose="02020603050405020304" pitchFamily="18" charset="0"/>
              <a:ea typeface="Roboto"/>
              <a:cs typeface="Times New Roman" panose="02020603050405020304" pitchFamily="18" charset="0"/>
              <a:sym typeface="Roboto"/>
            </a:endParaRPr>
          </a:p>
          <a:p>
            <a:pPr lvl="0" algn="just" rtl="0">
              <a:spcBef>
                <a:spcPts val="0"/>
              </a:spcBef>
              <a:spcAft>
                <a:spcPts val="0"/>
              </a:spcAft>
            </a:pPr>
            <a:r>
              <a:rPr lang="en-US" sz="1200" dirty="0">
                <a:latin typeface="Times New Roman" panose="02020603050405020304" pitchFamily="18" charset="0"/>
                <a:ea typeface="Roboto"/>
                <a:cs typeface="Times New Roman" panose="02020603050405020304" pitchFamily="18" charset="0"/>
                <a:sym typeface="Roboto"/>
              </a:rPr>
              <a:t>3. For 10-fold cross validation, each model took close to two and a half minute to produce result for randomized samples.</a:t>
            </a:r>
          </a:p>
          <a:p>
            <a:pPr lvl="0" algn="just" rtl="0">
              <a:spcBef>
                <a:spcPts val="0"/>
              </a:spcBef>
              <a:spcAft>
                <a:spcPts val="0"/>
              </a:spcAft>
            </a:pPr>
            <a:r>
              <a:rPr lang="en-US" sz="1200" i="1" dirty="0">
                <a:latin typeface="Times New Roman" panose="02020603050405020304" pitchFamily="18" charset="0"/>
                <a:ea typeface="Roboto"/>
                <a:cs typeface="Times New Roman" panose="02020603050405020304" pitchFamily="18" charset="0"/>
                <a:sym typeface="Roboto"/>
              </a:rPr>
              <a:t>	</a:t>
            </a:r>
            <a:r>
              <a:rPr lang="en-US" sz="1000" i="1" dirty="0">
                <a:latin typeface="Times New Roman" panose="02020603050405020304" pitchFamily="18" charset="0"/>
                <a:ea typeface="Roboto"/>
                <a:cs typeface="Times New Roman" panose="02020603050405020304" pitchFamily="18" charset="0"/>
                <a:sym typeface="Roboto"/>
              </a:rPr>
              <a:t>a. Elastic-net uses 88 features, where as Lasso uses 99 features. While Ridge as we would expect uses all 178 features for tuning.</a:t>
            </a:r>
          </a:p>
          <a:p>
            <a:pPr lvl="0" algn="just" rtl="0">
              <a:spcBef>
                <a:spcPts val="0"/>
              </a:spcBef>
              <a:spcAft>
                <a:spcPts val="0"/>
              </a:spcAft>
            </a:pPr>
            <a:r>
              <a:rPr lang="en-US" sz="1000" i="1" dirty="0">
                <a:latin typeface="Times New Roman" panose="02020603050405020304" pitchFamily="18" charset="0"/>
                <a:ea typeface="Roboto"/>
                <a:cs typeface="Times New Roman" panose="02020603050405020304" pitchFamily="18" charset="0"/>
                <a:sym typeface="Roboto"/>
              </a:rPr>
              <a:t>	b. When the same experiment was run for 50 such samples, the order of the time it took to run each model is as follows:</a:t>
            </a:r>
          </a:p>
          <a:p>
            <a:pPr lvl="0" algn="just" rtl="0">
              <a:spcBef>
                <a:spcPts val="0"/>
              </a:spcBef>
              <a:spcAft>
                <a:spcPts val="0"/>
              </a:spcAft>
            </a:pPr>
            <a:r>
              <a:rPr lang="en-US" sz="1000" i="1" dirty="0">
                <a:latin typeface="Times New Roman" panose="02020603050405020304" pitchFamily="18" charset="0"/>
                <a:ea typeface="Roboto"/>
                <a:cs typeface="Times New Roman" panose="02020603050405020304" pitchFamily="18" charset="0"/>
                <a:sym typeface="Roboto"/>
              </a:rPr>
              <a:t>	     Lasso &gt; Ridge &gt; Elastic-net</a:t>
            </a:r>
            <a:endParaRPr lang="en" sz="1000" i="1" dirty="0">
              <a:latin typeface="Times New Roman" panose="02020603050405020304" pitchFamily="18" charset="0"/>
              <a:ea typeface="Roboto"/>
              <a:cs typeface="Times New Roman" panose="02020603050405020304" pitchFamily="18" charset="0"/>
              <a:sym typeface="Roboto"/>
            </a:endParaRPr>
          </a:p>
          <a:p>
            <a:pPr lvl="2" algn="just"/>
            <a:endParaRPr lang="en" sz="1200" dirty="0">
              <a:latin typeface="Times New Roman" panose="02020603050405020304" pitchFamily="18" charset="0"/>
              <a:ea typeface="Roboto"/>
              <a:cs typeface="Times New Roman" panose="02020603050405020304" pitchFamily="18" charset="0"/>
              <a:sym typeface="Roboto"/>
            </a:endParaRPr>
          </a:p>
          <a:p>
            <a:pPr lvl="2" algn="just"/>
            <a:endParaRPr lang="en" sz="1200" dirty="0">
              <a:latin typeface="Times New Roman" panose="02020603050405020304" pitchFamily="18" charset="0"/>
              <a:ea typeface="Roboto"/>
              <a:cs typeface="Times New Roman" panose="02020603050405020304" pitchFamily="18" charset="0"/>
              <a:sym typeface="Roboto"/>
            </a:endParaRPr>
          </a:p>
          <a:p>
            <a:pPr lvl="2" algn="just"/>
            <a:r>
              <a:rPr lang="en" sz="1200" dirty="0">
                <a:latin typeface="Times New Roman" panose="02020603050405020304" pitchFamily="18" charset="0"/>
                <a:ea typeface="Roboto"/>
                <a:cs typeface="Times New Roman" panose="02020603050405020304" pitchFamily="18" charset="0"/>
                <a:sym typeface="Roboto"/>
              </a:rPr>
              <a:t>4. We looked at the important features for each models and arranged it in the descending order of beta values from Random Forest.</a:t>
            </a:r>
          </a:p>
          <a:p>
            <a:pPr lvl="2" algn="just"/>
            <a:r>
              <a:rPr lang="en" sz="1200" dirty="0">
                <a:latin typeface="Times New Roman" panose="02020603050405020304" pitchFamily="18" charset="0"/>
                <a:ea typeface="Roboto"/>
                <a:cs typeface="Times New Roman" panose="02020603050405020304" pitchFamily="18" charset="0"/>
                <a:sym typeface="Roboto"/>
              </a:rPr>
              <a:t>	</a:t>
            </a:r>
            <a:r>
              <a:rPr lang="en" sz="1000" i="1" dirty="0">
                <a:latin typeface="Times New Roman" panose="02020603050405020304" pitchFamily="18" charset="0"/>
                <a:ea typeface="Roboto"/>
                <a:cs typeface="Times New Roman" panose="02020603050405020304" pitchFamily="18" charset="0"/>
                <a:sym typeface="Roboto"/>
              </a:rPr>
              <a:t>a. Random Forest is not great for classification as decision trees overfit the model greatly. Therefore, some of the features which will appear           	     important for RF might not appear significant for other models. However, feature X7, X11, X158, X92 appears to be important for all the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D13D-7472-42F8-B207-03BF402806B6}"/>
              </a:ext>
            </a:extLst>
          </p:cNvPr>
          <p:cNvSpPr>
            <a:spLocks noGrp="1"/>
          </p:cNvSpPr>
          <p:nvPr>
            <p:ph type="ctrTitle"/>
          </p:nvPr>
        </p:nvSpPr>
        <p:spPr>
          <a:xfrm>
            <a:off x="1004695" y="1935407"/>
            <a:ext cx="6619244" cy="961829"/>
          </a:xfrm>
        </p:spPr>
        <p:txBody>
          <a:bodyPr/>
          <a:lstStyle/>
          <a:p>
            <a:pPr algn="ctr"/>
            <a:r>
              <a:rPr lang="en-US" sz="4500" dirty="0"/>
              <a:t>THANK YOU!</a:t>
            </a:r>
            <a:endParaRPr lang="en-US" sz="4500" b="1" dirty="0"/>
          </a:p>
        </p:txBody>
      </p:sp>
    </p:spTree>
    <p:extLst>
      <p:ext uri="{BB962C8B-B14F-4D97-AF65-F5344CB8AC3E}">
        <p14:creationId xmlns:p14="http://schemas.microsoft.com/office/powerpoint/2010/main" val="314314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Dataset Overview</a:t>
            </a:r>
            <a:endParaRPr dirty="0">
              <a:latin typeface="Times New Roman" panose="02020603050405020304" pitchFamily="18" charset="0"/>
              <a:cs typeface="Times New Roman" panose="02020603050405020304" pitchFamily="18" charset="0"/>
            </a:endParaRPr>
          </a:p>
        </p:txBody>
      </p:sp>
      <p:sp>
        <p:nvSpPr>
          <p:cNvPr id="71" name="Google Shape;71;p14"/>
          <p:cNvSpPr txBox="1"/>
          <p:nvPr/>
        </p:nvSpPr>
        <p:spPr>
          <a:xfrm>
            <a:off x="311725" y="1427450"/>
            <a:ext cx="8666700" cy="350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b="1" dirty="0">
                <a:latin typeface="Times New Roman" panose="02020603050405020304" pitchFamily="18" charset="0"/>
                <a:ea typeface="Roboto"/>
                <a:cs typeface="Times New Roman" panose="02020603050405020304" pitchFamily="18" charset="0"/>
                <a:sym typeface="Roboto"/>
              </a:rPr>
              <a:t>Description:</a:t>
            </a:r>
          </a:p>
          <a:p>
            <a:pPr marL="0" lvl="0" indent="0" algn="just" rtl="0">
              <a:spcBef>
                <a:spcPts val="0"/>
              </a:spcBef>
              <a:spcAft>
                <a:spcPts val="0"/>
              </a:spcAft>
              <a:buNone/>
            </a:pPr>
            <a:endParaRPr b="1" dirty="0">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US" b="0" dirty="0">
                <a:solidFill>
                  <a:srgbClr val="111111"/>
                </a:solidFill>
                <a:effectLst/>
                <a:latin typeface="Times New Roman" panose="02020603050405020304" pitchFamily="18" charset="0"/>
                <a:cs typeface="Times New Roman" panose="02020603050405020304" pitchFamily="18" charset="0"/>
              </a:rPr>
              <a:t>Epilepsy is a serious brain illness that is an endemic neurological disorder all over the world. It is a clinical result that occurs with abnormal neurological electrical discharging of the brain. Epileptic seizures represent the most common positive signs and symptoms of brain disturbance, and epilepsy is one of the most common primary brain disorders. </a:t>
            </a:r>
          </a:p>
          <a:p>
            <a:pPr marL="0" lvl="0" indent="0" algn="just" rtl="0">
              <a:spcBef>
                <a:spcPts val="0"/>
              </a:spcBef>
              <a:spcAft>
                <a:spcPts val="0"/>
              </a:spcAft>
              <a:buNone/>
            </a:pPr>
            <a:endParaRPr lang="en-US" dirty="0">
              <a:solidFill>
                <a:srgbClr val="11111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dirty="0">
              <a:solidFill>
                <a:srgbClr val="11111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b="0" dirty="0">
                <a:solidFill>
                  <a:srgbClr val="111111"/>
                </a:solidFill>
                <a:effectLst/>
                <a:latin typeface="Times New Roman" panose="02020603050405020304" pitchFamily="18" charset="0"/>
                <a:cs typeface="Times New Roman" panose="02020603050405020304" pitchFamily="18" charset="0"/>
              </a:rPr>
              <a:t>For diagnosing epilepsy, research is needed for a better understanding of mechanisms causing epileptic disorders. The evaluation and treatment of neurophysiologic disorders are diagnosed with the EEG</a:t>
            </a:r>
            <a:r>
              <a:rPr lang="en-US" dirty="0">
                <a:solidFill>
                  <a:srgbClr val="111111"/>
                </a:solidFill>
                <a:latin typeface="Times New Roman" panose="02020603050405020304" pitchFamily="18" charset="0"/>
                <a:cs typeface="Times New Roman" panose="02020603050405020304" pitchFamily="18" charset="0"/>
              </a:rPr>
              <a:t> results</a:t>
            </a:r>
            <a:r>
              <a:rPr lang="en-US" b="0" dirty="0">
                <a:solidFill>
                  <a:srgbClr val="111111"/>
                </a:solidFill>
                <a:effectLst/>
                <a:latin typeface="Times New Roman" panose="02020603050405020304" pitchFamily="18" charset="0"/>
                <a:cs typeface="Times New Roman" panose="02020603050405020304" pitchFamily="18" charset="0"/>
              </a:rPr>
              <a:t>. EEG is crucial for the accurate classification of different forms of epilepsy.</a:t>
            </a:r>
            <a:endParaRPr lang="en" dirty="0">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08933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Dictionary</a:t>
            </a:r>
            <a:endParaRPr dirty="0">
              <a:latin typeface="Times New Roman" panose="02020603050405020304" pitchFamily="18" charset="0"/>
              <a:cs typeface="Times New Roman" panose="02020603050405020304" pitchFamily="18" charset="0"/>
            </a:endParaRPr>
          </a:p>
        </p:txBody>
      </p:sp>
      <p:sp>
        <p:nvSpPr>
          <p:cNvPr id="71" name="Google Shape;71;p14"/>
          <p:cNvSpPr txBox="1"/>
          <p:nvPr/>
        </p:nvSpPr>
        <p:spPr>
          <a:xfrm>
            <a:off x="263234" y="1188459"/>
            <a:ext cx="8666700" cy="3847668"/>
          </a:xfrm>
          <a:prstGeom prst="rect">
            <a:avLst/>
          </a:prstGeom>
          <a:noFill/>
          <a:ln>
            <a:noFill/>
          </a:ln>
        </p:spPr>
        <p:txBody>
          <a:bodyPr spcFirstLastPara="1" wrap="square" lIns="91425" tIns="91425" rIns="91425" bIns="91425" anchor="t" anchorCtr="0">
            <a:noAutofit/>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About the dataset:</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sz="1300" b="0" i="0" dirty="0">
                <a:solidFill>
                  <a:srgbClr val="000000"/>
                </a:solidFill>
                <a:effectLst/>
                <a:latin typeface="Times New Roman" panose="02020603050405020304" pitchFamily="18" charset="0"/>
                <a:cs typeface="Times New Roman" panose="02020603050405020304" pitchFamily="18" charset="0"/>
              </a:rPr>
              <a:t>There are 178 features of which t</a:t>
            </a:r>
            <a:r>
              <a:rPr lang="en-US" sz="1300" b="0" i="0" dirty="0">
                <a:solidFill>
                  <a:srgbClr val="123654"/>
                </a:solidFill>
                <a:effectLst/>
                <a:latin typeface="Times New Roman" panose="02020603050405020304" pitchFamily="18" charset="0"/>
                <a:cs typeface="Times New Roman" panose="02020603050405020304" pitchFamily="18" charset="0"/>
              </a:rPr>
              <a:t>he Explanatory variables are X1, X2, ..., X178 (each feature represents the signals received by brain and its proximity to the point where the seizure was first recorded), with one response variable as y.</a:t>
            </a:r>
            <a:endParaRPr lang="en-US" sz="1300" b="0" i="0" dirty="0">
              <a:solidFill>
                <a:srgbClr val="111111"/>
              </a:solidFill>
              <a:effectLst/>
              <a:latin typeface="Times New Roman" panose="02020603050405020304" pitchFamily="18" charset="0"/>
              <a:cs typeface="Times New Roman" panose="02020603050405020304" pitchFamily="18" charset="0"/>
            </a:endParaRPr>
          </a:p>
          <a:p>
            <a:pPr algn="just"/>
            <a:r>
              <a:rPr lang="en-US" sz="1300" b="0" i="0" dirty="0">
                <a:solidFill>
                  <a:srgbClr val="111111"/>
                </a:solidFill>
                <a:effectLst/>
                <a:latin typeface="Times New Roman" panose="02020603050405020304" pitchFamily="18" charset="0"/>
                <a:cs typeface="Times New Roman" panose="02020603050405020304" pitchFamily="18" charset="0"/>
              </a:rPr>
              <a:t>In this exercise, the aim of this study is to detect epileptic seizures using different feature extraction methods and comparison of the performance from various ML methods used for classification. Our aim will be to classify the brain activity and recognize whether there is a seizure identified or not. </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l"/>
            <a:r>
              <a:rPr lang="en-US" b="1" i="0" dirty="0">
                <a:solidFill>
                  <a:srgbClr val="111111"/>
                </a:solidFill>
                <a:effectLst/>
                <a:latin typeface="Times New Roman" panose="02020603050405020304" pitchFamily="18" charset="0"/>
                <a:cs typeface="Times New Roman" panose="02020603050405020304" pitchFamily="18" charset="0"/>
              </a:rPr>
              <a:t>Summary of the dataset:</a:t>
            </a:r>
            <a:endParaRPr lang="en-US" b="0" i="0" dirty="0">
              <a:solidFill>
                <a:srgbClr val="111111"/>
              </a:solidFill>
              <a:effectLst/>
              <a:latin typeface="Times New Roman" panose="02020603050405020304" pitchFamily="18" charset="0"/>
              <a:cs typeface="Times New Roman" panose="02020603050405020304" pitchFamily="18" charset="0"/>
            </a:endParaRPr>
          </a:p>
          <a:p>
            <a:pPr algn="l"/>
            <a:r>
              <a:rPr lang="en-US" b="0" i="0" dirty="0">
                <a:solidFill>
                  <a:srgbClr val="111111"/>
                </a:solidFill>
                <a:effectLst/>
                <a:latin typeface="Times New Roman" panose="02020603050405020304" pitchFamily="18" charset="0"/>
                <a:cs typeface="Times New Roman" panose="02020603050405020304" pitchFamily="18" charset="0"/>
              </a:rPr>
              <a:t>p   =  179</a:t>
            </a:r>
          </a:p>
          <a:p>
            <a:pPr algn="l"/>
            <a:r>
              <a:rPr lang="en-US" b="0" i="0" dirty="0">
                <a:solidFill>
                  <a:srgbClr val="111111"/>
                </a:solidFill>
                <a:effectLst/>
                <a:latin typeface="Times New Roman" panose="02020603050405020304" pitchFamily="18" charset="0"/>
                <a:cs typeface="Times New Roman" panose="02020603050405020304" pitchFamily="18" charset="0"/>
              </a:rPr>
              <a:t>n   =  11500</a:t>
            </a:r>
          </a:p>
          <a:p>
            <a:pPr algn="l"/>
            <a:r>
              <a:rPr lang="en-US" b="0" i="0" dirty="0">
                <a:solidFill>
                  <a:srgbClr val="111111"/>
                </a:solidFill>
                <a:effectLst/>
                <a:latin typeface="Times New Roman" panose="02020603050405020304" pitchFamily="18" charset="0"/>
                <a:cs typeface="Times New Roman" panose="02020603050405020304" pitchFamily="18" charset="0"/>
              </a:rPr>
              <a:t>n+ =  2300</a:t>
            </a:r>
          </a:p>
          <a:p>
            <a:pPr algn="l"/>
            <a:r>
              <a:rPr lang="en-US" b="0" i="0" dirty="0">
                <a:solidFill>
                  <a:srgbClr val="111111"/>
                </a:solidFill>
                <a:effectLst/>
                <a:latin typeface="Times New Roman" panose="02020603050405020304" pitchFamily="18" charset="0"/>
                <a:cs typeface="Times New Roman" panose="02020603050405020304" pitchFamily="18" charset="0"/>
              </a:rPr>
              <a:t>n-  =  9200</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l"/>
            <a:r>
              <a:rPr lang="en-US" b="0" i="0" dirty="0">
                <a:solidFill>
                  <a:srgbClr val="111111"/>
                </a:solidFill>
                <a:effectLst/>
                <a:latin typeface="Times New Roman" panose="02020603050405020304" pitchFamily="18" charset="0"/>
                <a:cs typeface="Times New Roman" panose="02020603050405020304" pitchFamily="18" charset="0"/>
              </a:rPr>
              <a:t>The dataset and more information about how the data collected can be found here:</a:t>
            </a:r>
          </a:p>
          <a:p>
            <a:pPr algn="l"/>
            <a:r>
              <a:rPr lang="en-US" b="0" i="0" dirty="0">
                <a:solidFill>
                  <a:srgbClr val="111111"/>
                </a:solidFill>
                <a:effectLst/>
                <a:latin typeface="Times New Roman" panose="02020603050405020304" pitchFamily="18" charset="0"/>
                <a:cs typeface="Times New Roman" panose="02020603050405020304" pitchFamily="18" charset="0"/>
                <a:hlinkClick r:id="rId3"/>
              </a:rPr>
              <a:t>https://archive.ics.uci.edu/ml/datasets/Epileptic+Seizure+Recognition</a:t>
            </a:r>
            <a:endParaRPr lang="en-US" b="0" i="0" dirty="0">
              <a:solidFill>
                <a:srgbClr val="111111"/>
              </a:solidFill>
              <a:effectLst/>
              <a:latin typeface="Times New Roman" panose="02020603050405020304" pitchFamily="18" charset="0"/>
              <a:cs typeface="Times New Roman" panose="02020603050405020304" pitchFamily="18" charset="0"/>
            </a:endParaRPr>
          </a:p>
          <a:p>
            <a:pPr algn="l"/>
            <a:endParaRPr lang="en-US" b="0" i="0" dirty="0">
              <a:solidFill>
                <a:srgbClr val="11111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AUC results comparison for train and test set</a:t>
            </a:r>
            <a:endParaRPr dirty="0">
              <a:latin typeface="Times New Roman" panose="02020603050405020304" pitchFamily="18" charset="0"/>
              <a:cs typeface="Times New Roman" panose="02020603050405020304" pitchFamily="18" charset="0"/>
            </a:endParaRPr>
          </a:p>
        </p:txBody>
      </p:sp>
      <p:pic>
        <p:nvPicPr>
          <p:cNvPr id="77" name="Google Shape;77;p15"/>
          <p:cNvPicPr preferRelativeResize="0"/>
          <p:nvPr/>
        </p:nvPicPr>
        <p:blipFill>
          <a:blip r:embed="rId3">
            <a:alphaModFix/>
          </a:blip>
          <a:stretch>
            <a:fillRect/>
          </a:stretch>
        </p:blipFill>
        <p:spPr>
          <a:xfrm>
            <a:off x="311725" y="1386775"/>
            <a:ext cx="3810000" cy="3571875"/>
          </a:xfrm>
          <a:prstGeom prst="rect">
            <a:avLst/>
          </a:prstGeom>
          <a:noFill/>
          <a:ln>
            <a:noFill/>
          </a:ln>
        </p:spPr>
      </p:pic>
      <p:pic>
        <p:nvPicPr>
          <p:cNvPr id="78" name="Google Shape;78;p15"/>
          <p:cNvPicPr preferRelativeResize="0"/>
          <p:nvPr/>
        </p:nvPicPr>
        <p:blipFill>
          <a:blip r:embed="rId4">
            <a:alphaModFix/>
          </a:blip>
          <a:stretch>
            <a:fillRect/>
          </a:stretch>
        </p:blipFill>
        <p:spPr>
          <a:xfrm>
            <a:off x="4740050" y="1386775"/>
            <a:ext cx="3810000" cy="35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Model accuracy and run time</a:t>
            </a:r>
            <a:endParaRPr dirty="0">
              <a:latin typeface="Times New Roman" panose="02020603050405020304" pitchFamily="18" charset="0"/>
              <a:cs typeface="Times New Roman" panose="02020603050405020304" pitchFamily="18" charset="0"/>
            </a:endParaRPr>
          </a:p>
        </p:txBody>
      </p:sp>
      <p:graphicFrame>
        <p:nvGraphicFramePr>
          <p:cNvPr id="96" name="Google Shape;96;p17"/>
          <p:cNvGraphicFramePr/>
          <p:nvPr>
            <p:extLst>
              <p:ext uri="{D42A27DB-BD31-4B8C-83A1-F6EECF244321}">
                <p14:modId xmlns:p14="http://schemas.microsoft.com/office/powerpoint/2010/main" val="2826289723"/>
              </p:ext>
            </p:extLst>
          </p:nvPr>
        </p:nvGraphicFramePr>
        <p:xfrm>
          <a:off x="900775" y="1684325"/>
          <a:ext cx="7239000" cy="2651610"/>
        </p:xfrm>
        <a:graphic>
          <a:graphicData uri="http://schemas.openxmlformats.org/drawingml/2006/table">
            <a:tbl>
              <a:tblPr>
                <a:noFill/>
                <a:tableStyleId>{7D62FEBE-175F-4B3D-8D5F-1D2118639E96}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dirty="0"/>
                        <a:t>Fit</a:t>
                      </a:r>
                      <a:endParaRPr b="1" dirty="0"/>
                    </a:p>
                  </a:txBody>
                  <a:tcPr marL="91425" marR="91425" marT="91425" marB="91425"/>
                </a:tc>
                <a:tc>
                  <a:txBody>
                    <a:bodyPr/>
                    <a:lstStyle/>
                    <a:p>
                      <a:pPr marL="0" lvl="0" indent="0" algn="ctr" rtl="0">
                        <a:spcBef>
                          <a:spcPts val="0"/>
                        </a:spcBef>
                        <a:spcAft>
                          <a:spcPts val="0"/>
                        </a:spcAft>
                        <a:buNone/>
                      </a:pPr>
                      <a:r>
                        <a:rPr lang="en" b="1" dirty="0"/>
                        <a:t>AUC*</a:t>
                      </a:r>
                      <a:endParaRPr b="1" dirty="0"/>
                    </a:p>
                  </a:txBody>
                  <a:tcPr marL="91425" marR="91425" marT="91425" marB="91425"/>
                </a:tc>
                <a:tc>
                  <a:txBody>
                    <a:bodyPr/>
                    <a:lstStyle/>
                    <a:p>
                      <a:pPr marL="0" lvl="0" indent="0" algn="ctr" rtl="0">
                        <a:spcBef>
                          <a:spcPts val="0"/>
                        </a:spcBef>
                        <a:spcAft>
                          <a:spcPts val="0"/>
                        </a:spcAft>
                        <a:buNone/>
                      </a:pPr>
                      <a:r>
                        <a:rPr lang="en" b="1" dirty="0"/>
                        <a:t>Time**</a:t>
                      </a:r>
                      <a:endParaRPr b="1"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t>Random Forest</a:t>
                      </a:r>
                      <a:endParaRPr dirty="0"/>
                    </a:p>
                  </a:txBody>
                  <a:tcPr marL="91425" marR="91425" marT="91425" marB="91425"/>
                </a:tc>
                <a:tc>
                  <a:txBody>
                    <a:bodyPr/>
                    <a:lstStyle/>
                    <a:p>
                      <a:pPr marL="0" lvl="0" indent="0" algn="ctr" rtl="0">
                        <a:spcBef>
                          <a:spcPts val="0"/>
                        </a:spcBef>
                        <a:spcAft>
                          <a:spcPts val="0"/>
                        </a:spcAft>
                        <a:buNone/>
                      </a:pPr>
                      <a:r>
                        <a:rPr lang="en" dirty="0"/>
                        <a:t>0.992 - 0.997</a:t>
                      </a:r>
                    </a:p>
                  </a:txBody>
                  <a:tcPr marL="91425" marR="91425" marT="91425" marB="91425"/>
                </a:tc>
                <a:tc>
                  <a:txBody>
                    <a:bodyPr/>
                    <a:lstStyle/>
                    <a:p>
                      <a:pPr marL="0" lvl="0" indent="0" algn="ctr" rtl="0">
                        <a:spcBef>
                          <a:spcPts val="0"/>
                        </a:spcBef>
                        <a:spcAft>
                          <a:spcPts val="0"/>
                        </a:spcAft>
                        <a:buNone/>
                      </a:pPr>
                      <a:r>
                        <a:rPr lang="en" dirty="0"/>
                        <a:t>9.52 mins</a:t>
                      </a:r>
                      <a:endParaRPr dirty="0"/>
                    </a:p>
                    <a:p>
                      <a:pPr marL="0" lvl="0" indent="0" algn="ctr" rtl="0">
                        <a:spcBef>
                          <a:spcPts val="0"/>
                        </a:spcBef>
                        <a:spcAft>
                          <a:spcPts val="0"/>
                        </a:spcAft>
                        <a:buNone/>
                      </a:pPr>
                      <a:r>
                        <a:rPr lang="en" sz="1100" dirty="0"/>
                        <a:t>(AUC: 0.99)</a:t>
                      </a:r>
                      <a:endParaRPr sz="11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t>Elastic Net</a:t>
                      </a:r>
                      <a:endParaRPr dirty="0"/>
                    </a:p>
                  </a:txBody>
                  <a:tcPr marL="91425" marR="91425" marT="91425" marB="91425"/>
                </a:tc>
                <a:tc>
                  <a:txBody>
                    <a:bodyPr/>
                    <a:lstStyle/>
                    <a:p>
                      <a:pPr marL="0" lvl="0" indent="0" algn="ctr" rtl="0">
                        <a:spcBef>
                          <a:spcPts val="0"/>
                        </a:spcBef>
                        <a:spcAft>
                          <a:spcPts val="0"/>
                        </a:spcAft>
                        <a:buNone/>
                      </a:pPr>
                      <a:r>
                        <a:rPr lang="en" dirty="0"/>
                        <a:t>0.48 – 0.57</a:t>
                      </a:r>
                    </a:p>
                  </a:txBody>
                  <a:tcPr marL="91425" marR="91425" marT="91425" marB="91425"/>
                </a:tc>
                <a:tc>
                  <a:txBody>
                    <a:bodyPr/>
                    <a:lstStyle/>
                    <a:p>
                      <a:pPr marL="0" lvl="0" indent="0" algn="ctr" rtl="0">
                        <a:spcBef>
                          <a:spcPts val="0"/>
                        </a:spcBef>
                        <a:spcAft>
                          <a:spcPts val="0"/>
                        </a:spcAft>
                        <a:buNone/>
                      </a:pPr>
                      <a:r>
                        <a:rPr lang="en" dirty="0"/>
                        <a:t>2.71 mins</a:t>
                      </a:r>
                      <a:endParaRPr dirty="0"/>
                    </a:p>
                    <a:p>
                      <a:pPr marL="0" lvl="0" indent="0" algn="ctr" rtl="0">
                        <a:spcBef>
                          <a:spcPts val="0"/>
                        </a:spcBef>
                        <a:spcAft>
                          <a:spcPts val="0"/>
                        </a:spcAft>
                        <a:buNone/>
                      </a:pPr>
                      <a:r>
                        <a:rPr lang="en" sz="1100" dirty="0"/>
                        <a:t>(AUC: 0.60)</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dirty="0"/>
                        <a:t>Lasso</a:t>
                      </a:r>
                      <a:endParaRPr dirty="0"/>
                    </a:p>
                  </a:txBody>
                  <a:tcPr marL="91425" marR="91425" marT="91425" marB="91425"/>
                </a:tc>
                <a:tc>
                  <a:txBody>
                    <a:bodyPr/>
                    <a:lstStyle/>
                    <a:p>
                      <a:pPr marL="0" lvl="0" indent="0" algn="ctr" rtl="0">
                        <a:spcBef>
                          <a:spcPts val="0"/>
                        </a:spcBef>
                        <a:spcAft>
                          <a:spcPts val="0"/>
                        </a:spcAft>
                        <a:buNone/>
                      </a:pPr>
                      <a:r>
                        <a:rPr lang="en" dirty="0"/>
                        <a:t>0.50 – 0.58</a:t>
                      </a:r>
                      <a:endParaRPr dirty="0"/>
                    </a:p>
                  </a:txBody>
                  <a:tcPr marL="91425" marR="91425" marT="91425" marB="91425"/>
                </a:tc>
                <a:tc>
                  <a:txBody>
                    <a:bodyPr/>
                    <a:lstStyle/>
                    <a:p>
                      <a:pPr marL="0" lvl="0" indent="0" algn="ctr" rtl="0">
                        <a:spcBef>
                          <a:spcPts val="0"/>
                        </a:spcBef>
                        <a:spcAft>
                          <a:spcPts val="0"/>
                        </a:spcAft>
                        <a:buNone/>
                      </a:pPr>
                      <a:r>
                        <a:rPr lang="en" dirty="0"/>
                        <a:t>2.57 mins</a:t>
                      </a:r>
                      <a:endParaRPr dirty="0"/>
                    </a:p>
                    <a:p>
                      <a:pPr marL="0" lvl="0" indent="0" algn="ctr" rtl="0">
                        <a:spcBef>
                          <a:spcPts val="0"/>
                        </a:spcBef>
                        <a:spcAft>
                          <a:spcPts val="0"/>
                        </a:spcAft>
                        <a:buNone/>
                      </a:pPr>
                      <a:r>
                        <a:rPr lang="en" sz="1100" dirty="0"/>
                        <a:t>(AUC: 0.59)</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dirty="0"/>
                        <a:t>Ridge</a:t>
                      </a:r>
                      <a:endParaRPr dirty="0"/>
                    </a:p>
                  </a:txBody>
                  <a:tcPr marL="91425" marR="91425" marT="91425" marB="91425"/>
                </a:tc>
                <a:tc>
                  <a:txBody>
                    <a:bodyPr/>
                    <a:lstStyle/>
                    <a:p>
                      <a:pPr marL="0" lvl="0" indent="0" algn="ctr" rtl="0">
                        <a:spcBef>
                          <a:spcPts val="0"/>
                        </a:spcBef>
                        <a:spcAft>
                          <a:spcPts val="0"/>
                        </a:spcAft>
                        <a:buNone/>
                      </a:pPr>
                      <a:r>
                        <a:rPr lang="en" dirty="0"/>
                        <a:t>0.49 – 0.58</a:t>
                      </a:r>
                      <a:endParaRPr dirty="0"/>
                    </a:p>
                  </a:txBody>
                  <a:tcPr marL="91425" marR="91425" marT="91425" marB="91425"/>
                </a:tc>
                <a:tc>
                  <a:txBody>
                    <a:bodyPr/>
                    <a:lstStyle/>
                    <a:p>
                      <a:pPr marL="0" lvl="0" indent="0" algn="ctr" rtl="0">
                        <a:spcBef>
                          <a:spcPts val="0"/>
                        </a:spcBef>
                        <a:spcAft>
                          <a:spcPts val="0"/>
                        </a:spcAft>
                        <a:buNone/>
                      </a:pPr>
                      <a:r>
                        <a:rPr lang="en" dirty="0"/>
                        <a:t>2.99 mins</a:t>
                      </a:r>
                      <a:endParaRPr dirty="0"/>
                    </a:p>
                    <a:p>
                      <a:pPr marL="0" lvl="0" indent="0" algn="ctr" rtl="0">
                        <a:spcBef>
                          <a:spcPts val="0"/>
                        </a:spcBef>
                        <a:spcAft>
                          <a:spcPts val="0"/>
                        </a:spcAft>
                        <a:buNone/>
                      </a:pPr>
                      <a:r>
                        <a:rPr lang="en" sz="1100" dirty="0"/>
                        <a:t>(AUC: 0.62)</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97" name="Google Shape;97;p17"/>
          <p:cNvSpPr txBox="1"/>
          <p:nvPr/>
        </p:nvSpPr>
        <p:spPr>
          <a:xfrm>
            <a:off x="68675" y="4335935"/>
            <a:ext cx="5606400" cy="4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Times New Roman" panose="02020603050405020304" pitchFamily="18" charset="0"/>
                <a:ea typeface="Roboto"/>
                <a:cs typeface="Times New Roman" panose="02020603050405020304" pitchFamily="18" charset="0"/>
                <a:sym typeface="Roboto"/>
              </a:rPr>
              <a:t>*   90% test AUC interval based on the 50 samples with 90% confidence interval</a:t>
            </a:r>
            <a:endParaRPr sz="1100" dirty="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 sz="1100" dirty="0">
                <a:latin typeface="Times New Roman" panose="02020603050405020304" pitchFamily="18" charset="0"/>
                <a:ea typeface="Roboto"/>
                <a:cs typeface="Times New Roman" panose="02020603050405020304" pitchFamily="18" charset="0"/>
                <a:sym typeface="Roboto"/>
              </a:rPr>
              <a:t>** The time it takes to fit the model on all the data</a:t>
            </a:r>
            <a:endParaRPr sz="1100" dirty="0">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10-Fold CV Curves for each model</a:t>
            </a:r>
            <a:endParaRPr dirty="0">
              <a:latin typeface="Times New Roman" panose="02020603050405020304" pitchFamily="18" charset="0"/>
              <a:cs typeface="Times New Roman" panose="02020603050405020304" pitchFamily="18" charset="0"/>
            </a:endParaRPr>
          </a:p>
        </p:txBody>
      </p:sp>
      <p:graphicFrame>
        <p:nvGraphicFramePr>
          <p:cNvPr id="84" name="Google Shape;84;p16"/>
          <p:cNvGraphicFramePr/>
          <p:nvPr>
            <p:extLst>
              <p:ext uri="{D42A27DB-BD31-4B8C-83A1-F6EECF244321}">
                <p14:modId xmlns:p14="http://schemas.microsoft.com/office/powerpoint/2010/main" val="2925175716"/>
              </p:ext>
            </p:extLst>
          </p:nvPr>
        </p:nvGraphicFramePr>
        <p:xfrm>
          <a:off x="2037157" y="3697471"/>
          <a:ext cx="5330511" cy="1158150"/>
        </p:xfrm>
        <a:graphic>
          <a:graphicData uri="http://schemas.openxmlformats.org/drawingml/2006/table">
            <a:tbl>
              <a:tblPr>
                <a:noFill/>
                <a:tableStyleId>{7D62FEBE-175F-4B3D-8D5F-1D2118639E96}</a:tableStyleId>
              </a:tblPr>
              <a:tblGrid>
                <a:gridCol w="1772568">
                  <a:extLst>
                    <a:ext uri="{9D8B030D-6E8A-4147-A177-3AD203B41FA5}">
                      <a16:colId xmlns:a16="http://schemas.microsoft.com/office/drawing/2014/main" val="20000"/>
                    </a:ext>
                  </a:extLst>
                </a:gridCol>
                <a:gridCol w="1180874">
                  <a:extLst>
                    <a:ext uri="{9D8B030D-6E8A-4147-A177-3AD203B41FA5}">
                      <a16:colId xmlns:a16="http://schemas.microsoft.com/office/drawing/2014/main" val="20001"/>
                    </a:ext>
                  </a:extLst>
                </a:gridCol>
                <a:gridCol w="1247186">
                  <a:extLst>
                    <a:ext uri="{9D8B030D-6E8A-4147-A177-3AD203B41FA5}">
                      <a16:colId xmlns:a16="http://schemas.microsoft.com/office/drawing/2014/main" val="20002"/>
                    </a:ext>
                  </a:extLst>
                </a:gridCol>
                <a:gridCol w="1129883">
                  <a:extLst>
                    <a:ext uri="{9D8B030D-6E8A-4147-A177-3AD203B41FA5}">
                      <a16:colId xmlns:a16="http://schemas.microsoft.com/office/drawing/2014/main" val="20003"/>
                    </a:ext>
                  </a:extLst>
                </a:gridCol>
              </a:tblGrid>
              <a:tr h="300272">
                <a:tc>
                  <a:txBody>
                    <a:bodyPr/>
                    <a:lstStyle/>
                    <a:p>
                      <a:pPr marL="0" lvl="0" indent="0" algn="ctr" rtl="0">
                        <a:spcBef>
                          <a:spcPts val="0"/>
                        </a:spcBef>
                        <a:spcAft>
                          <a:spcPts val="0"/>
                        </a:spcAft>
                        <a:buNone/>
                      </a:pPr>
                      <a:r>
                        <a:rPr lang="en" sz="1000" b="1" dirty="0">
                          <a:latin typeface="Times New Roman" panose="02020603050405020304" pitchFamily="18" charset="0"/>
                          <a:cs typeface="Times New Roman" panose="02020603050405020304" pitchFamily="18" charset="0"/>
                        </a:rPr>
                        <a:t>Time by Fit and Size</a:t>
                      </a:r>
                      <a:endParaRPr sz="10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b="1" dirty="0">
                          <a:latin typeface="Times New Roman" panose="02020603050405020304" pitchFamily="18" charset="0"/>
                          <a:cs typeface="Times New Roman" panose="02020603050405020304" pitchFamily="18" charset="0"/>
                        </a:rPr>
                        <a:t>Lasso</a:t>
                      </a:r>
                      <a:endParaRPr sz="10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b="1" dirty="0">
                          <a:latin typeface="Times New Roman" panose="02020603050405020304" pitchFamily="18" charset="0"/>
                          <a:cs typeface="Times New Roman" panose="02020603050405020304" pitchFamily="18" charset="0"/>
                        </a:rPr>
                        <a:t>Ridge</a:t>
                      </a:r>
                      <a:endParaRPr sz="10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b="1" dirty="0">
                          <a:latin typeface="Times New Roman" panose="02020603050405020304" pitchFamily="18" charset="0"/>
                          <a:cs typeface="Times New Roman" panose="02020603050405020304" pitchFamily="18" charset="0"/>
                        </a:rPr>
                        <a:t>Elastic-Net</a:t>
                      </a:r>
                      <a:endParaRPr sz="10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00272">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Individual Sample</a:t>
                      </a:r>
                      <a:endParaRPr sz="1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2.35 mins</a:t>
                      </a:r>
                      <a:endParaRPr sz="1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2.26 mins</a:t>
                      </a:r>
                      <a:endParaRPr sz="1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2.33mins</a:t>
                      </a:r>
                      <a:endParaRPr sz="10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36772">
                <a:tc>
                  <a:txBody>
                    <a:bodyPr/>
                    <a:lstStyle/>
                    <a:p>
                      <a:pPr marL="0" lvl="0" indent="0" algn="ctr" rtl="0">
                        <a:spcBef>
                          <a:spcPts val="0"/>
                        </a:spcBef>
                        <a:spcAft>
                          <a:spcPts val="0"/>
                        </a:spcAft>
                        <a:buNone/>
                      </a:pPr>
                      <a:r>
                        <a:rPr lang="en" sz="1000" b="0" i="0" u="none" strike="noStrike" cap="none" dirty="0">
                          <a:solidFill>
                            <a:srgbClr val="000000"/>
                          </a:solidFill>
                          <a:latin typeface="Times New Roman" panose="02020603050405020304" pitchFamily="18" charset="0"/>
                          <a:cs typeface="Times New Roman" panose="02020603050405020304" pitchFamily="18" charset="0"/>
                          <a:sym typeface="Arial"/>
                        </a:rPr>
                        <a:t>50 Samples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lvl="0" indent="0" algn="ctr" rtl="0">
                        <a:spcBef>
                          <a:spcPts val="0"/>
                        </a:spcBef>
                        <a:spcAft>
                          <a:spcPts val="0"/>
                        </a:spcAft>
                        <a:buNone/>
                      </a:pPr>
                      <a:r>
                        <a:rPr lang="en" sz="1000" b="0" i="0" u="none" strike="noStrike" cap="none" dirty="0">
                          <a:solidFill>
                            <a:srgbClr val="000000"/>
                          </a:solidFill>
                          <a:latin typeface="Times New Roman" panose="02020603050405020304" pitchFamily="18" charset="0"/>
                          <a:cs typeface="Times New Roman" panose="02020603050405020304" pitchFamily="18" charset="0"/>
                          <a:sym typeface="Arial"/>
                        </a:rPr>
                        <a:t>with Thresholds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lvl="0" indent="0" algn="ctr" rtl="0">
                        <a:lnSpc>
                          <a:spcPct val="115000"/>
                        </a:lnSpc>
                        <a:spcBef>
                          <a:spcPts val="0"/>
                        </a:spcBef>
                        <a:spcAft>
                          <a:spcPts val="0"/>
                        </a:spcAft>
                        <a:buNone/>
                      </a:pPr>
                      <a:r>
                        <a:rPr lang="en" sz="1000" dirty="0">
                          <a:latin typeface="Times New Roman" panose="02020603050405020304" pitchFamily="18" charset="0"/>
                          <a:cs typeface="Times New Roman" panose="02020603050405020304" pitchFamily="18" charset="0"/>
                        </a:rPr>
                        <a:t>3.25 hours</a:t>
                      </a:r>
                      <a:endParaRPr sz="1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lnSpc>
                          <a:spcPct val="115000"/>
                        </a:lnSpc>
                        <a:spcBef>
                          <a:spcPts val="0"/>
                        </a:spcBef>
                        <a:spcAft>
                          <a:spcPts val="0"/>
                        </a:spcAft>
                        <a:buNone/>
                      </a:pPr>
                      <a:r>
                        <a:rPr lang="en" sz="1000" dirty="0">
                          <a:latin typeface="Times New Roman" panose="02020603050405020304" pitchFamily="18" charset="0"/>
                          <a:cs typeface="Times New Roman" panose="02020603050405020304" pitchFamily="18" charset="0"/>
                        </a:rPr>
                        <a:t>2.25 hours</a:t>
                      </a:r>
                      <a:endParaRPr sz="1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lnSpc>
                          <a:spcPct val="115000"/>
                        </a:lnSpc>
                        <a:spcBef>
                          <a:spcPts val="0"/>
                        </a:spcBef>
                        <a:spcAft>
                          <a:spcPts val="0"/>
                        </a:spcAft>
                        <a:buNone/>
                      </a:pPr>
                      <a:r>
                        <a:rPr lang="en" sz="1000" dirty="0">
                          <a:latin typeface="Times New Roman" panose="02020603050405020304" pitchFamily="18" charset="0"/>
                          <a:cs typeface="Times New Roman" panose="02020603050405020304" pitchFamily="18" charset="0"/>
                        </a:rPr>
                        <a:t>2.10 hours</a:t>
                      </a:r>
                      <a:endParaRPr sz="10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pic>
        <p:nvPicPr>
          <p:cNvPr id="85" name="Google Shape;85;p16"/>
          <p:cNvPicPr preferRelativeResize="0"/>
          <p:nvPr/>
        </p:nvPicPr>
        <p:blipFill>
          <a:blip r:embed="rId3">
            <a:alphaModFix/>
          </a:blip>
          <a:stretch>
            <a:fillRect/>
          </a:stretch>
        </p:blipFill>
        <p:spPr>
          <a:xfrm>
            <a:off x="81825" y="1304891"/>
            <a:ext cx="2898687" cy="2318950"/>
          </a:xfrm>
          <a:prstGeom prst="rect">
            <a:avLst/>
          </a:prstGeom>
          <a:noFill/>
          <a:ln>
            <a:noFill/>
          </a:ln>
        </p:spPr>
      </p:pic>
      <p:pic>
        <p:nvPicPr>
          <p:cNvPr id="86" name="Google Shape;86;p16"/>
          <p:cNvPicPr preferRelativeResize="0"/>
          <p:nvPr/>
        </p:nvPicPr>
        <p:blipFill>
          <a:blip r:embed="rId4">
            <a:alphaModFix/>
          </a:blip>
          <a:stretch>
            <a:fillRect/>
          </a:stretch>
        </p:blipFill>
        <p:spPr>
          <a:xfrm>
            <a:off x="3122687" y="1304891"/>
            <a:ext cx="2898687" cy="2318950"/>
          </a:xfrm>
          <a:prstGeom prst="rect">
            <a:avLst/>
          </a:prstGeom>
          <a:noFill/>
          <a:ln>
            <a:noFill/>
          </a:ln>
        </p:spPr>
      </p:pic>
      <p:pic>
        <p:nvPicPr>
          <p:cNvPr id="87" name="Google Shape;87;p16"/>
          <p:cNvPicPr preferRelativeResize="0"/>
          <p:nvPr/>
        </p:nvPicPr>
        <p:blipFill>
          <a:blip r:embed="rId5">
            <a:alphaModFix/>
          </a:blip>
          <a:stretch>
            <a:fillRect/>
          </a:stretch>
        </p:blipFill>
        <p:spPr>
          <a:xfrm>
            <a:off x="6163549" y="1337241"/>
            <a:ext cx="2817826" cy="2254261"/>
          </a:xfrm>
          <a:prstGeom prst="rect">
            <a:avLst/>
          </a:prstGeom>
          <a:noFill/>
          <a:ln>
            <a:noFill/>
          </a:ln>
        </p:spPr>
      </p:pic>
      <p:sp>
        <p:nvSpPr>
          <p:cNvPr id="88" name="Google Shape;88;p16"/>
          <p:cNvSpPr txBox="1"/>
          <p:nvPr/>
        </p:nvSpPr>
        <p:spPr>
          <a:xfrm>
            <a:off x="1037213" y="1304891"/>
            <a:ext cx="9879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a:latin typeface="Times New Roman" panose="02020603050405020304" pitchFamily="18" charset="0"/>
                <a:ea typeface="Roboto"/>
                <a:cs typeface="Times New Roman" panose="02020603050405020304" pitchFamily="18" charset="0"/>
                <a:sym typeface="Roboto"/>
              </a:rPr>
              <a:t>LASSO</a:t>
            </a:r>
            <a:endParaRPr sz="1200" u="sng">
              <a:latin typeface="Times New Roman" panose="02020603050405020304" pitchFamily="18" charset="0"/>
              <a:ea typeface="Roboto"/>
              <a:cs typeface="Times New Roman" panose="02020603050405020304" pitchFamily="18" charset="0"/>
              <a:sym typeface="Roboto"/>
            </a:endParaRPr>
          </a:p>
        </p:txBody>
      </p:sp>
      <p:sp>
        <p:nvSpPr>
          <p:cNvPr id="89" name="Google Shape;89;p16"/>
          <p:cNvSpPr txBox="1"/>
          <p:nvPr/>
        </p:nvSpPr>
        <p:spPr>
          <a:xfrm>
            <a:off x="4239638" y="1304891"/>
            <a:ext cx="9879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a:latin typeface="Times New Roman" panose="02020603050405020304" pitchFamily="18" charset="0"/>
                <a:ea typeface="Roboto"/>
                <a:cs typeface="Times New Roman" panose="02020603050405020304" pitchFamily="18" charset="0"/>
                <a:sym typeface="Roboto"/>
              </a:rPr>
              <a:t>RIDGE</a:t>
            </a:r>
            <a:endParaRPr sz="1200" u="sng">
              <a:latin typeface="Times New Roman" panose="02020603050405020304" pitchFamily="18" charset="0"/>
              <a:ea typeface="Roboto"/>
              <a:cs typeface="Times New Roman" panose="02020603050405020304" pitchFamily="18" charset="0"/>
              <a:sym typeface="Roboto"/>
            </a:endParaRPr>
          </a:p>
        </p:txBody>
      </p:sp>
      <p:sp>
        <p:nvSpPr>
          <p:cNvPr id="90" name="Google Shape;90;p16"/>
          <p:cNvSpPr txBox="1"/>
          <p:nvPr/>
        </p:nvSpPr>
        <p:spPr>
          <a:xfrm>
            <a:off x="7203612" y="1304891"/>
            <a:ext cx="1216487"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dirty="0">
                <a:latin typeface="Times New Roman" panose="02020603050405020304" pitchFamily="18" charset="0"/>
                <a:ea typeface="Roboto"/>
                <a:cs typeface="Times New Roman" panose="02020603050405020304" pitchFamily="18" charset="0"/>
                <a:sym typeface="Roboto"/>
              </a:rPr>
              <a:t>ELASTIC NET</a:t>
            </a:r>
            <a:endParaRPr sz="1200" u="sng" dirty="0">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Estimated Coefficients – I</a:t>
            </a:r>
            <a:endParaRPr dirty="0">
              <a:latin typeface="Times New Roman" panose="02020603050405020304" pitchFamily="18" charset="0"/>
              <a:cs typeface="Times New Roman" panose="02020603050405020304" pitchFamily="18" charset="0"/>
            </a:endParaRPr>
          </a:p>
        </p:txBody>
      </p:sp>
      <p:sp>
        <p:nvSpPr>
          <p:cNvPr id="7" name="Google Shape;97;p17">
            <a:extLst>
              <a:ext uri="{FF2B5EF4-FFF2-40B4-BE49-F238E27FC236}">
                <a16:creationId xmlns:a16="http://schemas.microsoft.com/office/drawing/2014/main" id="{CCE5BD72-BBAD-4165-A135-523771086865}"/>
              </a:ext>
            </a:extLst>
          </p:cNvPr>
          <p:cNvSpPr txBox="1"/>
          <p:nvPr/>
        </p:nvSpPr>
        <p:spPr>
          <a:xfrm>
            <a:off x="0" y="4836289"/>
            <a:ext cx="4253944" cy="3072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panose="02020603050405020304" pitchFamily="18" charset="0"/>
                <a:ea typeface="Roboto"/>
                <a:cs typeface="Times New Roman" panose="02020603050405020304" pitchFamily="18" charset="0"/>
                <a:sym typeface="Roboto"/>
              </a:rPr>
              <a:t>Top 60 features in descending order of beta values from Elastic Net</a:t>
            </a:r>
          </a:p>
        </p:txBody>
      </p:sp>
      <p:pic>
        <p:nvPicPr>
          <p:cNvPr id="3" name="Picture 2">
            <a:extLst>
              <a:ext uri="{FF2B5EF4-FFF2-40B4-BE49-F238E27FC236}">
                <a16:creationId xmlns:a16="http://schemas.microsoft.com/office/drawing/2014/main" id="{9E0D0E0B-6027-4F96-AE2A-81DA4D745318}"/>
              </a:ext>
            </a:extLst>
          </p:cNvPr>
          <p:cNvPicPr>
            <a:picLocks noChangeAspect="1"/>
          </p:cNvPicPr>
          <p:nvPr/>
        </p:nvPicPr>
        <p:blipFill>
          <a:blip r:embed="rId3"/>
          <a:stretch>
            <a:fillRect/>
          </a:stretch>
        </p:blipFill>
        <p:spPr>
          <a:xfrm>
            <a:off x="142009" y="1320146"/>
            <a:ext cx="8804564" cy="3602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Estimated Coefficients – II</a:t>
            </a:r>
            <a:endParaRPr dirty="0">
              <a:latin typeface="Times New Roman" panose="02020603050405020304" pitchFamily="18" charset="0"/>
              <a:cs typeface="Times New Roman" panose="02020603050405020304" pitchFamily="18" charset="0"/>
            </a:endParaRPr>
          </a:p>
        </p:txBody>
      </p:sp>
      <p:sp>
        <p:nvSpPr>
          <p:cNvPr id="7" name="Google Shape;97;p17">
            <a:extLst>
              <a:ext uri="{FF2B5EF4-FFF2-40B4-BE49-F238E27FC236}">
                <a16:creationId xmlns:a16="http://schemas.microsoft.com/office/drawing/2014/main" id="{CCE5BD72-BBAD-4165-A135-523771086865}"/>
              </a:ext>
            </a:extLst>
          </p:cNvPr>
          <p:cNvSpPr txBox="1"/>
          <p:nvPr/>
        </p:nvSpPr>
        <p:spPr>
          <a:xfrm>
            <a:off x="0" y="4836289"/>
            <a:ext cx="4741718" cy="3072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panose="02020603050405020304" pitchFamily="18" charset="0"/>
                <a:ea typeface="Roboto"/>
                <a:cs typeface="Times New Roman" panose="02020603050405020304" pitchFamily="18" charset="0"/>
                <a:sym typeface="Roboto"/>
              </a:rPr>
              <a:t>Middle 60 features (61 - 120) in descending order of beta values from Elastic Net</a:t>
            </a:r>
          </a:p>
        </p:txBody>
      </p:sp>
      <p:pic>
        <p:nvPicPr>
          <p:cNvPr id="4" name="Picture 3">
            <a:extLst>
              <a:ext uri="{FF2B5EF4-FFF2-40B4-BE49-F238E27FC236}">
                <a16:creationId xmlns:a16="http://schemas.microsoft.com/office/drawing/2014/main" id="{B75D0535-B153-43C2-95EF-2AD4626732E4}"/>
              </a:ext>
            </a:extLst>
          </p:cNvPr>
          <p:cNvPicPr>
            <a:picLocks noChangeAspect="1"/>
          </p:cNvPicPr>
          <p:nvPr/>
        </p:nvPicPr>
        <p:blipFill>
          <a:blip r:embed="rId3"/>
          <a:stretch>
            <a:fillRect/>
          </a:stretch>
        </p:blipFill>
        <p:spPr>
          <a:xfrm>
            <a:off x="280553" y="1374125"/>
            <a:ext cx="8686802" cy="3547702"/>
          </a:xfrm>
          <a:prstGeom prst="rect">
            <a:avLst/>
          </a:prstGeom>
        </p:spPr>
      </p:pic>
    </p:spTree>
    <p:extLst>
      <p:ext uri="{BB962C8B-B14F-4D97-AF65-F5344CB8AC3E}">
        <p14:creationId xmlns:p14="http://schemas.microsoft.com/office/powerpoint/2010/main" val="299745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Estimated Coefficients – III</a:t>
            </a:r>
            <a:endParaRPr dirty="0">
              <a:latin typeface="Times New Roman" panose="02020603050405020304" pitchFamily="18" charset="0"/>
              <a:cs typeface="Times New Roman" panose="02020603050405020304" pitchFamily="18" charset="0"/>
            </a:endParaRPr>
          </a:p>
        </p:txBody>
      </p:sp>
      <p:sp>
        <p:nvSpPr>
          <p:cNvPr id="7" name="Google Shape;97;p17">
            <a:extLst>
              <a:ext uri="{FF2B5EF4-FFF2-40B4-BE49-F238E27FC236}">
                <a16:creationId xmlns:a16="http://schemas.microsoft.com/office/drawing/2014/main" id="{CCE5BD72-BBAD-4165-A135-523771086865}"/>
              </a:ext>
            </a:extLst>
          </p:cNvPr>
          <p:cNvSpPr txBox="1"/>
          <p:nvPr/>
        </p:nvSpPr>
        <p:spPr>
          <a:xfrm>
            <a:off x="-1" y="4836289"/>
            <a:ext cx="4776355" cy="3072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panose="02020603050405020304" pitchFamily="18" charset="0"/>
                <a:ea typeface="Roboto"/>
                <a:cs typeface="Times New Roman" panose="02020603050405020304" pitchFamily="18" charset="0"/>
                <a:sym typeface="Roboto"/>
              </a:rPr>
              <a:t>Bottom 58 features (121-178) in descending order of beta values from Elastic Net</a:t>
            </a:r>
          </a:p>
        </p:txBody>
      </p:sp>
      <p:pic>
        <p:nvPicPr>
          <p:cNvPr id="4" name="Picture 3">
            <a:extLst>
              <a:ext uri="{FF2B5EF4-FFF2-40B4-BE49-F238E27FC236}">
                <a16:creationId xmlns:a16="http://schemas.microsoft.com/office/drawing/2014/main" id="{33419BA0-E537-46A6-9DCF-7BFD735DA135}"/>
              </a:ext>
            </a:extLst>
          </p:cNvPr>
          <p:cNvPicPr>
            <a:picLocks noChangeAspect="1"/>
          </p:cNvPicPr>
          <p:nvPr/>
        </p:nvPicPr>
        <p:blipFill>
          <a:blip r:embed="rId3"/>
          <a:stretch>
            <a:fillRect/>
          </a:stretch>
        </p:blipFill>
        <p:spPr>
          <a:xfrm>
            <a:off x="183573" y="1321919"/>
            <a:ext cx="8731827" cy="3599983"/>
          </a:xfrm>
          <a:prstGeom prst="rect">
            <a:avLst/>
          </a:prstGeom>
        </p:spPr>
      </p:pic>
    </p:spTree>
    <p:extLst>
      <p:ext uri="{BB962C8B-B14F-4D97-AF65-F5344CB8AC3E}">
        <p14:creationId xmlns:p14="http://schemas.microsoft.com/office/powerpoint/2010/main" val="2932038006"/>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TotalTime>
  <Words>756</Words>
  <Application>Microsoft Office PowerPoint</Application>
  <PresentationFormat>On-screen Show (16:9)</PresentationFormat>
  <Paragraphs>93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Roboto</vt:lpstr>
      <vt:lpstr>Merriweather</vt:lpstr>
      <vt:lpstr>Paradigm</vt:lpstr>
      <vt:lpstr>Epileptic Seizure Recognition   STA 9891, Machine Learning Fall 2020</vt:lpstr>
      <vt:lpstr>Dataset Overview</vt:lpstr>
      <vt:lpstr>Data Dictionary</vt:lpstr>
      <vt:lpstr>AUC results comparison for train and test set</vt:lpstr>
      <vt:lpstr>Model accuracy and run time</vt:lpstr>
      <vt:lpstr>10-Fold CV Curves for each model</vt:lpstr>
      <vt:lpstr>Estimated Coefficients – I</vt:lpstr>
      <vt:lpstr>Estimated Coefficients – II</vt:lpstr>
      <vt:lpstr>Estimated Coefficients – III</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   STA 9891, Machine Learning Fall 2020</dc:title>
  <cp:lastModifiedBy>TANAY.MUKHERJEE@baruchmail.cuny.edu</cp:lastModifiedBy>
  <cp:revision>58</cp:revision>
  <dcterms:modified xsi:type="dcterms:W3CDTF">2020-12-13T01:37:47Z</dcterms:modified>
</cp:coreProperties>
</file>