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3" r:id="rId2"/>
    <p:sldId id="256" r:id="rId3"/>
    <p:sldId id="258" r:id="rId4"/>
    <p:sldId id="259" r:id="rId5"/>
    <p:sldId id="268" r:id="rId6"/>
    <p:sldId id="261" r:id="rId7"/>
    <p:sldId id="262" r:id="rId8"/>
    <p:sldId id="274" r:id="rId9"/>
    <p:sldId id="263" r:id="rId10"/>
    <p:sldId id="264" r:id="rId11"/>
    <p:sldId id="265"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7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2517DA-EF44-4570-9112-B0BFF6F24E11}" type="datetimeFigureOut">
              <a:rPr lang="en-US" smtClean="0"/>
              <a:pPr/>
              <a:t>3/2/2012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012A0-746E-46FB-9BDF-D37C5BA4340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7A84F6-BE36-47CA-9C9B-1A90C2FE943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A012A0-746E-46FB-9BDF-D37C5BA43401}"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6258447-4CB8-44CE-9BEE-535791330F77}" type="datetimeFigureOut">
              <a:rPr lang="en-US" smtClean="0"/>
              <a:pPr/>
              <a:t>3/2/2012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4C09-0F23-4565-8918-DC84C9E8425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258447-4CB8-44CE-9BEE-535791330F77}" type="datetimeFigureOut">
              <a:rPr lang="en-US" smtClean="0"/>
              <a:pPr/>
              <a:t>3/2/2012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4C09-0F23-4565-8918-DC84C9E8425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258447-4CB8-44CE-9BEE-535791330F77}" type="datetimeFigureOut">
              <a:rPr lang="en-US" smtClean="0"/>
              <a:pPr/>
              <a:t>3/2/2012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4C09-0F23-4565-8918-DC84C9E8425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258447-4CB8-44CE-9BEE-535791330F77}" type="datetimeFigureOut">
              <a:rPr lang="en-US" smtClean="0"/>
              <a:pPr/>
              <a:t>3/2/2012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4C09-0F23-4565-8918-DC84C9E8425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258447-4CB8-44CE-9BEE-535791330F77}" type="datetimeFigureOut">
              <a:rPr lang="en-US" smtClean="0"/>
              <a:pPr/>
              <a:t>3/2/2012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54C09-0F23-4565-8918-DC84C9E8425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6258447-4CB8-44CE-9BEE-535791330F77}" type="datetimeFigureOut">
              <a:rPr lang="en-US" smtClean="0"/>
              <a:pPr/>
              <a:t>3/2/2012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54C09-0F23-4565-8918-DC84C9E8425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6258447-4CB8-44CE-9BEE-535791330F77}" type="datetimeFigureOut">
              <a:rPr lang="en-US" smtClean="0"/>
              <a:pPr/>
              <a:t>3/2/2012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554C09-0F23-4565-8918-DC84C9E8425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258447-4CB8-44CE-9BEE-535791330F77}" type="datetimeFigureOut">
              <a:rPr lang="en-US" smtClean="0"/>
              <a:pPr/>
              <a:t>3/2/2012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554C09-0F23-4565-8918-DC84C9E8425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58447-4CB8-44CE-9BEE-535791330F77}" type="datetimeFigureOut">
              <a:rPr lang="en-US" smtClean="0"/>
              <a:pPr/>
              <a:t>3/2/2012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554C09-0F23-4565-8918-DC84C9E8425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258447-4CB8-44CE-9BEE-535791330F77}" type="datetimeFigureOut">
              <a:rPr lang="en-US" smtClean="0"/>
              <a:pPr/>
              <a:t>3/2/2012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54C09-0F23-4565-8918-DC84C9E8425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258447-4CB8-44CE-9BEE-535791330F77}" type="datetimeFigureOut">
              <a:rPr lang="en-US" smtClean="0"/>
              <a:pPr/>
              <a:t>3/2/2012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54C09-0F23-4565-8918-DC84C9E8425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58447-4CB8-44CE-9BEE-535791330F77}" type="datetimeFigureOut">
              <a:rPr lang="en-US" smtClean="0"/>
              <a:pPr/>
              <a:t>3/2/2012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54C09-0F23-4565-8918-DC84C9E8425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610600" cy="6400800"/>
          </a:xfrm>
        </p:spPr>
        <p:txBody>
          <a:bodyPr/>
          <a:lstStyle/>
          <a:p>
            <a:r>
              <a:rPr lang="en-US" sz="2800" b="1" dirty="0">
                <a:solidFill>
                  <a:schemeClr val="tx1"/>
                </a:solidFill>
              </a:rPr>
              <a:t>CHAMELI DEVI SCHOOL OF ENGINEERING</a:t>
            </a:r>
            <a:endParaRPr lang="en-US" sz="2800" dirty="0">
              <a:solidFill>
                <a:schemeClr val="tx1"/>
              </a:solidFill>
            </a:endParaRPr>
          </a:p>
          <a:p>
            <a:r>
              <a:rPr lang="en-US" sz="1000" b="1" dirty="0"/>
              <a:t> </a:t>
            </a:r>
            <a:endParaRPr lang="en-US" sz="1000" dirty="0"/>
          </a:p>
          <a:p>
            <a:r>
              <a:rPr lang="en-US" sz="2400" b="1" dirty="0">
                <a:solidFill>
                  <a:schemeClr val="tx1"/>
                </a:solidFill>
              </a:rPr>
              <a:t>DEPARTMENT OF COMPUTER SCIENCE</a:t>
            </a:r>
            <a:endParaRPr lang="en-US" sz="2400" dirty="0">
              <a:solidFill>
                <a:schemeClr val="tx1"/>
              </a:solidFill>
            </a:endParaRPr>
          </a:p>
          <a:p>
            <a:r>
              <a:rPr lang="en-US" sz="1000" b="1" dirty="0">
                <a:solidFill>
                  <a:schemeClr val="tx1"/>
                </a:solidFill>
              </a:rPr>
              <a:t> </a:t>
            </a:r>
            <a:endParaRPr lang="en-US" sz="1000" b="1" dirty="0" smtClean="0">
              <a:solidFill>
                <a:schemeClr val="tx1"/>
              </a:solidFill>
            </a:endParaRPr>
          </a:p>
          <a:p>
            <a:r>
              <a:rPr lang="en-US" sz="2400" i="1" dirty="0" smtClean="0">
                <a:solidFill>
                  <a:schemeClr val="tx1"/>
                </a:solidFill>
              </a:rPr>
              <a:t> Minor Project</a:t>
            </a:r>
          </a:p>
          <a:p>
            <a:endParaRPr lang="en-US" sz="2400" dirty="0">
              <a:solidFill>
                <a:schemeClr val="tx1"/>
              </a:solidFill>
            </a:endParaRPr>
          </a:p>
          <a:p>
            <a:endParaRPr lang="en-US" sz="1000" dirty="0" smtClean="0"/>
          </a:p>
          <a:p>
            <a:endParaRPr lang="en-US" sz="1000" dirty="0"/>
          </a:p>
          <a:p>
            <a:endParaRPr lang="en-US" sz="2000" dirty="0" smtClean="0"/>
          </a:p>
          <a:p>
            <a:endParaRPr lang="en-US" sz="1200" b="1" dirty="0" smtClean="0">
              <a:solidFill>
                <a:srgbClr val="FF0000"/>
              </a:solidFill>
            </a:endParaRPr>
          </a:p>
          <a:p>
            <a:r>
              <a:rPr lang="en-US" sz="2400" b="1" u="sng" dirty="0" smtClean="0">
                <a:solidFill>
                  <a:srgbClr val="FF0000"/>
                </a:solidFill>
              </a:rPr>
              <a:t>Blood Donor Database</a:t>
            </a:r>
          </a:p>
          <a:p>
            <a:endParaRPr lang="en-US" sz="1200" b="1" dirty="0">
              <a:solidFill>
                <a:srgbClr val="FF0000"/>
              </a:solidFill>
            </a:endParaRPr>
          </a:p>
          <a:p>
            <a:endParaRPr lang="en-US" sz="1200" b="1" dirty="0" smtClean="0">
              <a:solidFill>
                <a:srgbClr val="FF0000"/>
              </a:solidFill>
            </a:endParaRPr>
          </a:p>
          <a:p>
            <a:pPr algn="just"/>
            <a:r>
              <a:rPr lang="en-US" sz="2000" b="1" dirty="0">
                <a:solidFill>
                  <a:schemeClr val="tx1"/>
                </a:solidFill>
              </a:rPr>
              <a:t>Project Guide</a:t>
            </a:r>
            <a:r>
              <a:rPr lang="en-US" sz="2000" b="1" dirty="0" smtClean="0">
                <a:solidFill>
                  <a:schemeClr val="tx1"/>
                </a:solidFill>
              </a:rPr>
              <a:t>:		Project Coordinator:	</a:t>
            </a:r>
            <a:r>
              <a:rPr lang="en-US" sz="2000" b="1" dirty="0"/>
              <a:t>	</a:t>
            </a:r>
            <a:r>
              <a:rPr lang="en-US" sz="2000" b="1" dirty="0">
                <a:solidFill>
                  <a:schemeClr val="tx1"/>
                </a:solidFill>
              </a:rPr>
              <a:t>Submitted By</a:t>
            </a:r>
            <a:r>
              <a:rPr lang="en-US" sz="2000" b="1" dirty="0" smtClean="0">
                <a:solidFill>
                  <a:schemeClr val="tx1"/>
                </a:solidFill>
              </a:rPr>
              <a:t>:</a:t>
            </a:r>
          </a:p>
          <a:p>
            <a:pPr algn="just"/>
            <a:r>
              <a:rPr lang="en-US" sz="2000" b="1" dirty="0" smtClean="0">
                <a:solidFill>
                  <a:schemeClr val="tx1"/>
                </a:solidFill>
              </a:rPr>
              <a:t>Ms. </a:t>
            </a:r>
            <a:r>
              <a:rPr lang="en-US" sz="2000" b="1" dirty="0" err="1" smtClean="0">
                <a:solidFill>
                  <a:schemeClr val="tx1"/>
                </a:solidFill>
              </a:rPr>
              <a:t>Rashmit</a:t>
            </a:r>
            <a:r>
              <a:rPr lang="en-US" sz="2000" b="1" dirty="0" smtClean="0">
                <a:solidFill>
                  <a:schemeClr val="tx1"/>
                </a:solidFill>
              </a:rPr>
              <a:t> </a:t>
            </a:r>
            <a:r>
              <a:rPr lang="en-US" sz="2000" b="1" dirty="0" err="1" smtClean="0">
                <a:solidFill>
                  <a:schemeClr val="tx1"/>
                </a:solidFill>
              </a:rPr>
              <a:t>Khanuja</a:t>
            </a:r>
            <a:r>
              <a:rPr lang="en-US" sz="2000" b="1" dirty="0" smtClean="0">
                <a:solidFill>
                  <a:schemeClr val="tx1"/>
                </a:solidFill>
              </a:rPr>
              <a:t>	Mr</a:t>
            </a:r>
            <a:r>
              <a:rPr lang="en-US" sz="2000" b="1" dirty="0">
                <a:solidFill>
                  <a:schemeClr val="tx1"/>
                </a:solidFill>
              </a:rPr>
              <a:t>. Jasvant </a:t>
            </a:r>
            <a:r>
              <a:rPr lang="en-US" sz="2000" b="1" dirty="0" smtClean="0">
                <a:solidFill>
                  <a:schemeClr val="tx1"/>
                </a:solidFill>
              </a:rPr>
              <a:t>Mandloi		</a:t>
            </a:r>
            <a:r>
              <a:rPr lang="en-US" sz="2000" b="1" dirty="0" err="1" smtClean="0">
                <a:solidFill>
                  <a:schemeClr val="tx1"/>
                </a:solidFill>
              </a:rPr>
              <a:t>Purvi</a:t>
            </a:r>
            <a:r>
              <a:rPr lang="en-US" sz="2000" b="1" dirty="0" smtClean="0">
                <a:solidFill>
                  <a:schemeClr val="tx1"/>
                </a:solidFill>
              </a:rPr>
              <a:t> </a:t>
            </a:r>
            <a:r>
              <a:rPr lang="en-US" sz="2000" b="1" dirty="0" err="1" smtClean="0">
                <a:solidFill>
                  <a:schemeClr val="tx1"/>
                </a:solidFill>
              </a:rPr>
              <a:t>Shroff</a:t>
            </a:r>
            <a:endParaRPr lang="en-US" sz="2000" b="1" dirty="0" smtClean="0">
              <a:solidFill>
                <a:schemeClr val="tx1"/>
              </a:solidFill>
            </a:endParaRPr>
          </a:p>
          <a:p>
            <a:pPr algn="just"/>
            <a:r>
              <a:rPr lang="en-US" sz="2000" b="1" dirty="0" smtClean="0">
                <a:solidFill>
                  <a:schemeClr val="tx1"/>
                </a:solidFill>
              </a:rPr>
              <a:t>							</a:t>
            </a:r>
            <a:r>
              <a:rPr lang="en-US" sz="2000" b="1" dirty="0" err="1" smtClean="0">
                <a:solidFill>
                  <a:schemeClr val="tx1"/>
                </a:solidFill>
              </a:rPr>
              <a:t>Ritu</a:t>
            </a:r>
            <a:r>
              <a:rPr lang="en-US" sz="2000" b="1" dirty="0" smtClean="0">
                <a:solidFill>
                  <a:schemeClr val="tx1"/>
                </a:solidFill>
              </a:rPr>
              <a:t> </a:t>
            </a:r>
            <a:r>
              <a:rPr lang="en-US" sz="2000" b="1" dirty="0" err="1" smtClean="0">
                <a:solidFill>
                  <a:schemeClr val="tx1"/>
                </a:solidFill>
              </a:rPr>
              <a:t>Kanhaua</a:t>
            </a:r>
            <a:endParaRPr lang="en-US" sz="2000" b="1" dirty="0" smtClean="0">
              <a:solidFill>
                <a:schemeClr val="tx1"/>
              </a:solidFill>
            </a:endParaRPr>
          </a:p>
          <a:p>
            <a:pPr algn="just"/>
            <a:r>
              <a:rPr lang="en-US" sz="2000" b="1" dirty="0" smtClean="0">
                <a:solidFill>
                  <a:schemeClr val="tx1"/>
                </a:solidFill>
              </a:rPr>
              <a:t>							</a:t>
            </a:r>
            <a:r>
              <a:rPr lang="en-US" sz="2000" b="1" dirty="0" err="1" smtClean="0">
                <a:solidFill>
                  <a:schemeClr val="tx1"/>
                </a:solidFill>
              </a:rPr>
              <a:t>Shikhar</a:t>
            </a:r>
            <a:r>
              <a:rPr lang="en-US" sz="2000" b="1" dirty="0" smtClean="0">
                <a:solidFill>
                  <a:schemeClr val="tx1"/>
                </a:solidFill>
              </a:rPr>
              <a:t> </a:t>
            </a:r>
            <a:r>
              <a:rPr lang="en-US" sz="2000" b="1" dirty="0" err="1" smtClean="0">
                <a:solidFill>
                  <a:schemeClr val="tx1"/>
                </a:solidFill>
              </a:rPr>
              <a:t>Agrawal</a:t>
            </a:r>
            <a:endParaRPr lang="en-US" sz="2000" b="1" dirty="0" smtClean="0">
              <a:solidFill>
                <a:schemeClr val="tx1"/>
              </a:solidFill>
            </a:endParaRPr>
          </a:p>
          <a:p>
            <a:pPr algn="just"/>
            <a:r>
              <a:rPr lang="en-US" sz="2000" b="1" dirty="0" smtClean="0">
                <a:solidFill>
                  <a:schemeClr val="tx1"/>
                </a:solidFill>
              </a:rPr>
              <a:t>							Sunil </a:t>
            </a:r>
            <a:r>
              <a:rPr lang="en-US" sz="2000" b="1" dirty="0" err="1" smtClean="0">
                <a:solidFill>
                  <a:schemeClr val="tx1"/>
                </a:solidFill>
              </a:rPr>
              <a:t>Hirwe</a:t>
            </a:r>
            <a:r>
              <a:rPr lang="en-US" sz="2000" b="1" dirty="0" smtClean="0">
                <a:solidFill>
                  <a:schemeClr val="tx1"/>
                </a:solidFill>
              </a:rPr>
              <a:t>								</a:t>
            </a:r>
            <a:r>
              <a:rPr lang="en-US" sz="2000" b="1" dirty="0" err="1" smtClean="0">
                <a:solidFill>
                  <a:schemeClr val="tx1"/>
                </a:solidFill>
              </a:rPr>
              <a:t>Tanay</a:t>
            </a:r>
            <a:r>
              <a:rPr lang="en-US" sz="2000" b="1" dirty="0" smtClean="0">
                <a:solidFill>
                  <a:schemeClr val="tx1"/>
                </a:solidFill>
              </a:rPr>
              <a:t> </a:t>
            </a:r>
            <a:r>
              <a:rPr lang="en-US" sz="2000" b="1" dirty="0" err="1" smtClean="0">
                <a:solidFill>
                  <a:schemeClr val="tx1"/>
                </a:solidFill>
              </a:rPr>
              <a:t>Mukherjee</a:t>
            </a:r>
            <a:endParaRPr lang="en-US" sz="2000" b="1" dirty="0" smtClean="0">
              <a:solidFill>
                <a:schemeClr val="tx1"/>
              </a:solidFill>
            </a:endParaRPr>
          </a:p>
          <a:p>
            <a:endParaRPr lang="en-US" sz="2400" b="1" dirty="0" smtClean="0">
              <a:solidFill>
                <a:srgbClr val="FF0000"/>
              </a:solidFill>
            </a:endParaRPr>
          </a:p>
          <a:p>
            <a:endParaRPr lang="en-US" sz="2400" b="1" u="sng" dirty="0">
              <a:solidFill>
                <a:srgbClr val="FF0000"/>
              </a:solidFill>
            </a:endParaRPr>
          </a:p>
          <a:p>
            <a:endParaRPr lang="en-US" sz="2400" dirty="0" smtClean="0">
              <a:solidFill>
                <a:srgbClr val="FF0000"/>
              </a:solidFill>
            </a:endParaRPr>
          </a:p>
          <a:p>
            <a:endParaRPr lang="en-US" dirty="0"/>
          </a:p>
        </p:txBody>
      </p:sp>
      <p:pic>
        <p:nvPicPr>
          <p:cNvPr id="7" name="Picture 6" descr="cdgilogo"/>
          <p:cNvPicPr/>
          <p:nvPr/>
        </p:nvPicPr>
        <p:blipFill>
          <a:blip r:embed="rId3"/>
          <a:srcRect/>
          <a:stretch>
            <a:fillRect/>
          </a:stretch>
        </p:blipFill>
        <p:spPr bwMode="auto">
          <a:xfrm>
            <a:off x="4071934" y="2214554"/>
            <a:ext cx="9906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latin typeface="Algerian" pitchFamily="82" charset="0"/>
              </a:rPr>
              <a:t>FUTURE </a:t>
            </a:r>
            <a:r>
              <a:rPr lang="en-US" sz="3200" dirty="0" err="1" smtClean="0">
                <a:solidFill>
                  <a:srgbClr val="FF0000"/>
                </a:solidFill>
                <a:latin typeface="Algerian" pitchFamily="82" charset="0"/>
              </a:rPr>
              <a:t>ENHAnCEMENT</a:t>
            </a:r>
            <a:endParaRPr lang="en-IN" sz="3200" dirty="0">
              <a:solidFill>
                <a:srgbClr val="FF0000"/>
              </a:solidFill>
              <a:latin typeface="Algerian" pitchFamily="82" charset="0"/>
            </a:endParaRPr>
          </a:p>
        </p:txBody>
      </p:sp>
      <p:sp>
        <p:nvSpPr>
          <p:cNvPr id="3" name="Content Placeholder 2"/>
          <p:cNvSpPr>
            <a:spLocks noGrp="1"/>
          </p:cNvSpPr>
          <p:nvPr>
            <p:ph idx="1"/>
          </p:nvPr>
        </p:nvSpPr>
        <p:spPr/>
        <p:txBody>
          <a:bodyPr>
            <a:normAutofit fontScale="92500" lnSpcReduction="20000"/>
          </a:bodyPr>
          <a:lstStyle/>
          <a:p>
            <a:r>
              <a:rPr lang="en-IN" sz="2400" i="1" dirty="0" smtClean="0"/>
              <a:t>BDD database may help in statistical analysis like to calculate the youth strength of India and their regular involvement in social activities.</a:t>
            </a:r>
          </a:p>
          <a:p>
            <a:endParaRPr lang="en-IN" sz="2400" i="1" dirty="0" smtClean="0"/>
          </a:p>
          <a:p>
            <a:r>
              <a:rPr lang="en-IN" sz="2400" i="1" dirty="0" smtClean="0"/>
              <a:t>In future, this project can be associated with eye-donation society to increase its usefulness.</a:t>
            </a:r>
          </a:p>
          <a:p>
            <a:endParaRPr lang="en-IN" sz="2400" dirty="0" smtClean="0"/>
          </a:p>
          <a:p>
            <a:r>
              <a:rPr lang="en-IN" sz="2400" i="1" dirty="0" smtClean="0"/>
              <a:t>For betterment of youth who are mainly associated with this humanitarian issue, we can also promote and establish temporary rehabilitation institutes for rescuing them from addictions of drugs, alcohols etc.</a:t>
            </a:r>
          </a:p>
          <a:p>
            <a:endParaRPr lang="en-IN" sz="2400" i="1" dirty="0" smtClean="0"/>
          </a:p>
          <a:p>
            <a:r>
              <a:rPr lang="en-US" sz="2400" i="1" dirty="0" smtClean="0"/>
              <a:t>Keeping in mind the Indian people, development of portal can be made to be available in </a:t>
            </a:r>
            <a:r>
              <a:rPr lang="en-US" sz="2400" i="1" dirty="0" err="1" smtClean="0"/>
              <a:t>hindi</a:t>
            </a:r>
            <a:r>
              <a:rPr lang="en-US" sz="2400" i="1" dirty="0" smtClean="0"/>
              <a:t> also, so as to increase its reach among citizens.</a:t>
            </a:r>
          </a:p>
          <a:p>
            <a:endParaRPr lang="en-IN" sz="2400" i="1" dirty="0" smtClean="0"/>
          </a:p>
          <a:p>
            <a:endParaRPr lang="en-IN" sz="2400" i="1" dirty="0" smtClean="0"/>
          </a:p>
          <a:p>
            <a:endParaRPr lang="en-IN" sz="2400"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latin typeface="Algerian" pitchFamily="82" charset="0"/>
              </a:rPr>
              <a:t>PROJECT LIMITATIONS</a:t>
            </a:r>
            <a:endParaRPr lang="en-IN" sz="3200" dirty="0">
              <a:solidFill>
                <a:srgbClr val="FF0000"/>
              </a:solidFill>
              <a:latin typeface="Algerian" pitchFamily="82" charset="0"/>
            </a:endParaRPr>
          </a:p>
        </p:txBody>
      </p:sp>
      <p:sp>
        <p:nvSpPr>
          <p:cNvPr id="3" name="Content Placeholder 2"/>
          <p:cNvSpPr>
            <a:spLocks noGrp="1"/>
          </p:cNvSpPr>
          <p:nvPr>
            <p:ph idx="1"/>
          </p:nvPr>
        </p:nvSpPr>
        <p:spPr/>
        <p:txBody>
          <a:bodyPr>
            <a:normAutofit fontScale="92500" lnSpcReduction="20000"/>
          </a:bodyPr>
          <a:lstStyle/>
          <a:p>
            <a:r>
              <a:rPr lang="en-US" sz="2400" i="1" dirty="0" smtClean="0"/>
              <a:t>Login and password is needed for the identification of users, to differentiate donors to end users.</a:t>
            </a:r>
          </a:p>
          <a:p>
            <a:endParaRPr lang="en-US" sz="2400" i="1" dirty="0" smtClean="0"/>
          </a:p>
          <a:p>
            <a:r>
              <a:rPr lang="en-US" sz="2400" i="1" dirty="0" smtClean="0"/>
              <a:t>Only registered donors, hospital managers and blood bank directors will be authorized to avail the services.</a:t>
            </a:r>
          </a:p>
          <a:p>
            <a:endParaRPr lang="en-US" sz="2400" i="1" dirty="0" smtClean="0"/>
          </a:p>
          <a:p>
            <a:pPr lvl="0"/>
            <a:r>
              <a:rPr lang="en-US" sz="2400" i="1" dirty="0" smtClean="0"/>
              <a:t>Limited to HTTP/HTTPS. </a:t>
            </a:r>
            <a:endParaRPr lang="en-US" sz="2400" dirty="0" smtClean="0"/>
          </a:p>
          <a:p>
            <a:endParaRPr lang="en-US" sz="2400" i="1" dirty="0" smtClean="0"/>
          </a:p>
          <a:p>
            <a:pPr lvl="0"/>
            <a:r>
              <a:rPr lang="en-US" sz="2400" i="1" dirty="0" smtClean="0"/>
              <a:t>GUI is only in English.</a:t>
            </a:r>
          </a:p>
          <a:p>
            <a:pPr lvl="0"/>
            <a:endParaRPr lang="en-US" sz="2400" i="1" dirty="0" smtClean="0"/>
          </a:p>
          <a:p>
            <a:pPr lvl="0"/>
            <a:r>
              <a:rPr lang="en-US" sz="2400" i="1" dirty="0" smtClean="0"/>
              <a:t>Not an effective plan for rural areas as people there are not comfortable enough to use a system working on computers, basically because of lack of knowledge.</a:t>
            </a:r>
          </a:p>
          <a:p>
            <a:endParaRPr lang="en-US" i="1" dirty="0" smtClean="0"/>
          </a:p>
          <a:p>
            <a:endParaRPr lang="en-US" i="1" dirty="0" smtClean="0"/>
          </a:p>
          <a:p>
            <a:endParaRPr lang="en-US" i="1"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29600" cy="1143000"/>
          </a:xfrm>
        </p:spPr>
        <p:txBody>
          <a:bodyPr>
            <a:normAutofit fontScale="90000"/>
          </a:bodyPr>
          <a:lstStyle/>
          <a:p>
            <a:r>
              <a:rPr lang="en-US" sz="3600" b="1" dirty="0" smtClean="0">
                <a:solidFill>
                  <a:srgbClr val="FF0000"/>
                </a:solidFill>
                <a:latin typeface="Castellar" pitchFamily="18" charset="0"/>
              </a:rPr>
              <a:t>You always don’t</a:t>
            </a:r>
            <a:br>
              <a:rPr lang="en-US" sz="3600" b="1" dirty="0" smtClean="0">
                <a:solidFill>
                  <a:srgbClr val="FF0000"/>
                </a:solidFill>
                <a:latin typeface="Castellar" pitchFamily="18" charset="0"/>
              </a:rPr>
            </a:br>
            <a:r>
              <a:rPr lang="en-US" sz="3600" b="1" dirty="0" smtClean="0">
                <a:solidFill>
                  <a:srgbClr val="FF0000"/>
                </a:solidFill>
                <a:latin typeface="Castellar" pitchFamily="18" charset="0"/>
              </a:rPr>
              <a:t>Have to be a doctor</a:t>
            </a:r>
            <a:br>
              <a:rPr lang="en-US" sz="3600" b="1" dirty="0" smtClean="0">
                <a:solidFill>
                  <a:srgbClr val="FF0000"/>
                </a:solidFill>
                <a:latin typeface="Castellar" pitchFamily="18" charset="0"/>
              </a:rPr>
            </a:br>
            <a:r>
              <a:rPr lang="en-US" sz="3600" b="1" dirty="0" smtClean="0">
                <a:solidFill>
                  <a:srgbClr val="FF0000"/>
                </a:solidFill>
                <a:latin typeface="Castellar" pitchFamily="18" charset="0"/>
              </a:rPr>
              <a:t>To save lives</a:t>
            </a:r>
            <a:r>
              <a:rPr lang="en-US" dirty="0" smtClean="0"/>
              <a:t/>
            </a:r>
            <a:br>
              <a:rPr lang="en-US" dirty="0" smtClean="0"/>
            </a:br>
            <a:endParaRPr lang="en-US" dirty="0"/>
          </a:p>
        </p:txBody>
      </p:sp>
      <p:pic>
        <p:nvPicPr>
          <p:cNvPr id="4" name="Content Placeholder 3" descr="5.jpg"/>
          <p:cNvPicPr>
            <a:picLocks noGrp="1" noChangeAspect="1"/>
          </p:cNvPicPr>
          <p:nvPr>
            <p:ph idx="1"/>
          </p:nvPr>
        </p:nvPicPr>
        <p:blipFill>
          <a:blip r:embed="rId2"/>
          <a:stretch>
            <a:fillRect/>
          </a:stretch>
        </p:blipFill>
        <p:spPr>
          <a:xfrm>
            <a:off x="3071802" y="2071678"/>
            <a:ext cx="2857520" cy="2467858"/>
          </a:xfrm>
        </p:spPr>
      </p:pic>
      <p:sp>
        <p:nvSpPr>
          <p:cNvPr id="5" name="Rectangle 4"/>
          <p:cNvSpPr/>
          <p:nvPr/>
        </p:nvSpPr>
        <p:spPr>
          <a:xfrm>
            <a:off x="642910" y="4826675"/>
            <a:ext cx="7858180" cy="1846659"/>
          </a:xfrm>
          <a:prstGeom prst="rect">
            <a:avLst/>
          </a:prstGeom>
        </p:spPr>
        <p:txBody>
          <a:bodyPr wrap="square">
            <a:spAutoFit/>
          </a:bodyPr>
          <a:lstStyle/>
          <a:p>
            <a:pPr algn="ctr"/>
            <a:r>
              <a:rPr lang="en-US" sz="3200" b="1" dirty="0" smtClean="0">
                <a:solidFill>
                  <a:srgbClr val="FF0000"/>
                </a:solidFill>
                <a:latin typeface="Castellar" pitchFamily="18" charset="0"/>
              </a:rPr>
              <a:t>Have a Big Heart </a:t>
            </a:r>
          </a:p>
          <a:p>
            <a:pPr algn="ctr"/>
            <a:r>
              <a:rPr lang="en-US" sz="3200" b="1" dirty="0" smtClean="0">
                <a:solidFill>
                  <a:srgbClr val="FF0000"/>
                </a:solidFill>
                <a:latin typeface="Castellar" pitchFamily="18" charset="0"/>
              </a:rPr>
              <a:t>Just Donate blood</a:t>
            </a:r>
          </a:p>
          <a:p>
            <a:pPr algn="ctr"/>
            <a:r>
              <a:rPr lang="en-US" sz="3200" b="1" dirty="0" smtClean="0">
                <a:solidFill>
                  <a:srgbClr val="FF0000"/>
                </a:solidFill>
                <a:latin typeface="Castellar" pitchFamily="18" charset="0"/>
              </a:rPr>
              <a:t>Save life</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Font typeface="Courier New" pitchFamily="49" charset="0"/>
              <a:buChar char="o"/>
            </a:pPr>
            <a:r>
              <a:rPr lang="en-US" sz="2400" b="1" i="1" dirty="0" smtClean="0"/>
              <a:t>INTRODUCTION</a:t>
            </a:r>
          </a:p>
          <a:p>
            <a:pPr>
              <a:buNone/>
            </a:pPr>
            <a:endParaRPr lang="en-US" sz="2400" b="1" i="1" dirty="0" smtClean="0"/>
          </a:p>
          <a:p>
            <a:pPr>
              <a:buFont typeface="Courier New" pitchFamily="49" charset="0"/>
              <a:buChar char="o"/>
            </a:pPr>
            <a:r>
              <a:rPr lang="en-US" sz="2400" b="1" i="1" dirty="0" smtClean="0"/>
              <a:t>PROBLEM DOMAIN </a:t>
            </a:r>
          </a:p>
          <a:p>
            <a:pPr>
              <a:buNone/>
            </a:pPr>
            <a:endParaRPr lang="en-US" sz="2400" b="1" i="1" dirty="0" smtClean="0"/>
          </a:p>
          <a:p>
            <a:pPr>
              <a:buFont typeface="Courier New" pitchFamily="49" charset="0"/>
              <a:buChar char="o"/>
            </a:pPr>
            <a:r>
              <a:rPr lang="en-US" sz="2400" b="1" i="1" dirty="0" smtClean="0"/>
              <a:t>HARDWARE REQUIREMENTS</a:t>
            </a:r>
          </a:p>
          <a:p>
            <a:pPr>
              <a:buNone/>
            </a:pPr>
            <a:endParaRPr lang="en-US" sz="2400" b="1" i="1" dirty="0" smtClean="0"/>
          </a:p>
          <a:p>
            <a:pPr>
              <a:buFont typeface="Courier New" pitchFamily="49" charset="0"/>
              <a:buChar char="o"/>
            </a:pPr>
            <a:r>
              <a:rPr lang="en-US" sz="2400" b="1" i="1" dirty="0" smtClean="0"/>
              <a:t>SOFTWARE REQUIREMENTS</a:t>
            </a:r>
          </a:p>
          <a:p>
            <a:pPr>
              <a:buNone/>
            </a:pPr>
            <a:endParaRPr lang="en-US" sz="2400" b="1" i="1" dirty="0" smtClean="0"/>
          </a:p>
          <a:p>
            <a:pPr>
              <a:buFont typeface="Courier New" pitchFamily="49" charset="0"/>
              <a:buChar char="o"/>
            </a:pPr>
            <a:r>
              <a:rPr lang="en-US" sz="2400" b="1" i="1" dirty="0" smtClean="0"/>
              <a:t>FUCTIONAL REQUIREMENTS</a:t>
            </a:r>
          </a:p>
          <a:p>
            <a:pPr>
              <a:buNone/>
            </a:pPr>
            <a:endParaRPr lang="en-US" sz="2400" b="1" i="1" dirty="0" smtClean="0"/>
          </a:p>
          <a:p>
            <a:pPr>
              <a:buFont typeface="Courier New" pitchFamily="49" charset="0"/>
              <a:buChar char="o"/>
            </a:pPr>
            <a:r>
              <a:rPr lang="en-US" sz="2400" b="1" i="1" dirty="0" smtClean="0"/>
              <a:t> NON –FUNCTIONAL REQUIREMENTS</a:t>
            </a:r>
          </a:p>
          <a:p>
            <a:pPr>
              <a:buNone/>
            </a:pPr>
            <a:endParaRPr lang="en-US" sz="2400" b="1" i="1" dirty="0" smtClean="0"/>
          </a:p>
          <a:p>
            <a:pPr>
              <a:buFont typeface="Courier New" pitchFamily="49" charset="0"/>
              <a:buChar char="o"/>
            </a:pPr>
            <a:r>
              <a:rPr lang="en-US" sz="2400" b="1" i="1" dirty="0" smtClean="0"/>
              <a:t>FUTURE ENHANCEMENT</a:t>
            </a:r>
          </a:p>
          <a:p>
            <a:pPr>
              <a:buNone/>
            </a:pPr>
            <a:endParaRPr lang="en-US" sz="2400" b="1" i="1" dirty="0" smtClean="0"/>
          </a:p>
          <a:p>
            <a:pPr>
              <a:buFont typeface="Courier New" pitchFamily="49" charset="0"/>
              <a:buChar char="o"/>
            </a:pPr>
            <a:r>
              <a:rPr lang="en-US" sz="2400" b="1" i="1" dirty="0" smtClean="0"/>
              <a:t>PROJECT LIMITATIONS</a:t>
            </a:r>
          </a:p>
        </p:txBody>
      </p:sp>
      <p:sp>
        <p:nvSpPr>
          <p:cNvPr id="3" name="Title 2"/>
          <p:cNvSpPr>
            <a:spLocks noGrp="1"/>
          </p:cNvSpPr>
          <p:nvPr>
            <p:ph type="title"/>
          </p:nvPr>
        </p:nvSpPr>
        <p:spPr/>
        <p:txBody>
          <a:bodyPr>
            <a:normAutofit/>
          </a:bodyPr>
          <a:lstStyle/>
          <a:p>
            <a:pPr algn="l"/>
            <a:r>
              <a:rPr lang="en-US" sz="3600" dirty="0" smtClean="0">
                <a:solidFill>
                  <a:srgbClr val="FF0000"/>
                </a:solidFill>
                <a:latin typeface="Algerian" pitchFamily="82" charset="0"/>
              </a:rPr>
              <a:t>Contents:</a:t>
            </a:r>
            <a:endParaRPr lang="en-IN" sz="3600" dirty="0">
              <a:solidFill>
                <a:srgbClr val="FF0000"/>
              </a:solidFill>
              <a:latin typeface="Algerian"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FF0000"/>
                </a:solidFill>
                <a:latin typeface="Algerian" pitchFamily="82" charset="0"/>
              </a:rPr>
              <a:t>INTRODUCTION:</a:t>
            </a:r>
            <a:endParaRPr lang="en-IN" sz="4000" dirty="0">
              <a:solidFill>
                <a:srgbClr val="FF0000"/>
              </a:solidFill>
              <a:latin typeface="Algerian" pitchFamily="82" charset="0"/>
            </a:endParaRPr>
          </a:p>
        </p:txBody>
      </p:sp>
      <p:sp>
        <p:nvSpPr>
          <p:cNvPr id="3" name="Content Placeholder 2"/>
          <p:cNvSpPr>
            <a:spLocks noGrp="1"/>
          </p:cNvSpPr>
          <p:nvPr>
            <p:ph idx="1"/>
          </p:nvPr>
        </p:nvSpPr>
        <p:spPr/>
        <p:txBody>
          <a:bodyPr>
            <a:normAutofit fontScale="92500"/>
          </a:bodyPr>
          <a:lstStyle/>
          <a:p>
            <a:r>
              <a:rPr lang="en-US" sz="2400" dirty="0"/>
              <a:t>Blood Donor Database </a:t>
            </a:r>
            <a:r>
              <a:rPr lang="en-US" sz="2400" i="1" dirty="0" smtClean="0"/>
              <a:t>is </a:t>
            </a:r>
            <a:r>
              <a:rPr lang="en-US" sz="2400" i="1" dirty="0"/>
              <a:t>a web application that aims for creating an electronic database of all blood donors and those who want to join this social welfare for the upliftment of their society</a:t>
            </a:r>
            <a:r>
              <a:rPr lang="en-US" sz="2400" i="1" dirty="0" smtClean="0"/>
              <a:t>.</a:t>
            </a:r>
          </a:p>
          <a:p>
            <a:endParaRPr lang="en-IN" sz="2400" dirty="0"/>
          </a:p>
          <a:p>
            <a:r>
              <a:rPr lang="en-US" sz="2400" i="1" dirty="0" smtClean="0"/>
              <a:t>The </a:t>
            </a:r>
            <a:r>
              <a:rPr lang="en-US" sz="2400" i="1" dirty="0"/>
              <a:t>main aim behind this innovation is to create a virtual world that can unleash the requirement of most important thing in accidental and fatal situations for a human being i.e. BLOOD</a:t>
            </a:r>
            <a:r>
              <a:rPr lang="en-US" sz="2400" i="1" dirty="0" smtClean="0"/>
              <a:t>. </a:t>
            </a:r>
          </a:p>
          <a:p>
            <a:endParaRPr lang="en-US" sz="2400" i="1" dirty="0" smtClean="0"/>
          </a:p>
          <a:p>
            <a:r>
              <a:rPr lang="en-US" sz="2400" i="1" dirty="0" smtClean="0"/>
              <a:t>Using this technology a person who met an unfortunate accident can ask for help to anyone in the nearby region who cares to donate his valuable blood to save someone’s life without much ado and at a quicker time.</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FF0000"/>
                </a:solidFill>
                <a:latin typeface="Algerian" pitchFamily="82" charset="0"/>
              </a:rPr>
              <a:t>PROBLEM DOMAIN:</a:t>
            </a:r>
            <a:endParaRPr lang="en-IN" sz="4000" dirty="0">
              <a:solidFill>
                <a:srgbClr val="FF0000"/>
              </a:solidFill>
              <a:latin typeface="Algerian" pitchFamily="82" charset="0"/>
            </a:endParaRPr>
          </a:p>
        </p:txBody>
      </p:sp>
      <p:sp>
        <p:nvSpPr>
          <p:cNvPr id="3" name="Content Placeholder 2"/>
          <p:cNvSpPr>
            <a:spLocks noGrp="1"/>
          </p:cNvSpPr>
          <p:nvPr>
            <p:ph idx="1"/>
          </p:nvPr>
        </p:nvSpPr>
        <p:spPr/>
        <p:txBody>
          <a:bodyPr>
            <a:normAutofit fontScale="55000" lnSpcReduction="20000"/>
          </a:bodyPr>
          <a:lstStyle/>
          <a:p>
            <a:pPr lvl="0"/>
            <a:r>
              <a:rPr lang="en-US" i="1" dirty="0" smtClean="0"/>
              <a:t>Long queues at donation booths.</a:t>
            </a:r>
          </a:p>
          <a:p>
            <a:pPr lvl="0">
              <a:buNone/>
            </a:pPr>
            <a:r>
              <a:rPr lang="en-US" i="1" dirty="0" smtClean="0"/>
              <a:t> </a:t>
            </a:r>
            <a:endParaRPr lang="en-US" dirty="0" smtClean="0"/>
          </a:p>
          <a:p>
            <a:pPr lvl="0"/>
            <a:r>
              <a:rPr lang="en-US" i="1" dirty="0" smtClean="0"/>
              <a:t>Records of donors are not properly maintained for future contact.</a:t>
            </a:r>
            <a:endParaRPr lang="en-US" dirty="0" smtClean="0"/>
          </a:p>
          <a:p>
            <a:pPr>
              <a:buNone/>
            </a:pPr>
            <a:endParaRPr lang="en-US" dirty="0" smtClean="0"/>
          </a:p>
          <a:p>
            <a:pPr lvl="0"/>
            <a:r>
              <a:rPr lang="en-US" i="1" dirty="0" smtClean="0"/>
              <a:t>Distribution of blood pouch is made among reputed hospitals which are promoting the campaign, no concept of primary help to low status hospitals or any zonal concept.</a:t>
            </a:r>
            <a:endParaRPr lang="en-US" dirty="0" smtClean="0"/>
          </a:p>
          <a:p>
            <a:pPr>
              <a:buNone/>
            </a:pPr>
            <a:endParaRPr lang="en-US" dirty="0" smtClean="0"/>
          </a:p>
          <a:p>
            <a:pPr lvl="0"/>
            <a:r>
              <a:rPr lang="en-US" i="1" dirty="0" smtClean="0"/>
              <a:t>Irregularities in regularly conducting such campaigns.</a:t>
            </a:r>
            <a:endParaRPr lang="en-US" dirty="0" smtClean="0"/>
          </a:p>
          <a:p>
            <a:pPr>
              <a:buNone/>
            </a:pPr>
            <a:endParaRPr lang="en-US" dirty="0" smtClean="0"/>
          </a:p>
          <a:p>
            <a:pPr lvl="0"/>
            <a:r>
              <a:rPr lang="en-US" i="1" dirty="0" smtClean="0"/>
              <a:t>Poor propaganda of the whole campaign and very few people come to know about the donation of blood undergoing and its benefits and helpfulness.</a:t>
            </a:r>
            <a:endParaRPr lang="en-US" dirty="0" smtClean="0"/>
          </a:p>
          <a:p>
            <a:pPr lvl="0"/>
            <a:endParaRPr lang="en-US" i="1" dirty="0" smtClean="0"/>
          </a:p>
          <a:p>
            <a:pPr lvl="0"/>
            <a:r>
              <a:rPr lang="en-US" i="1" dirty="0" smtClean="0"/>
              <a:t>Information about patients’ health report is not primarily checked. If the guy wants to donate blood he is allowed on some basic norms and blood is later tested. If found negative, blood is wasted and that’s a huge loophole in the whole system.</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latin typeface="Algerian" pitchFamily="82" charset="0"/>
              </a:rPr>
              <a:t>HARDWARE REQUIREMENTS:</a:t>
            </a:r>
            <a:endParaRPr lang="en-IN" sz="3200" dirty="0">
              <a:solidFill>
                <a:srgbClr val="FF0000"/>
              </a:solidFill>
              <a:latin typeface="Algerian" pitchFamily="82" charset="0"/>
            </a:endParaRPr>
          </a:p>
        </p:txBody>
      </p:sp>
      <p:sp>
        <p:nvSpPr>
          <p:cNvPr id="3" name="Content Placeholder 2"/>
          <p:cNvSpPr>
            <a:spLocks noGrp="1"/>
          </p:cNvSpPr>
          <p:nvPr>
            <p:ph idx="1"/>
          </p:nvPr>
        </p:nvSpPr>
        <p:spPr/>
        <p:txBody>
          <a:bodyPr/>
          <a:lstStyle/>
          <a:p>
            <a:r>
              <a:rPr lang="en-US" i="1" u="sng" dirty="0"/>
              <a:t>On the Client </a:t>
            </a:r>
            <a:r>
              <a:rPr lang="en-US" i="1" u="sng" dirty="0" smtClean="0"/>
              <a:t>Side</a:t>
            </a:r>
            <a:endParaRPr lang="en-IN" i="1" u="sng" dirty="0" smtClean="0"/>
          </a:p>
          <a:p>
            <a:endParaRPr lang="en-IN" i="1" u="sng" dirty="0"/>
          </a:p>
          <a:p>
            <a:endParaRPr lang="en-IN" i="1" u="sng" dirty="0" smtClean="0"/>
          </a:p>
          <a:p>
            <a:endParaRPr lang="en-US" i="1" u="sng" dirty="0" smtClean="0"/>
          </a:p>
          <a:p>
            <a:r>
              <a:rPr lang="en-US" i="1" u="sng" dirty="0" smtClean="0"/>
              <a:t>On </a:t>
            </a:r>
            <a:r>
              <a:rPr lang="en-US" i="1" u="sng" dirty="0"/>
              <a:t>the Server </a:t>
            </a:r>
            <a:r>
              <a:rPr lang="en-US" i="1" u="sng" dirty="0" smtClean="0"/>
              <a:t>Side</a:t>
            </a:r>
            <a:r>
              <a:rPr lang="en-US" i="1" u="sng" dirty="0"/>
              <a:t> </a:t>
            </a:r>
            <a:endParaRPr lang="en-IN" i="1" u="sng" dirty="0"/>
          </a:p>
          <a:p>
            <a:pPr>
              <a:buNone/>
            </a:pPr>
            <a:endParaRPr lang="en-IN" dirty="0"/>
          </a:p>
        </p:txBody>
      </p:sp>
      <p:graphicFrame>
        <p:nvGraphicFramePr>
          <p:cNvPr id="4" name="Table 3"/>
          <p:cNvGraphicFramePr>
            <a:graphicFrameLocks noGrp="1"/>
          </p:cNvGraphicFramePr>
          <p:nvPr/>
        </p:nvGraphicFramePr>
        <p:xfrm>
          <a:off x="1357290" y="2285992"/>
          <a:ext cx="5080000" cy="861568"/>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370840">
                <a:tc>
                  <a:txBody>
                    <a:bodyPr/>
                    <a:lstStyle/>
                    <a:p>
                      <a:pPr algn="just">
                        <a:lnSpc>
                          <a:spcPct val="115000"/>
                        </a:lnSpc>
                        <a:spcAft>
                          <a:spcPts val="0"/>
                        </a:spcAft>
                      </a:pPr>
                      <a:endParaRPr lang="en-IN" sz="1100" dirty="0">
                        <a:latin typeface="Calibri"/>
                        <a:ea typeface="Calibri"/>
                        <a:cs typeface="Times New Roman"/>
                      </a:endParaRPr>
                    </a:p>
                  </a:txBody>
                  <a:tcPr marL="68580" marR="68580" marT="0" marB="0"/>
                </a:tc>
                <a:tc>
                  <a:txBody>
                    <a:bodyPr/>
                    <a:lstStyle/>
                    <a:p>
                      <a:pPr algn="just">
                        <a:lnSpc>
                          <a:spcPct val="115000"/>
                        </a:lnSpc>
                        <a:spcAft>
                          <a:spcPts val="0"/>
                        </a:spcAft>
                      </a:pPr>
                      <a:r>
                        <a:rPr lang="en-US" sz="1400" b="1">
                          <a:solidFill>
                            <a:srgbClr val="000000"/>
                          </a:solidFill>
                          <a:latin typeface="Calibri"/>
                          <a:ea typeface="Times New Roman"/>
                          <a:cs typeface="Calibri"/>
                        </a:rPr>
                        <a:t>Processor</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b="1">
                          <a:solidFill>
                            <a:srgbClr val="000000"/>
                          </a:solidFill>
                          <a:latin typeface="Calibri"/>
                          <a:ea typeface="Times New Roman"/>
                          <a:cs typeface="Calibri"/>
                        </a:rPr>
                        <a:t>RAM</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b="1">
                          <a:solidFill>
                            <a:srgbClr val="000000"/>
                          </a:solidFill>
                          <a:latin typeface="Calibri"/>
                          <a:ea typeface="Times New Roman"/>
                          <a:cs typeface="Calibri"/>
                        </a:rPr>
                        <a:t>Disc Space</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b="1">
                          <a:solidFill>
                            <a:srgbClr val="000000"/>
                          </a:solidFill>
                          <a:latin typeface="Calibri"/>
                          <a:ea typeface="Times New Roman"/>
                          <a:cs typeface="Calibri"/>
                        </a:rPr>
                        <a:t>Modem</a:t>
                      </a:r>
                      <a:endParaRPr lang="en-IN" sz="11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en-US" sz="1400" dirty="0">
                          <a:solidFill>
                            <a:srgbClr val="003366"/>
                          </a:solidFill>
                          <a:latin typeface="Calibri"/>
                          <a:ea typeface="Times New Roman"/>
                          <a:cs typeface="Calibri"/>
                        </a:rPr>
                        <a:t>Any Web Browser</a:t>
                      </a:r>
                      <a:endParaRPr lang="en-IN" sz="1100" dirty="0">
                        <a:latin typeface="Calibri"/>
                        <a:ea typeface="Calibri"/>
                        <a:cs typeface="Times New Roman"/>
                      </a:endParaRPr>
                    </a:p>
                  </a:txBody>
                  <a:tcPr marL="68580" marR="68580" marT="0" marB="0"/>
                </a:tc>
                <a:tc>
                  <a:txBody>
                    <a:bodyPr/>
                    <a:lstStyle/>
                    <a:p>
                      <a:pPr algn="just">
                        <a:lnSpc>
                          <a:spcPct val="115000"/>
                        </a:lnSpc>
                        <a:spcAft>
                          <a:spcPts val="0"/>
                        </a:spcAft>
                      </a:pPr>
                      <a:r>
                        <a:rPr lang="en-US" sz="1400">
                          <a:solidFill>
                            <a:srgbClr val="003366"/>
                          </a:solidFill>
                          <a:latin typeface="Calibri"/>
                          <a:ea typeface="Times New Roman"/>
                          <a:cs typeface="Calibri"/>
                        </a:rPr>
                        <a:t>P2 or above</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dirty="0">
                          <a:solidFill>
                            <a:srgbClr val="003366"/>
                          </a:solidFill>
                          <a:latin typeface="Calibri"/>
                          <a:ea typeface="Times New Roman"/>
                          <a:cs typeface="Calibri"/>
                        </a:rPr>
                        <a:t>256 MB</a:t>
                      </a:r>
                      <a:endParaRPr lang="en-IN" sz="1100" dirty="0">
                        <a:latin typeface="Calibri"/>
                        <a:ea typeface="Calibri"/>
                        <a:cs typeface="Times New Roman"/>
                      </a:endParaRPr>
                    </a:p>
                  </a:txBody>
                  <a:tcPr marL="68580" marR="68580" marT="0" marB="0"/>
                </a:tc>
                <a:tc>
                  <a:txBody>
                    <a:bodyPr/>
                    <a:lstStyle/>
                    <a:p>
                      <a:pPr algn="just">
                        <a:lnSpc>
                          <a:spcPct val="115000"/>
                        </a:lnSpc>
                        <a:spcAft>
                          <a:spcPts val="0"/>
                        </a:spcAft>
                      </a:pPr>
                      <a:r>
                        <a:rPr lang="en-US" sz="1400">
                          <a:solidFill>
                            <a:srgbClr val="003366"/>
                          </a:solidFill>
                          <a:latin typeface="Calibri"/>
                          <a:ea typeface="Times New Roman"/>
                          <a:cs typeface="Calibri"/>
                        </a:rPr>
                        <a:t>100 MB</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dirty="0">
                          <a:solidFill>
                            <a:srgbClr val="003366"/>
                          </a:solidFill>
                          <a:latin typeface="Calibri"/>
                          <a:ea typeface="Times New Roman"/>
                          <a:cs typeface="Calibri"/>
                        </a:rPr>
                        <a:t>Any</a:t>
                      </a:r>
                      <a:endParaRPr lang="en-IN" sz="1100" dirty="0">
                        <a:latin typeface="Calibri"/>
                        <a:ea typeface="Calibri"/>
                        <a:cs typeface="Times New Roman"/>
                      </a:endParaRPr>
                    </a:p>
                  </a:txBody>
                  <a:tcPr marL="68580" marR="68580" marT="0" marB="0"/>
                </a:tc>
              </a:tr>
            </a:tbl>
          </a:graphicData>
        </a:graphic>
      </p:graphicFrame>
      <p:graphicFrame>
        <p:nvGraphicFramePr>
          <p:cNvPr id="6" name="Table 5"/>
          <p:cNvGraphicFramePr>
            <a:graphicFrameLocks noGrp="1"/>
          </p:cNvGraphicFramePr>
          <p:nvPr/>
        </p:nvGraphicFramePr>
        <p:xfrm>
          <a:off x="1500166" y="4572008"/>
          <a:ext cx="6096000" cy="1041082"/>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299402">
                <a:tc>
                  <a:txBody>
                    <a:bodyPr/>
                    <a:lstStyle/>
                    <a:p>
                      <a:pPr algn="just">
                        <a:lnSpc>
                          <a:spcPct val="115000"/>
                        </a:lnSpc>
                        <a:spcAft>
                          <a:spcPts val="0"/>
                        </a:spcAft>
                      </a:pPr>
                      <a:endParaRPr lang="en-US" sz="1400" dirty="0">
                        <a:solidFill>
                          <a:srgbClr val="000000"/>
                        </a:solidFill>
                        <a:latin typeface="Calibri"/>
                        <a:ea typeface="Times New Roman"/>
                        <a:cs typeface="Calibri"/>
                      </a:endParaRPr>
                    </a:p>
                  </a:txBody>
                  <a:tcPr marL="68580" marR="68580" marT="0" marB="0"/>
                </a:tc>
                <a:tc>
                  <a:txBody>
                    <a:bodyPr/>
                    <a:lstStyle/>
                    <a:p>
                      <a:pPr algn="just">
                        <a:lnSpc>
                          <a:spcPct val="115000"/>
                        </a:lnSpc>
                        <a:spcAft>
                          <a:spcPts val="0"/>
                        </a:spcAft>
                      </a:pPr>
                      <a:r>
                        <a:rPr lang="en-US" sz="1400" b="1">
                          <a:solidFill>
                            <a:srgbClr val="000000"/>
                          </a:solidFill>
                          <a:latin typeface="Calibri"/>
                          <a:ea typeface="Times New Roman"/>
                          <a:cs typeface="Calibri"/>
                        </a:rPr>
                        <a:t>Processor</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b="1">
                          <a:solidFill>
                            <a:srgbClr val="000000"/>
                          </a:solidFill>
                          <a:latin typeface="Calibri"/>
                          <a:ea typeface="Times New Roman"/>
                          <a:cs typeface="Calibri"/>
                        </a:rPr>
                        <a:t>RAM</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b="1">
                          <a:solidFill>
                            <a:srgbClr val="000000"/>
                          </a:solidFill>
                          <a:latin typeface="Calibri"/>
                          <a:ea typeface="Times New Roman"/>
                          <a:cs typeface="Calibri"/>
                        </a:rPr>
                        <a:t>Disc Space</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b="1">
                          <a:solidFill>
                            <a:srgbClr val="000000"/>
                          </a:solidFill>
                          <a:latin typeface="Calibri"/>
                          <a:ea typeface="Times New Roman"/>
                          <a:cs typeface="Calibri"/>
                        </a:rPr>
                        <a:t>Modem</a:t>
                      </a:r>
                      <a:endParaRPr lang="en-IN" sz="11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en-US" sz="1400" dirty="0">
                          <a:solidFill>
                            <a:srgbClr val="003366"/>
                          </a:solidFill>
                          <a:latin typeface="Calibri"/>
                          <a:ea typeface="Times New Roman"/>
                          <a:cs typeface="Calibri"/>
                        </a:rPr>
                        <a:t>DB2</a:t>
                      </a:r>
                      <a:endParaRPr lang="en-IN" sz="1100" dirty="0">
                        <a:latin typeface="Calibri"/>
                        <a:ea typeface="Calibri"/>
                        <a:cs typeface="Times New Roman"/>
                      </a:endParaRPr>
                    </a:p>
                  </a:txBody>
                  <a:tcPr marL="68580" marR="68580" marT="0" marB="0"/>
                </a:tc>
                <a:tc>
                  <a:txBody>
                    <a:bodyPr/>
                    <a:lstStyle/>
                    <a:p>
                      <a:pPr algn="just">
                        <a:lnSpc>
                          <a:spcPct val="115000"/>
                        </a:lnSpc>
                        <a:spcAft>
                          <a:spcPts val="0"/>
                        </a:spcAft>
                      </a:pPr>
                      <a:r>
                        <a:rPr lang="en-US" sz="1400">
                          <a:solidFill>
                            <a:srgbClr val="003366"/>
                          </a:solidFill>
                          <a:latin typeface="Calibri"/>
                          <a:ea typeface="Times New Roman"/>
                          <a:cs typeface="Calibri"/>
                        </a:rPr>
                        <a:t>P2 or above</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dirty="0">
                          <a:solidFill>
                            <a:srgbClr val="003366"/>
                          </a:solidFill>
                          <a:latin typeface="Calibri"/>
                          <a:ea typeface="Times New Roman"/>
                          <a:cs typeface="Calibri"/>
                        </a:rPr>
                        <a:t>512 MB</a:t>
                      </a:r>
                      <a:endParaRPr lang="en-IN" sz="1100" dirty="0">
                        <a:latin typeface="Calibri"/>
                        <a:ea typeface="Calibri"/>
                        <a:cs typeface="Times New Roman"/>
                      </a:endParaRPr>
                    </a:p>
                  </a:txBody>
                  <a:tcPr marL="68580" marR="68580" marT="0" marB="0"/>
                </a:tc>
                <a:tc>
                  <a:txBody>
                    <a:bodyPr/>
                    <a:lstStyle/>
                    <a:p>
                      <a:pPr algn="just">
                        <a:lnSpc>
                          <a:spcPct val="115000"/>
                        </a:lnSpc>
                        <a:spcAft>
                          <a:spcPts val="0"/>
                        </a:spcAft>
                      </a:pPr>
                      <a:r>
                        <a:rPr lang="en-US" sz="1400">
                          <a:solidFill>
                            <a:srgbClr val="003366"/>
                          </a:solidFill>
                          <a:latin typeface="Calibri"/>
                          <a:ea typeface="Times New Roman"/>
                          <a:cs typeface="Calibri"/>
                        </a:rPr>
                        <a:t>100 MB</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a:solidFill>
                            <a:srgbClr val="003366"/>
                          </a:solidFill>
                          <a:latin typeface="Calibri"/>
                          <a:ea typeface="Times New Roman"/>
                          <a:cs typeface="Calibri"/>
                        </a:rPr>
                        <a:t>Any</a:t>
                      </a:r>
                      <a:endParaRPr lang="en-IN" sz="11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en-US" sz="1400" dirty="0" err="1" smtClean="0">
                          <a:solidFill>
                            <a:srgbClr val="003366"/>
                          </a:solidFill>
                          <a:latin typeface="+mn-lt"/>
                          <a:ea typeface="Times New Roman"/>
                          <a:cs typeface="Calibri"/>
                        </a:rPr>
                        <a:t>WebSprhee</a:t>
                      </a:r>
                      <a:endParaRPr lang="en-IN" sz="1100" dirty="0">
                        <a:latin typeface="Calibri"/>
                        <a:ea typeface="Calibri"/>
                        <a:cs typeface="Times New Roman"/>
                      </a:endParaRPr>
                    </a:p>
                  </a:txBody>
                  <a:tcPr marL="68580" marR="68580" marT="0" marB="0"/>
                </a:tc>
                <a:tc>
                  <a:txBody>
                    <a:bodyPr/>
                    <a:lstStyle/>
                    <a:p>
                      <a:pPr algn="just">
                        <a:lnSpc>
                          <a:spcPct val="115000"/>
                        </a:lnSpc>
                        <a:spcAft>
                          <a:spcPts val="0"/>
                        </a:spcAft>
                      </a:pPr>
                      <a:r>
                        <a:rPr lang="en-US" sz="1400">
                          <a:solidFill>
                            <a:srgbClr val="003366"/>
                          </a:solidFill>
                          <a:latin typeface="Calibri"/>
                          <a:ea typeface="Times New Roman"/>
                          <a:cs typeface="Calibri"/>
                        </a:rPr>
                        <a:t>P2 or above</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a:solidFill>
                            <a:srgbClr val="003366"/>
                          </a:solidFill>
                          <a:latin typeface="Calibri"/>
                          <a:ea typeface="Times New Roman"/>
                          <a:cs typeface="Calibri"/>
                        </a:rPr>
                        <a:t>2GB</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a:solidFill>
                            <a:srgbClr val="003366"/>
                          </a:solidFill>
                          <a:latin typeface="Calibri"/>
                          <a:ea typeface="Times New Roman"/>
                          <a:cs typeface="Calibri"/>
                        </a:rPr>
                        <a:t>100 MB</a:t>
                      </a:r>
                      <a:endParaRPr lang="en-IN" sz="1100">
                        <a:latin typeface="Calibri"/>
                        <a:ea typeface="Calibri"/>
                        <a:cs typeface="Times New Roman"/>
                      </a:endParaRPr>
                    </a:p>
                  </a:txBody>
                  <a:tcPr marL="68580" marR="68580" marT="0" marB="0"/>
                </a:tc>
                <a:tc>
                  <a:txBody>
                    <a:bodyPr/>
                    <a:lstStyle/>
                    <a:p>
                      <a:pPr algn="just">
                        <a:lnSpc>
                          <a:spcPct val="115000"/>
                        </a:lnSpc>
                        <a:spcAft>
                          <a:spcPts val="0"/>
                        </a:spcAft>
                      </a:pPr>
                      <a:r>
                        <a:rPr lang="en-US" sz="1400" dirty="0">
                          <a:solidFill>
                            <a:srgbClr val="003366"/>
                          </a:solidFill>
                          <a:latin typeface="Calibri"/>
                          <a:ea typeface="Times New Roman"/>
                          <a:cs typeface="Calibri"/>
                        </a:rPr>
                        <a:t>Any</a:t>
                      </a:r>
                      <a:endParaRPr lang="en-IN"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pPr algn="l"/>
            <a:r>
              <a:rPr lang="en-US" sz="3200" dirty="0" smtClean="0">
                <a:solidFill>
                  <a:srgbClr val="FF0000"/>
                </a:solidFill>
                <a:latin typeface="Algerian" pitchFamily="82" charset="0"/>
              </a:rPr>
              <a:t>SOFTWARE REQUIREMENTS :</a:t>
            </a:r>
            <a:endParaRPr lang="en-IN" sz="3200" dirty="0">
              <a:solidFill>
                <a:srgbClr val="FF0000"/>
              </a:solidFill>
              <a:latin typeface="Algerian" pitchFamily="82" charset="0"/>
            </a:endParaRPr>
          </a:p>
        </p:txBody>
      </p:sp>
      <p:sp>
        <p:nvSpPr>
          <p:cNvPr id="3" name="Content Placeholder 2"/>
          <p:cNvSpPr>
            <a:spLocks noGrp="1"/>
          </p:cNvSpPr>
          <p:nvPr>
            <p:ph idx="1"/>
          </p:nvPr>
        </p:nvSpPr>
        <p:spPr>
          <a:xfrm>
            <a:off x="428596" y="1071546"/>
            <a:ext cx="8229600" cy="4525963"/>
          </a:xfrm>
        </p:spPr>
        <p:txBody>
          <a:bodyPr>
            <a:noAutofit/>
          </a:bodyPr>
          <a:lstStyle/>
          <a:p>
            <a:pPr lvl="0"/>
            <a:r>
              <a:rPr lang="en-US" sz="1800" b="1" dirty="0" smtClean="0"/>
              <a:t>To access the Application Online  </a:t>
            </a:r>
          </a:p>
          <a:p>
            <a:pPr>
              <a:buNone/>
            </a:pPr>
            <a:r>
              <a:rPr lang="en-US" sz="1800" dirty="0" smtClean="0"/>
              <a:t>	» </a:t>
            </a:r>
            <a:r>
              <a:rPr lang="en-US" sz="1800" i="1" dirty="0" smtClean="0"/>
              <a:t>Any web browser </a:t>
            </a:r>
            <a:endParaRPr lang="en-US" sz="1800" dirty="0" smtClean="0"/>
          </a:p>
          <a:p>
            <a:pPr>
              <a:buNone/>
            </a:pPr>
            <a:r>
              <a:rPr lang="en-US" sz="1800" i="1" dirty="0" smtClean="0"/>
              <a:t>	» Any operating System </a:t>
            </a:r>
          </a:p>
          <a:p>
            <a:r>
              <a:rPr lang="en-US" sz="1800" dirty="0" smtClean="0"/>
              <a:t> </a:t>
            </a:r>
            <a:r>
              <a:rPr lang="en-US" sz="1800" b="1" dirty="0" smtClean="0"/>
              <a:t>Web Server </a:t>
            </a:r>
            <a:endParaRPr lang="en-US" sz="1800" dirty="0" smtClean="0"/>
          </a:p>
          <a:p>
            <a:pPr>
              <a:buNone/>
            </a:pPr>
            <a:r>
              <a:rPr lang="en-US" sz="1800" i="1" dirty="0" smtClean="0"/>
              <a:t>	» Necessarily </a:t>
            </a:r>
            <a:r>
              <a:rPr lang="en-US" sz="1800" i="1" dirty="0" err="1" smtClean="0"/>
              <a:t>websphere</a:t>
            </a:r>
            <a:endParaRPr lang="en-US" sz="1800" dirty="0" smtClean="0"/>
          </a:p>
          <a:p>
            <a:pPr>
              <a:buNone/>
            </a:pPr>
            <a:r>
              <a:rPr lang="en-US" sz="1800" i="1" dirty="0" smtClean="0"/>
              <a:t>	» Any operating system</a:t>
            </a:r>
          </a:p>
          <a:p>
            <a:r>
              <a:rPr lang="en-US" sz="1800" dirty="0" smtClean="0"/>
              <a:t> </a:t>
            </a:r>
            <a:r>
              <a:rPr lang="en-US" sz="1800" b="1" dirty="0" smtClean="0"/>
              <a:t>Database </a:t>
            </a:r>
            <a:endParaRPr lang="en-US" sz="1800" dirty="0" smtClean="0"/>
          </a:p>
          <a:p>
            <a:pPr>
              <a:buNone/>
            </a:pPr>
            <a:r>
              <a:rPr lang="en-US" sz="1800" i="1" dirty="0" smtClean="0"/>
              <a:t>	» DB2 </a:t>
            </a:r>
            <a:endParaRPr lang="en-US" sz="1800" dirty="0" smtClean="0"/>
          </a:p>
          <a:p>
            <a:pPr>
              <a:buNone/>
            </a:pPr>
            <a:r>
              <a:rPr lang="en-US" sz="1800" i="1" dirty="0" smtClean="0"/>
              <a:t>	» Any operating system </a:t>
            </a:r>
            <a:r>
              <a:rPr lang="en-US" sz="1800" dirty="0" smtClean="0"/>
              <a:t> </a:t>
            </a:r>
          </a:p>
          <a:p>
            <a:pPr lvl="0"/>
            <a:r>
              <a:rPr lang="en-US" sz="1800" b="1" dirty="0" smtClean="0"/>
              <a:t>At Development End </a:t>
            </a:r>
            <a:endParaRPr lang="en-US" sz="1800" dirty="0" smtClean="0"/>
          </a:p>
          <a:p>
            <a:pPr>
              <a:buNone/>
            </a:pPr>
            <a:r>
              <a:rPr lang="en-US" sz="1800" i="1" dirty="0" smtClean="0"/>
              <a:t>	» Eclipse </a:t>
            </a:r>
            <a:endParaRPr lang="en-US" sz="1800" dirty="0" smtClean="0"/>
          </a:p>
          <a:p>
            <a:pPr>
              <a:buNone/>
            </a:pPr>
            <a:r>
              <a:rPr lang="en-US" sz="1800" i="1" dirty="0" smtClean="0"/>
              <a:t>	» </a:t>
            </a:r>
            <a:r>
              <a:rPr lang="en-US" sz="1800" i="1" dirty="0" err="1" smtClean="0"/>
              <a:t>jdk</a:t>
            </a:r>
            <a:r>
              <a:rPr lang="en-US" sz="1800" i="1" dirty="0" smtClean="0"/>
              <a:t> 1.6 </a:t>
            </a:r>
            <a:r>
              <a:rPr lang="en-US" sz="1800" b="1" dirty="0" smtClean="0"/>
              <a:t> </a:t>
            </a:r>
            <a:endParaRPr lang="en-US" sz="1800" dirty="0" smtClean="0"/>
          </a:p>
          <a:p>
            <a:pPr lvl="0"/>
            <a:r>
              <a:rPr lang="en-US" sz="1800" b="1" dirty="0" smtClean="0"/>
              <a:t>Database Backup </a:t>
            </a:r>
            <a:endParaRPr lang="en-US" sz="1800" dirty="0" smtClean="0"/>
          </a:p>
          <a:p>
            <a:pPr>
              <a:buNone/>
            </a:pPr>
            <a:r>
              <a:rPr lang="en-US" sz="1800" i="1" dirty="0" smtClean="0"/>
              <a:t>	» IBM Tivoli storage manager </a:t>
            </a:r>
            <a:r>
              <a:rPr lang="en-US" sz="1800" dirty="0" smtClean="0"/>
              <a:t> </a:t>
            </a:r>
          </a:p>
          <a:p>
            <a:pPr lvl="0"/>
            <a:r>
              <a:rPr lang="en-US" sz="1800" b="1" dirty="0" smtClean="0"/>
              <a:t>Report Creation </a:t>
            </a:r>
            <a:endParaRPr lang="en-US" sz="1800" dirty="0" smtClean="0"/>
          </a:p>
          <a:p>
            <a:pPr>
              <a:buNone/>
            </a:pPr>
            <a:r>
              <a:rPr lang="en-US" sz="1800" i="1" dirty="0" smtClean="0"/>
              <a:t>	» IBM Rational </a:t>
            </a:r>
            <a:endParaRPr lang="en-US" sz="1800" dirty="0" smtClean="0"/>
          </a:p>
          <a:p>
            <a:pPr>
              <a:buNone/>
            </a:pPr>
            <a:r>
              <a:rPr lang="en-US" sz="1800" i="1" dirty="0" smtClean="0"/>
              <a:t>	» IBM lotus Software </a:t>
            </a:r>
            <a:endParaRPr lang="en-US" sz="1800" dirty="0" smtClean="0"/>
          </a:p>
          <a:p>
            <a:pPr>
              <a:buNone/>
            </a:pPr>
            <a:endParaRPr lang="en-US" sz="1400"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pPr algn="l"/>
            <a:r>
              <a:rPr lang="en-US" sz="3200" dirty="0" smtClean="0">
                <a:solidFill>
                  <a:srgbClr val="FF0000"/>
                </a:solidFill>
                <a:latin typeface="Algerian" pitchFamily="82" charset="0"/>
              </a:rPr>
              <a:t>FUNCTIONAL REQUIREMENTS :</a:t>
            </a:r>
            <a:endParaRPr lang="en-IN" sz="3200" dirty="0">
              <a:solidFill>
                <a:srgbClr val="FF0000"/>
              </a:solidFill>
              <a:latin typeface="Algerian" pitchFamily="82" charset="0"/>
            </a:endParaRPr>
          </a:p>
        </p:txBody>
      </p:sp>
      <p:sp>
        <p:nvSpPr>
          <p:cNvPr id="3" name="Content Placeholder 2"/>
          <p:cNvSpPr>
            <a:spLocks noGrp="1"/>
          </p:cNvSpPr>
          <p:nvPr>
            <p:ph idx="1"/>
          </p:nvPr>
        </p:nvSpPr>
        <p:spPr>
          <a:xfrm>
            <a:off x="428596" y="1357298"/>
            <a:ext cx="8229600" cy="4525963"/>
          </a:xfrm>
        </p:spPr>
        <p:txBody>
          <a:bodyPr>
            <a:normAutofit fontScale="77500" lnSpcReduction="20000"/>
          </a:bodyPr>
          <a:lstStyle/>
          <a:p>
            <a:pPr lvl="0" hangingPunct="0"/>
            <a:r>
              <a:rPr lang="en-US" sz="2800" i="1" dirty="0"/>
              <a:t>Administrator </a:t>
            </a:r>
            <a:r>
              <a:rPr lang="en-US" sz="2800" i="1" dirty="0" smtClean="0"/>
              <a:t>is having an access </a:t>
            </a:r>
            <a:r>
              <a:rPr lang="en-US" sz="2800" i="1" dirty="0"/>
              <a:t>to all details of blood </a:t>
            </a:r>
            <a:r>
              <a:rPr lang="en-US" sz="2800" i="1" dirty="0" smtClean="0"/>
              <a:t>donors. </a:t>
            </a:r>
          </a:p>
          <a:p>
            <a:pPr lvl="0" hangingPunct="0">
              <a:buNone/>
            </a:pPr>
            <a:endParaRPr lang="en-IN" sz="2800" i="1" dirty="0"/>
          </a:p>
          <a:p>
            <a:pPr lvl="0" hangingPunct="0"/>
            <a:r>
              <a:rPr lang="en-US" sz="2800" i="1" dirty="0"/>
              <a:t>While filling the personal </a:t>
            </a:r>
            <a:r>
              <a:rPr lang="en-US" sz="2800" i="1" dirty="0" smtClean="0"/>
              <a:t>information </a:t>
            </a:r>
            <a:r>
              <a:rPr lang="en-US" sz="2800" i="1" dirty="0"/>
              <a:t>page for any donor, only Name, Region, contact details which could be phone number / email and blood group </a:t>
            </a:r>
            <a:r>
              <a:rPr lang="en-US" sz="2800" i="1" dirty="0" smtClean="0"/>
              <a:t>is made </a:t>
            </a:r>
            <a:r>
              <a:rPr lang="en-US" sz="2800" i="1" dirty="0"/>
              <a:t>mandatory . </a:t>
            </a:r>
            <a:r>
              <a:rPr lang="en-US" sz="2800" i="1" dirty="0" smtClean="0"/>
              <a:t>Other details are kept within optional interest of the person who wishes to get registered. </a:t>
            </a:r>
          </a:p>
          <a:p>
            <a:pPr lvl="0" hangingPunct="0">
              <a:buNone/>
            </a:pPr>
            <a:endParaRPr lang="en-IN" sz="2800" i="1" dirty="0"/>
          </a:p>
          <a:p>
            <a:pPr lvl="0" hangingPunct="0"/>
            <a:r>
              <a:rPr lang="en-US" sz="2800" i="1" dirty="0"/>
              <a:t>Blood Banks , hospitals etc </a:t>
            </a:r>
            <a:r>
              <a:rPr lang="en-US" sz="2800" i="1" dirty="0" smtClean="0"/>
              <a:t>can </a:t>
            </a:r>
            <a:r>
              <a:rPr lang="en-US" sz="2800" i="1" dirty="0"/>
              <a:t>browse for blood donors in their near by </a:t>
            </a:r>
            <a:r>
              <a:rPr lang="en-US" sz="2800" i="1" dirty="0" smtClean="0"/>
              <a:t>area; </a:t>
            </a:r>
            <a:r>
              <a:rPr lang="en-US" sz="2800" i="1" dirty="0"/>
              <a:t>and also the search result </a:t>
            </a:r>
            <a:r>
              <a:rPr lang="en-US" sz="2800" i="1" dirty="0" smtClean="0"/>
              <a:t>will </a:t>
            </a:r>
            <a:r>
              <a:rPr lang="en-US" sz="2800" i="1" dirty="0"/>
              <a:t>provide only those </a:t>
            </a:r>
            <a:r>
              <a:rPr lang="en-US" sz="2800" i="1" dirty="0" smtClean="0"/>
              <a:t>donors’ details who </a:t>
            </a:r>
            <a:r>
              <a:rPr lang="en-US" sz="2800" i="1" dirty="0"/>
              <a:t>have not donated blood in </a:t>
            </a:r>
            <a:r>
              <a:rPr lang="en-US" sz="2800" i="1" dirty="0" smtClean="0"/>
              <a:t>last 3 months.</a:t>
            </a:r>
          </a:p>
          <a:p>
            <a:pPr lvl="0" hangingPunct="0"/>
            <a:endParaRPr lang="en-US" sz="2800" i="1" dirty="0" smtClean="0"/>
          </a:p>
          <a:p>
            <a:pPr lvl="0" hangingPunct="0"/>
            <a:r>
              <a:rPr lang="en-US" sz="2800" i="1" dirty="0" smtClean="0"/>
              <a:t>Blood donors have got the right to give feedback of the health report and other valuable suggestions, for future consideration after the blood donation is being made by the donor.</a:t>
            </a:r>
          </a:p>
          <a:p>
            <a:pPr lvl="0" hangingPunct="0"/>
            <a:endParaRPr lang="en-IN" sz="2600" i="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latin typeface="Algerian" pitchFamily="82" charset="0"/>
              </a:rPr>
              <a:t>FUNCTIONAL REQUIREMENTS : (</a:t>
            </a:r>
            <a:r>
              <a:rPr lang="en-US" sz="3200" dirty="0" err="1" smtClean="0">
                <a:solidFill>
                  <a:srgbClr val="FF0000"/>
                </a:solidFill>
                <a:latin typeface="Algerian" pitchFamily="82" charset="0"/>
              </a:rPr>
              <a:t>contd</a:t>
            </a:r>
            <a:r>
              <a:rPr lang="en-US" sz="3200" dirty="0" smtClean="0">
                <a:solidFill>
                  <a:srgbClr val="FF0000"/>
                </a:solidFill>
                <a:latin typeface="Algerian" pitchFamily="82" charset="0"/>
              </a:rPr>
              <a:t>…)</a:t>
            </a:r>
            <a:endParaRPr lang="en-US" sz="3200" dirty="0"/>
          </a:p>
        </p:txBody>
      </p:sp>
      <p:sp>
        <p:nvSpPr>
          <p:cNvPr id="3" name="Content Placeholder 2"/>
          <p:cNvSpPr>
            <a:spLocks noGrp="1"/>
          </p:cNvSpPr>
          <p:nvPr>
            <p:ph idx="1"/>
          </p:nvPr>
        </p:nvSpPr>
        <p:spPr/>
        <p:txBody>
          <a:bodyPr>
            <a:normAutofit fontScale="70000" lnSpcReduction="20000"/>
          </a:bodyPr>
          <a:lstStyle/>
          <a:p>
            <a:pPr lvl="0" hangingPunct="0"/>
            <a:r>
              <a:rPr lang="en-US" sz="3100" i="1" dirty="0" smtClean="0"/>
              <a:t>Provisions have been provided for the users to participate in discussion forums and also read blogs posted by </a:t>
            </a:r>
            <a:r>
              <a:rPr lang="en-US" sz="3100" i="1" dirty="0" err="1" smtClean="0"/>
              <a:t>admins</a:t>
            </a:r>
            <a:r>
              <a:rPr lang="en-US" sz="3100" i="1" dirty="0" smtClean="0"/>
              <a:t> and respond to it by sharing their thoughts.</a:t>
            </a:r>
            <a:endParaRPr lang="en-IN" sz="3100" i="1" dirty="0" smtClean="0"/>
          </a:p>
          <a:p>
            <a:pPr hangingPunct="0"/>
            <a:endParaRPr lang="en-US" sz="3100" i="1" dirty="0" smtClean="0"/>
          </a:p>
          <a:p>
            <a:pPr hangingPunct="0"/>
            <a:r>
              <a:rPr lang="en-US" sz="3100" i="1" dirty="0" smtClean="0"/>
              <a:t>An end user who is not a member of the portal can still search for donor availability and browse. Also he can know the laws &amp; facts relation to blood donation and can read the blogs posted though he can’t participate in the discussion forum.</a:t>
            </a:r>
          </a:p>
          <a:p>
            <a:pPr lvl="0" hangingPunct="0"/>
            <a:endParaRPr lang="en-US" sz="3100" i="1" dirty="0" smtClean="0"/>
          </a:p>
          <a:p>
            <a:pPr lvl="0" hangingPunct="0"/>
            <a:r>
              <a:rPr lang="en-US" sz="3100" i="1" dirty="0" smtClean="0"/>
              <a:t>Only hospitals, blood banks etc are able to see the contact details of donors (like phone number / email).</a:t>
            </a:r>
          </a:p>
          <a:p>
            <a:pPr lvl="0" hangingPunct="0">
              <a:buNone/>
            </a:pPr>
            <a:endParaRPr lang="en-US" sz="3100" i="1" dirty="0" smtClean="0"/>
          </a:p>
          <a:p>
            <a:pPr lvl="0" hangingPunct="0"/>
            <a:r>
              <a:rPr lang="en-US" sz="3100" i="1" dirty="0" smtClean="0"/>
              <a:t>A point is given to every donor i.e. preference rating on basis of their blood donation which could be used by blood donors if they need blood for any of their relatives , friends etc.</a:t>
            </a:r>
          </a:p>
          <a:p>
            <a:pPr lvl="0" hangingPunct="0"/>
            <a:endParaRPr lang="en-US" sz="3100" i="1" dirty="0" smtClean="0"/>
          </a:p>
          <a:p>
            <a:pPr lvl="0" hangingPunct="0">
              <a:buNone/>
            </a:pPr>
            <a:endParaRPr lang="en-US" sz="2400" i="1"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latin typeface="Algerian" pitchFamily="82" charset="0"/>
              </a:rPr>
              <a:t>NON-FUNCTIONAL REQUIREMENTS:</a:t>
            </a:r>
            <a:endParaRPr lang="en-IN" sz="3200" dirty="0">
              <a:solidFill>
                <a:srgbClr val="FF0000"/>
              </a:solidFill>
              <a:latin typeface="Algerian" pitchFamily="82" charset="0"/>
            </a:endParaRPr>
          </a:p>
        </p:txBody>
      </p:sp>
      <p:sp>
        <p:nvSpPr>
          <p:cNvPr id="3" name="Content Placeholder 2"/>
          <p:cNvSpPr>
            <a:spLocks noGrp="1"/>
          </p:cNvSpPr>
          <p:nvPr>
            <p:ph idx="1"/>
          </p:nvPr>
        </p:nvSpPr>
        <p:spPr/>
        <p:txBody>
          <a:bodyPr>
            <a:normAutofit fontScale="92500" lnSpcReduction="10000"/>
          </a:bodyPr>
          <a:lstStyle/>
          <a:p>
            <a:pPr lvl="0" hangingPunct="0"/>
            <a:r>
              <a:rPr lang="en-US" sz="2800" i="1" dirty="0" smtClean="0"/>
              <a:t>Linking </a:t>
            </a:r>
            <a:r>
              <a:rPr lang="en-US" sz="2800" i="1" dirty="0"/>
              <a:t>this application with </a:t>
            </a:r>
            <a:r>
              <a:rPr lang="en-US" sz="2800" i="1" dirty="0" smtClean="0"/>
              <a:t>social </a:t>
            </a:r>
            <a:r>
              <a:rPr lang="en-US" sz="2800" i="1" dirty="0"/>
              <a:t>networking </a:t>
            </a:r>
            <a:r>
              <a:rPr lang="en-US" sz="2800" i="1" dirty="0" smtClean="0"/>
              <a:t>websites </a:t>
            </a:r>
            <a:r>
              <a:rPr lang="en-US" sz="2800" i="1" dirty="0"/>
              <a:t>like </a:t>
            </a:r>
            <a:r>
              <a:rPr lang="en-US" sz="2800" i="1" dirty="0" err="1" smtClean="0"/>
              <a:t>facebook</a:t>
            </a:r>
            <a:r>
              <a:rPr lang="en-US" sz="2800" i="1" dirty="0" smtClean="0"/>
              <a:t>, twitter etc. and thus using </a:t>
            </a:r>
            <a:r>
              <a:rPr lang="en-US" sz="2800" i="1" dirty="0"/>
              <a:t>it as a marketing strategy. </a:t>
            </a:r>
            <a:endParaRPr lang="en-US" sz="2800" i="1" dirty="0" smtClean="0"/>
          </a:p>
          <a:p>
            <a:pPr lvl="0" hangingPunct="0"/>
            <a:endParaRPr lang="en-IN" sz="2800" i="1" dirty="0"/>
          </a:p>
          <a:p>
            <a:r>
              <a:rPr lang="en-US" sz="2800" i="1" dirty="0" smtClean="0"/>
              <a:t>Developing a </a:t>
            </a:r>
            <a:r>
              <a:rPr lang="en-US" sz="2800" i="1" dirty="0"/>
              <a:t>system </a:t>
            </a:r>
            <a:r>
              <a:rPr lang="en-US" sz="2800" i="1" dirty="0" smtClean="0"/>
              <a:t>smart </a:t>
            </a:r>
            <a:r>
              <a:rPr lang="en-US" sz="2800" i="1" dirty="0"/>
              <a:t>enough to choose different donors every time, instead of selecting the same </a:t>
            </a:r>
            <a:r>
              <a:rPr lang="en-US" sz="2800" i="1" dirty="0" smtClean="0"/>
              <a:t>donor </a:t>
            </a:r>
            <a:r>
              <a:rPr lang="en-US" sz="2800" i="1" dirty="0"/>
              <a:t>after every 3 </a:t>
            </a:r>
            <a:r>
              <a:rPr lang="en-US" sz="2800" i="1" dirty="0" smtClean="0"/>
              <a:t>months</a:t>
            </a:r>
            <a:r>
              <a:rPr lang="en-US" dirty="0" smtClean="0"/>
              <a:t>.</a:t>
            </a:r>
          </a:p>
          <a:p>
            <a:endParaRPr lang="en-IN" dirty="0" smtClean="0"/>
          </a:p>
          <a:p>
            <a:r>
              <a:rPr lang="en-IN" sz="2800" i="1" dirty="0" smtClean="0"/>
              <a:t>Verification of donor’s blood group and also making it sure that they are free from any health issues that prohibits them from being a part of this social eve.</a:t>
            </a:r>
            <a:endParaRPr lang="en-US" sz="2800" i="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745</Words>
  <Application>Microsoft Office PowerPoint</Application>
  <PresentationFormat>On-screen Show (4:3)</PresentationFormat>
  <Paragraphs>151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Contents:</vt:lpstr>
      <vt:lpstr>INTRODUCTION:</vt:lpstr>
      <vt:lpstr>PROBLEM DOMAIN:</vt:lpstr>
      <vt:lpstr>HARDWARE REQUIREMENTS:</vt:lpstr>
      <vt:lpstr>SOFTWARE REQUIREMENTS :</vt:lpstr>
      <vt:lpstr>FUNCTIONAL REQUIREMENTS :</vt:lpstr>
      <vt:lpstr>FUNCTIONAL REQUIREMENTS : (contd…)</vt:lpstr>
      <vt:lpstr>NON-FUNCTIONAL REQUIREMENTS:</vt:lpstr>
      <vt:lpstr>FUTURE ENHAnCEMENT</vt:lpstr>
      <vt:lpstr>PROJECT LIMITATIONS</vt:lpstr>
      <vt:lpstr>You always don’t Have to be a doctor To save lives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Raunak</dc:creator>
  <cp:lastModifiedBy>Com</cp:lastModifiedBy>
  <cp:revision>74</cp:revision>
  <dcterms:created xsi:type="dcterms:W3CDTF">2012-03-01T11:46:47Z</dcterms:created>
  <dcterms:modified xsi:type="dcterms:W3CDTF">2012-03-01T20:26:18Z</dcterms:modified>
</cp:coreProperties>
</file>