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995B-AEE5-4B87-9DAF-46896DB3FBF9}"/>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Understanding the data</a:t>
            </a:r>
          </a:p>
        </p:txBody>
      </p:sp>
      <p:sp>
        <p:nvSpPr>
          <p:cNvPr id="9" name="Content Placeholder 8">
            <a:extLst>
              <a:ext uri="{FF2B5EF4-FFF2-40B4-BE49-F238E27FC236}">
                <a16:creationId xmlns:a16="http://schemas.microsoft.com/office/drawing/2014/main" id="{C44BFE69-B476-4BF4-BCC3-71D7964BF947}"/>
              </a:ext>
            </a:extLst>
          </p:cNvPr>
          <p:cNvSpPr>
            <a:spLocks noGrp="1"/>
          </p:cNvSpPr>
          <p:nvPr>
            <p:ph idx="1"/>
          </p:nvPr>
        </p:nvSpPr>
        <p:spPr>
          <a:xfrm>
            <a:off x="513115" y="2048608"/>
            <a:ext cx="2986223" cy="4087388"/>
          </a:xfrm>
        </p:spPr>
        <p:txBody>
          <a:bodyPr anchor="ctr">
            <a:normAutofit fontScale="92500" lnSpcReduction="20000"/>
          </a:bodyPr>
          <a:lstStyle/>
          <a:p>
            <a:pPr>
              <a:buAutoNum type="arabicPeriod"/>
            </a:pPr>
            <a:r>
              <a:rPr lang="en-US" sz="1400" dirty="0"/>
              <a:t>The financial distress is our y-variable that we will try to predict.</a:t>
            </a:r>
          </a:p>
          <a:p>
            <a:pPr>
              <a:buAutoNum type="arabicPeriod"/>
            </a:pPr>
            <a:r>
              <a:rPr lang="en-US" sz="1400" dirty="0"/>
              <a:t>It is mostly between -2 to +2 and is given right skewed.</a:t>
            </a:r>
          </a:p>
          <a:p>
            <a:pPr>
              <a:buAutoNum type="arabicPeriod"/>
            </a:pPr>
            <a:r>
              <a:rPr lang="en-US" sz="1400" dirty="0"/>
              <a:t>We try to transform he variable by taking a log transformation of our response variable.</a:t>
            </a:r>
          </a:p>
          <a:p>
            <a:pPr>
              <a:buAutoNum type="arabicPeriod"/>
            </a:pPr>
            <a:r>
              <a:rPr lang="en-US" sz="1400" dirty="0"/>
              <a:t>Total features are 66, and total observations are 3671.</a:t>
            </a:r>
          </a:p>
          <a:p>
            <a:pPr>
              <a:buAutoNum type="arabicPeriod"/>
            </a:pPr>
            <a:r>
              <a:rPr lang="en-US" sz="1400" dirty="0"/>
              <a:t>The log transformation equation:</a:t>
            </a:r>
          </a:p>
          <a:p>
            <a:pPr marL="0" indent="0">
              <a:buNone/>
            </a:pPr>
            <a:r>
              <a:rPr lang="en-US" sz="1400" dirty="0"/>
              <a:t>	y = log(y + 1 – min(y))</a:t>
            </a:r>
          </a:p>
          <a:p>
            <a:pPr marL="0" indent="0">
              <a:buNone/>
            </a:pPr>
            <a:r>
              <a:rPr lang="en-US" sz="1400" dirty="0"/>
              <a:t>6. To further normalize it make it more close to the standard normal curve we can also do:</a:t>
            </a:r>
          </a:p>
          <a:p>
            <a:pPr marL="0" indent="0">
              <a:buNone/>
            </a:pPr>
            <a:r>
              <a:rPr lang="en-US" sz="1400" dirty="0"/>
              <a:t>	y = log(square-root(y^2)) + c</a:t>
            </a:r>
          </a:p>
        </p:txBody>
      </p:sp>
      <p:pic>
        <p:nvPicPr>
          <p:cNvPr id="5" name="Content Placeholder 4" descr="A screenshot of a video game&#10;&#10;Description automatically generated">
            <a:extLst>
              <a:ext uri="{FF2B5EF4-FFF2-40B4-BE49-F238E27FC236}">
                <a16:creationId xmlns:a16="http://schemas.microsoft.com/office/drawing/2014/main" id="{CF833199-9DA5-4421-B51B-26AFF80859AD}"/>
              </a:ext>
            </a:extLst>
          </p:cNvPr>
          <p:cNvPicPr>
            <a:picLocks noChangeAspect="1"/>
          </p:cNvPicPr>
          <p:nvPr/>
        </p:nvPicPr>
        <p:blipFill>
          <a:blip r:embed="rId2"/>
          <a:stretch>
            <a:fillRect/>
          </a:stretch>
        </p:blipFill>
        <p:spPr>
          <a:xfrm>
            <a:off x="3891651" y="2048608"/>
            <a:ext cx="7860356" cy="408738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152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995B-AEE5-4B87-9DAF-46896DB3FBF9}"/>
              </a:ext>
            </a:extLst>
          </p:cNvPr>
          <p:cNvSpPr>
            <a:spLocks noGrp="1"/>
          </p:cNvSpPr>
          <p:nvPr>
            <p:ph type="title"/>
          </p:nvPr>
        </p:nvSpPr>
        <p:spPr>
          <a:xfrm>
            <a:off x="1154954" y="973668"/>
            <a:ext cx="8761413" cy="706964"/>
          </a:xfrm>
        </p:spPr>
        <p:txBody>
          <a:bodyPr>
            <a:normAutofit fontScale="90000"/>
          </a:bodyPr>
          <a:lstStyle/>
          <a:p>
            <a:r>
              <a:rPr lang="en-US" dirty="0">
                <a:solidFill>
                  <a:srgbClr val="EBEBEB"/>
                </a:solidFill>
              </a:rPr>
              <a:t>Box Plots of R-Square Value for all 4 models</a:t>
            </a:r>
          </a:p>
        </p:txBody>
      </p:sp>
      <p:pic>
        <p:nvPicPr>
          <p:cNvPr id="4" name="Picture 3" descr="A picture containing room, kitchen&#10;&#10;Description automatically generated">
            <a:extLst>
              <a:ext uri="{FF2B5EF4-FFF2-40B4-BE49-F238E27FC236}">
                <a16:creationId xmlns:a16="http://schemas.microsoft.com/office/drawing/2014/main" id="{881D465C-CD81-40E9-A3DD-41128076A367}"/>
              </a:ext>
            </a:extLst>
          </p:cNvPr>
          <p:cNvPicPr>
            <a:picLocks noChangeAspect="1"/>
          </p:cNvPicPr>
          <p:nvPr/>
        </p:nvPicPr>
        <p:blipFill>
          <a:blip r:embed="rId2"/>
          <a:stretch>
            <a:fillRect/>
          </a:stretch>
        </p:blipFill>
        <p:spPr>
          <a:xfrm>
            <a:off x="4163159" y="1759330"/>
            <a:ext cx="7429500" cy="4667847"/>
          </a:xfrm>
          <a:prstGeom prst="roundRect">
            <a:avLst>
              <a:gd name="adj" fmla="val 1858"/>
            </a:avLst>
          </a:prstGeom>
          <a:effectLst>
            <a:outerShdw blurRad="50800" dist="50800" dir="5400000" algn="tl" rotWithShape="0">
              <a:srgbClr val="000000">
                <a:alpha val="43000"/>
              </a:srgbClr>
            </a:outerShdw>
          </a:effectLst>
        </p:spPr>
      </p:pic>
      <p:sp>
        <p:nvSpPr>
          <p:cNvPr id="5" name="Content Placeholder 8">
            <a:extLst>
              <a:ext uri="{FF2B5EF4-FFF2-40B4-BE49-F238E27FC236}">
                <a16:creationId xmlns:a16="http://schemas.microsoft.com/office/drawing/2014/main" id="{0CC66EF0-CC97-49EF-A984-E50B7F963166}"/>
              </a:ext>
            </a:extLst>
          </p:cNvPr>
          <p:cNvSpPr>
            <a:spLocks noGrp="1"/>
          </p:cNvSpPr>
          <p:nvPr>
            <p:ph idx="1"/>
          </p:nvPr>
        </p:nvSpPr>
        <p:spPr>
          <a:xfrm>
            <a:off x="599341" y="2111058"/>
            <a:ext cx="3351104" cy="2035209"/>
          </a:xfrm>
        </p:spPr>
        <p:txBody>
          <a:bodyPr anchor="ctr">
            <a:normAutofit fontScale="92500" lnSpcReduction="10000"/>
          </a:bodyPr>
          <a:lstStyle/>
          <a:p>
            <a:pPr>
              <a:buAutoNum type="arabicPeriod"/>
            </a:pPr>
            <a:r>
              <a:rPr lang="en-US" sz="1200" dirty="0"/>
              <a:t>The data was split into training and test data set. Training set is 80% of all the observations and test set is the remaining 20%</a:t>
            </a:r>
          </a:p>
          <a:p>
            <a:pPr>
              <a:buAutoNum type="arabicPeriod"/>
            </a:pPr>
            <a:r>
              <a:rPr lang="en-US" sz="1200" dirty="0"/>
              <a:t>Run a simulation of 100 samples</a:t>
            </a:r>
          </a:p>
          <a:p>
            <a:pPr>
              <a:buAutoNum type="arabicPeriod"/>
            </a:pPr>
            <a:r>
              <a:rPr lang="en-US" sz="1200" dirty="0"/>
              <a:t>We fit the data for 4 regression models – Elastic Net, Lasso, Random Forest and Ridge.</a:t>
            </a:r>
          </a:p>
          <a:p>
            <a:pPr>
              <a:buAutoNum type="arabicPeriod"/>
            </a:pPr>
            <a:r>
              <a:rPr lang="en-US" sz="1200" dirty="0"/>
              <a:t>We use the following equation to calculate our R-square value:</a:t>
            </a:r>
          </a:p>
        </p:txBody>
      </p:sp>
      <p:pic>
        <p:nvPicPr>
          <p:cNvPr id="3" name="Picture 2">
            <a:extLst>
              <a:ext uri="{FF2B5EF4-FFF2-40B4-BE49-F238E27FC236}">
                <a16:creationId xmlns:a16="http://schemas.microsoft.com/office/drawing/2014/main" id="{4ADECF94-B75F-4A2E-8817-569F96E63205}"/>
              </a:ext>
            </a:extLst>
          </p:cNvPr>
          <p:cNvPicPr>
            <a:picLocks noChangeAspect="1"/>
          </p:cNvPicPr>
          <p:nvPr/>
        </p:nvPicPr>
        <p:blipFill rotWithShape="1">
          <a:blip r:embed="rId3"/>
          <a:srcRect r="4909"/>
          <a:stretch/>
        </p:blipFill>
        <p:spPr>
          <a:xfrm>
            <a:off x="730494" y="4146267"/>
            <a:ext cx="2698506" cy="706964"/>
          </a:xfrm>
          <a:prstGeom prst="rect">
            <a:avLst/>
          </a:prstGeom>
        </p:spPr>
      </p:pic>
      <p:graphicFrame>
        <p:nvGraphicFramePr>
          <p:cNvPr id="7" name="Table 6">
            <a:extLst>
              <a:ext uri="{FF2B5EF4-FFF2-40B4-BE49-F238E27FC236}">
                <a16:creationId xmlns:a16="http://schemas.microsoft.com/office/drawing/2014/main" id="{3159D5DB-6010-4E88-AC14-2E94689778E7}"/>
              </a:ext>
            </a:extLst>
          </p:cNvPr>
          <p:cNvGraphicFramePr>
            <a:graphicFrameLocks noGrp="1"/>
          </p:cNvGraphicFramePr>
          <p:nvPr>
            <p:extLst>
              <p:ext uri="{D42A27DB-BD31-4B8C-83A1-F6EECF244321}">
                <p14:modId xmlns:p14="http://schemas.microsoft.com/office/powerpoint/2010/main" val="850936400"/>
              </p:ext>
            </p:extLst>
          </p:nvPr>
        </p:nvGraphicFramePr>
        <p:xfrm>
          <a:off x="1064504" y="4945884"/>
          <a:ext cx="2420778" cy="1652743"/>
        </p:xfrm>
        <a:graphic>
          <a:graphicData uri="http://schemas.openxmlformats.org/drawingml/2006/table">
            <a:tbl>
              <a:tblPr firstRow="1" bandRow="1">
                <a:tableStyleId>{5C22544A-7EE6-4342-B048-85BDC9FD1C3A}</a:tableStyleId>
              </a:tblPr>
              <a:tblGrid>
                <a:gridCol w="879188">
                  <a:extLst>
                    <a:ext uri="{9D8B030D-6E8A-4147-A177-3AD203B41FA5}">
                      <a16:colId xmlns:a16="http://schemas.microsoft.com/office/drawing/2014/main" val="4034879633"/>
                    </a:ext>
                  </a:extLst>
                </a:gridCol>
                <a:gridCol w="770795">
                  <a:extLst>
                    <a:ext uri="{9D8B030D-6E8A-4147-A177-3AD203B41FA5}">
                      <a16:colId xmlns:a16="http://schemas.microsoft.com/office/drawing/2014/main" val="1873075908"/>
                    </a:ext>
                  </a:extLst>
                </a:gridCol>
                <a:gridCol w="770795">
                  <a:extLst>
                    <a:ext uri="{9D8B030D-6E8A-4147-A177-3AD203B41FA5}">
                      <a16:colId xmlns:a16="http://schemas.microsoft.com/office/drawing/2014/main" val="2492605003"/>
                    </a:ext>
                  </a:extLst>
                </a:gridCol>
              </a:tblGrid>
              <a:tr h="293502">
                <a:tc rowSpan="2">
                  <a:txBody>
                    <a:bodyPr/>
                    <a:lstStyle/>
                    <a:p>
                      <a:pPr marL="0" algn="ctr" defTabSz="457200" rtl="0" eaLnBrk="1" fontAlgn="b" latinLnBrk="0" hangingPunct="1"/>
                      <a:r>
                        <a:rPr lang="en-US" sz="1100" b="1" u="none" strike="noStrike" kern="1200" dirty="0">
                          <a:solidFill>
                            <a:schemeClr val="lt1"/>
                          </a:solidFill>
                          <a:effectLst/>
                          <a:latin typeface="+mn-lt"/>
                          <a:ea typeface="+mn-ea"/>
                          <a:cs typeface="+mn-cs"/>
                        </a:rPr>
                        <a:t>Model</a:t>
                      </a:r>
                    </a:p>
                  </a:txBody>
                  <a:tcPr marL="3810" marR="3810" marT="3810" marB="0" anchor="ctr"/>
                </a:tc>
                <a:tc gridSpan="2">
                  <a:txBody>
                    <a:bodyPr/>
                    <a:lstStyle/>
                    <a:p>
                      <a:pPr algn="ctr" fontAlgn="b"/>
                      <a:r>
                        <a:rPr lang="en-US" sz="1100" u="none" strike="noStrike" dirty="0">
                          <a:effectLst/>
                        </a:rPr>
                        <a:t>R-Square (median)</a:t>
                      </a:r>
                      <a:endParaRPr lang="en-US" sz="1100" b="1" i="0" u="none" strike="noStrike" dirty="0">
                        <a:solidFill>
                          <a:srgbClr val="000000"/>
                        </a:solidFill>
                        <a:effectLst/>
                        <a:latin typeface="Calibri" panose="020F0502020204030204" pitchFamily="34" charset="0"/>
                      </a:endParaRPr>
                    </a:p>
                  </a:txBody>
                  <a:tcPr marL="8496" marR="8496" marT="8496" marB="0" anchor="ctr"/>
                </a:tc>
                <a:tc hMerge="1">
                  <a:txBody>
                    <a:bodyPr/>
                    <a:lstStyle/>
                    <a:p>
                      <a:pPr algn="ctr" fontAlgn="b"/>
                      <a:endParaRPr lang="en-US" sz="1200" b="1" i="0" u="none" strike="noStrike" dirty="0">
                        <a:solidFill>
                          <a:srgbClr val="000000"/>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4272887821"/>
                  </a:ext>
                </a:extLst>
              </a:tr>
              <a:tr h="371249">
                <a:tc vMerge="1">
                  <a:txBody>
                    <a:bodyPr/>
                    <a:lstStyle/>
                    <a:p>
                      <a:pPr marL="0" algn="ctr" defTabSz="457200" rtl="0" eaLnBrk="1" fontAlgn="b" latinLnBrk="0" hangingPunct="1"/>
                      <a:endParaRPr lang="en-US" sz="1200" b="1" u="none" strike="noStrike" kern="1200" dirty="0">
                        <a:solidFill>
                          <a:schemeClr val="lt1"/>
                        </a:solidFill>
                        <a:effectLst/>
                        <a:latin typeface="+mn-lt"/>
                        <a:ea typeface="+mn-ea"/>
                        <a:cs typeface="+mn-cs"/>
                      </a:endParaRPr>
                    </a:p>
                  </a:txBody>
                  <a:tcPr marL="3810" marR="3810" marT="3810" marB="0" anchor="ctr">
                    <a:solidFill>
                      <a:schemeClr val="accent2"/>
                    </a:solidFill>
                  </a:tcPr>
                </a:tc>
                <a:tc>
                  <a:txBody>
                    <a:bodyPr/>
                    <a:lstStyle/>
                    <a:p>
                      <a:pPr marL="0" algn="ctr" defTabSz="457200" rtl="0" eaLnBrk="1" fontAlgn="b" latinLnBrk="0" hangingPunct="1"/>
                      <a:r>
                        <a:rPr lang="en-US" sz="1100" b="1" u="none" strike="noStrike" kern="1200" dirty="0">
                          <a:solidFill>
                            <a:schemeClr val="lt1"/>
                          </a:solidFill>
                          <a:effectLst/>
                          <a:latin typeface="+mn-lt"/>
                          <a:ea typeface="+mn-ea"/>
                          <a:cs typeface="+mn-cs"/>
                        </a:rPr>
                        <a:t>Train</a:t>
                      </a:r>
                    </a:p>
                  </a:txBody>
                  <a:tcPr marL="3810" marR="3810" marT="3810" marB="0" anchor="ctr">
                    <a:solidFill>
                      <a:schemeClr val="accent2"/>
                    </a:solidFill>
                  </a:tcPr>
                </a:tc>
                <a:tc>
                  <a:txBody>
                    <a:bodyPr/>
                    <a:lstStyle/>
                    <a:p>
                      <a:pPr marL="0" algn="ctr" defTabSz="457200" rtl="0" eaLnBrk="1" fontAlgn="b" latinLnBrk="0" hangingPunct="1"/>
                      <a:r>
                        <a:rPr lang="en-US" sz="1100" b="1" u="none" strike="noStrike" kern="1200" dirty="0">
                          <a:solidFill>
                            <a:schemeClr val="lt1"/>
                          </a:solidFill>
                          <a:effectLst/>
                          <a:latin typeface="+mn-lt"/>
                          <a:ea typeface="+mn-ea"/>
                          <a:cs typeface="+mn-cs"/>
                        </a:rPr>
                        <a:t>Test</a:t>
                      </a:r>
                    </a:p>
                  </a:txBody>
                  <a:tcPr marL="3810" marR="3810" marT="3810" marB="0" anchor="ctr">
                    <a:solidFill>
                      <a:schemeClr val="accent2"/>
                    </a:solidFill>
                  </a:tcPr>
                </a:tc>
                <a:extLst>
                  <a:ext uri="{0D108BD9-81ED-4DB2-BD59-A6C34878D82A}">
                    <a16:rowId xmlns:a16="http://schemas.microsoft.com/office/drawing/2014/main" val="3297783515"/>
                  </a:ext>
                </a:extLst>
              </a:tr>
              <a:tr h="205581">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Elastic Net</a:t>
                      </a: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0.46</a:t>
                      </a: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0.48</a:t>
                      </a:r>
                    </a:p>
                  </a:txBody>
                  <a:tcPr marL="3810" marR="3810" marT="3810" marB="0" anchor="ctr"/>
                </a:tc>
                <a:extLst>
                  <a:ext uri="{0D108BD9-81ED-4DB2-BD59-A6C34878D82A}">
                    <a16:rowId xmlns:a16="http://schemas.microsoft.com/office/drawing/2014/main" val="3004944087"/>
                  </a:ext>
                </a:extLst>
              </a:tr>
              <a:tr h="205581">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Lasso</a:t>
                      </a: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0.44</a:t>
                      </a: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0.48</a:t>
                      </a:r>
                    </a:p>
                  </a:txBody>
                  <a:tcPr marL="3810" marR="3810" marT="3810" marB="0" anchor="ctr"/>
                </a:tc>
                <a:extLst>
                  <a:ext uri="{0D108BD9-81ED-4DB2-BD59-A6C34878D82A}">
                    <a16:rowId xmlns:a16="http://schemas.microsoft.com/office/drawing/2014/main" val="1066434948"/>
                  </a:ext>
                </a:extLst>
              </a:tr>
              <a:tr h="371249">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Random Forest</a:t>
                      </a: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0.9</a:t>
                      </a: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0.63</a:t>
                      </a:r>
                    </a:p>
                  </a:txBody>
                  <a:tcPr marL="3810" marR="3810" marT="3810" marB="0" anchor="ctr"/>
                </a:tc>
                <a:extLst>
                  <a:ext uri="{0D108BD9-81ED-4DB2-BD59-A6C34878D82A}">
                    <a16:rowId xmlns:a16="http://schemas.microsoft.com/office/drawing/2014/main" val="3298116783"/>
                  </a:ext>
                </a:extLst>
              </a:tr>
              <a:tr h="205581">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Ridge</a:t>
                      </a:r>
                    </a:p>
                  </a:txBody>
                  <a:tcPr marL="3810" marR="3810" marT="3810" marB="0" anchor="ctr"/>
                </a:tc>
                <a:tc>
                  <a:txBody>
                    <a:bodyPr/>
                    <a:lstStyle/>
                    <a:p>
                      <a:pPr marL="0" algn="ctr" defTabSz="457200" rtl="0" eaLnBrk="1" fontAlgn="b" latinLnBrk="0" hangingPunct="1"/>
                      <a:r>
                        <a:rPr lang="en-US" sz="1100" b="0" u="none" strike="noStrike" kern="1200">
                          <a:solidFill>
                            <a:schemeClr val="tx1"/>
                          </a:solidFill>
                          <a:effectLst/>
                          <a:latin typeface="+mn-lt"/>
                          <a:ea typeface="+mn-ea"/>
                          <a:cs typeface="+mn-cs"/>
                        </a:rPr>
                        <a:t>0.38</a:t>
                      </a:r>
                      <a:endParaRPr lang="en-US" sz="1100" b="0" u="none" strike="noStrike" kern="1200" dirty="0">
                        <a:solidFill>
                          <a:schemeClr val="tx1"/>
                        </a:solidFill>
                        <a:effectLst/>
                        <a:latin typeface="+mn-lt"/>
                        <a:ea typeface="+mn-ea"/>
                        <a:cs typeface="+mn-cs"/>
                      </a:endParaRPr>
                    </a:p>
                  </a:txBody>
                  <a:tcPr marL="3810" marR="3810" marT="3810" marB="0" anchor="ctr"/>
                </a:tc>
                <a:tc>
                  <a:txBody>
                    <a:bodyPr/>
                    <a:lstStyle/>
                    <a:p>
                      <a:pPr marL="0" algn="ctr" defTabSz="457200" rtl="0" eaLnBrk="1" fontAlgn="b" latinLnBrk="0" hangingPunct="1"/>
                      <a:r>
                        <a:rPr lang="en-US" sz="1100" b="0" u="none" strike="noStrike" kern="1200" dirty="0">
                          <a:solidFill>
                            <a:schemeClr val="tx1"/>
                          </a:solidFill>
                          <a:effectLst/>
                          <a:latin typeface="+mn-lt"/>
                          <a:ea typeface="+mn-ea"/>
                          <a:cs typeface="+mn-cs"/>
                        </a:rPr>
                        <a:t>0.36</a:t>
                      </a:r>
                    </a:p>
                  </a:txBody>
                  <a:tcPr marL="3810" marR="3810" marT="3810" marB="0" anchor="ctr"/>
                </a:tc>
                <a:extLst>
                  <a:ext uri="{0D108BD9-81ED-4DB2-BD59-A6C34878D82A}">
                    <a16:rowId xmlns:a16="http://schemas.microsoft.com/office/drawing/2014/main" val="3662649527"/>
                  </a:ext>
                </a:extLst>
              </a:tr>
            </a:tbl>
          </a:graphicData>
        </a:graphic>
      </p:graphicFrame>
    </p:spTree>
    <p:extLst>
      <p:ext uri="{BB962C8B-B14F-4D97-AF65-F5344CB8AC3E}">
        <p14:creationId xmlns:p14="http://schemas.microsoft.com/office/powerpoint/2010/main" val="193318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995B-AEE5-4B87-9DAF-46896DB3FBF9}"/>
              </a:ext>
            </a:extLst>
          </p:cNvPr>
          <p:cNvSpPr>
            <a:spLocks noGrp="1"/>
          </p:cNvSpPr>
          <p:nvPr>
            <p:ph type="title"/>
          </p:nvPr>
        </p:nvSpPr>
        <p:spPr>
          <a:xfrm>
            <a:off x="1154954" y="973667"/>
            <a:ext cx="9835431" cy="762814"/>
          </a:xfrm>
        </p:spPr>
        <p:txBody>
          <a:bodyPr>
            <a:normAutofit fontScale="90000"/>
          </a:bodyPr>
          <a:lstStyle/>
          <a:p>
            <a:r>
              <a:rPr lang="en-US" dirty="0">
                <a:solidFill>
                  <a:srgbClr val="EBEBEB"/>
                </a:solidFill>
              </a:rPr>
              <a:t>10-fold CV curves for Elastic Net, Lasso, Ridge</a:t>
            </a:r>
          </a:p>
        </p:txBody>
      </p:sp>
      <p:pic>
        <p:nvPicPr>
          <p:cNvPr id="5" name="Picture 4" descr="A close up of a map&#10;&#10;Description automatically generated">
            <a:extLst>
              <a:ext uri="{FF2B5EF4-FFF2-40B4-BE49-F238E27FC236}">
                <a16:creationId xmlns:a16="http://schemas.microsoft.com/office/drawing/2014/main" id="{172CE70F-EE51-41E7-9170-99D60B1EB03C}"/>
              </a:ext>
            </a:extLst>
          </p:cNvPr>
          <p:cNvPicPr>
            <a:picLocks noChangeAspect="1"/>
          </p:cNvPicPr>
          <p:nvPr/>
        </p:nvPicPr>
        <p:blipFill>
          <a:blip r:embed="rId2"/>
          <a:stretch>
            <a:fillRect/>
          </a:stretch>
        </p:blipFill>
        <p:spPr>
          <a:xfrm>
            <a:off x="3130061" y="1820009"/>
            <a:ext cx="8427369" cy="4409342"/>
          </a:xfrm>
          <a:prstGeom prst="roundRect">
            <a:avLst>
              <a:gd name="adj" fmla="val 1858"/>
            </a:avLst>
          </a:prstGeom>
          <a:effectLst>
            <a:outerShdw blurRad="50800" dist="50800" dir="5400000" algn="tl" rotWithShape="0">
              <a:srgbClr val="000000">
                <a:alpha val="43000"/>
              </a:srgbClr>
            </a:outerShdw>
          </a:effectLst>
        </p:spPr>
      </p:pic>
      <p:sp>
        <p:nvSpPr>
          <p:cNvPr id="4" name="Content Placeholder 8">
            <a:extLst>
              <a:ext uri="{FF2B5EF4-FFF2-40B4-BE49-F238E27FC236}">
                <a16:creationId xmlns:a16="http://schemas.microsoft.com/office/drawing/2014/main" id="{40267F60-1FBF-4160-B0C8-5DC57DF0652D}"/>
              </a:ext>
            </a:extLst>
          </p:cNvPr>
          <p:cNvSpPr>
            <a:spLocks noGrp="1"/>
          </p:cNvSpPr>
          <p:nvPr>
            <p:ph idx="1"/>
          </p:nvPr>
        </p:nvSpPr>
        <p:spPr>
          <a:xfrm>
            <a:off x="599341" y="2111058"/>
            <a:ext cx="2354874" cy="2035209"/>
          </a:xfrm>
        </p:spPr>
        <p:txBody>
          <a:bodyPr anchor="ctr">
            <a:normAutofit/>
          </a:bodyPr>
          <a:lstStyle/>
          <a:p>
            <a:pPr>
              <a:buAutoNum type="arabicPeriod"/>
            </a:pPr>
            <a:r>
              <a:rPr lang="en-US" sz="1200" dirty="0"/>
              <a:t>We use 10-fold cross validation to tune in all the lambdas.</a:t>
            </a:r>
          </a:p>
          <a:p>
            <a:pPr>
              <a:buAutoNum type="arabicPeriod"/>
            </a:pPr>
            <a:endParaRPr lang="en-US" sz="1200" dirty="0"/>
          </a:p>
          <a:p>
            <a:pPr>
              <a:buAutoNum type="arabicPeriod"/>
            </a:pPr>
            <a:r>
              <a:rPr lang="en-US" sz="1200" dirty="0"/>
              <a:t>Elastic Net uses 40 features, Lasso uses 32 features whereas Ridge uses all 66 features.</a:t>
            </a:r>
          </a:p>
          <a:p>
            <a:pPr>
              <a:buAutoNum type="arabicPeriod"/>
            </a:pPr>
            <a:endParaRPr lang="en-US" sz="1200" dirty="0"/>
          </a:p>
        </p:txBody>
      </p:sp>
      <p:graphicFrame>
        <p:nvGraphicFramePr>
          <p:cNvPr id="6" name="Table 5">
            <a:extLst>
              <a:ext uri="{FF2B5EF4-FFF2-40B4-BE49-F238E27FC236}">
                <a16:creationId xmlns:a16="http://schemas.microsoft.com/office/drawing/2014/main" id="{9925A592-8575-4F84-80B7-CBC447155186}"/>
              </a:ext>
            </a:extLst>
          </p:cNvPr>
          <p:cNvGraphicFramePr>
            <a:graphicFrameLocks noGrp="1"/>
          </p:cNvGraphicFramePr>
          <p:nvPr>
            <p:extLst>
              <p:ext uri="{D42A27DB-BD31-4B8C-83A1-F6EECF244321}">
                <p14:modId xmlns:p14="http://schemas.microsoft.com/office/powerpoint/2010/main" val="4242614576"/>
              </p:ext>
            </p:extLst>
          </p:nvPr>
        </p:nvGraphicFramePr>
        <p:xfrm>
          <a:off x="747346" y="4088424"/>
          <a:ext cx="2127739" cy="1450728"/>
        </p:xfrm>
        <a:graphic>
          <a:graphicData uri="http://schemas.openxmlformats.org/drawingml/2006/table">
            <a:tbl>
              <a:tblPr firstRow="1" bandRow="1">
                <a:tableStyleId>{5C22544A-7EE6-4342-B048-85BDC9FD1C3A}</a:tableStyleId>
              </a:tblPr>
              <a:tblGrid>
                <a:gridCol w="1133759">
                  <a:extLst>
                    <a:ext uri="{9D8B030D-6E8A-4147-A177-3AD203B41FA5}">
                      <a16:colId xmlns:a16="http://schemas.microsoft.com/office/drawing/2014/main" val="4034879633"/>
                    </a:ext>
                  </a:extLst>
                </a:gridCol>
                <a:gridCol w="993980">
                  <a:extLst>
                    <a:ext uri="{9D8B030D-6E8A-4147-A177-3AD203B41FA5}">
                      <a16:colId xmlns:a16="http://schemas.microsoft.com/office/drawing/2014/main" val="1873075908"/>
                    </a:ext>
                  </a:extLst>
                </a:gridCol>
              </a:tblGrid>
              <a:tr h="519225">
                <a:tc>
                  <a:txBody>
                    <a:bodyPr/>
                    <a:lstStyle/>
                    <a:p>
                      <a:pPr marL="0" algn="ctr" defTabSz="457200" rtl="0" eaLnBrk="1" fontAlgn="b" latinLnBrk="0" hangingPunct="1"/>
                      <a:r>
                        <a:rPr lang="en-US" sz="1100" b="1" u="none" strike="noStrike" kern="1200" dirty="0">
                          <a:solidFill>
                            <a:schemeClr val="lt1"/>
                          </a:solidFill>
                          <a:effectLst/>
                          <a:latin typeface="+mn-lt"/>
                          <a:ea typeface="+mn-ea"/>
                          <a:cs typeface="+mn-cs"/>
                        </a:rPr>
                        <a:t>Model</a:t>
                      </a:r>
                    </a:p>
                  </a:txBody>
                  <a:tcPr marL="3810" marR="3810" marT="3810" marB="0" anchor="ctr"/>
                </a:tc>
                <a:tc>
                  <a:txBody>
                    <a:bodyPr/>
                    <a:lstStyle/>
                    <a:p>
                      <a:pPr algn="ctr" fontAlgn="b"/>
                      <a:r>
                        <a:rPr lang="en-US" sz="1100" u="none" strike="noStrike" dirty="0">
                          <a:effectLst/>
                        </a:rPr>
                        <a:t>Minimum lambda</a:t>
                      </a:r>
                      <a:endParaRPr lang="en-US" sz="1100" b="1" i="0" u="none" strike="noStrike" dirty="0">
                        <a:solidFill>
                          <a:srgbClr val="000000"/>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4272887821"/>
                  </a:ext>
                </a:extLst>
              </a:tr>
              <a:tr h="310501">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Elastic Net</a:t>
                      </a:r>
                    </a:p>
                  </a:txBody>
                  <a:tcPr marL="3810" marR="3810" marT="3810" marB="0" anchor="ctr"/>
                </a:tc>
                <a:tc>
                  <a:txBody>
                    <a:bodyPr/>
                    <a:lstStyle/>
                    <a:p>
                      <a:pPr marL="0" algn="ctr" defTabSz="457200" rtl="0" eaLnBrk="1" fontAlgn="b" latinLnBrk="0" hangingPunct="1"/>
                      <a:r>
                        <a:rPr lang="en-US" sz="1100" kern="1200" dirty="0">
                          <a:solidFill>
                            <a:schemeClr val="dk1"/>
                          </a:solidFill>
                          <a:effectLst/>
                          <a:latin typeface="+mn-lt"/>
                          <a:ea typeface="+mn-ea"/>
                          <a:cs typeface="+mn-cs"/>
                        </a:rPr>
                        <a:t>0.0006014624</a:t>
                      </a:r>
                    </a:p>
                  </a:txBody>
                  <a:tcPr marL="3810" marR="3810" marT="3810" marB="0" anchor="ctr"/>
                </a:tc>
                <a:extLst>
                  <a:ext uri="{0D108BD9-81ED-4DB2-BD59-A6C34878D82A}">
                    <a16:rowId xmlns:a16="http://schemas.microsoft.com/office/drawing/2014/main" val="3004944087"/>
                  </a:ext>
                </a:extLst>
              </a:tr>
              <a:tr h="310501">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Lasso</a:t>
                      </a:r>
                    </a:p>
                  </a:txBody>
                  <a:tcPr marL="3810" marR="3810" marT="3810" marB="0" anchor="ctr"/>
                </a:tc>
                <a:tc>
                  <a:txBody>
                    <a:bodyPr/>
                    <a:lstStyle/>
                    <a:p>
                      <a:pPr marL="0" algn="ctr" defTabSz="457200" rtl="0" eaLnBrk="1" fontAlgn="b" latinLnBrk="0" hangingPunct="1"/>
                      <a:r>
                        <a:rPr lang="en-US" sz="1100" kern="1200" dirty="0">
                          <a:solidFill>
                            <a:schemeClr val="dk1"/>
                          </a:solidFill>
                          <a:effectLst/>
                          <a:latin typeface="+mn-lt"/>
                          <a:ea typeface="+mn-ea"/>
                          <a:cs typeface="+mn-cs"/>
                        </a:rPr>
                        <a:t>0.0006947281</a:t>
                      </a:r>
                    </a:p>
                  </a:txBody>
                  <a:tcPr marL="3810" marR="3810" marT="3810" marB="0" anchor="ctr"/>
                </a:tc>
                <a:extLst>
                  <a:ext uri="{0D108BD9-81ED-4DB2-BD59-A6C34878D82A}">
                    <a16:rowId xmlns:a16="http://schemas.microsoft.com/office/drawing/2014/main" val="1066434948"/>
                  </a:ext>
                </a:extLst>
              </a:tr>
              <a:tr h="310501">
                <a:tc>
                  <a:txBody>
                    <a:bodyPr/>
                    <a:lstStyle/>
                    <a:p>
                      <a:pPr marL="0" algn="ctr" defTabSz="457200" rtl="0" eaLnBrk="1" fontAlgn="b" latinLnBrk="0" hangingPunct="1"/>
                      <a:r>
                        <a:rPr lang="en-US" sz="1100" b="1" u="none" strike="noStrike" kern="1200" dirty="0">
                          <a:solidFill>
                            <a:schemeClr val="tx1"/>
                          </a:solidFill>
                          <a:effectLst/>
                          <a:latin typeface="+mn-lt"/>
                          <a:ea typeface="+mn-ea"/>
                          <a:cs typeface="+mn-cs"/>
                        </a:rPr>
                        <a:t>Ridge</a:t>
                      </a:r>
                    </a:p>
                  </a:txBody>
                  <a:tcPr marL="3810" marR="3810" marT="3810" marB="0" anchor="ctr"/>
                </a:tc>
                <a:tc>
                  <a:txBody>
                    <a:bodyPr/>
                    <a:lstStyle/>
                    <a:p>
                      <a:pPr marL="0" algn="ctr" defTabSz="457200" rtl="0" eaLnBrk="1" fontAlgn="b" latinLnBrk="0" hangingPunct="1"/>
                      <a:r>
                        <a:rPr lang="en-US" sz="1100" dirty="0">
                          <a:effectLst/>
                        </a:rPr>
                        <a:t>0.05255364</a:t>
                      </a:r>
                      <a:endParaRPr lang="en-US" sz="1100" b="0" u="none" strike="noStrike" kern="1200" dirty="0">
                        <a:solidFill>
                          <a:schemeClr val="tx1"/>
                        </a:solidFill>
                        <a:effectLst/>
                        <a:latin typeface="+mn-lt"/>
                        <a:ea typeface="+mn-ea"/>
                        <a:cs typeface="+mn-cs"/>
                      </a:endParaRPr>
                    </a:p>
                  </a:txBody>
                  <a:tcPr marL="3810" marR="3810" marT="3810" marB="0" anchor="ctr"/>
                </a:tc>
                <a:extLst>
                  <a:ext uri="{0D108BD9-81ED-4DB2-BD59-A6C34878D82A}">
                    <a16:rowId xmlns:a16="http://schemas.microsoft.com/office/drawing/2014/main" val="3662649527"/>
                  </a:ext>
                </a:extLst>
              </a:tr>
            </a:tbl>
          </a:graphicData>
        </a:graphic>
      </p:graphicFrame>
    </p:spTree>
    <p:extLst>
      <p:ext uri="{BB962C8B-B14F-4D97-AF65-F5344CB8AC3E}">
        <p14:creationId xmlns:p14="http://schemas.microsoft.com/office/powerpoint/2010/main" val="352802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995B-AEE5-4B87-9DAF-46896DB3FBF9}"/>
              </a:ext>
            </a:extLst>
          </p:cNvPr>
          <p:cNvSpPr>
            <a:spLocks noGrp="1"/>
          </p:cNvSpPr>
          <p:nvPr>
            <p:ph type="title"/>
          </p:nvPr>
        </p:nvSpPr>
        <p:spPr>
          <a:xfrm>
            <a:off x="1027692" y="1068458"/>
            <a:ext cx="8825658" cy="586380"/>
          </a:xfrm>
        </p:spPr>
        <p:txBody>
          <a:bodyPr vert="horz" lIns="91440" tIns="45720" rIns="91440" bIns="45720" rtlCol="0" anchor="b">
            <a:normAutofit/>
          </a:bodyPr>
          <a:lstStyle/>
          <a:p>
            <a:pPr>
              <a:lnSpc>
                <a:spcPct val="90000"/>
              </a:lnSpc>
            </a:pPr>
            <a:r>
              <a:rPr lang="en-US" dirty="0"/>
              <a:t>Box Plots of Residuals for all 4 models</a:t>
            </a:r>
          </a:p>
        </p:txBody>
      </p:sp>
      <p:pic>
        <p:nvPicPr>
          <p:cNvPr id="12" name="Picture 11" descr="A picture containing photo, group, kitchen, white&#10;&#10;Description automatically generated">
            <a:extLst>
              <a:ext uri="{FF2B5EF4-FFF2-40B4-BE49-F238E27FC236}">
                <a16:creationId xmlns:a16="http://schemas.microsoft.com/office/drawing/2014/main" id="{62DD1F80-8E4F-4225-9ECD-8BD3EB78BA40}"/>
              </a:ext>
            </a:extLst>
          </p:cNvPr>
          <p:cNvPicPr>
            <a:picLocks noChangeAspect="1"/>
          </p:cNvPicPr>
          <p:nvPr/>
        </p:nvPicPr>
        <p:blipFill rotWithShape="1">
          <a:blip r:embed="rId3"/>
          <a:srcRect r="-1" b="24922"/>
          <a:stretch/>
        </p:blipFill>
        <p:spPr>
          <a:xfrm>
            <a:off x="3613638" y="1815613"/>
            <a:ext cx="7872923" cy="4604042"/>
          </a:xfrm>
          <a:prstGeom prst="roundRect">
            <a:avLst>
              <a:gd name="adj" fmla="val 1858"/>
            </a:avLst>
          </a:prstGeom>
          <a:effectLst>
            <a:outerShdw blurRad="50800" dist="50800" dir="5400000" algn="tl" rotWithShape="0">
              <a:srgbClr val="000000">
                <a:alpha val="43000"/>
              </a:srgbClr>
            </a:outerShdw>
          </a:effectLst>
        </p:spPr>
      </p:pic>
      <p:sp>
        <p:nvSpPr>
          <p:cNvPr id="4" name="Content Placeholder 8">
            <a:extLst>
              <a:ext uri="{FF2B5EF4-FFF2-40B4-BE49-F238E27FC236}">
                <a16:creationId xmlns:a16="http://schemas.microsoft.com/office/drawing/2014/main" id="{B2B0B1D6-D232-4337-942F-BEFCE50F49CB}"/>
              </a:ext>
            </a:extLst>
          </p:cNvPr>
          <p:cNvSpPr>
            <a:spLocks noGrp="1"/>
          </p:cNvSpPr>
          <p:nvPr>
            <p:ph idx="1"/>
          </p:nvPr>
        </p:nvSpPr>
        <p:spPr>
          <a:xfrm>
            <a:off x="458664" y="2730916"/>
            <a:ext cx="2965940" cy="2597223"/>
          </a:xfrm>
        </p:spPr>
        <p:txBody>
          <a:bodyPr anchor="ctr">
            <a:normAutofit fontScale="92500"/>
          </a:bodyPr>
          <a:lstStyle/>
          <a:p>
            <a:pPr>
              <a:buAutoNum type="arabicPeriod"/>
            </a:pPr>
            <a:r>
              <a:rPr lang="en-US" sz="1200" dirty="0"/>
              <a:t>Residual plot has similar results for all the 4 models and the median is close to 0.</a:t>
            </a:r>
          </a:p>
          <a:p>
            <a:pPr>
              <a:buAutoNum type="arabicPeriod"/>
            </a:pPr>
            <a:r>
              <a:rPr lang="en-US" sz="1200" dirty="0"/>
              <a:t>The observations are not much different between train and test set.</a:t>
            </a:r>
          </a:p>
          <a:p>
            <a:pPr>
              <a:buAutoNum type="arabicPeriod"/>
            </a:pPr>
            <a:r>
              <a:rPr lang="en-US" sz="1200" dirty="0"/>
              <a:t>Random Forest has more compact results with the smallest interquartile range. This can also be attributed to the fact that Random Forest is probably overfitting the variables. That means the model has extra capacity to pick the random noise in the observation. </a:t>
            </a:r>
          </a:p>
        </p:txBody>
      </p:sp>
    </p:spTree>
    <p:extLst>
      <p:ext uri="{BB962C8B-B14F-4D97-AF65-F5344CB8AC3E}">
        <p14:creationId xmlns:p14="http://schemas.microsoft.com/office/powerpoint/2010/main" val="23939757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995B-AEE5-4B87-9DAF-46896DB3FBF9}"/>
              </a:ext>
            </a:extLst>
          </p:cNvPr>
          <p:cNvSpPr>
            <a:spLocks noGrp="1"/>
          </p:cNvSpPr>
          <p:nvPr>
            <p:ph type="title"/>
          </p:nvPr>
        </p:nvSpPr>
        <p:spPr/>
        <p:txBody>
          <a:bodyPr>
            <a:normAutofit/>
          </a:bodyPr>
          <a:lstStyle/>
          <a:p>
            <a:r>
              <a:rPr lang="en-US" dirty="0"/>
              <a:t>Bar plots with bootstrapped error bars</a:t>
            </a:r>
          </a:p>
        </p:txBody>
      </p:sp>
      <p:sp>
        <p:nvSpPr>
          <p:cNvPr id="5" name="Content Placeholder 8">
            <a:extLst>
              <a:ext uri="{FF2B5EF4-FFF2-40B4-BE49-F238E27FC236}">
                <a16:creationId xmlns:a16="http://schemas.microsoft.com/office/drawing/2014/main" id="{AC60D513-81F5-4149-97A9-C53677B42E97}"/>
              </a:ext>
            </a:extLst>
          </p:cNvPr>
          <p:cNvSpPr>
            <a:spLocks noGrp="1"/>
          </p:cNvSpPr>
          <p:nvPr>
            <p:ph idx="1"/>
          </p:nvPr>
        </p:nvSpPr>
        <p:spPr>
          <a:xfrm>
            <a:off x="488217" y="2437747"/>
            <a:ext cx="2782521" cy="3446585"/>
          </a:xfrm>
        </p:spPr>
        <p:txBody>
          <a:bodyPr anchor="ctr">
            <a:normAutofit/>
          </a:bodyPr>
          <a:lstStyle/>
          <a:p>
            <a:pPr>
              <a:buAutoNum type="arabicPeriod"/>
            </a:pPr>
            <a:r>
              <a:rPr lang="en-US" sz="1100" dirty="0"/>
              <a:t>Ran a simulation of 100 for bootstrap exercise.</a:t>
            </a:r>
          </a:p>
          <a:p>
            <a:pPr>
              <a:buAutoNum type="arabicPeriod"/>
            </a:pPr>
            <a:r>
              <a:rPr lang="en-US" sz="1100" dirty="0"/>
              <a:t>Arranged all the bar plots with errors in descending order of output from random forest.</a:t>
            </a:r>
          </a:p>
          <a:p>
            <a:pPr>
              <a:buAutoNum type="arabicPeriod"/>
            </a:pPr>
            <a:r>
              <a:rPr lang="en-US" sz="1100" dirty="0"/>
              <a:t>Variable X10 appears to be a prominent feature for all the models which is equity/total assets.</a:t>
            </a:r>
          </a:p>
          <a:p>
            <a:pPr>
              <a:buAutoNum type="arabicPeriod"/>
            </a:pPr>
            <a:r>
              <a:rPr lang="en-US" sz="1100" dirty="0"/>
              <a:t>Also, in general, the observation says, any feature that talks about total expense divided by overall asset value helps in deciding the financial distress.</a:t>
            </a:r>
          </a:p>
          <a:p>
            <a:pPr>
              <a:buAutoNum type="arabicPeriod"/>
            </a:pPr>
            <a:r>
              <a:rPr lang="en-US" sz="1100" dirty="0"/>
              <a:t>The results from Elastic Net, Ridge and Lasso are similar.</a:t>
            </a:r>
          </a:p>
        </p:txBody>
      </p:sp>
      <p:pic>
        <p:nvPicPr>
          <p:cNvPr id="6" name="Picture 5" descr="A screenshot of a social media post&#10;&#10;Description automatically generated">
            <a:extLst>
              <a:ext uri="{FF2B5EF4-FFF2-40B4-BE49-F238E27FC236}">
                <a16:creationId xmlns:a16="http://schemas.microsoft.com/office/drawing/2014/main" id="{612AD773-D6E0-4612-A665-EBF2B688064B}"/>
              </a:ext>
            </a:extLst>
          </p:cNvPr>
          <p:cNvPicPr>
            <a:picLocks noChangeAspect="1"/>
          </p:cNvPicPr>
          <p:nvPr/>
        </p:nvPicPr>
        <p:blipFill>
          <a:blip r:embed="rId3"/>
          <a:stretch>
            <a:fillRect/>
          </a:stretch>
        </p:blipFill>
        <p:spPr>
          <a:xfrm>
            <a:off x="3388215" y="2057399"/>
            <a:ext cx="8160481" cy="438296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26222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995B-AEE5-4B87-9DAF-46896DB3FBF9}"/>
              </a:ext>
            </a:extLst>
          </p:cNvPr>
          <p:cNvSpPr>
            <a:spLocks noGrp="1"/>
          </p:cNvSpPr>
          <p:nvPr>
            <p:ph type="title"/>
          </p:nvPr>
        </p:nvSpPr>
        <p:spPr>
          <a:xfrm>
            <a:off x="1154954" y="973668"/>
            <a:ext cx="8761413" cy="706964"/>
          </a:xfrm>
        </p:spPr>
        <p:txBody>
          <a:bodyPr>
            <a:normAutofit/>
          </a:bodyPr>
          <a:lstStyle/>
          <a:p>
            <a:r>
              <a:rPr lang="en-US">
                <a:solidFill>
                  <a:srgbClr val="EBEBEB"/>
                </a:solidFill>
              </a:rPr>
              <a:t>Summary</a:t>
            </a:r>
          </a:p>
        </p:txBody>
      </p:sp>
      <p:sp>
        <p:nvSpPr>
          <p:cNvPr id="9" name="Content Placeholder 8">
            <a:extLst>
              <a:ext uri="{FF2B5EF4-FFF2-40B4-BE49-F238E27FC236}">
                <a16:creationId xmlns:a16="http://schemas.microsoft.com/office/drawing/2014/main" id="{C44BFE69-B476-4BF4-BCC3-71D7964BF947}"/>
              </a:ext>
            </a:extLst>
          </p:cNvPr>
          <p:cNvSpPr>
            <a:spLocks noGrp="1"/>
          </p:cNvSpPr>
          <p:nvPr>
            <p:ph idx="1"/>
          </p:nvPr>
        </p:nvSpPr>
        <p:spPr>
          <a:xfrm>
            <a:off x="549099" y="2195294"/>
            <a:ext cx="8388281" cy="4545644"/>
          </a:xfrm>
        </p:spPr>
        <p:txBody>
          <a:bodyPr anchor="ctr">
            <a:normAutofit/>
          </a:bodyPr>
          <a:lstStyle/>
          <a:p>
            <a:pPr>
              <a:lnSpc>
                <a:spcPct val="90000"/>
              </a:lnSpc>
              <a:buAutoNum type="arabicPeriod"/>
            </a:pPr>
            <a:r>
              <a:rPr lang="en-US" sz="1200" dirty="0"/>
              <a:t>In the preceding slides, we saw that from R-square box-plot Radom Forest seems to be the best model for prediction.</a:t>
            </a:r>
          </a:p>
          <a:p>
            <a:pPr lvl="1">
              <a:lnSpc>
                <a:spcPct val="90000"/>
              </a:lnSpc>
              <a:buFont typeface="Wingdings 3" charset="2"/>
              <a:buAutoNum type="arabicPeriod"/>
            </a:pPr>
            <a:r>
              <a:rPr lang="en-US" sz="1000" dirty="0"/>
              <a:t>Lasso and Elastic – Net almost show same results without much to differentiate.</a:t>
            </a:r>
          </a:p>
          <a:p>
            <a:pPr lvl="1">
              <a:lnSpc>
                <a:spcPct val="90000"/>
              </a:lnSpc>
              <a:buFont typeface="Wingdings 3" charset="2"/>
              <a:buAutoNum type="arabicPeriod"/>
            </a:pPr>
            <a:r>
              <a:rPr lang="en-US" sz="1000" dirty="0"/>
              <a:t>Ridge seems to have the maximum variance with quite a few negative R-square and thus is not a great model for predicting financial distress.</a:t>
            </a:r>
          </a:p>
          <a:p>
            <a:pPr>
              <a:lnSpc>
                <a:spcPct val="90000"/>
              </a:lnSpc>
              <a:buFont typeface="Wingdings 3" charset="2"/>
              <a:buAutoNum type="arabicPeriod"/>
            </a:pPr>
            <a:r>
              <a:rPr lang="en-US" sz="1200" dirty="0"/>
              <a:t>The residual box plot kind of showed similar results for all the 4 models with median around 0 but the quartile range was lowest for random forest.</a:t>
            </a:r>
          </a:p>
          <a:p>
            <a:pPr lvl="1">
              <a:lnSpc>
                <a:spcPct val="90000"/>
              </a:lnSpc>
              <a:buFont typeface="Wingdings" panose="05000000000000000000" pitchFamily="2" charset="2"/>
              <a:buChar char="§"/>
            </a:pPr>
            <a:r>
              <a:rPr lang="en-US" sz="1000" dirty="0"/>
              <a:t>The residual plots for test show lesser variance and thus are a good reflection of our prediction.</a:t>
            </a:r>
          </a:p>
          <a:p>
            <a:pPr lvl="1">
              <a:lnSpc>
                <a:spcPct val="90000"/>
              </a:lnSpc>
              <a:buFont typeface="Wingdings" panose="05000000000000000000" pitchFamily="2" charset="2"/>
              <a:buChar char="§"/>
            </a:pPr>
            <a:r>
              <a:rPr lang="en-US" sz="1000" dirty="0"/>
              <a:t>More outliers are seen towards positive side of 0 than the negative side of 0, which means the model is more biased with positive values in the dataset.</a:t>
            </a:r>
          </a:p>
          <a:p>
            <a:pPr>
              <a:lnSpc>
                <a:spcPct val="90000"/>
              </a:lnSpc>
              <a:buFont typeface="Wingdings 3" charset="2"/>
              <a:buAutoNum type="arabicPeriod"/>
            </a:pPr>
            <a:r>
              <a:rPr lang="en-US" sz="1200" dirty="0"/>
              <a:t>Through bootstrap bar plot, we can see that Random Forest is best at picking the important features that will help us predict the financial distress.</a:t>
            </a:r>
          </a:p>
          <a:p>
            <a:pPr lvl="1">
              <a:lnSpc>
                <a:spcPct val="90000"/>
              </a:lnSpc>
              <a:buFont typeface="Wingdings" panose="05000000000000000000" pitchFamily="2" charset="2"/>
              <a:buChar char="§"/>
            </a:pPr>
            <a:r>
              <a:rPr lang="en-US" sz="1000" dirty="0"/>
              <a:t>It has more non – zero coefficients and is best at picking the important features. In this case X variables – 10, 25 and 9 are the best predictors. Those features basically are:</a:t>
            </a:r>
          </a:p>
          <a:p>
            <a:pPr marL="457200" lvl="1" indent="0">
              <a:lnSpc>
                <a:spcPct val="90000"/>
              </a:lnSpc>
              <a:buNone/>
            </a:pPr>
            <a:r>
              <a:rPr lang="en-US" sz="1000" dirty="0"/>
              <a:t>		x10 – equity/total assets, x25 - (equity - share capital) / total assets and x9 - sales / total assets.</a:t>
            </a:r>
          </a:p>
          <a:p>
            <a:pPr lvl="1">
              <a:lnSpc>
                <a:spcPct val="90000"/>
              </a:lnSpc>
              <a:buFont typeface="Wingdings" panose="05000000000000000000" pitchFamily="2" charset="2"/>
              <a:buChar char="§"/>
            </a:pPr>
            <a:r>
              <a:rPr lang="en-US" sz="1000" dirty="0"/>
              <a:t>For Elastic Net, Ridge and Lasso, again X10 seems to be the most important features whereas they also identify X58 - total costs /total sales as an important feature for prediction.</a:t>
            </a:r>
          </a:p>
          <a:p>
            <a:pPr>
              <a:lnSpc>
                <a:spcPct val="90000"/>
              </a:lnSpc>
              <a:buFont typeface="Wingdings 3" charset="2"/>
              <a:buAutoNum type="arabicPeriod"/>
            </a:pPr>
            <a:r>
              <a:rPr lang="en-US" sz="1200" dirty="0"/>
              <a:t>Lastly, looking at the time required for tuning each model, we see that Random Forest takes a lot more time in analyzing the features than other models for prediction. The break down of time is shared on the right-hand side.</a:t>
            </a:r>
            <a:endParaRPr lang="en-US" sz="700" dirty="0"/>
          </a:p>
        </p:txBody>
      </p:sp>
      <p:graphicFrame>
        <p:nvGraphicFramePr>
          <p:cNvPr id="3" name="Table 2">
            <a:extLst>
              <a:ext uri="{FF2B5EF4-FFF2-40B4-BE49-F238E27FC236}">
                <a16:creationId xmlns:a16="http://schemas.microsoft.com/office/drawing/2014/main" id="{BCC9C54B-4B04-4CBE-9432-521F3FE1CFA6}"/>
              </a:ext>
            </a:extLst>
          </p:cNvPr>
          <p:cNvGraphicFramePr>
            <a:graphicFrameLocks noGrp="1"/>
          </p:cNvGraphicFramePr>
          <p:nvPr>
            <p:extLst>
              <p:ext uri="{D42A27DB-BD31-4B8C-83A1-F6EECF244321}">
                <p14:modId xmlns:p14="http://schemas.microsoft.com/office/powerpoint/2010/main" val="3353896730"/>
              </p:ext>
            </p:extLst>
          </p:nvPr>
        </p:nvGraphicFramePr>
        <p:xfrm>
          <a:off x="9047285" y="3631223"/>
          <a:ext cx="2665228" cy="1673787"/>
        </p:xfrm>
        <a:graphic>
          <a:graphicData uri="http://schemas.openxmlformats.org/drawingml/2006/table">
            <a:tbl>
              <a:tblPr firstRow="1" bandRow="1">
                <a:tableStyleId>{5C22544A-7EE6-4342-B048-85BDC9FD1C3A}</a:tableStyleId>
              </a:tblPr>
              <a:tblGrid>
                <a:gridCol w="1420158">
                  <a:extLst>
                    <a:ext uri="{9D8B030D-6E8A-4147-A177-3AD203B41FA5}">
                      <a16:colId xmlns:a16="http://schemas.microsoft.com/office/drawing/2014/main" val="3406955809"/>
                    </a:ext>
                  </a:extLst>
                </a:gridCol>
                <a:gridCol w="1245070">
                  <a:extLst>
                    <a:ext uri="{9D8B030D-6E8A-4147-A177-3AD203B41FA5}">
                      <a16:colId xmlns:a16="http://schemas.microsoft.com/office/drawing/2014/main" val="3155636183"/>
                    </a:ext>
                  </a:extLst>
                </a:gridCol>
              </a:tblGrid>
              <a:tr h="457161">
                <a:tc>
                  <a:txBody>
                    <a:bodyPr/>
                    <a:lstStyle/>
                    <a:p>
                      <a:pPr algn="ctr" fontAlgn="b"/>
                      <a:r>
                        <a:rPr lang="en-US" sz="1200" u="none" strike="noStrike" dirty="0">
                          <a:effectLst/>
                        </a:rPr>
                        <a:t>Model</a:t>
                      </a:r>
                      <a:endParaRPr lang="en-US" sz="1200" b="1" i="0" u="none" strike="noStrike" dirty="0">
                        <a:solidFill>
                          <a:srgbClr val="000000"/>
                        </a:solidFill>
                        <a:effectLst/>
                        <a:latin typeface="Calibri" panose="020F0502020204030204" pitchFamily="34" charset="0"/>
                      </a:endParaRPr>
                    </a:p>
                  </a:txBody>
                  <a:tcPr marL="8496" marR="8496" marT="8496" marB="0" anchor="ctr"/>
                </a:tc>
                <a:tc>
                  <a:txBody>
                    <a:bodyPr/>
                    <a:lstStyle/>
                    <a:p>
                      <a:pPr algn="ctr" fontAlgn="b"/>
                      <a:r>
                        <a:rPr lang="en-US" sz="1200" u="none" strike="noStrike">
                          <a:effectLst/>
                        </a:rPr>
                        <a:t>Time (in secs)</a:t>
                      </a:r>
                      <a:endParaRPr lang="en-US" sz="1200" b="1" i="0" u="none" strike="noStrike">
                        <a:solidFill>
                          <a:srgbClr val="000000"/>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3267467097"/>
                  </a:ext>
                </a:extLst>
              </a:tr>
              <a:tr h="253155">
                <a:tc>
                  <a:txBody>
                    <a:bodyPr/>
                    <a:lstStyle/>
                    <a:p>
                      <a:pPr algn="ctr" fontAlgn="b"/>
                      <a:r>
                        <a:rPr lang="en-US" sz="1200" b="1" u="none" strike="noStrike" dirty="0">
                          <a:solidFill>
                            <a:schemeClr val="tx1"/>
                          </a:solidFill>
                          <a:effectLst/>
                        </a:rPr>
                        <a:t>Elastic Net</a:t>
                      </a:r>
                      <a:endParaRPr lang="en-US" sz="1200" b="1" i="0" u="none" strike="noStrike" dirty="0">
                        <a:solidFill>
                          <a:schemeClr val="tx1"/>
                        </a:solidFill>
                        <a:effectLst/>
                        <a:latin typeface="Calibri" panose="020F0502020204030204" pitchFamily="34" charset="0"/>
                      </a:endParaRPr>
                    </a:p>
                  </a:txBody>
                  <a:tcPr marL="8496" marR="8496" marT="8496" marB="0" anchor="ctr"/>
                </a:tc>
                <a:tc>
                  <a:txBody>
                    <a:bodyPr/>
                    <a:lstStyle/>
                    <a:p>
                      <a:pPr algn="ctr" fontAlgn="b"/>
                      <a:r>
                        <a:rPr lang="en-US" sz="1200" u="none" strike="noStrike" dirty="0">
                          <a:solidFill>
                            <a:schemeClr val="tx1"/>
                          </a:solidFill>
                          <a:effectLst/>
                        </a:rPr>
                        <a:t>0.24</a:t>
                      </a:r>
                      <a:endParaRPr lang="en-US" sz="1200" b="0" i="0" u="none" strike="noStrike" dirty="0">
                        <a:solidFill>
                          <a:schemeClr val="tx1"/>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3697404513"/>
                  </a:ext>
                </a:extLst>
              </a:tr>
              <a:tr h="253155">
                <a:tc>
                  <a:txBody>
                    <a:bodyPr/>
                    <a:lstStyle/>
                    <a:p>
                      <a:pPr algn="ctr" fontAlgn="b"/>
                      <a:r>
                        <a:rPr lang="en-US" sz="1200" b="1" u="none" strike="noStrike" dirty="0">
                          <a:solidFill>
                            <a:schemeClr val="tx1"/>
                          </a:solidFill>
                          <a:effectLst/>
                        </a:rPr>
                        <a:t>Lasso</a:t>
                      </a:r>
                      <a:endParaRPr lang="en-US" sz="1200" b="1" i="0" u="none" strike="noStrike" dirty="0">
                        <a:solidFill>
                          <a:schemeClr val="tx1"/>
                        </a:solidFill>
                        <a:effectLst/>
                        <a:latin typeface="Calibri" panose="020F0502020204030204" pitchFamily="34" charset="0"/>
                      </a:endParaRPr>
                    </a:p>
                  </a:txBody>
                  <a:tcPr marL="8496" marR="8496" marT="8496" marB="0" anchor="ctr"/>
                </a:tc>
                <a:tc>
                  <a:txBody>
                    <a:bodyPr/>
                    <a:lstStyle/>
                    <a:p>
                      <a:pPr algn="ctr" fontAlgn="b"/>
                      <a:r>
                        <a:rPr lang="en-US" sz="1200" u="none" strike="noStrike" dirty="0">
                          <a:solidFill>
                            <a:schemeClr val="tx1"/>
                          </a:solidFill>
                          <a:effectLst/>
                        </a:rPr>
                        <a:t>0.28</a:t>
                      </a:r>
                      <a:endParaRPr lang="en-US" sz="1200" b="0" i="0" u="none" strike="noStrike" dirty="0">
                        <a:solidFill>
                          <a:schemeClr val="tx1"/>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3365866667"/>
                  </a:ext>
                </a:extLst>
              </a:tr>
              <a:tr h="457161">
                <a:tc>
                  <a:txBody>
                    <a:bodyPr/>
                    <a:lstStyle/>
                    <a:p>
                      <a:pPr algn="ctr" fontAlgn="b"/>
                      <a:r>
                        <a:rPr lang="en-US" sz="1200" b="1" u="none" strike="noStrike" dirty="0">
                          <a:solidFill>
                            <a:schemeClr val="tx1"/>
                          </a:solidFill>
                          <a:effectLst/>
                        </a:rPr>
                        <a:t>Random Forest</a:t>
                      </a:r>
                      <a:endParaRPr lang="en-US" sz="1200" b="1" i="0" u="none" strike="noStrike" dirty="0">
                        <a:solidFill>
                          <a:schemeClr val="tx1"/>
                        </a:solidFill>
                        <a:effectLst/>
                        <a:latin typeface="Calibri" panose="020F0502020204030204" pitchFamily="34" charset="0"/>
                      </a:endParaRPr>
                    </a:p>
                  </a:txBody>
                  <a:tcPr marL="8496" marR="8496" marT="8496" marB="0" anchor="ctr"/>
                </a:tc>
                <a:tc>
                  <a:txBody>
                    <a:bodyPr/>
                    <a:lstStyle/>
                    <a:p>
                      <a:pPr algn="ctr" fontAlgn="b"/>
                      <a:r>
                        <a:rPr lang="en-US" sz="1200" u="none" strike="noStrike" dirty="0">
                          <a:solidFill>
                            <a:schemeClr val="tx1"/>
                          </a:solidFill>
                          <a:effectLst/>
                        </a:rPr>
                        <a:t>27.46</a:t>
                      </a:r>
                      <a:endParaRPr lang="en-US" sz="1200" b="0" i="0" u="none" strike="noStrike" dirty="0">
                        <a:solidFill>
                          <a:schemeClr val="tx1"/>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2078036031"/>
                  </a:ext>
                </a:extLst>
              </a:tr>
              <a:tr h="253155">
                <a:tc>
                  <a:txBody>
                    <a:bodyPr/>
                    <a:lstStyle/>
                    <a:p>
                      <a:pPr algn="ctr" fontAlgn="b"/>
                      <a:r>
                        <a:rPr lang="en-US" sz="1200" b="1" u="none" strike="noStrike" dirty="0">
                          <a:solidFill>
                            <a:schemeClr val="tx1"/>
                          </a:solidFill>
                          <a:effectLst/>
                        </a:rPr>
                        <a:t>Ridge</a:t>
                      </a:r>
                      <a:endParaRPr lang="en-US" sz="1200" b="1" i="0" u="none" strike="noStrike" dirty="0">
                        <a:solidFill>
                          <a:schemeClr val="tx1"/>
                        </a:solidFill>
                        <a:effectLst/>
                        <a:latin typeface="Calibri" panose="020F0502020204030204" pitchFamily="34" charset="0"/>
                      </a:endParaRPr>
                    </a:p>
                  </a:txBody>
                  <a:tcPr marL="8496" marR="8496" marT="8496" marB="0" anchor="ctr"/>
                </a:tc>
                <a:tc>
                  <a:txBody>
                    <a:bodyPr/>
                    <a:lstStyle/>
                    <a:p>
                      <a:pPr algn="ctr" fontAlgn="b"/>
                      <a:r>
                        <a:rPr lang="en-US" sz="1200" u="none" strike="noStrike" dirty="0">
                          <a:solidFill>
                            <a:schemeClr val="tx1"/>
                          </a:solidFill>
                          <a:effectLst/>
                        </a:rPr>
                        <a:t>0.27</a:t>
                      </a:r>
                      <a:endParaRPr lang="en-US" sz="1200" b="0" i="0" u="none" strike="noStrike" dirty="0">
                        <a:solidFill>
                          <a:schemeClr val="tx1"/>
                        </a:solidFill>
                        <a:effectLst/>
                        <a:latin typeface="Calibri" panose="020F0502020204030204" pitchFamily="34" charset="0"/>
                      </a:endParaRPr>
                    </a:p>
                  </a:txBody>
                  <a:tcPr marL="8496" marR="8496" marT="8496" marB="0" anchor="ctr"/>
                </a:tc>
                <a:extLst>
                  <a:ext uri="{0D108BD9-81ED-4DB2-BD59-A6C34878D82A}">
                    <a16:rowId xmlns:a16="http://schemas.microsoft.com/office/drawing/2014/main" val="402924134"/>
                  </a:ext>
                </a:extLst>
              </a:tr>
            </a:tbl>
          </a:graphicData>
        </a:graphic>
      </p:graphicFrame>
    </p:spTree>
    <p:extLst>
      <p:ext uri="{BB962C8B-B14F-4D97-AF65-F5344CB8AC3E}">
        <p14:creationId xmlns:p14="http://schemas.microsoft.com/office/powerpoint/2010/main" val="3333153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2.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137</TotalTime>
  <Words>750</Words>
  <Application>Microsoft Office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 Boardroom</vt:lpstr>
      <vt:lpstr>Understanding the data</vt:lpstr>
      <vt:lpstr>Box Plots of R-Square Value for all 4 models</vt:lpstr>
      <vt:lpstr>10-fold CV curves for Elastic Net, Lasso, Ridge</vt:lpstr>
      <vt:lpstr>Box Plots of Residuals for all 4 models</vt:lpstr>
      <vt:lpstr>Bar plots with bootstrapped error bars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 9890  Regression Analysis on Financial Distress</dc:title>
  <dc:creator>its_tanay_here@yahoo.com</dc:creator>
  <cp:lastModifiedBy>its_tanay_here@yahoo.com</cp:lastModifiedBy>
  <cp:revision>24</cp:revision>
  <dcterms:created xsi:type="dcterms:W3CDTF">2020-05-20T20:04:55Z</dcterms:created>
  <dcterms:modified xsi:type="dcterms:W3CDTF">2020-05-20T23:58:07Z</dcterms:modified>
</cp:coreProperties>
</file>