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57" r:id="rId4"/>
    <p:sldId id="258" r:id="rId5"/>
    <p:sldId id="269" r:id="rId6"/>
    <p:sldId id="270" r:id="rId7"/>
    <p:sldId id="259" r:id="rId8"/>
    <p:sldId id="273" r:id="rId9"/>
    <p:sldId id="274" r:id="rId10"/>
    <p:sldId id="271" r:id="rId11"/>
    <p:sldId id="272" r:id="rId12"/>
    <p:sldId id="275" r:id="rId13"/>
    <p:sldId id="276" r:id="rId14"/>
    <p:sldId id="262" r:id="rId15"/>
    <p:sldId id="277" r:id="rId16"/>
    <p:sldId id="278" r:id="rId17"/>
    <p:sldId id="279" r:id="rId18"/>
    <p:sldId id="280" r:id="rId19"/>
    <p:sldId id="261" r:id="rId20"/>
    <p:sldId id="286" r:id="rId21"/>
    <p:sldId id="285" r:id="rId22"/>
    <p:sldId id="260" r:id="rId23"/>
    <p:sldId id="266" r:id="rId24"/>
    <p:sldId id="281" r:id="rId25"/>
    <p:sldId id="282" r:id="rId26"/>
    <p:sldId id="283" r:id="rId27"/>
    <p:sldId id="284"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p:cViewPr varScale="1">
        <p:scale>
          <a:sx n="86" d="100"/>
          <a:sy n="86" d="100"/>
        </p:scale>
        <p:origin x="32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2F5F71-F206-427C-8243-F2E5B2FCD8AC}" type="datetimeFigureOut">
              <a:rPr lang="en-US" smtClean="0"/>
              <a:t>12/7/2017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0B33669-7172-483F-87DC-2BC674CD17D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61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F5F71-F206-427C-8243-F2E5B2FCD8A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33669-7172-483F-87DC-2BC674CD17D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19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F5F71-F206-427C-8243-F2E5B2FCD8A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33669-7172-483F-87DC-2BC674CD17D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20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F5F71-F206-427C-8243-F2E5B2FCD8A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33669-7172-483F-87DC-2BC674CD17D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319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2F5F71-F206-427C-8243-F2E5B2FCD8AC}"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33669-7172-483F-87DC-2BC674CD17D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29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F5F71-F206-427C-8243-F2E5B2FCD8A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33669-7172-483F-87DC-2BC674CD17D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58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F5F71-F206-427C-8243-F2E5B2FCD8AC}"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33669-7172-483F-87DC-2BC674CD17D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51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F5F71-F206-427C-8243-F2E5B2FCD8AC}"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33669-7172-483F-87DC-2BC674CD17D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86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F5F71-F206-427C-8243-F2E5B2FCD8AC}"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33669-7172-483F-87DC-2BC674CD17D8}" type="slidenum">
              <a:rPr lang="en-US" smtClean="0"/>
              <a:t>‹#›</a:t>
            </a:fld>
            <a:endParaRPr lang="en-US"/>
          </a:p>
        </p:txBody>
      </p:sp>
    </p:spTree>
    <p:extLst>
      <p:ext uri="{BB962C8B-B14F-4D97-AF65-F5344CB8AC3E}">
        <p14:creationId xmlns:p14="http://schemas.microsoft.com/office/powerpoint/2010/main" val="204183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2F5F71-F206-427C-8243-F2E5B2FCD8AC}"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33669-7172-483F-87DC-2BC674CD17D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37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2F5F71-F206-427C-8243-F2E5B2FCD8AC}" type="datetimeFigureOut">
              <a:rPr lang="en-US" smtClean="0"/>
              <a:t>12/7/2017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0B33669-7172-483F-87DC-2BC674CD17D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00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2F5F71-F206-427C-8243-F2E5B2FCD8AC}" type="datetimeFigureOut">
              <a:rPr lang="en-US" smtClean="0"/>
              <a:t>12/7/2017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B33669-7172-483F-87DC-2BC674CD17D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9051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52BB3D1-FC10-43EE-8114-34C0EBA6F8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7766695C-9F91-4225-8954-E3288BC513F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5D603AB-93C4-4D35-8995-7C5913F612DF}"/>
              </a:ext>
            </a:extLst>
          </p:cNvPr>
          <p:cNvSpPr>
            <a:spLocks noGrp="1"/>
          </p:cNvSpPr>
          <p:nvPr>
            <p:ph type="ctrTitle"/>
          </p:nvPr>
        </p:nvSpPr>
        <p:spPr>
          <a:xfrm>
            <a:off x="1920249" y="1446415"/>
            <a:ext cx="2713044" cy="1147738"/>
          </a:xfrm>
        </p:spPr>
        <p:txBody>
          <a:bodyPr anchor="ctr">
            <a:normAutofit/>
          </a:bodyPr>
          <a:lstStyle/>
          <a:p>
            <a:r>
              <a:rPr lang="en-US" sz="4800" dirty="0"/>
              <a:t>IST 687</a:t>
            </a:r>
          </a:p>
        </p:txBody>
      </p:sp>
      <p:sp>
        <p:nvSpPr>
          <p:cNvPr id="3" name="Subtitle 2">
            <a:extLst>
              <a:ext uri="{FF2B5EF4-FFF2-40B4-BE49-F238E27FC236}">
                <a16:creationId xmlns:a16="http://schemas.microsoft.com/office/drawing/2014/main" id="{C8E8DEF8-5B45-4135-BF83-F844AB9BC2E4}"/>
              </a:ext>
            </a:extLst>
          </p:cNvPr>
          <p:cNvSpPr>
            <a:spLocks noGrp="1"/>
          </p:cNvSpPr>
          <p:nvPr>
            <p:ph type="subTitle" idx="1"/>
          </p:nvPr>
        </p:nvSpPr>
        <p:spPr>
          <a:xfrm>
            <a:off x="8736689" y="4191000"/>
            <a:ext cx="3151500" cy="4000500"/>
          </a:xfrm>
        </p:spPr>
        <p:txBody>
          <a:bodyPr anchor="ctr">
            <a:normAutofit/>
          </a:bodyPr>
          <a:lstStyle/>
          <a:p>
            <a:pPr algn="r"/>
            <a:r>
              <a:rPr lang="en-US" sz="1400" dirty="0">
                <a:solidFill>
                  <a:schemeClr val="tx2"/>
                </a:solidFill>
              </a:rPr>
              <a:t>Done By:</a:t>
            </a:r>
          </a:p>
          <a:p>
            <a:pPr algn="r"/>
            <a:r>
              <a:rPr lang="en-US" sz="1400" dirty="0">
                <a:solidFill>
                  <a:schemeClr val="tx2"/>
                </a:solidFill>
              </a:rPr>
              <a:t>Anmol Handa</a:t>
            </a:r>
          </a:p>
          <a:p>
            <a:pPr algn="r"/>
            <a:r>
              <a:rPr lang="en-US" sz="1400" dirty="0" err="1">
                <a:solidFill>
                  <a:schemeClr val="tx2"/>
                </a:solidFill>
              </a:rPr>
              <a:t>Kushab</a:t>
            </a:r>
            <a:r>
              <a:rPr lang="en-US" sz="1400" dirty="0">
                <a:solidFill>
                  <a:schemeClr val="tx2"/>
                </a:solidFill>
              </a:rPr>
              <a:t> </a:t>
            </a:r>
            <a:r>
              <a:rPr lang="en-US" sz="1400" dirty="0" err="1">
                <a:solidFill>
                  <a:schemeClr val="tx2"/>
                </a:solidFill>
              </a:rPr>
              <a:t>Thakar</a:t>
            </a:r>
            <a:endParaRPr lang="en-US" sz="1400" dirty="0">
              <a:solidFill>
                <a:schemeClr val="tx2"/>
              </a:solidFill>
            </a:endParaRPr>
          </a:p>
          <a:p>
            <a:pPr algn="r"/>
            <a:r>
              <a:rPr lang="en-US" sz="1400" dirty="0">
                <a:solidFill>
                  <a:schemeClr val="tx2"/>
                </a:solidFill>
              </a:rPr>
              <a:t>Shreyas </a:t>
            </a:r>
            <a:r>
              <a:rPr lang="en-US" sz="1400" dirty="0" err="1">
                <a:solidFill>
                  <a:schemeClr val="tx2"/>
                </a:solidFill>
              </a:rPr>
              <a:t>Sambamurthy</a:t>
            </a:r>
            <a:endParaRPr lang="en-US" sz="1400" dirty="0">
              <a:solidFill>
                <a:schemeClr val="tx2"/>
              </a:solidFill>
            </a:endParaRPr>
          </a:p>
          <a:p>
            <a:pPr algn="r"/>
            <a:r>
              <a:rPr lang="en-US" sz="1400" dirty="0">
                <a:solidFill>
                  <a:schemeClr val="tx2"/>
                </a:solidFill>
              </a:rPr>
              <a:t>Tanay Pardeshi</a:t>
            </a:r>
          </a:p>
          <a:p>
            <a:pPr algn="r"/>
            <a:endParaRPr lang="en-US" sz="2000" dirty="0">
              <a:solidFill>
                <a:schemeClr val="tx2"/>
              </a:solidFill>
            </a:endParaRPr>
          </a:p>
        </p:txBody>
      </p:sp>
      <p:pic>
        <p:nvPicPr>
          <p:cNvPr id="7" name="Picture 6">
            <a:extLst>
              <a:ext uri="{FF2B5EF4-FFF2-40B4-BE49-F238E27FC236}">
                <a16:creationId xmlns:a16="http://schemas.microsoft.com/office/drawing/2014/main" id="{9B6C560A-36A3-49C5-B5A6-CBEB9746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746" y="83127"/>
            <a:ext cx="7066683" cy="4702557"/>
          </a:xfrm>
          <a:prstGeom prst="rect">
            <a:avLst/>
          </a:prstGeom>
        </p:spPr>
      </p:pic>
      <p:sp>
        <p:nvSpPr>
          <p:cNvPr id="8" name="TextBox 7">
            <a:extLst>
              <a:ext uri="{FF2B5EF4-FFF2-40B4-BE49-F238E27FC236}">
                <a16:creationId xmlns:a16="http://schemas.microsoft.com/office/drawing/2014/main" id="{D8F0F145-F57D-46C3-9B4A-5A4E9A7E530E}"/>
              </a:ext>
            </a:extLst>
          </p:cNvPr>
          <p:cNvSpPr txBox="1"/>
          <p:nvPr/>
        </p:nvSpPr>
        <p:spPr>
          <a:xfrm>
            <a:off x="174571" y="2751513"/>
            <a:ext cx="4397430" cy="2308324"/>
          </a:xfrm>
          <a:prstGeom prst="rect">
            <a:avLst/>
          </a:prstGeom>
          <a:noFill/>
        </p:spPr>
        <p:txBody>
          <a:bodyPr wrap="square" rtlCol="0">
            <a:spAutoFit/>
          </a:bodyPr>
          <a:lstStyle/>
          <a:p>
            <a:pPr algn="r"/>
            <a:r>
              <a:rPr lang="en-US" sz="4800" b="1" dirty="0">
                <a:latin typeface="+mj-lt"/>
              </a:rPr>
              <a:t>Let’s make Hyatt Great Again</a:t>
            </a:r>
          </a:p>
        </p:txBody>
      </p:sp>
    </p:spTree>
    <p:extLst>
      <p:ext uri="{BB962C8B-B14F-4D97-AF65-F5344CB8AC3E}">
        <p14:creationId xmlns:p14="http://schemas.microsoft.com/office/powerpoint/2010/main" val="915569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39">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4" name="Picture 43"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1BF7F77-7AB0-4E96-B4F4-8450DB53449E}"/>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WHY TEXAS</a:t>
            </a:r>
          </a:p>
        </p:txBody>
      </p:sp>
    </p:spTree>
    <p:extLst>
      <p:ext uri="{BB962C8B-B14F-4D97-AF65-F5344CB8AC3E}">
        <p14:creationId xmlns:p14="http://schemas.microsoft.com/office/powerpoint/2010/main" val="152187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48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LEGO&#10;&#10;Description generated with high confidence">
            <a:extLst>
              <a:ext uri="{FF2B5EF4-FFF2-40B4-BE49-F238E27FC236}">
                <a16:creationId xmlns:a16="http://schemas.microsoft.com/office/drawing/2014/main" id="{59F15309-A8E7-4557-86A3-7035445E1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2" y="472440"/>
            <a:ext cx="11237976" cy="5905495"/>
          </a:xfrm>
          <a:prstGeom prst="rect">
            <a:avLst/>
          </a:prstGeom>
        </p:spPr>
      </p:pic>
    </p:spTree>
    <p:extLst>
      <p:ext uri="{BB962C8B-B14F-4D97-AF65-F5344CB8AC3E}">
        <p14:creationId xmlns:p14="http://schemas.microsoft.com/office/powerpoint/2010/main" val="292626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 name="Picture 19"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3ABBA4E-D0EE-4595-972B-7C2F655D59EC}"/>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Why Hyatt regency</a:t>
            </a:r>
          </a:p>
        </p:txBody>
      </p:sp>
    </p:spTree>
    <p:extLst>
      <p:ext uri="{BB962C8B-B14F-4D97-AF65-F5344CB8AC3E}">
        <p14:creationId xmlns:p14="http://schemas.microsoft.com/office/powerpoint/2010/main" val="123977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FAC8C30-93FA-4F99-80C4-C952D83A49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40" descr="A picture containing indoor, furniture&#10;&#10;Description generated with high confidence">
            <a:extLst>
              <a:ext uri="{FF2B5EF4-FFF2-40B4-BE49-F238E27FC236}">
                <a16:creationId xmlns:a16="http://schemas.microsoft.com/office/drawing/2014/main" id="{F3ACDE2A-6BC1-4786-87B1-F7DA35351E7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0A2CC8B5-9886-4AFA-BE09-6178A4ED301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87F32A0E-05A0-47B4-AA1E-84704ACC6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A731EC3-9556-4509-8379-DDBE0D4EB2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F4963C6-DDEC-4127-BF2F-77D3006F73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6433" y="2052400"/>
            <a:ext cx="5372099" cy="2753200"/>
          </a:xfrm>
          <a:prstGeom prst="rect">
            <a:avLst/>
          </a:prstGeom>
        </p:spPr>
      </p:pic>
      <p:pic>
        <p:nvPicPr>
          <p:cNvPr id="7" name="Picture 6" descr="A picture containing screenshot&#10;&#10;Description generated with high confidence">
            <a:extLst>
              <a:ext uri="{FF2B5EF4-FFF2-40B4-BE49-F238E27FC236}">
                <a16:creationId xmlns:a16="http://schemas.microsoft.com/office/drawing/2014/main" id="{BE8A9916-1B16-41AF-8D5C-B9EBA9CA5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2220278"/>
            <a:ext cx="5372099" cy="2417444"/>
          </a:xfrm>
          <a:prstGeom prst="rect">
            <a:avLst/>
          </a:prstGeom>
        </p:spPr>
      </p:pic>
      <p:cxnSp>
        <p:nvCxnSpPr>
          <p:cNvPr id="9" name="Straight Arrow Connector 8">
            <a:extLst>
              <a:ext uri="{FF2B5EF4-FFF2-40B4-BE49-F238E27FC236}">
                <a16:creationId xmlns:a16="http://schemas.microsoft.com/office/drawing/2014/main" id="{01144342-F480-4910-9161-9D58679E2E59}"/>
              </a:ext>
            </a:extLst>
          </p:cNvPr>
          <p:cNvCxnSpPr>
            <a:cxnSpLocks/>
          </p:cNvCxnSpPr>
          <p:nvPr/>
        </p:nvCxnSpPr>
        <p:spPr>
          <a:xfrm flipH="1">
            <a:off x="4989250" y="2019476"/>
            <a:ext cx="213065" cy="10788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362C0DD7-77DB-443E-BE63-450E12D87ED6}"/>
              </a:ext>
            </a:extLst>
          </p:cNvPr>
          <p:cNvCxnSpPr/>
          <p:nvPr/>
        </p:nvCxnSpPr>
        <p:spPr>
          <a:xfrm flipH="1">
            <a:off x="10484528" y="1740023"/>
            <a:ext cx="301841" cy="108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7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2C1457-2BD3-4DDB-BD2C-63DB75D88F1F}"/>
              </a:ext>
            </a:extLst>
          </p:cNvPr>
          <p:cNvSpPr>
            <a:spLocks noGrp="1"/>
          </p:cNvSpPr>
          <p:nvPr>
            <p:ph type="title"/>
          </p:nvPr>
        </p:nvSpPr>
        <p:spPr>
          <a:xfrm>
            <a:off x="1249961" y="1600199"/>
            <a:ext cx="3173482" cy="4297680"/>
          </a:xfrm>
        </p:spPr>
        <p:txBody>
          <a:bodyPr anchor="ctr">
            <a:normAutofit/>
          </a:bodyPr>
          <a:lstStyle/>
          <a:p>
            <a:r>
              <a:rPr lang="en-US" dirty="0"/>
              <a:t>USE OF DESCRIPTIVE STATISTICS CONTD</a:t>
            </a:r>
          </a:p>
        </p:txBody>
      </p:sp>
      <p:sp>
        <p:nvSpPr>
          <p:cNvPr id="3" name="Content Placeholder 2">
            <a:extLst>
              <a:ext uri="{FF2B5EF4-FFF2-40B4-BE49-F238E27FC236}">
                <a16:creationId xmlns:a16="http://schemas.microsoft.com/office/drawing/2014/main" id="{C7069E86-932E-4922-941D-90DC5E0E8636}"/>
              </a:ext>
            </a:extLst>
          </p:cNvPr>
          <p:cNvSpPr>
            <a:spLocks noGrp="1"/>
          </p:cNvSpPr>
          <p:nvPr>
            <p:ph idx="1"/>
          </p:nvPr>
        </p:nvSpPr>
        <p:spPr>
          <a:xfrm>
            <a:off x="4885151" y="1600199"/>
            <a:ext cx="6169703" cy="4297680"/>
          </a:xfrm>
        </p:spPr>
        <p:txBody>
          <a:bodyPr anchor="ctr">
            <a:normAutofit fontScale="70000" lnSpcReduction="20000"/>
          </a:bodyPr>
          <a:lstStyle/>
          <a:p>
            <a:endParaRPr lang="en-US" dirty="0"/>
          </a:p>
          <a:p>
            <a:r>
              <a:rPr lang="en-US" dirty="0"/>
              <a:t>Average Revenue per customer for both Business and Leisure guests were calculated</a:t>
            </a:r>
          </a:p>
          <a:p>
            <a:endParaRPr lang="en-US" dirty="0"/>
          </a:p>
          <a:p>
            <a:r>
              <a:rPr lang="en-US" dirty="0"/>
              <a:t>Total Revenue for both Business and Leisure Customer were explored.</a:t>
            </a:r>
          </a:p>
          <a:p>
            <a:endParaRPr lang="en-US" dirty="0"/>
          </a:p>
          <a:p>
            <a:r>
              <a:rPr lang="en-US" dirty="0"/>
              <a:t>Apart from that, the frequency of customers staying for Business or Leisure was analyzed</a:t>
            </a:r>
          </a:p>
          <a:p>
            <a:endParaRPr lang="en-US" dirty="0"/>
          </a:p>
          <a:p>
            <a:r>
              <a:rPr lang="en-US" dirty="0"/>
              <a:t>This led to the conclusion that a major chunk of their revenue and frequency is from Business travelers who were equally distributed across both the genders, most of whom were in the age group from 36 to 65.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9361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 name="Picture 19"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1FB248F-565B-45EC-97ED-91AC4A14CE1C}"/>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Frequency of guests vs total revenue</a:t>
            </a:r>
          </a:p>
        </p:txBody>
      </p:sp>
    </p:spTree>
    <p:extLst>
      <p:ext uri="{BB962C8B-B14F-4D97-AF65-F5344CB8AC3E}">
        <p14:creationId xmlns:p14="http://schemas.microsoft.com/office/powerpoint/2010/main" val="145199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AC8C30-93FA-4F99-80C4-C952D83A49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A picture containing indoor, furniture&#10;&#10;Description generated with high confidence">
            <a:extLst>
              <a:ext uri="{FF2B5EF4-FFF2-40B4-BE49-F238E27FC236}">
                <a16:creationId xmlns:a16="http://schemas.microsoft.com/office/drawing/2014/main" id="{F3ACDE2A-6BC1-4786-87B1-F7DA35351E7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0A2CC8B5-9886-4AFA-BE09-6178A4ED301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87F32A0E-05A0-47B4-AA1E-84704ACC6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A731EC3-9556-4509-8379-DDBE0D4EB2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generated with high confidence">
            <a:extLst>
              <a:ext uri="{FF2B5EF4-FFF2-40B4-BE49-F238E27FC236}">
                <a16:creationId xmlns:a16="http://schemas.microsoft.com/office/drawing/2014/main" id="{C91F14C4-9F45-4A01-8F78-CB8999D6C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433" y="1122570"/>
            <a:ext cx="5372099" cy="4612859"/>
          </a:xfrm>
          <a:prstGeom prst="rect">
            <a:avLst/>
          </a:prstGeom>
        </p:spPr>
      </p:pic>
      <p:pic>
        <p:nvPicPr>
          <p:cNvPr id="5" name="Picture 4" descr="A close up of graphics&#10;&#10;Description generated with high confidence">
            <a:extLst>
              <a:ext uri="{FF2B5EF4-FFF2-40B4-BE49-F238E27FC236}">
                <a16:creationId xmlns:a16="http://schemas.microsoft.com/office/drawing/2014/main" id="{09A92788-A148-4A96-BA75-97AEB7AF3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1461469"/>
            <a:ext cx="5372099" cy="3935062"/>
          </a:xfrm>
          <a:prstGeom prst="rect">
            <a:avLst/>
          </a:prstGeom>
        </p:spPr>
      </p:pic>
    </p:spTree>
    <p:extLst>
      <p:ext uri="{BB962C8B-B14F-4D97-AF65-F5344CB8AC3E}">
        <p14:creationId xmlns:p14="http://schemas.microsoft.com/office/powerpoint/2010/main" val="268139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9BAC0E-3D2C-4D4C-B69C-DD64F23F3A38}"/>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NUMBER OF GUESTS VS AGE GROUPS</a:t>
            </a:r>
          </a:p>
        </p:txBody>
      </p:sp>
    </p:spTree>
    <p:extLst>
      <p:ext uri="{BB962C8B-B14F-4D97-AF65-F5344CB8AC3E}">
        <p14:creationId xmlns:p14="http://schemas.microsoft.com/office/powerpoint/2010/main" val="291709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DDE5CDF-1512-4CDA-B956-23D223F8DE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descr="A picture containing indoor, furniture&#10;&#10;Description generated with high confidence">
            <a:extLst>
              <a:ext uri="{FF2B5EF4-FFF2-40B4-BE49-F238E27FC236}">
                <a16:creationId xmlns:a16="http://schemas.microsoft.com/office/drawing/2014/main" id="{B029D7D8-5A6B-4C76-94C8-15798C6C5AD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5C9319C-E20D-4884-952F-60B6A58C3E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F1176DA6-4BBF-42A4-9C94-E6613CCD6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9AAB0AE-172B-4FB4-80C2-86CD6B8242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FFA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generated with very high confidence">
            <a:extLst>
              <a:ext uri="{FF2B5EF4-FFF2-40B4-BE49-F238E27FC236}">
                <a16:creationId xmlns:a16="http://schemas.microsoft.com/office/drawing/2014/main" id="{166312AF-19B7-4D65-8F1C-3D5B95DC50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57259"/>
            <a:ext cx="10905066" cy="5343481"/>
          </a:xfrm>
          <a:prstGeom prst="rect">
            <a:avLst/>
          </a:prstGeom>
        </p:spPr>
      </p:pic>
    </p:spTree>
    <p:extLst>
      <p:ext uri="{BB962C8B-B14F-4D97-AF65-F5344CB8AC3E}">
        <p14:creationId xmlns:p14="http://schemas.microsoft.com/office/powerpoint/2010/main" val="2734108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9CFF1C-2906-4090-A557-A2FC01077827}"/>
              </a:ext>
            </a:extLst>
          </p:cNvPr>
          <p:cNvSpPr>
            <a:spLocks noGrp="1"/>
          </p:cNvSpPr>
          <p:nvPr>
            <p:ph type="title"/>
          </p:nvPr>
        </p:nvSpPr>
        <p:spPr>
          <a:xfrm>
            <a:off x="1249961" y="1600199"/>
            <a:ext cx="3173482" cy="4297680"/>
          </a:xfrm>
        </p:spPr>
        <p:txBody>
          <a:bodyPr anchor="ctr">
            <a:normAutofit/>
          </a:bodyPr>
          <a:lstStyle/>
          <a:p>
            <a:r>
              <a:rPr lang="en-US" dirty="0"/>
              <a:t>USE OF DESCRIPTIVE STATISTICS CONTD..</a:t>
            </a:r>
          </a:p>
        </p:txBody>
      </p:sp>
      <p:sp>
        <p:nvSpPr>
          <p:cNvPr id="3" name="Content Placeholder 2">
            <a:extLst>
              <a:ext uri="{FF2B5EF4-FFF2-40B4-BE49-F238E27FC236}">
                <a16:creationId xmlns:a16="http://schemas.microsoft.com/office/drawing/2014/main" id="{0AB2E6EE-5DFF-47DB-86F5-D1B28B9973A0}"/>
              </a:ext>
            </a:extLst>
          </p:cNvPr>
          <p:cNvSpPr>
            <a:spLocks noGrp="1"/>
          </p:cNvSpPr>
          <p:nvPr>
            <p:ph idx="1"/>
          </p:nvPr>
        </p:nvSpPr>
        <p:spPr>
          <a:xfrm>
            <a:off x="4885151" y="1600199"/>
            <a:ext cx="6169703" cy="4297680"/>
          </a:xfrm>
        </p:spPr>
        <p:txBody>
          <a:bodyPr anchor="ctr">
            <a:normAutofit lnSpcReduction="10000"/>
          </a:bodyPr>
          <a:lstStyle/>
          <a:p>
            <a:r>
              <a:rPr lang="en-US" dirty="0"/>
              <a:t>Guest country was not considered since it did not contribute to the analysis.</a:t>
            </a:r>
          </a:p>
          <a:p>
            <a:r>
              <a:rPr lang="en-US" dirty="0"/>
              <a:t>Attributes like business center availability, dry cleaning services and resort facility, limo and laundry services were not important for analysis, hence removed.</a:t>
            </a:r>
          </a:p>
          <a:p>
            <a:r>
              <a:rPr lang="en-US" dirty="0"/>
              <a:t>Golf facility and self parking were essential as they impact the net promoter score.</a:t>
            </a:r>
          </a:p>
          <a:p>
            <a:r>
              <a:rPr lang="en-US" dirty="0"/>
              <a:t>Internet does not contribute much to the analysis</a:t>
            </a:r>
          </a:p>
          <a:p>
            <a:endParaRPr lang="en-US" dirty="0"/>
          </a:p>
          <a:p>
            <a:pPr marL="0" indent="0">
              <a:buNone/>
            </a:pPr>
            <a:r>
              <a:rPr lang="en-US" dirty="0"/>
              <a:t>	</a:t>
            </a:r>
          </a:p>
        </p:txBody>
      </p:sp>
    </p:spTree>
    <p:extLst>
      <p:ext uri="{BB962C8B-B14F-4D97-AF65-F5344CB8AC3E}">
        <p14:creationId xmlns:p14="http://schemas.microsoft.com/office/powerpoint/2010/main" val="196479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790488E-7043-4846-8E49-DBA100825B13}"/>
              </a:ext>
            </a:extLst>
          </p:cNvPr>
          <p:cNvSpPr>
            <a:spLocks noGrp="1"/>
          </p:cNvSpPr>
          <p:nvPr>
            <p:ph type="title"/>
          </p:nvPr>
        </p:nvSpPr>
        <p:spPr>
          <a:xfrm>
            <a:off x="1249961" y="1600199"/>
            <a:ext cx="3173482" cy="4297680"/>
          </a:xfrm>
        </p:spPr>
        <p:txBody>
          <a:bodyPr anchor="ctr">
            <a:normAutofit/>
          </a:bodyPr>
          <a:lstStyle/>
          <a:p>
            <a:r>
              <a:rPr lang="en-US" dirty="0"/>
              <a:t>Problem STATEMENT</a:t>
            </a:r>
          </a:p>
        </p:txBody>
      </p:sp>
      <p:sp>
        <p:nvSpPr>
          <p:cNvPr id="3" name="Content Placeholder 2">
            <a:extLst>
              <a:ext uri="{FF2B5EF4-FFF2-40B4-BE49-F238E27FC236}">
                <a16:creationId xmlns:a16="http://schemas.microsoft.com/office/drawing/2014/main" id="{95D7CFED-35E3-4224-B1C5-174381CA69E2}"/>
              </a:ext>
            </a:extLst>
          </p:cNvPr>
          <p:cNvSpPr>
            <a:spLocks noGrp="1"/>
          </p:cNvSpPr>
          <p:nvPr>
            <p:ph idx="1"/>
          </p:nvPr>
        </p:nvSpPr>
        <p:spPr>
          <a:xfrm>
            <a:off x="4885151" y="1600199"/>
            <a:ext cx="6169703" cy="4297680"/>
          </a:xfrm>
        </p:spPr>
        <p:txBody>
          <a:bodyPr anchor="ctr">
            <a:normAutofit/>
          </a:bodyPr>
          <a:lstStyle/>
          <a:p>
            <a:r>
              <a:rPr lang="en-US" dirty="0"/>
              <a:t>Hyatt has chains all around the world.</a:t>
            </a:r>
          </a:p>
          <a:p>
            <a:r>
              <a:rPr lang="en-US" dirty="0"/>
              <a:t>Customers from varying demographics and age visit different brands of Hyatt for different purposes.</a:t>
            </a:r>
          </a:p>
          <a:p>
            <a:r>
              <a:rPr lang="en-US" dirty="0"/>
              <a:t>Hyatt aims at increasing the number of  Promoters.</a:t>
            </a:r>
          </a:p>
          <a:p>
            <a:r>
              <a:rPr lang="en-US" dirty="0"/>
              <a:t>Hyatt is looking for suggestions to improve their customer experience.</a:t>
            </a:r>
          </a:p>
        </p:txBody>
      </p:sp>
    </p:spTree>
    <p:extLst>
      <p:ext uri="{BB962C8B-B14F-4D97-AF65-F5344CB8AC3E}">
        <p14:creationId xmlns:p14="http://schemas.microsoft.com/office/powerpoint/2010/main" val="193851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DA95F65-C49B-4F91-9DE8-B4918650E41A}"/>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internet</a:t>
            </a:r>
          </a:p>
        </p:txBody>
      </p:sp>
    </p:spTree>
    <p:extLst>
      <p:ext uri="{BB962C8B-B14F-4D97-AF65-F5344CB8AC3E}">
        <p14:creationId xmlns:p14="http://schemas.microsoft.com/office/powerpoint/2010/main" val="344391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B029D7D8-5A6B-4C76-94C8-15798C6C5AD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76B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building&#10;&#10;Description generated with high confidence">
            <a:extLst>
              <a:ext uri="{FF2B5EF4-FFF2-40B4-BE49-F238E27FC236}">
                <a16:creationId xmlns:a16="http://schemas.microsoft.com/office/drawing/2014/main" id="{E9904940-A471-4806-826B-F0F47520B5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4835" y="643467"/>
            <a:ext cx="10662330" cy="5571066"/>
          </a:xfrm>
          <a:prstGeom prst="rect">
            <a:avLst/>
          </a:prstGeom>
        </p:spPr>
      </p:pic>
    </p:spTree>
    <p:extLst>
      <p:ext uri="{BB962C8B-B14F-4D97-AF65-F5344CB8AC3E}">
        <p14:creationId xmlns:p14="http://schemas.microsoft.com/office/powerpoint/2010/main" val="847268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71D4150-FE8D-464D-9B80-303334BC3776}"/>
              </a:ext>
            </a:extLst>
          </p:cNvPr>
          <p:cNvSpPr>
            <a:spLocks noGrp="1"/>
          </p:cNvSpPr>
          <p:nvPr>
            <p:ph type="title"/>
          </p:nvPr>
        </p:nvSpPr>
        <p:spPr>
          <a:xfrm>
            <a:off x="1249961" y="1600199"/>
            <a:ext cx="3173482" cy="4297680"/>
          </a:xfrm>
        </p:spPr>
        <p:txBody>
          <a:bodyPr anchor="ctr">
            <a:normAutofit/>
          </a:bodyPr>
          <a:lstStyle/>
          <a:p>
            <a:r>
              <a:rPr lang="en-US" dirty="0"/>
              <a:t>Use of modelling techniques</a:t>
            </a:r>
          </a:p>
        </p:txBody>
      </p:sp>
      <p:sp>
        <p:nvSpPr>
          <p:cNvPr id="3" name="Content Placeholder 2">
            <a:extLst>
              <a:ext uri="{FF2B5EF4-FFF2-40B4-BE49-F238E27FC236}">
                <a16:creationId xmlns:a16="http://schemas.microsoft.com/office/drawing/2014/main" id="{6E4EE1D2-AE0A-4DFE-9C83-5DD1B8206157}"/>
              </a:ext>
            </a:extLst>
          </p:cNvPr>
          <p:cNvSpPr>
            <a:spLocks noGrp="1"/>
          </p:cNvSpPr>
          <p:nvPr>
            <p:ph idx="1"/>
          </p:nvPr>
        </p:nvSpPr>
        <p:spPr>
          <a:xfrm>
            <a:off x="4885151" y="1600199"/>
            <a:ext cx="6169703" cy="4297680"/>
          </a:xfrm>
        </p:spPr>
        <p:txBody>
          <a:bodyPr anchor="ctr">
            <a:normAutofit/>
          </a:bodyPr>
          <a:lstStyle/>
          <a:p>
            <a:r>
              <a:rPr lang="en-US" dirty="0"/>
              <a:t>All four modelling techniques were used to predict the likelihood to recommend of customers.</a:t>
            </a:r>
          </a:p>
          <a:p>
            <a:r>
              <a:rPr lang="en-US" dirty="0"/>
              <a:t>Naïve Bayes model led to near accurate prediction of the likelihood to recommend values.</a:t>
            </a:r>
          </a:p>
          <a:p>
            <a:r>
              <a:rPr lang="en-US" dirty="0"/>
              <a:t>Twenty different attributes were taken into consideration while predicted the value of likelihood to recommend</a:t>
            </a:r>
          </a:p>
          <a:p>
            <a:r>
              <a:rPr lang="en-US" dirty="0"/>
              <a:t>The error percentage of this prediction was just 4.4%</a:t>
            </a:r>
          </a:p>
          <a:p>
            <a:r>
              <a:rPr lang="en-US" dirty="0"/>
              <a:t>The error percentage of ksvm and svm were around 20%.</a:t>
            </a:r>
          </a:p>
          <a:p>
            <a:pPr marL="0" indent="0">
              <a:buNone/>
            </a:pPr>
            <a:endParaRPr lang="en-US" dirty="0"/>
          </a:p>
        </p:txBody>
      </p:sp>
    </p:spTree>
    <p:extLst>
      <p:ext uri="{BB962C8B-B14F-4D97-AF65-F5344CB8AC3E}">
        <p14:creationId xmlns:p14="http://schemas.microsoft.com/office/powerpoint/2010/main" val="2320939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99B060-AC8C-4C0B-9009-D139388D6635}"/>
              </a:ext>
            </a:extLst>
          </p:cNvPr>
          <p:cNvSpPr>
            <a:spLocks noGrp="1"/>
          </p:cNvSpPr>
          <p:nvPr>
            <p:ph type="title"/>
          </p:nvPr>
        </p:nvSpPr>
        <p:spPr>
          <a:xfrm>
            <a:off x="1249961" y="1600199"/>
            <a:ext cx="3173482" cy="4297680"/>
          </a:xfrm>
        </p:spPr>
        <p:txBody>
          <a:bodyPr anchor="ctr">
            <a:normAutofit/>
          </a:bodyPr>
          <a:lstStyle/>
          <a:p>
            <a:r>
              <a:rPr lang="en-US" dirty="0"/>
              <a:t>Actionable insights</a:t>
            </a:r>
          </a:p>
        </p:txBody>
      </p:sp>
      <p:sp>
        <p:nvSpPr>
          <p:cNvPr id="3" name="Content Placeholder 2">
            <a:extLst>
              <a:ext uri="{FF2B5EF4-FFF2-40B4-BE49-F238E27FC236}">
                <a16:creationId xmlns:a16="http://schemas.microsoft.com/office/drawing/2014/main" id="{C065B86C-E110-4DE7-AC07-94E6EABB29FC}"/>
              </a:ext>
            </a:extLst>
          </p:cNvPr>
          <p:cNvSpPr>
            <a:spLocks noGrp="1"/>
          </p:cNvSpPr>
          <p:nvPr>
            <p:ph idx="1"/>
          </p:nvPr>
        </p:nvSpPr>
        <p:spPr>
          <a:xfrm>
            <a:off x="4885151" y="1600199"/>
            <a:ext cx="6169703" cy="4297680"/>
          </a:xfrm>
        </p:spPr>
        <p:txBody>
          <a:bodyPr anchor="ctr">
            <a:normAutofit/>
          </a:bodyPr>
          <a:lstStyle/>
          <a:p>
            <a:r>
              <a:rPr lang="en-US" dirty="0"/>
              <a:t>Golf and Self Parking facilities play a major role in determining detractors.</a:t>
            </a:r>
          </a:p>
          <a:p>
            <a:r>
              <a:rPr lang="en-US" dirty="0"/>
              <a:t>Using linear modelling with a few attributes, we got to know that hotel condition, customer service, tranquility and guest room conditions had a direct impact in determining the detractors and promoters.</a:t>
            </a:r>
          </a:p>
          <a:p>
            <a:r>
              <a:rPr lang="en-US" dirty="0"/>
              <a:t>Business guests between the age of 36-65 have to be their primary focus.</a:t>
            </a:r>
          </a:p>
          <a:p>
            <a:endParaRPr lang="en-US" dirty="0"/>
          </a:p>
        </p:txBody>
      </p:sp>
    </p:spTree>
    <p:extLst>
      <p:ext uri="{BB962C8B-B14F-4D97-AF65-F5344CB8AC3E}">
        <p14:creationId xmlns:p14="http://schemas.microsoft.com/office/powerpoint/2010/main" val="304412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 name="Picture 19"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61072D4-8A93-4BE7-8D45-0FD54EA5E709}"/>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dirty="0"/>
              <a:t>Golf and self parking</a:t>
            </a:r>
          </a:p>
        </p:txBody>
      </p:sp>
    </p:spTree>
    <p:extLst>
      <p:ext uri="{BB962C8B-B14F-4D97-AF65-F5344CB8AC3E}">
        <p14:creationId xmlns:p14="http://schemas.microsoft.com/office/powerpoint/2010/main" val="385024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C900681B-C4FD-40B3-B5BC-C33231614C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50B5DED-C3C5-4B01-8AC3-3EE8CDF881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45F163-EAE9-4EBE-BD11-7103BAE2A5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168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10;&#10;Description generated with high confidence">
            <a:extLst>
              <a:ext uri="{FF2B5EF4-FFF2-40B4-BE49-F238E27FC236}">
                <a16:creationId xmlns:a16="http://schemas.microsoft.com/office/drawing/2014/main" id="{4BB664B5-264A-4629-BD05-205AEE8EE60F}"/>
              </a:ext>
            </a:extLst>
          </p:cNvPr>
          <p:cNvPicPr>
            <a:picLocks noChangeAspect="1"/>
          </p:cNvPicPr>
          <p:nvPr/>
        </p:nvPicPr>
        <p:blipFill rotWithShape="1">
          <a:blip r:embed="rId3">
            <a:extLst>
              <a:ext uri="{28A0092B-C50C-407E-A947-70E740481C1C}">
                <a14:useLocalDpi xmlns:a14="http://schemas.microsoft.com/office/drawing/2010/main" val="0"/>
              </a:ext>
            </a:extLst>
          </a:blip>
          <a:srcRect t="2226" r="1" b="1"/>
          <a:stretch/>
        </p:blipFill>
        <p:spPr>
          <a:xfrm>
            <a:off x="643467" y="643467"/>
            <a:ext cx="10905066" cy="5571066"/>
          </a:xfrm>
          <a:prstGeom prst="rect">
            <a:avLst/>
          </a:prstGeom>
        </p:spPr>
      </p:pic>
    </p:spTree>
    <p:extLst>
      <p:ext uri="{BB962C8B-B14F-4D97-AF65-F5344CB8AC3E}">
        <p14:creationId xmlns:p14="http://schemas.microsoft.com/office/powerpoint/2010/main" val="281419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9" name="Picture 18"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1C92C1B-43F1-4FBC-8AC1-A40A6BA9F725}"/>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tranquility</a:t>
            </a:r>
          </a:p>
        </p:txBody>
      </p:sp>
    </p:spTree>
    <p:extLst>
      <p:ext uri="{BB962C8B-B14F-4D97-AF65-F5344CB8AC3E}">
        <p14:creationId xmlns:p14="http://schemas.microsoft.com/office/powerpoint/2010/main" val="298044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C900681B-C4FD-40B3-B5BC-C33231614C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50B5DED-C3C5-4B01-8AC3-3EE8CDF881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45F163-EAE9-4EBE-BD11-7103BAE2A59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A1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EEEEDD-C279-4238-B6A8-7B1191ADCB8C}"/>
              </a:ext>
            </a:extLst>
          </p:cNvPr>
          <p:cNvPicPr>
            <a:picLocks noChangeAspect="1"/>
          </p:cNvPicPr>
          <p:nvPr/>
        </p:nvPicPr>
        <p:blipFill rotWithShape="1">
          <a:blip r:embed="rId3">
            <a:extLst>
              <a:ext uri="{28A0092B-C50C-407E-A947-70E740481C1C}">
                <a14:useLocalDpi xmlns:a14="http://schemas.microsoft.com/office/drawing/2010/main" val="0"/>
              </a:ext>
            </a:extLst>
          </a:blip>
          <a:srcRect t="2691" r="1" b="1"/>
          <a:stretch/>
        </p:blipFill>
        <p:spPr>
          <a:xfrm>
            <a:off x="643467" y="643467"/>
            <a:ext cx="10905066" cy="5571066"/>
          </a:xfrm>
          <a:prstGeom prst="rect">
            <a:avLst/>
          </a:prstGeom>
        </p:spPr>
      </p:pic>
    </p:spTree>
    <p:extLst>
      <p:ext uri="{BB962C8B-B14F-4D97-AF65-F5344CB8AC3E}">
        <p14:creationId xmlns:p14="http://schemas.microsoft.com/office/powerpoint/2010/main" val="78435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B09A8B-C660-4395-91F8-9959BB43002A}"/>
              </a:ext>
            </a:extLst>
          </p:cNvPr>
          <p:cNvSpPr>
            <a:spLocks noGrp="1"/>
          </p:cNvSpPr>
          <p:nvPr>
            <p:ph type="title"/>
          </p:nvPr>
        </p:nvSpPr>
        <p:spPr>
          <a:xfrm>
            <a:off x="1249961" y="1600199"/>
            <a:ext cx="3173482" cy="4297680"/>
          </a:xfrm>
        </p:spPr>
        <p:txBody>
          <a:bodyPr anchor="ctr">
            <a:normAutofit/>
          </a:bodyPr>
          <a:lstStyle/>
          <a:p>
            <a:r>
              <a:rPr lang="en-US" dirty="0"/>
              <a:t>validation</a:t>
            </a:r>
          </a:p>
        </p:txBody>
      </p:sp>
      <p:sp>
        <p:nvSpPr>
          <p:cNvPr id="3" name="Content Placeholder 2">
            <a:extLst>
              <a:ext uri="{FF2B5EF4-FFF2-40B4-BE49-F238E27FC236}">
                <a16:creationId xmlns:a16="http://schemas.microsoft.com/office/drawing/2014/main" id="{6365FF23-62BE-433D-B2AA-CF77020A4019}"/>
              </a:ext>
            </a:extLst>
          </p:cNvPr>
          <p:cNvSpPr>
            <a:spLocks noGrp="1"/>
          </p:cNvSpPr>
          <p:nvPr>
            <p:ph idx="1"/>
          </p:nvPr>
        </p:nvSpPr>
        <p:spPr>
          <a:xfrm>
            <a:off x="4885150" y="1600199"/>
            <a:ext cx="6169704" cy="4297680"/>
          </a:xfrm>
        </p:spPr>
        <p:txBody>
          <a:bodyPr anchor="ctr">
            <a:normAutofit fontScale="85000" lnSpcReduction="10000"/>
          </a:bodyPr>
          <a:lstStyle/>
          <a:p>
            <a:endParaRPr lang="en-US" dirty="0"/>
          </a:p>
          <a:p>
            <a:r>
              <a:rPr lang="en-US" dirty="0"/>
              <a:t>Association rules validated the major attributes responsible for detractors (guest room, customer service and hotel condition)</a:t>
            </a:r>
          </a:p>
          <a:p>
            <a:r>
              <a:rPr lang="en-US" dirty="0"/>
              <a:t>Apriori shows that customers in the age range of 46-65 are promoters as well as high in number which leaves us with the conclusion that more emphasis has to be laid on business guests in the age range of 36-46.</a:t>
            </a:r>
          </a:p>
          <a:p>
            <a:r>
              <a:rPr lang="en-US" dirty="0"/>
              <a:t>Visualization indicates that with better hotel condition and tranquility, likelihood to recommend increases exponentially.</a:t>
            </a:r>
          </a:p>
          <a:p>
            <a:r>
              <a:rPr lang="en-US" dirty="0"/>
              <a:t>Staff Cared is another field that has a direct impact on Likelihood to recommend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807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23">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0E8B47-AC3D-4136-B844-822D407C46BB}"/>
              </a:ext>
            </a:extLst>
          </p:cNvPr>
          <p:cNvSpPr>
            <a:spLocks noGrp="1"/>
          </p:cNvSpPr>
          <p:nvPr>
            <p:ph type="title"/>
          </p:nvPr>
        </p:nvSpPr>
        <p:spPr>
          <a:xfrm>
            <a:off x="1249961" y="1600199"/>
            <a:ext cx="3173482" cy="4297680"/>
          </a:xfrm>
        </p:spPr>
        <p:txBody>
          <a:bodyPr anchor="ctr">
            <a:normAutofit/>
          </a:bodyPr>
          <a:lstStyle/>
          <a:p>
            <a:r>
              <a:rPr lang="en-US" dirty="0"/>
              <a:t>Business question 1:</a:t>
            </a:r>
          </a:p>
        </p:txBody>
      </p:sp>
      <p:sp>
        <p:nvSpPr>
          <p:cNvPr id="3" name="Content Placeholder 2">
            <a:extLst>
              <a:ext uri="{FF2B5EF4-FFF2-40B4-BE49-F238E27FC236}">
                <a16:creationId xmlns:a16="http://schemas.microsoft.com/office/drawing/2014/main" id="{B4FECE98-F3AB-4CBE-BA47-E1C8792604DF}"/>
              </a:ext>
            </a:extLst>
          </p:cNvPr>
          <p:cNvSpPr>
            <a:spLocks noGrp="1"/>
          </p:cNvSpPr>
          <p:nvPr>
            <p:ph idx="1"/>
          </p:nvPr>
        </p:nvSpPr>
        <p:spPr>
          <a:xfrm>
            <a:off x="4885151" y="1600199"/>
            <a:ext cx="6169703" cy="4297680"/>
          </a:xfrm>
        </p:spPr>
        <p:txBody>
          <a:bodyPr anchor="ctr">
            <a:normAutofit/>
          </a:bodyPr>
          <a:lstStyle/>
          <a:p>
            <a:r>
              <a:rPr lang="en-US" dirty="0"/>
              <a:t>Why was analysis confined to guests staying at Hyatt group of hotels in the United States and why was it further boiled down to Texas?</a:t>
            </a:r>
          </a:p>
          <a:p>
            <a:endParaRPr lang="en-US" dirty="0"/>
          </a:p>
          <a:p>
            <a:endParaRPr lang="en-US" dirty="0"/>
          </a:p>
        </p:txBody>
      </p:sp>
    </p:spTree>
    <p:extLst>
      <p:ext uri="{BB962C8B-B14F-4D97-AF65-F5344CB8AC3E}">
        <p14:creationId xmlns:p14="http://schemas.microsoft.com/office/powerpoint/2010/main" val="393734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E91FA1D-990C-4D3A-9436-59F2EE228FF1}"/>
              </a:ext>
            </a:extLst>
          </p:cNvPr>
          <p:cNvSpPr>
            <a:spLocks noGrp="1"/>
          </p:cNvSpPr>
          <p:nvPr>
            <p:ph type="title"/>
          </p:nvPr>
        </p:nvSpPr>
        <p:spPr>
          <a:xfrm>
            <a:off x="1249961" y="1600199"/>
            <a:ext cx="3173482" cy="4297680"/>
          </a:xfrm>
        </p:spPr>
        <p:txBody>
          <a:bodyPr anchor="ctr">
            <a:normAutofit/>
          </a:bodyPr>
          <a:lstStyle/>
          <a:p>
            <a:r>
              <a:rPr lang="en-US" dirty="0"/>
              <a:t>BUSINESS QUESTION 2</a:t>
            </a:r>
          </a:p>
        </p:txBody>
      </p:sp>
      <p:sp>
        <p:nvSpPr>
          <p:cNvPr id="3" name="Content Placeholder 2">
            <a:extLst>
              <a:ext uri="{FF2B5EF4-FFF2-40B4-BE49-F238E27FC236}">
                <a16:creationId xmlns:a16="http://schemas.microsoft.com/office/drawing/2014/main" id="{C6AD4398-8C0F-48E7-A6C8-111952B5465C}"/>
              </a:ext>
            </a:extLst>
          </p:cNvPr>
          <p:cNvSpPr>
            <a:spLocks noGrp="1"/>
          </p:cNvSpPr>
          <p:nvPr>
            <p:ph idx="1"/>
          </p:nvPr>
        </p:nvSpPr>
        <p:spPr>
          <a:xfrm>
            <a:off x="4885151" y="1600199"/>
            <a:ext cx="6169703" cy="4297680"/>
          </a:xfrm>
        </p:spPr>
        <p:txBody>
          <a:bodyPr anchor="ctr">
            <a:normAutofit/>
          </a:bodyPr>
          <a:lstStyle/>
          <a:p>
            <a:r>
              <a:rPr lang="en-US" dirty="0"/>
              <a:t>Which class and category of guests constitute the major source of revenue for Hyatt group of hotels within the United States?</a:t>
            </a:r>
          </a:p>
        </p:txBody>
      </p:sp>
    </p:spTree>
    <p:extLst>
      <p:ext uri="{BB962C8B-B14F-4D97-AF65-F5344CB8AC3E}">
        <p14:creationId xmlns:p14="http://schemas.microsoft.com/office/powerpoint/2010/main" val="2445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5B77AE1-E02F-4F66-B94C-9A716B993362}"/>
              </a:ext>
            </a:extLst>
          </p:cNvPr>
          <p:cNvSpPr>
            <a:spLocks noGrp="1"/>
          </p:cNvSpPr>
          <p:nvPr>
            <p:ph type="title"/>
          </p:nvPr>
        </p:nvSpPr>
        <p:spPr>
          <a:xfrm>
            <a:off x="1249961" y="1600199"/>
            <a:ext cx="3173482" cy="4297680"/>
          </a:xfrm>
        </p:spPr>
        <p:txBody>
          <a:bodyPr anchor="ctr">
            <a:normAutofit/>
          </a:bodyPr>
          <a:lstStyle/>
          <a:p>
            <a:r>
              <a:rPr lang="en-US" dirty="0"/>
              <a:t>BUSINESS QUESTION 3</a:t>
            </a:r>
          </a:p>
        </p:txBody>
      </p:sp>
      <p:sp>
        <p:nvSpPr>
          <p:cNvPr id="3" name="Content Placeholder 2">
            <a:extLst>
              <a:ext uri="{FF2B5EF4-FFF2-40B4-BE49-F238E27FC236}">
                <a16:creationId xmlns:a16="http://schemas.microsoft.com/office/drawing/2014/main" id="{BB9677DD-6D21-4777-9AB7-4E936E762D58}"/>
              </a:ext>
            </a:extLst>
          </p:cNvPr>
          <p:cNvSpPr>
            <a:spLocks noGrp="1"/>
          </p:cNvSpPr>
          <p:nvPr>
            <p:ph idx="1"/>
          </p:nvPr>
        </p:nvSpPr>
        <p:spPr>
          <a:xfrm>
            <a:off x="4885151" y="1600199"/>
            <a:ext cx="6169703" cy="4297680"/>
          </a:xfrm>
        </p:spPr>
        <p:txBody>
          <a:bodyPr anchor="ctr">
            <a:normAutofit/>
          </a:bodyPr>
          <a:lstStyle/>
          <a:p>
            <a:r>
              <a:rPr lang="en-US" dirty="0"/>
              <a:t>Why Hyatt Regency needs special focus amongst other Hyatt brands?</a:t>
            </a:r>
          </a:p>
          <a:p>
            <a:endParaRPr lang="en-US" dirty="0"/>
          </a:p>
        </p:txBody>
      </p:sp>
    </p:spTree>
    <p:extLst>
      <p:ext uri="{BB962C8B-B14F-4D97-AF65-F5344CB8AC3E}">
        <p14:creationId xmlns:p14="http://schemas.microsoft.com/office/powerpoint/2010/main" val="133942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95928BC-185D-47B4-8403-B1FF9227FB10}"/>
              </a:ext>
            </a:extLst>
          </p:cNvPr>
          <p:cNvSpPr>
            <a:spLocks noGrp="1"/>
          </p:cNvSpPr>
          <p:nvPr>
            <p:ph type="title"/>
          </p:nvPr>
        </p:nvSpPr>
        <p:spPr>
          <a:xfrm>
            <a:off x="1249961" y="1600199"/>
            <a:ext cx="3173482" cy="4297680"/>
          </a:xfrm>
        </p:spPr>
        <p:txBody>
          <a:bodyPr anchor="ctr">
            <a:normAutofit/>
          </a:bodyPr>
          <a:lstStyle/>
          <a:p>
            <a:r>
              <a:rPr lang="en-US" dirty="0"/>
              <a:t>BUSINESS QUESTION 4	</a:t>
            </a:r>
          </a:p>
        </p:txBody>
      </p:sp>
      <p:sp>
        <p:nvSpPr>
          <p:cNvPr id="3" name="Content Placeholder 2">
            <a:extLst>
              <a:ext uri="{FF2B5EF4-FFF2-40B4-BE49-F238E27FC236}">
                <a16:creationId xmlns:a16="http://schemas.microsoft.com/office/drawing/2014/main" id="{28037AA2-2F46-4AEA-B40F-665405BCFC72}"/>
              </a:ext>
            </a:extLst>
          </p:cNvPr>
          <p:cNvSpPr>
            <a:spLocks noGrp="1"/>
          </p:cNvSpPr>
          <p:nvPr>
            <p:ph idx="1"/>
          </p:nvPr>
        </p:nvSpPr>
        <p:spPr>
          <a:xfrm>
            <a:off x="4885151" y="1600199"/>
            <a:ext cx="6169703" cy="4297680"/>
          </a:xfrm>
        </p:spPr>
        <p:txBody>
          <a:bodyPr anchor="ctr">
            <a:normAutofit/>
          </a:bodyPr>
          <a:lstStyle/>
          <a:p>
            <a:r>
              <a:rPr lang="en-US" dirty="0"/>
              <a:t>What are the key factors that affect the NPS of Hyatt group of hotels among the 237 variables in the dataset?</a:t>
            </a:r>
          </a:p>
          <a:p>
            <a:endParaRPr lang="en-US" dirty="0"/>
          </a:p>
          <a:p>
            <a:endParaRPr lang="en-US" dirty="0"/>
          </a:p>
        </p:txBody>
      </p:sp>
    </p:spTree>
    <p:extLst>
      <p:ext uri="{BB962C8B-B14F-4D97-AF65-F5344CB8AC3E}">
        <p14:creationId xmlns:p14="http://schemas.microsoft.com/office/powerpoint/2010/main" val="168050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BE8D21-4F9B-4530-9934-2CADF90195A4}"/>
              </a:ext>
            </a:extLst>
          </p:cNvPr>
          <p:cNvSpPr>
            <a:spLocks noGrp="1"/>
          </p:cNvSpPr>
          <p:nvPr>
            <p:ph type="title"/>
          </p:nvPr>
        </p:nvSpPr>
        <p:spPr>
          <a:xfrm>
            <a:off x="1249961" y="1600199"/>
            <a:ext cx="3173482" cy="4297680"/>
          </a:xfrm>
        </p:spPr>
        <p:txBody>
          <a:bodyPr anchor="ctr">
            <a:normAutofit/>
          </a:bodyPr>
          <a:lstStyle/>
          <a:p>
            <a:r>
              <a:rPr lang="en-US" dirty="0"/>
              <a:t>Use of descriptive statistics</a:t>
            </a:r>
          </a:p>
        </p:txBody>
      </p:sp>
      <p:sp>
        <p:nvSpPr>
          <p:cNvPr id="3" name="Content Placeholder 2">
            <a:extLst>
              <a:ext uri="{FF2B5EF4-FFF2-40B4-BE49-F238E27FC236}">
                <a16:creationId xmlns:a16="http://schemas.microsoft.com/office/drawing/2014/main" id="{8D8B61FC-B0A1-4B56-AC93-487CF0259E4B}"/>
              </a:ext>
            </a:extLst>
          </p:cNvPr>
          <p:cNvSpPr>
            <a:spLocks noGrp="1"/>
          </p:cNvSpPr>
          <p:nvPr>
            <p:ph idx="1"/>
          </p:nvPr>
        </p:nvSpPr>
        <p:spPr>
          <a:xfrm>
            <a:off x="4885151" y="1600199"/>
            <a:ext cx="6169703" cy="4297680"/>
          </a:xfrm>
        </p:spPr>
        <p:txBody>
          <a:bodyPr anchor="ctr">
            <a:normAutofit/>
          </a:bodyPr>
          <a:lstStyle/>
          <a:p>
            <a:pPr>
              <a:lnSpc>
                <a:spcPct val="110000"/>
              </a:lnSpc>
            </a:pPr>
            <a:r>
              <a:rPr lang="en-US" sz="1700" dirty="0"/>
              <a:t>Analysis was confined to the United States since it houses a major portion of guests at Hyatt group of hotels.</a:t>
            </a:r>
          </a:p>
          <a:p>
            <a:pPr>
              <a:lnSpc>
                <a:spcPct val="110000"/>
              </a:lnSpc>
            </a:pPr>
            <a:r>
              <a:rPr lang="en-US" sz="1700" dirty="0"/>
              <a:t>Texas was taken under spotlight since analysis showed that there were discontinuities in the net promoter score of Texas during winter.</a:t>
            </a:r>
          </a:p>
          <a:p>
            <a:pPr>
              <a:lnSpc>
                <a:spcPct val="110000"/>
              </a:lnSpc>
            </a:pPr>
            <a:r>
              <a:rPr lang="en-US" sz="1700" dirty="0"/>
              <a:t>Hyatt Regency, which had the major percentage of customer acquisition but a staggering recommendations from customers was pulled for further granularity.</a:t>
            </a:r>
          </a:p>
          <a:p>
            <a:pPr>
              <a:lnSpc>
                <a:spcPct val="110000"/>
              </a:lnSpc>
            </a:pPr>
            <a:r>
              <a:rPr lang="en-US" sz="1700" dirty="0"/>
              <a:t>Analysis revealed the importance of few attributes like Customer Service, Hotel Condition,  Customer’s Age and Golf Course Reachability were major factors in deciding promoters and detractors</a:t>
            </a:r>
            <a:endParaRPr lang="en-US" sz="1500" dirty="0"/>
          </a:p>
          <a:p>
            <a:pPr>
              <a:lnSpc>
                <a:spcPct val="110000"/>
              </a:lnSpc>
            </a:pPr>
            <a:endParaRPr lang="en-US" sz="1700" dirty="0"/>
          </a:p>
        </p:txBody>
      </p:sp>
    </p:spTree>
    <p:extLst>
      <p:ext uri="{BB962C8B-B14F-4D97-AF65-F5344CB8AC3E}">
        <p14:creationId xmlns:p14="http://schemas.microsoft.com/office/powerpoint/2010/main" val="179875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23522FE7-5A29-4EF6-B1EF-2CA55748A7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8" descr="A picture containing indoor, furniture&#10;&#10;Description generated with high confidence">
            <a:extLst>
              <a:ext uri="{FF2B5EF4-FFF2-40B4-BE49-F238E27FC236}">
                <a16:creationId xmlns:a16="http://schemas.microsoft.com/office/drawing/2014/main" id="{C2192E09-EBC7-416C-B887-DFF915D7F43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0">
            <a:extLst>
              <a:ext uri="{FF2B5EF4-FFF2-40B4-BE49-F238E27FC236}">
                <a16:creationId xmlns:a16="http://schemas.microsoft.com/office/drawing/2014/main" id="{2924498D-E084-44BE-A196-CFCE3556435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2">
            <a:extLst>
              <a:ext uri="{FF2B5EF4-FFF2-40B4-BE49-F238E27FC236}">
                <a16:creationId xmlns:a16="http://schemas.microsoft.com/office/drawing/2014/main" id="{3BBC7667-C352-4842-9AFD-E5C16AD002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14">
            <a:extLst>
              <a:ext uri="{FF2B5EF4-FFF2-40B4-BE49-F238E27FC236}">
                <a16:creationId xmlns:a16="http://schemas.microsoft.com/office/drawing/2014/main" id="{F8454B2E-D2DB-42C2-A224-BCEC47B864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08B61146-1CF0-40E1-B66E-C22BD9207E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1" name="Picture 18" descr="A picture containing indoor, furniture&#10;&#10;Description generated with high confidence">
            <a:extLst>
              <a:ext uri="{FF2B5EF4-FFF2-40B4-BE49-F238E27FC236}">
                <a16:creationId xmlns:a16="http://schemas.microsoft.com/office/drawing/2014/main" id="{2F948680-1810-4961-805C-D0C28E7E93E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20">
            <a:extLst>
              <a:ext uri="{FF2B5EF4-FFF2-40B4-BE49-F238E27FC236}">
                <a16:creationId xmlns:a16="http://schemas.microsoft.com/office/drawing/2014/main" id="{7AE5065C-30A9-480A-9E93-74CC149029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587D6-823A-4857-8BC7-215AE4FFB76B}"/>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WHY UNITED STATES</a:t>
            </a:r>
          </a:p>
        </p:txBody>
      </p:sp>
    </p:spTree>
    <p:extLst>
      <p:ext uri="{BB962C8B-B14F-4D97-AF65-F5344CB8AC3E}">
        <p14:creationId xmlns:p14="http://schemas.microsoft.com/office/powerpoint/2010/main" val="76378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B029D7D8-5A6B-4C76-94C8-15798C6C5AD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solidFill>
              <a:srgbClr val="FE8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reenshot&#10;&#10;Description generated with very high confidence">
            <a:extLst>
              <a:ext uri="{FF2B5EF4-FFF2-40B4-BE49-F238E27FC236}">
                <a16:creationId xmlns:a16="http://schemas.microsoft.com/office/drawing/2014/main" id="{B2B5692D-E0FE-4226-A63B-4F3CEC4426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813" y="643467"/>
            <a:ext cx="10870373" cy="5571066"/>
          </a:xfrm>
          <a:prstGeom prst="rect">
            <a:avLst/>
          </a:prstGeom>
        </p:spPr>
      </p:pic>
    </p:spTree>
    <p:extLst>
      <p:ext uri="{BB962C8B-B14F-4D97-AF65-F5344CB8AC3E}">
        <p14:creationId xmlns:p14="http://schemas.microsoft.com/office/powerpoint/2010/main" val="24871913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722</TotalTime>
  <Words>658</Words>
  <Application>Microsoft Office PowerPoint</Application>
  <PresentationFormat>Widescreen</PresentationFormat>
  <Paragraphs>67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Gill Sans MT</vt:lpstr>
      <vt:lpstr>Gallery</vt:lpstr>
      <vt:lpstr>IST 687</vt:lpstr>
      <vt:lpstr>Problem STATEMENT</vt:lpstr>
      <vt:lpstr>Business question 1:</vt:lpstr>
      <vt:lpstr>BUSINESS QUESTION 2</vt:lpstr>
      <vt:lpstr>BUSINESS QUESTION 3</vt:lpstr>
      <vt:lpstr>BUSINESS QUESTION 4 </vt:lpstr>
      <vt:lpstr>Use of descriptive statistics</vt:lpstr>
      <vt:lpstr>WHY UNITED STATES</vt:lpstr>
      <vt:lpstr>PowerPoint Presentation</vt:lpstr>
      <vt:lpstr>WHY TEXAS</vt:lpstr>
      <vt:lpstr>PowerPoint Presentation</vt:lpstr>
      <vt:lpstr>Why Hyatt regency</vt:lpstr>
      <vt:lpstr>PowerPoint Presentation</vt:lpstr>
      <vt:lpstr>USE OF DESCRIPTIVE STATISTICS CONTD</vt:lpstr>
      <vt:lpstr>Frequency of guests vs total revenue</vt:lpstr>
      <vt:lpstr>PowerPoint Presentation</vt:lpstr>
      <vt:lpstr>NUMBER OF GUESTS VS AGE GROUPS</vt:lpstr>
      <vt:lpstr>PowerPoint Presentation</vt:lpstr>
      <vt:lpstr>USE OF DESCRIPTIVE STATISTICS CONTD..</vt:lpstr>
      <vt:lpstr>internet</vt:lpstr>
      <vt:lpstr>PowerPoint Presentation</vt:lpstr>
      <vt:lpstr>Use of modelling techniques</vt:lpstr>
      <vt:lpstr>Actionable insights</vt:lpstr>
      <vt:lpstr>Golf and self parking</vt:lpstr>
      <vt:lpstr>PowerPoint Presentation</vt:lpstr>
      <vt:lpstr>tranquility</vt:lpstr>
      <vt:lpstr>PowerPoint Presentation</vt:lpstr>
      <vt:lpstr>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dc:title>
  <dc:creator>Shreyas Sambamurthy</dc:creator>
  <cp:lastModifiedBy>Shreyas Sambamurthy</cp:lastModifiedBy>
  <cp:revision>40</cp:revision>
  <dcterms:created xsi:type="dcterms:W3CDTF">2017-12-06T01:20:38Z</dcterms:created>
  <dcterms:modified xsi:type="dcterms:W3CDTF">2017-12-07T06:11:46Z</dcterms:modified>
</cp:coreProperties>
</file>