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5" r:id="rId1"/>
  </p:sldMasterIdLst>
  <p:notesMasterIdLst>
    <p:notesMasterId r:id="rId3"/>
  </p:notesMasterIdLst>
  <p:sldIdLst>
    <p:sldId id="256" r:id="rId2"/>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94668"/>
  </p:normalViewPr>
  <p:slideViewPr>
    <p:cSldViewPr snapToGrid="0" snapToObjects="1">
      <p:cViewPr>
        <p:scale>
          <a:sx n="32" d="100"/>
          <a:sy n="32" d="100"/>
        </p:scale>
        <p:origin x="24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02E01-CCE8-0343-95D2-2C1A03F63611}" type="datetimeFigureOut">
              <a:rPr lang="en-US" smtClean="0"/>
              <a:t>4/19/18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4D67D-0C67-3341-B7E5-5EE1FBA5E498}" type="slidenum">
              <a:rPr lang="en-US" smtClean="0"/>
              <a:t>‹#›</a:t>
            </a:fld>
            <a:endParaRPr lang="en-US"/>
          </a:p>
        </p:txBody>
      </p:sp>
    </p:spTree>
    <p:extLst>
      <p:ext uri="{BB962C8B-B14F-4D97-AF65-F5344CB8AC3E}">
        <p14:creationId xmlns:p14="http://schemas.microsoft.com/office/powerpoint/2010/main" val="3053896306"/>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E4D67D-0C67-3341-B7E5-5EE1FBA5E498}" type="slidenum">
              <a:rPr lang="en-US" smtClean="0"/>
              <a:t>1</a:t>
            </a:fld>
            <a:endParaRPr lang="en-US"/>
          </a:p>
        </p:txBody>
      </p:sp>
    </p:spTree>
    <p:extLst>
      <p:ext uri="{BB962C8B-B14F-4D97-AF65-F5344CB8AC3E}">
        <p14:creationId xmlns:p14="http://schemas.microsoft.com/office/powerpoint/2010/main" val="240118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7BFC52-D6D7-064B-BBCE-34324D2436E7}"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215358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BFC52-D6D7-064B-BBCE-34324D2436E7}"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37934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BFC52-D6D7-064B-BBCE-34324D2436E7}"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22630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BFC52-D6D7-064B-BBCE-34324D2436E7}"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2456802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7BFC52-D6D7-064B-BBCE-34324D2436E7}"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27610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7BFC52-D6D7-064B-BBCE-34324D2436E7}" type="datetimeFigureOut">
              <a:rPr lang="en-US" smtClean="0"/>
              <a:t>4/19/18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16540844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BFC52-D6D7-064B-BBCE-34324D2436E7}" type="datetimeFigureOut">
              <a:rPr lang="en-US" smtClean="0"/>
              <a:t>4/19/18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17065199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7BFC52-D6D7-064B-BBCE-34324D2436E7}" type="datetimeFigureOut">
              <a:rPr lang="en-US" smtClean="0"/>
              <a:t>4/19/18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339033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BFC52-D6D7-064B-BBCE-34324D2436E7}" type="datetimeFigureOut">
              <a:rPr lang="en-US" smtClean="0"/>
              <a:t>4/19/18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414747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2F7BFC52-D6D7-064B-BBCE-34324D2436E7}" type="datetimeFigureOut">
              <a:rPr lang="en-US" smtClean="0"/>
              <a:t>4/19/18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327645442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2F7BFC52-D6D7-064B-BBCE-34324D2436E7}" type="datetimeFigureOut">
              <a:rPr lang="en-US" smtClean="0"/>
              <a:t>4/19/18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556B-5959-7B47-9C3C-0B426D23CDFF}" type="slidenum">
              <a:rPr lang="en-US" smtClean="0"/>
              <a:t>‹#›</a:t>
            </a:fld>
            <a:endParaRPr lang="en-US"/>
          </a:p>
        </p:txBody>
      </p:sp>
    </p:spTree>
    <p:extLst>
      <p:ext uri="{BB962C8B-B14F-4D97-AF65-F5344CB8AC3E}">
        <p14:creationId xmlns:p14="http://schemas.microsoft.com/office/powerpoint/2010/main" val="355332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2F7BFC52-D6D7-064B-BBCE-34324D2436E7}" type="datetimeFigureOut">
              <a:rPr lang="en-US" smtClean="0"/>
              <a:t>4/19/18</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E9BB556B-5959-7B47-9C3C-0B426D23CDFF}" type="slidenum">
              <a:rPr lang="en-US" smtClean="0"/>
              <a:t>‹#›</a:t>
            </a:fld>
            <a:endParaRPr lang="en-US"/>
          </a:p>
        </p:txBody>
      </p:sp>
    </p:spTree>
    <p:extLst>
      <p:ext uri="{BB962C8B-B14F-4D97-AF65-F5344CB8AC3E}">
        <p14:creationId xmlns:p14="http://schemas.microsoft.com/office/powerpoint/2010/main" val="4587026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hyperlink" Target="https://www.wired.com/2010/11/ff_311_new_york/" TargetMode="Externa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null)"/><Relationship Id="rId4" Type="http://schemas.openxmlformats.org/officeDocument/2006/relationships/image" Target="../media/image2.(null)"/><Relationship Id="rId9" Type="http://schemas.openxmlformats.org/officeDocument/2006/relationships/image" Target="../media/image7.(null)"/><Relationship Id="rId14" Type="http://schemas.openxmlformats.org/officeDocument/2006/relationships/hyperlink" Target="https://en.wikipedia.org/wiki/3-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9000"/>
            <a:lum/>
          </a:blip>
          <a:srcRect/>
          <a:stretch>
            <a:fillRect l="-17000" r="-17000"/>
          </a:stretch>
        </a:blip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EABBEF5-4A0A-C64B-9540-1A34D6081267}"/>
              </a:ext>
            </a:extLst>
          </p:cNvPr>
          <p:cNvCxnSpPr>
            <a:cxnSpLocks/>
          </p:cNvCxnSpPr>
          <p:nvPr/>
        </p:nvCxnSpPr>
        <p:spPr>
          <a:xfrm>
            <a:off x="15814763" y="2493317"/>
            <a:ext cx="8564" cy="41152597"/>
          </a:xfrm>
          <a:prstGeom prst="line">
            <a:avLst/>
          </a:prstGeom>
          <a:ln w="3175">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445619-FB75-894E-BCA2-8F92E24114C9}"/>
              </a:ext>
            </a:extLst>
          </p:cNvPr>
          <p:cNvCxnSpPr>
            <a:cxnSpLocks/>
          </p:cNvCxnSpPr>
          <p:nvPr/>
        </p:nvCxnSpPr>
        <p:spPr>
          <a:xfrm>
            <a:off x="665016" y="14391409"/>
            <a:ext cx="15149747" cy="0"/>
          </a:xfrm>
          <a:prstGeom prst="line">
            <a:avLst/>
          </a:prstGeom>
          <a:ln w="3175">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ADEC2F8-6516-094E-A3B7-D5AD7B6C4E24}"/>
              </a:ext>
            </a:extLst>
          </p:cNvPr>
          <p:cNvCxnSpPr>
            <a:cxnSpLocks/>
          </p:cNvCxnSpPr>
          <p:nvPr/>
        </p:nvCxnSpPr>
        <p:spPr>
          <a:xfrm>
            <a:off x="665016" y="32912096"/>
            <a:ext cx="15149747" cy="0"/>
          </a:xfrm>
          <a:prstGeom prst="line">
            <a:avLst/>
          </a:prstGeom>
          <a:ln w="3175">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DF07F51-E701-9D48-B660-A567ACF1D9CA}"/>
              </a:ext>
            </a:extLst>
          </p:cNvPr>
          <p:cNvCxnSpPr>
            <a:cxnSpLocks/>
          </p:cNvCxnSpPr>
          <p:nvPr/>
        </p:nvCxnSpPr>
        <p:spPr>
          <a:xfrm>
            <a:off x="665016" y="23907270"/>
            <a:ext cx="15149747" cy="0"/>
          </a:xfrm>
          <a:prstGeom prst="line">
            <a:avLst/>
          </a:prstGeom>
          <a:ln w="3175">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BD3201A-F850-A045-B9D8-C09112B4AEDC}"/>
              </a:ext>
            </a:extLst>
          </p:cNvPr>
          <p:cNvCxnSpPr>
            <a:cxnSpLocks/>
          </p:cNvCxnSpPr>
          <p:nvPr/>
        </p:nvCxnSpPr>
        <p:spPr>
          <a:xfrm>
            <a:off x="15814762" y="37152979"/>
            <a:ext cx="16366825" cy="0"/>
          </a:xfrm>
          <a:prstGeom prst="line">
            <a:avLst/>
          </a:prstGeom>
          <a:ln w="3175">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8AEE249-06E6-AF42-B96A-46B29DCCD846}"/>
              </a:ext>
            </a:extLst>
          </p:cNvPr>
          <p:cNvCxnSpPr>
            <a:cxnSpLocks/>
          </p:cNvCxnSpPr>
          <p:nvPr/>
        </p:nvCxnSpPr>
        <p:spPr>
          <a:xfrm>
            <a:off x="15814763" y="27229724"/>
            <a:ext cx="16272363" cy="0"/>
          </a:xfrm>
          <a:prstGeom prst="line">
            <a:avLst/>
          </a:prstGeom>
          <a:ln w="3175">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F7931B70-5E9E-7A4D-972E-D793E0BCDC91}"/>
              </a:ext>
            </a:extLst>
          </p:cNvPr>
          <p:cNvCxnSpPr>
            <a:cxnSpLocks/>
          </p:cNvCxnSpPr>
          <p:nvPr/>
        </p:nvCxnSpPr>
        <p:spPr>
          <a:xfrm>
            <a:off x="15814763" y="16118419"/>
            <a:ext cx="16366824" cy="0"/>
          </a:xfrm>
          <a:prstGeom prst="line">
            <a:avLst/>
          </a:prstGeom>
          <a:ln w="3175">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F13E6D5-FE92-FA4F-8380-0B757E7A3E3A}"/>
              </a:ext>
            </a:extLst>
          </p:cNvPr>
          <p:cNvCxnSpPr>
            <a:cxnSpLocks/>
          </p:cNvCxnSpPr>
          <p:nvPr/>
        </p:nvCxnSpPr>
        <p:spPr>
          <a:xfrm>
            <a:off x="23950943" y="37152979"/>
            <a:ext cx="1" cy="6492935"/>
          </a:xfrm>
          <a:prstGeom prst="line">
            <a:avLst/>
          </a:prstGeom>
          <a:ln w="3175">
            <a:solidFill>
              <a:schemeClr val="tx1"/>
            </a:solidFill>
            <a:prstDash val="solid"/>
          </a:ln>
        </p:spPr>
        <p:style>
          <a:lnRef idx="1">
            <a:schemeClr val="dk1"/>
          </a:lnRef>
          <a:fillRef idx="0">
            <a:schemeClr val="dk1"/>
          </a:fillRef>
          <a:effectRef idx="0">
            <a:schemeClr val="dk1"/>
          </a:effectRef>
          <a:fontRef idx="minor">
            <a:schemeClr val="tx1"/>
          </a:fontRef>
        </p:style>
      </p:cxnSp>
      <p:pic>
        <p:nvPicPr>
          <p:cNvPr id="42" name="Picture 41">
            <a:extLst>
              <a:ext uri="{FF2B5EF4-FFF2-40B4-BE49-F238E27FC236}">
                <a16:creationId xmlns:a16="http://schemas.microsoft.com/office/drawing/2014/main" id="{9970C4AF-FC03-5249-9AD7-C7D394901933}"/>
              </a:ext>
            </a:extLst>
          </p:cNvPr>
          <p:cNvPicPr>
            <a:picLocks noChangeAspect="1"/>
          </p:cNvPicPr>
          <p:nvPr/>
        </p:nvPicPr>
        <p:blipFill>
          <a:blip r:embed="rId4"/>
          <a:stretch>
            <a:fillRect/>
          </a:stretch>
        </p:blipFill>
        <p:spPr>
          <a:xfrm>
            <a:off x="2663817" y="15461781"/>
            <a:ext cx="10849434" cy="7058247"/>
          </a:xfrm>
          <a:prstGeom prst="rect">
            <a:avLst/>
          </a:prstGeom>
        </p:spPr>
      </p:pic>
      <p:pic>
        <p:nvPicPr>
          <p:cNvPr id="44" name="Picture 43">
            <a:extLst>
              <a:ext uri="{FF2B5EF4-FFF2-40B4-BE49-F238E27FC236}">
                <a16:creationId xmlns:a16="http://schemas.microsoft.com/office/drawing/2014/main" id="{4595B51F-DAB8-2A4A-97BD-C16617500864}"/>
              </a:ext>
            </a:extLst>
          </p:cNvPr>
          <p:cNvPicPr>
            <a:picLocks noChangeAspect="1"/>
          </p:cNvPicPr>
          <p:nvPr/>
        </p:nvPicPr>
        <p:blipFill>
          <a:blip r:embed="rId5"/>
          <a:stretch>
            <a:fillRect/>
          </a:stretch>
        </p:blipFill>
        <p:spPr>
          <a:xfrm>
            <a:off x="3793250" y="24888804"/>
            <a:ext cx="8748126" cy="7097072"/>
          </a:xfrm>
          <a:prstGeom prst="rect">
            <a:avLst/>
          </a:prstGeom>
          <a:solidFill>
            <a:schemeClr val="tx1"/>
          </a:solidFill>
        </p:spPr>
      </p:pic>
      <p:pic>
        <p:nvPicPr>
          <p:cNvPr id="46" name="Picture 45">
            <a:extLst>
              <a:ext uri="{FF2B5EF4-FFF2-40B4-BE49-F238E27FC236}">
                <a16:creationId xmlns:a16="http://schemas.microsoft.com/office/drawing/2014/main" id="{D0DADAFD-E552-364C-8D04-997CEB4C752D}"/>
              </a:ext>
            </a:extLst>
          </p:cNvPr>
          <p:cNvPicPr>
            <a:picLocks noChangeAspect="1"/>
          </p:cNvPicPr>
          <p:nvPr/>
        </p:nvPicPr>
        <p:blipFill>
          <a:blip r:embed="rId6"/>
          <a:stretch>
            <a:fillRect/>
          </a:stretch>
        </p:blipFill>
        <p:spPr>
          <a:xfrm>
            <a:off x="777408" y="33963523"/>
            <a:ext cx="7006010" cy="4985951"/>
          </a:xfrm>
          <a:prstGeom prst="rect">
            <a:avLst/>
          </a:prstGeom>
        </p:spPr>
      </p:pic>
      <p:pic>
        <p:nvPicPr>
          <p:cNvPr id="48" name="Picture 47">
            <a:extLst>
              <a:ext uri="{FF2B5EF4-FFF2-40B4-BE49-F238E27FC236}">
                <a16:creationId xmlns:a16="http://schemas.microsoft.com/office/drawing/2014/main" id="{A16EEB0A-AF0D-9C4C-971A-D4C60E828575}"/>
              </a:ext>
            </a:extLst>
          </p:cNvPr>
          <p:cNvPicPr>
            <a:picLocks noChangeAspect="1"/>
          </p:cNvPicPr>
          <p:nvPr/>
        </p:nvPicPr>
        <p:blipFill>
          <a:blip r:embed="rId7"/>
          <a:stretch>
            <a:fillRect/>
          </a:stretch>
        </p:blipFill>
        <p:spPr>
          <a:xfrm>
            <a:off x="8088534" y="33877653"/>
            <a:ext cx="7418119" cy="5071821"/>
          </a:xfrm>
          <a:prstGeom prst="rect">
            <a:avLst/>
          </a:prstGeom>
        </p:spPr>
      </p:pic>
      <p:pic>
        <p:nvPicPr>
          <p:cNvPr id="50" name="Picture 49">
            <a:extLst>
              <a:ext uri="{FF2B5EF4-FFF2-40B4-BE49-F238E27FC236}">
                <a16:creationId xmlns:a16="http://schemas.microsoft.com/office/drawing/2014/main" id="{06832478-6890-AC42-9DA3-8F54C957AB99}"/>
              </a:ext>
            </a:extLst>
          </p:cNvPr>
          <p:cNvPicPr>
            <a:picLocks noChangeAspect="1"/>
          </p:cNvPicPr>
          <p:nvPr/>
        </p:nvPicPr>
        <p:blipFill>
          <a:blip r:embed="rId8"/>
          <a:stretch>
            <a:fillRect/>
          </a:stretch>
        </p:blipFill>
        <p:spPr>
          <a:xfrm>
            <a:off x="3793250" y="39110156"/>
            <a:ext cx="8590564" cy="4049524"/>
          </a:xfrm>
          <a:prstGeom prst="rect">
            <a:avLst/>
          </a:prstGeom>
        </p:spPr>
      </p:pic>
      <p:pic>
        <p:nvPicPr>
          <p:cNvPr id="56" name="Picture 55">
            <a:extLst>
              <a:ext uri="{FF2B5EF4-FFF2-40B4-BE49-F238E27FC236}">
                <a16:creationId xmlns:a16="http://schemas.microsoft.com/office/drawing/2014/main" id="{5FC64DB5-2278-444B-AA2A-752F98692486}"/>
              </a:ext>
            </a:extLst>
          </p:cNvPr>
          <p:cNvPicPr>
            <a:picLocks noChangeAspect="1"/>
          </p:cNvPicPr>
          <p:nvPr/>
        </p:nvPicPr>
        <p:blipFill>
          <a:blip r:embed="rId9"/>
          <a:stretch>
            <a:fillRect/>
          </a:stretch>
        </p:blipFill>
        <p:spPr>
          <a:xfrm>
            <a:off x="19094861" y="17333997"/>
            <a:ext cx="11196856" cy="6641614"/>
          </a:xfrm>
          <a:prstGeom prst="rect">
            <a:avLst/>
          </a:prstGeom>
        </p:spPr>
      </p:pic>
      <p:pic>
        <p:nvPicPr>
          <p:cNvPr id="58" name="Picture 57">
            <a:extLst>
              <a:ext uri="{FF2B5EF4-FFF2-40B4-BE49-F238E27FC236}">
                <a16:creationId xmlns:a16="http://schemas.microsoft.com/office/drawing/2014/main" id="{4C784B70-A9C7-434B-A164-B4D796A1AA3C}"/>
              </a:ext>
            </a:extLst>
          </p:cNvPr>
          <p:cNvPicPr>
            <a:picLocks noChangeAspect="1"/>
          </p:cNvPicPr>
          <p:nvPr/>
        </p:nvPicPr>
        <p:blipFill>
          <a:blip r:embed="rId10"/>
          <a:stretch>
            <a:fillRect/>
          </a:stretch>
        </p:blipFill>
        <p:spPr>
          <a:xfrm>
            <a:off x="19094861" y="28523472"/>
            <a:ext cx="11108518" cy="6807300"/>
          </a:xfrm>
          <a:prstGeom prst="rect">
            <a:avLst/>
          </a:prstGeom>
        </p:spPr>
      </p:pic>
      <p:pic>
        <p:nvPicPr>
          <p:cNvPr id="60" name="Picture 59">
            <a:extLst>
              <a:ext uri="{FF2B5EF4-FFF2-40B4-BE49-F238E27FC236}">
                <a16:creationId xmlns:a16="http://schemas.microsoft.com/office/drawing/2014/main" id="{5BA9C8DD-7716-DD45-85A6-3507EDD1ECFD}"/>
              </a:ext>
            </a:extLst>
          </p:cNvPr>
          <p:cNvPicPr>
            <a:picLocks noChangeAspect="1"/>
          </p:cNvPicPr>
          <p:nvPr/>
        </p:nvPicPr>
        <p:blipFill>
          <a:blip r:embed="rId11"/>
          <a:stretch>
            <a:fillRect/>
          </a:stretch>
        </p:blipFill>
        <p:spPr>
          <a:xfrm>
            <a:off x="16133550" y="3778197"/>
            <a:ext cx="8472781" cy="6943311"/>
          </a:xfrm>
          <a:prstGeom prst="rect">
            <a:avLst/>
          </a:prstGeom>
          <a:ln cap="rnd">
            <a:solidFill>
              <a:schemeClr val="dk1"/>
            </a:solidFill>
          </a:ln>
        </p:spPr>
      </p:pic>
      <p:cxnSp>
        <p:nvCxnSpPr>
          <p:cNvPr id="69" name="Straight Connector 68">
            <a:extLst>
              <a:ext uri="{FF2B5EF4-FFF2-40B4-BE49-F238E27FC236}">
                <a16:creationId xmlns:a16="http://schemas.microsoft.com/office/drawing/2014/main" id="{9771E6BB-5989-6B4A-A001-472FF512C6FE}"/>
              </a:ext>
            </a:extLst>
          </p:cNvPr>
          <p:cNvCxnSpPr>
            <a:cxnSpLocks/>
          </p:cNvCxnSpPr>
          <p:nvPr/>
        </p:nvCxnSpPr>
        <p:spPr>
          <a:xfrm>
            <a:off x="18600387" y="5981789"/>
            <a:ext cx="1399309" cy="0"/>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D79989D-3D71-9C41-9BF4-779A83D4FCF2}"/>
              </a:ext>
            </a:extLst>
          </p:cNvPr>
          <p:cNvCxnSpPr>
            <a:cxnSpLocks/>
          </p:cNvCxnSpPr>
          <p:nvPr/>
        </p:nvCxnSpPr>
        <p:spPr>
          <a:xfrm>
            <a:off x="18600387" y="7796734"/>
            <a:ext cx="1399309" cy="0"/>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4318F7A-41B8-8546-847F-D0D025D317CC}"/>
              </a:ext>
            </a:extLst>
          </p:cNvPr>
          <p:cNvCxnSpPr>
            <a:cxnSpLocks/>
          </p:cNvCxnSpPr>
          <p:nvPr/>
        </p:nvCxnSpPr>
        <p:spPr>
          <a:xfrm>
            <a:off x="18600387" y="5981789"/>
            <a:ext cx="0" cy="1814945"/>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E94A7A-497A-AD48-AD02-AD5ECCFAD7CE}"/>
              </a:ext>
            </a:extLst>
          </p:cNvPr>
          <p:cNvCxnSpPr>
            <a:cxnSpLocks/>
          </p:cNvCxnSpPr>
          <p:nvPr/>
        </p:nvCxnSpPr>
        <p:spPr>
          <a:xfrm>
            <a:off x="19999696" y="6057989"/>
            <a:ext cx="0" cy="1738745"/>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17BCF43-BB88-8741-98AE-5F2420DDDA65}"/>
              </a:ext>
            </a:extLst>
          </p:cNvPr>
          <p:cNvCxnSpPr>
            <a:cxnSpLocks/>
          </p:cNvCxnSpPr>
          <p:nvPr/>
        </p:nvCxnSpPr>
        <p:spPr>
          <a:xfrm flipV="1">
            <a:off x="19999696" y="3813261"/>
            <a:ext cx="4781932" cy="2168528"/>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9F314F0-A4C6-4F43-86E6-01C7437AA03C}"/>
              </a:ext>
            </a:extLst>
          </p:cNvPr>
          <p:cNvCxnSpPr>
            <a:cxnSpLocks/>
          </p:cNvCxnSpPr>
          <p:nvPr/>
        </p:nvCxnSpPr>
        <p:spPr>
          <a:xfrm>
            <a:off x="19999696" y="7796735"/>
            <a:ext cx="4781932" cy="2924773"/>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E342FD0E-EDBF-454B-B392-153729DF5C5E}"/>
              </a:ext>
            </a:extLst>
          </p:cNvPr>
          <p:cNvSpPr txBox="1"/>
          <p:nvPr/>
        </p:nvSpPr>
        <p:spPr>
          <a:xfrm>
            <a:off x="7069227" y="139614"/>
            <a:ext cx="19300802" cy="2123658"/>
          </a:xfrm>
          <a:prstGeom prst="rect">
            <a:avLst/>
          </a:prstGeom>
          <a:noFill/>
        </p:spPr>
        <p:txBody>
          <a:bodyPr wrap="square" rtlCol="0">
            <a:spAutoFit/>
          </a:bodyPr>
          <a:lstStyle/>
          <a:p>
            <a:pPr algn="ctr"/>
            <a:r>
              <a:rPr lang="en-US" sz="6600" b="1" dirty="0">
                <a:latin typeface="Garamond" panose="02020404030301010803" pitchFamily="18" charset="0"/>
                <a:cs typeface="Apple Chancery" panose="03020702040506060504" pitchFamily="66" charset="-79"/>
              </a:rPr>
              <a:t>“The City that never sleeps” - </a:t>
            </a:r>
          </a:p>
          <a:p>
            <a:pPr algn="ctr"/>
            <a:r>
              <a:rPr lang="en-US" sz="6600" b="1" dirty="0">
                <a:latin typeface="Garamond" panose="02020404030301010803" pitchFamily="18" charset="0"/>
                <a:cs typeface="Apple Chancery" panose="03020702040506060504" pitchFamily="66" charset="-79"/>
              </a:rPr>
              <a:t>A visual analysis of New York City’s 311 Helpline</a:t>
            </a:r>
          </a:p>
        </p:txBody>
      </p:sp>
      <p:sp>
        <p:nvSpPr>
          <p:cNvPr id="90" name="TextBox 89">
            <a:extLst>
              <a:ext uri="{FF2B5EF4-FFF2-40B4-BE49-F238E27FC236}">
                <a16:creationId xmlns:a16="http://schemas.microsoft.com/office/drawing/2014/main" id="{70DED05C-A026-0F40-85AC-E94970EA3313}"/>
              </a:ext>
            </a:extLst>
          </p:cNvPr>
          <p:cNvSpPr txBox="1"/>
          <p:nvPr/>
        </p:nvSpPr>
        <p:spPr>
          <a:xfrm>
            <a:off x="852494" y="2990745"/>
            <a:ext cx="14551557" cy="11418510"/>
          </a:xfrm>
          <a:prstGeom prst="rect">
            <a:avLst/>
          </a:prstGeom>
          <a:noFill/>
        </p:spPr>
        <p:txBody>
          <a:bodyPr wrap="square" rtlCol="0">
            <a:spAutoFit/>
          </a:bodyPr>
          <a:lstStyle/>
          <a:p>
            <a:pPr algn="just"/>
            <a:r>
              <a:rPr lang="en-US" sz="4000" b="1" dirty="0">
                <a:latin typeface="Garamond" panose="02020404030301010803" pitchFamily="18" charset="0"/>
                <a:cs typeface="Apple Chancery" panose="03020702040506060504" pitchFamily="66" charset="-79"/>
              </a:rPr>
              <a:t>Background Story:</a:t>
            </a:r>
          </a:p>
          <a:p>
            <a:pPr algn="just"/>
            <a:r>
              <a:rPr lang="en-US" sz="3200" dirty="0">
                <a:latin typeface="Garamond" panose="02020404030301010803" pitchFamily="18" charset="0"/>
              </a:rPr>
              <a:t>Every day NYC311 receives thousands of requests consisting of non-emergency services, including noise complaints, sanitation problems, plumbing issues and illegally parked cars. These requests are received by NYC311 and forwarded to the relevant agencies such as the NYPD, Department of Sanitation or Department of Transportation, to name a few. The agency responds to the request, addresses it and the request is then closed. </a:t>
            </a:r>
          </a:p>
          <a:p>
            <a:pPr algn="just"/>
            <a:r>
              <a:rPr lang="en-US" sz="3200" dirty="0">
                <a:latin typeface="Garamond" panose="02020404030301010803" pitchFamily="18" charset="0"/>
              </a:rPr>
              <a:t>I have identified major complaints affecting the residents of NYC and focused my analysis on noise complaints in the region of Manhattan. </a:t>
            </a:r>
          </a:p>
          <a:p>
            <a:r>
              <a:rPr lang="en-US" sz="4000" b="1" dirty="0">
                <a:latin typeface="Garamond" panose="02020404030301010803" pitchFamily="18" charset="0"/>
                <a:cs typeface="Apple Chancery" panose="03020702040506060504" pitchFamily="66" charset="-79"/>
              </a:rPr>
              <a:t>About the Data:</a:t>
            </a:r>
          </a:p>
          <a:p>
            <a:pPr algn="just"/>
            <a:r>
              <a:rPr lang="en-US" sz="3200" dirty="0">
                <a:latin typeface="Garamond" panose="02020404030301010803" pitchFamily="18" charset="0"/>
              </a:rPr>
              <a:t>I have used a comprehensive data set containing non-emergency 311 call details in the city of New York. I have filtered out complaints lodged by New York City residents from the year 2015 to 2018. </a:t>
            </a:r>
            <a:endParaRPr lang="en-US" sz="3200" dirty="0">
              <a:effectLst/>
              <a:latin typeface="Garamond" panose="02020404030301010803" pitchFamily="18" charset="0"/>
            </a:endParaRPr>
          </a:p>
          <a:p>
            <a:r>
              <a:rPr lang="en-US" sz="4000" b="1" dirty="0">
                <a:latin typeface="Garamond" panose="02020404030301010803" pitchFamily="18" charset="0"/>
                <a:cs typeface="Apple Chancery" panose="03020702040506060504" pitchFamily="66" charset="-79"/>
              </a:rPr>
              <a:t>Audience:</a:t>
            </a:r>
          </a:p>
          <a:p>
            <a:pPr algn="just"/>
            <a:r>
              <a:rPr lang="en-US" sz="3200" dirty="0">
                <a:latin typeface="Garamond" panose="02020404030301010803" pitchFamily="18" charset="0"/>
              </a:rPr>
              <a:t>My target audience is the residents of New York City and the various departments handling the complaints. </a:t>
            </a:r>
            <a:endParaRPr lang="en-US" sz="3200" dirty="0">
              <a:effectLst/>
              <a:latin typeface="Garamond" panose="02020404030301010803" pitchFamily="18" charset="0"/>
            </a:endParaRPr>
          </a:p>
          <a:p>
            <a:r>
              <a:rPr lang="en-US" sz="4000" b="1" dirty="0">
                <a:latin typeface="Garamond" panose="02020404030301010803" pitchFamily="18" charset="0"/>
                <a:cs typeface="Apple Chancery" panose="03020702040506060504" pitchFamily="66" charset="-79"/>
              </a:rPr>
              <a:t>Data Questions:</a:t>
            </a:r>
          </a:p>
          <a:p>
            <a:pPr marL="457200" indent="-457200">
              <a:buFont typeface="Arial" panose="020B0604020202020204" pitchFamily="34" charset="0"/>
              <a:buChar char="•"/>
            </a:pPr>
            <a:r>
              <a:rPr lang="en-US" sz="3200" dirty="0">
                <a:latin typeface="Garamond" panose="02020404030301010803" pitchFamily="18" charset="0"/>
                <a:cs typeface="Apple Chancery" panose="03020702040506060504" pitchFamily="66" charset="-79"/>
              </a:rPr>
              <a:t>What are the most common types of complaints?</a:t>
            </a:r>
          </a:p>
          <a:p>
            <a:pPr marL="457200" indent="-457200">
              <a:buFont typeface="Arial" panose="020B0604020202020204" pitchFamily="34" charset="0"/>
              <a:buChar char="•"/>
            </a:pPr>
            <a:r>
              <a:rPr lang="en-US" sz="3200" dirty="0">
                <a:latin typeface="Garamond" panose="02020404030301010803" pitchFamily="18" charset="0"/>
                <a:cs typeface="Apple Chancery" panose="03020702040506060504" pitchFamily="66" charset="-79"/>
              </a:rPr>
              <a:t>What are the different type of noise complaints?</a:t>
            </a:r>
          </a:p>
          <a:p>
            <a:pPr marL="457200" indent="-457200">
              <a:buFont typeface="Arial" panose="020B0604020202020204" pitchFamily="34" charset="0"/>
              <a:buChar char="•"/>
            </a:pPr>
            <a:r>
              <a:rPr lang="en-US" sz="3200" dirty="0">
                <a:latin typeface="Garamond" panose="02020404030301010803" pitchFamily="18" charset="0"/>
                <a:cs typeface="Apple Chancery" panose="03020702040506060504" pitchFamily="66" charset="-79"/>
              </a:rPr>
              <a:t>Time series analysis of complaints (Monthly, Weekly and Hourly)?</a:t>
            </a:r>
          </a:p>
          <a:p>
            <a:pPr marL="457200" indent="-457200">
              <a:buFont typeface="Arial" panose="020B0604020202020204" pitchFamily="34" charset="0"/>
              <a:buChar char="•"/>
            </a:pPr>
            <a:r>
              <a:rPr lang="en-US" sz="3200" dirty="0">
                <a:latin typeface="Garamond" panose="02020404030301010803" pitchFamily="18" charset="0"/>
                <a:cs typeface="Apple Chancery" panose="03020702040506060504" pitchFamily="66" charset="-79"/>
              </a:rPr>
              <a:t>Spatial Analysis of Noise complaints?</a:t>
            </a:r>
          </a:p>
          <a:p>
            <a:pPr marL="457200" indent="-457200">
              <a:buFont typeface="Arial" panose="020B0604020202020204" pitchFamily="34" charset="0"/>
              <a:buChar char="•"/>
            </a:pPr>
            <a:r>
              <a:rPr lang="en-US" sz="3200" dirty="0">
                <a:latin typeface="Garamond" panose="02020404030301010803" pitchFamily="18" charset="0"/>
                <a:cs typeface="Apple Chancery" panose="03020702040506060504" pitchFamily="66" charset="-79"/>
              </a:rPr>
              <a:t>What is the distribution of complaints by boroughs?</a:t>
            </a:r>
          </a:p>
          <a:p>
            <a:pPr marL="457200" indent="-457200">
              <a:buFont typeface="Arial" panose="020B0604020202020204" pitchFamily="34" charset="0"/>
              <a:buChar char="•"/>
            </a:pPr>
            <a:r>
              <a:rPr lang="en-US" sz="3200" dirty="0">
                <a:latin typeface="Garamond" panose="02020404030301010803" pitchFamily="18" charset="0"/>
                <a:cs typeface="Apple Chancery" panose="03020702040506060504" pitchFamily="66" charset="-79"/>
              </a:rPr>
              <a:t>What are the busiest agencies handling requests?</a:t>
            </a:r>
          </a:p>
        </p:txBody>
      </p:sp>
      <p:sp>
        <p:nvSpPr>
          <p:cNvPr id="97" name="TextBox 96">
            <a:extLst>
              <a:ext uri="{FF2B5EF4-FFF2-40B4-BE49-F238E27FC236}">
                <a16:creationId xmlns:a16="http://schemas.microsoft.com/office/drawing/2014/main" id="{E445E217-5801-7F4C-A688-CD3319B79CE6}"/>
              </a:ext>
            </a:extLst>
          </p:cNvPr>
          <p:cNvSpPr txBox="1"/>
          <p:nvPr/>
        </p:nvSpPr>
        <p:spPr>
          <a:xfrm>
            <a:off x="16089818" y="37374474"/>
            <a:ext cx="7353002" cy="769441"/>
          </a:xfrm>
          <a:prstGeom prst="rect">
            <a:avLst/>
          </a:prstGeom>
          <a:noFill/>
        </p:spPr>
        <p:txBody>
          <a:bodyPr wrap="square" rtlCol="0">
            <a:spAutoFit/>
          </a:bodyPr>
          <a:lstStyle/>
          <a:p>
            <a:r>
              <a:rPr lang="en-US" sz="4400" b="1" dirty="0">
                <a:latin typeface="Garamond" panose="02020404030301010803" pitchFamily="18" charset="0"/>
                <a:cs typeface="Apple Chancery" panose="03020702040506060504" pitchFamily="66" charset="-79"/>
              </a:rPr>
              <a:t>Inference:</a:t>
            </a:r>
          </a:p>
        </p:txBody>
      </p:sp>
      <p:sp>
        <p:nvSpPr>
          <p:cNvPr id="98" name="TextBox 97">
            <a:extLst>
              <a:ext uri="{FF2B5EF4-FFF2-40B4-BE49-F238E27FC236}">
                <a16:creationId xmlns:a16="http://schemas.microsoft.com/office/drawing/2014/main" id="{F1524081-82C8-B742-B09F-F80729A4F5D1}"/>
              </a:ext>
            </a:extLst>
          </p:cNvPr>
          <p:cNvSpPr txBox="1"/>
          <p:nvPr/>
        </p:nvSpPr>
        <p:spPr>
          <a:xfrm>
            <a:off x="24198261" y="37338061"/>
            <a:ext cx="6093456" cy="769441"/>
          </a:xfrm>
          <a:prstGeom prst="rect">
            <a:avLst/>
          </a:prstGeom>
          <a:noFill/>
        </p:spPr>
        <p:txBody>
          <a:bodyPr wrap="square" rtlCol="0">
            <a:spAutoFit/>
          </a:bodyPr>
          <a:lstStyle/>
          <a:p>
            <a:r>
              <a:rPr lang="en-US" sz="4400" b="1" dirty="0">
                <a:latin typeface="Garamond" panose="02020404030301010803" pitchFamily="18" charset="0"/>
                <a:cs typeface="Apple Chancery" panose="03020702040506060504" pitchFamily="66" charset="-79"/>
              </a:rPr>
              <a:t>References:</a:t>
            </a:r>
          </a:p>
        </p:txBody>
      </p:sp>
      <p:sp>
        <p:nvSpPr>
          <p:cNvPr id="99" name="TextBox 98">
            <a:extLst>
              <a:ext uri="{FF2B5EF4-FFF2-40B4-BE49-F238E27FC236}">
                <a16:creationId xmlns:a16="http://schemas.microsoft.com/office/drawing/2014/main" id="{D74FA372-63C6-7141-BCC5-8E514AC83446}"/>
              </a:ext>
            </a:extLst>
          </p:cNvPr>
          <p:cNvSpPr txBox="1"/>
          <p:nvPr/>
        </p:nvSpPr>
        <p:spPr>
          <a:xfrm>
            <a:off x="24781628" y="222880"/>
            <a:ext cx="8095821" cy="1754326"/>
          </a:xfrm>
          <a:prstGeom prst="rect">
            <a:avLst/>
          </a:prstGeom>
          <a:noFill/>
        </p:spPr>
        <p:txBody>
          <a:bodyPr wrap="square" rtlCol="0">
            <a:spAutoFit/>
          </a:bodyPr>
          <a:lstStyle/>
          <a:p>
            <a:pPr algn="r"/>
            <a:r>
              <a:rPr lang="en-US" sz="3600" b="1" dirty="0">
                <a:latin typeface="Garamond" panose="02020404030301010803" pitchFamily="18" charset="0"/>
                <a:cs typeface="Apple Chancery" panose="03020702040506060504" pitchFamily="66" charset="-79"/>
              </a:rPr>
              <a:t>Tanay Pardeshi</a:t>
            </a:r>
          </a:p>
          <a:p>
            <a:pPr algn="r"/>
            <a:r>
              <a:rPr lang="en-US" sz="3600" b="1" dirty="0">
                <a:latin typeface="Garamond" panose="02020404030301010803" pitchFamily="18" charset="0"/>
                <a:cs typeface="Apple Chancery" panose="03020702040506060504" pitchFamily="66" charset="-79"/>
              </a:rPr>
              <a:t>IST 719</a:t>
            </a:r>
          </a:p>
          <a:p>
            <a:pPr algn="r"/>
            <a:r>
              <a:rPr lang="en-US" sz="3600" b="1" dirty="0">
                <a:latin typeface="Garamond" panose="02020404030301010803" pitchFamily="18" charset="0"/>
                <a:cs typeface="Apple Chancery" panose="03020702040506060504" pitchFamily="66" charset="-79"/>
              </a:rPr>
              <a:t>Information Visualization</a:t>
            </a:r>
          </a:p>
        </p:txBody>
      </p:sp>
      <p:sp>
        <p:nvSpPr>
          <p:cNvPr id="100" name="TextBox 99">
            <a:extLst>
              <a:ext uri="{FF2B5EF4-FFF2-40B4-BE49-F238E27FC236}">
                <a16:creationId xmlns:a16="http://schemas.microsoft.com/office/drawing/2014/main" id="{5F9ADD69-5C19-304C-803B-527F28008EC6}"/>
              </a:ext>
            </a:extLst>
          </p:cNvPr>
          <p:cNvSpPr txBox="1"/>
          <p:nvPr/>
        </p:nvSpPr>
        <p:spPr>
          <a:xfrm>
            <a:off x="3726101" y="14515301"/>
            <a:ext cx="9719722" cy="769441"/>
          </a:xfrm>
          <a:prstGeom prst="rect">
            <a:avLst/>
          </a:prstGeom>
          <a:noFill/>
        </p:spPr>
        <p:txBody>
          <a:bodyPr wrap="square" rtlCol="0">
            <a:spAutoFit/>
          </a:bodyPr>
          <a:lstStyle/>
          <a:p>
            <a:r>
              <a:rPr lang="en-US" sz="4400" b="1" dirty="0">
                <a:latin typeface="Garamond" panose="02020404030301010803" pitchFamily="18" charset="0"/>
                <a:cs typeface="Apple Chancery" panose="03020702040506060504" pitchFamily="66" charset="-79"/>
              </a:rPr>
              <a:t>Most common types of Complaints:</a:t>
            </a:r>
          </a:p>
        </p:txBody>
      </p:sp>
      <p:sp>
        <p:nvSpPr>
          <p:cNvPr id="101" name="TextBox 100">
            <a:extLst>
              <a:ext uri="{FF2B5EF4-FFF2-40B4-BE49-F238E27FC236}">
                <a16:creationId xmlns:a16="http://schemas.microsoft.com/office/drawing/2014/main" id="{C4C4D1A0-E7CC-B14D-A4E9-AB3649777BFB}"/>
              </a:ext>
            </a:extLst>
          </p:cNvPr>
          <p:cNvSpPr txBox="1"/>
          <p:nvPr/>
        </p:nvSpPr>
        <p:spPr>
          <a:xfrm>
            <a:off x="4448510" y="23958681"/>
            <a:ext cx="8283465" cy="769441"/>
          </a:xfrm>
          <a:prstGeom prst="rect">
            <a:avLst/>
          </a:prstGeom>
          <a:noFill/>
        </p:spPr>
        <p:txBody>
          <a:bodyPr wrap="square" rtlCol="0">
            <a:spAutoFit/>
          </a:bodyPr>
          <a:lstStyle/>
          <a:p>
            <a:r>
              <a:rPr lang="en-US" sz="4400" b="1" dirty="0">
                <a:latin typeface="Garamond" panose="02020404030301010803" pitchFamily="18" charset="0"/>
                <a:cs typeface="Apple Chancery" panose="03020702040506060504" pitchFamily="66" charset="-79"/>
              </a:rPr>
              <a:t>Analyzing Noise Complaints:</a:t>
            </a:r>
          </a:p>
        </p:txBody>
      </p:sp>
      <p:sp>
        <p:nvSpPr>
          <p:cNvPr id="102" name="TextBox 101">
            <a:extLst>
              <a:ext uri="{FF2B5EF4-FFF2-40B4-BE49-F238E27FC236}">
                <a16:creationId xmlns:a16="http://schemas.microsoft.com/office/drawing/2014/main" id="{F7103425-F379-964A-B949-D1C7655A6153}"/>
              </a:ext>
            </a:extLst>
          </p:cNvPr>
          <p:cNvSpPr txBox="1"/>
          <p:nvPr/>
        </p:nvSpPr>
        <p:spPr>
          <a:xfrm>
            <a:off x="17865099" y="2862776"/>
            <a:ext cx="14316488" cy="769441"/>
          </a:xfrm>
          <a:prstGeom prst="rect">
            <a:avLst/>
          </a:prstGeom>
          <a:noFill/>
        </p:spPr>
        <p:txBody>
          <a:bodyPr wrap="square" rtlCol="0">
            <a:spAutoFit/>
          </a:bodyPr>
          <a:lstStyle/>
          <a:p>
            <a:r>
              <a:rPr lang="en-US" sz="4400" b="1" dirty="0">
                <a:latin typeface="Garamond" panose="02020404030301010803" pitchFamily="18" charset="0"/>
                <a:cs typeface="Apple Chancery" panose="03020702040506060504" pitchFamily="66" charset="-79"/>
              </a:rPr>
              <a:t>Spatial Analysis of Noise Complaints on the Map of NYC:</a:t>
            </a:r>
          </a:p>
        </p:txBody>
      </p:sp>
      <p:sp>
        <p:nvSpPr>
          <p:cNvPr id="104" name="Rectangle 103">
            <a:extLst>
              <a:ext uri="{FF2B5EF4-FFF2-40B4-BE49-F238E27FC236}">
                <a16:creationId xmlns:a16="http://schemas.microsoft.com/office/drawing/2014/main" id="{17C31A38-69C8-8041-89BC-AA73286E9D40}"/>
              </a:ext>
            </a:extLst>
          </p:cNvPr>
          <p:cNvSpPr/>
          <p:nvPr/>
        </p:nvSpPr>
        <p:spPr>
          <a:xfrm>
            <a:off x="2592418" y="33125983"/>
            <a:ext cx="10189456" cy="769441"/>
          </a:xfrm>
          <a:prstGeom prst="rect">
            <a:avLst/>
          </a:prstGeom>
        </p:spPr>
        <p:txBody>
          <a:bodyPr wrap="none">
            <a:spAutoFit/>
          </a:bodyPr>
          <a:lstStyle/>
          <a:p>
            <a:r>
              <a:rPr lang="en-US" sz="4400" b="1" dirty="0">
                <a:latin typeface="Garamond" panose="02020404030301010803" pitchFamily="18" charset="0"/>
                <a:cs typeface="Apple Chancery" panose="03020702040506060504" pitchFamily="66" charset="-79"/>
              </a:rPr>
              <a:t>Time Series Analysis of noise complaints:</a:t>
            </a:r>
          </a:p>
        </p:txBody>
      </p:sp>
      <p:sp>
        <p:nvSpPr>
          <p:cNvPr id="105" name="Rectangle 104">
            <a:extLst>
              <a:ext uri="{FF2B5EF4-FFF2-40B4-BE49-F238E27FC236}">
                <a16:creationId xmlns:a16="http://schemas.microsoft.com/office/drawing/2014/main" id="{78944639-F279-1C41-8D3B-66EFFA4A5CFA}"/>
              </a:ext>
            </a:extLst>
          </p:cNvPr>
          <p:cNvSpPr/>
          <p:nvPr/>
        </p:nvSpPr>
        <p:spPr>
          <a:xfrm>
            <a:off x="19315861" y="16526987"/>
            <a:ext cx="10041980" cy="769441"/>
          </a:xfrm>
          <a:prstGeom prst="rect">
            <a:avLst/>
          </a:prstGeom>
        </p:spPr>
        <p:txBody>
          <a:bodyPr wrap="none">
            <a:spAutoFit/>
          </a:bodyPr>
          <a:lstStyle/>
          <a:p>
            <a:r>
              <a:rPr lang="en-US" sz="4400" b="1" dirty="0">
                <a:latin typeface="Garamond" panose="02020404030301010803" pitchFamily="18" charset="0"/>
                <a:cs typeface="Apple Chancery" panose="03020702040506060504" pitchFamily="66" charset="-79"/>
              </a:rPr>
              <a:t>Distribution of Complaints by Boroughs:</a:t>
            </a:r>
          </a:p>
        </p:txBody>
      </p:sp>
      <p:sp>
        <p:nvSpPr>
          <p:cNvPr id="109" name="Rectangle 108">
            <a:extLst>
              <a:ext uri="{FF2B5EF4-FFF2-40B4-BE49-F238E27FC236}">
                <a16:creationId xmlns:a16="http://schemas.microsoft.com/office/drawing/2014/main" id="{CF1C6894-B82F-C74D-A685-DAECE21FDDD5}"/>
              </a:ext>
            </a:extLst>
          </p:cNvPr>
          <p:cNvSpPr/>
          <p:nvPr/>
        </p:nvSpPr>
        <p:spPr>
          <a:xfrm>
            <a:off x="19818338" y="27591812"/>
            <a:ext cx="9037026" cy="769441"/>
          </a:xfrm>
          <a:prstGeom prst="rect">
            <a:avLst/>
          </a:prstGeom>
        </p:spPr>
        <p:txBody>
          <a:bodyPr wrap="none">
            <a:spAutoFit/>
          </a:bodyPr>
          <a:lstStyle/>
          <a:p>
            <a:r>
              <a:rPr lang="en-US" sz="4400" b="1" dirty="0">
                <a:latin typeface="Garamond" panose="02020404030301010803" pitchFamily="18" charset="0"/>
                <a:cs typeface="Apple Chancery" panose="03020702040506060504" pitchFamily="66" charset="-79"/>
              </a:rPr>
              <a:t>Major agencies handling complaints:</a:t>
            </a:r>
          </a:p>
        </p:txBody>
      </p:sp>
      <p:pic>
        <p:nvPicPr>
          <p:cNvPr id="107" name="Picture 106">
            <a:extLst>
              <a:ext uri="{FF2B5EF4-FFF2-40B4-BE49-F238E27FC236}">
                <a16:creationId xmlns:a16="http://schemas.microsoft.com/office/drawing/2014/main" id="{33C72FCD-2707-434A-A252-A84A7A166E7D}"/>
              </a:ext>
            </a:extLst>
          </p:cNvPr>
          <p:cNvPicPr>
            <a:picLocks noChangeAspect="1"/>
          </p:cNvPicPr>
          <p:nvPr/>
        </p:nvPicPr>
        <p:blipFill>
          <a:blip r:embed="rId12"/>
          <a:stretch>
            <a:fillRect/>
          </a:stretch>
        </p:blipFill>
        <p:spPr>
          <a:xfrm>
            <a:off x="24781628" y="3778197"/>
            <a:ext cx="7938531" cy="6943311"/>
          </a:xfrm>
          <a:prstGeom prst="rect">
            <a:avLst/>
          </a:prstGeom>
          <a:ln w="50800">
            <a:solidFill>
              <a:schemeClr val="dk1"/>
            </a:solidFill>
            <a:prstDash val="dash"/>
          </a:ln>
        </p:spPr>
      </p:pic>
      <p:sp>
        <p:nvSpPr>
          <p:cNvPr id="120" name="TextBox 119">
            <a:extLst>
              <a:ext uri="{FF2B5EF4-FFF2-40B4-BE49-F238E27FC236}">
                <a16:creationId xmlns:a16="http://schemas.microsoft.com/office/drawing/2014/main" id="{24509E4B-97D3-E842-834E-1CB5A9C3A5C5}"/>
              </a:ext>
            </a:extLst>
          </p:cNvPr>
          <p:cNvSpPr txBox="1"/>
          <p:nvPr/>
        </p:nvSpPr>
        <p:spPr>
          <a:xfrm>
            <a:off x="24209716" y="38142892"/>
            <a:ext cx="8383308" cy="360098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Garamond" panose="02020404030301010803" pitchFamily="18" charset="0"/>
              </a:rPr>
              <a:t>Dataset Link: https://data.cityofnewyork.us/Social-Services/311-Service-Requests-from-2010-to-Present/erm2-nwe9 </a:t>
            </a:r>
          </a:p>
          <a:p>
            <a:pPr marL="457200" indent="-457200" algn="just">
              <a:buFont typeface="Arial" panose="020B0604020202020204" pitchFamily="34" charset="0"/>
              <a:buChar char="•"/>
            </a:pPr>
            <a:r>
              <a:rPr lang="en-US" sz="2800" dirty="0">
                <a:latin typeface="Garamond" panose="02020404030301010803" pitchFamily="18" charset="0"/>
              </a:rPr>
              <a:t>Packages used: Rsocrata, ggplot2, leaflet, Plotly, sqldf.</a:t>
            </a:r>
          </a:p>
          <a:p>
            <a:pPr marL="457200" indent="-457200" algn="just">
              <a:buFont typeface="Arial" panose="020B0604020202020204" pitchFamily="34" charset="0"/>
              <a:buChar char="•"/>
            </a:pPr>
            <a:r>
              <a:rPr lang="en-US" sz="2800" dirty="0">
                <a:latin typeface="Garamond" panose="02020404030301010803" pitchFamily="18" charset="0"/>
                <a:hlinkClick r:id="rId13"/>
              </a:rPr>
              <a:t>https://www.wired.com/2010/11/ff_311_new_york/</a:t>
            </a:r>
            <a:endParaRPr lang="en-US" sz="2800" dirty="0">
              <a:latin typeface="Garamond" panose="02020404030301010803" pitchFamily="18" charset="0"/>
            </a:endParaRPr>
          </a:p>
          <a:p>
            <a:pPr marL="457200" indent="-457200" algn="just">
              <a:buFont typeface="Arial" panose="020B0604020202020204" pitchFamily="34" charset="0"/>
              <a:buChar char="•"/>
            </a:pPr>
            <a:r>
              <a:rPr lang="en-US" sz="2800" dirty="0">
                <a:effectLst/>
                <a:latin typeface="Garamond" panose="02020404030301010803" pitchFamily="18" charset="0"/>
                <a:hlinkClick r:id="rId14"/>
              </a:rPr>
              <a:t>https://en.wikipedia.org/wiki/3-1-1</a:t>
            </a:r>
            <a:endParaRPr lang="en-US" sz="2800" dirty="0">
              <a:effectLst/>
              <a:latin typeface="Garamond" panose="02020404030301010803" pitchFamily="18" charset="0"/>
            </a:endParaRPr>
          </a:p>
          <a:p>
            <a:pPr algn="just"/>
            <a:endParaRPr lang="en-US" sz="2800" dirty="0">
              <a:effectLst/>
              <a:latin typeface="Garamond" panose="02020404030301010803" pitchFamily="18" charset="0"/>
            </a:endParaRPr>
          </a:p>
          <a:p>
            <a:pPr marL="457200" indent="-457200">
              <a:buFont typeface="Arial" panose="020B0604020202020204" pitchFamily="34" charset="0"/>
              <a:buChar char="•"/>
            </a:pPr>
            <a:endParaRPr lang="en-US" sz="3200" dirty="0">
              <a:latin typeface="Garamond" panose="02020404030301010803" pitchFamily="18" charset="0"/>
            </a:endParaRPr>
          </a:p>
        </p:txBody>
      </p:sp>
      <p:sp>
        <p:nvSpPr>
          <p:cNvPr id="122" name="TextBox 121">
            <a:extLst>
              <a:ext uri="{FF2B5EF4-FFF2-40B4-BE49-F238E27FC236}">
                <a16:creationId xmlns:a16="http://schemas.microsoft.com/office/drawing/2014/main" id="{4E20B4F5-B853-8342-A09F-C44D9DAFE67F}"/>
              </a:ext>
            </a:extLst>
          </p:cNvPr>
          <p:cNvSpPr txBox="1"/>
          <p:nvPr/>
        </p:nvSpPr>
        <p:spPr>
          <a:xfrm>
            <a:off x="16089818" y="38142892"/>
            <a:ext cx="7721122" cy="6001643"/>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Garamond" panose="02020404030301010803" pitchFamily="18" charset="0"/>
              </a:rPr>
              <a:t>Residential noise is the most common type of complaint lodged.</a:t>
            </a:r>
          </a:p>
          <a:p>
            <a:pPr marL="457200" indent="-457200" algn="just">
              <a:buFont typeface="Arial" panose="020B0604020202020204" pitchFamily="34" charset="0"/>
              <a:buChar char="•"/>
            </a:pPr>
            <a:r>
              <a:rPr lang="en-US" sz="3200" dirty="0">
                <a:latin typeface="Garamond" panose="02020404030301010803" pitchFamily="18" charset="0"/>
              </a:rPr>
              <a:t>Partying/ Loud music is the predominant noise pollution factor.</a:t>
            </a:r>
          </a:p>
          <a:p>
            <a:pPr marL="457200" indent="-457200" algn="just">
              <a:buFont typeface="Arial" panose="020B0604020202020204" pitchFamily="34" charset="0"/>
              <a:buChar char="•"/>
            </a:pPr>
            <a:r>
              <a:rPr lang="en-US" sz="3200" dirty="0">
                <a:latin typeface="Garamond" panose="02020404030301010803" pitchFamily="18" charset="0"/>
              </a:rPr>
              <a:t>The most number of noise complaints are registered during midnight on weekends and in the months of January and February.</a:t>
            </a:r>
          </a:p>
          <a:p>
            <a:pPr marL="457200" indent="-457200" algn="just">
              <a:buFont typeface="Arial" panose="020B0604020202020204" pitchFamily="34" charset="0"/>
              <a:buChar char="•"/>
            </a:pPr>
            <a:r>
              <a:rPr lang="en-US" sz="3200" dirty="0">
                <a:latin typeface="Garamond" panose="02020404030301010803" pitchFamily="18" charset="0"/>
              </a:rPr>
              <a:t>East Village in Manhattan is the noisiest region in NYC.</a:t>
            </a:r>
          </a:p>
          <a:p>
            <a:pPr marL="457200" indent="-457200" algn="just">
              <a:buFont typeface="Arial" panose="020B0604020202020204" pitchFamily="34" charset="0"/>
              <a:buChar char="•"/>
            </a:pPr>
            <a:r>
              <a:rPr lang="en-US" sz="3200" dirty="0">
                <a:latin typeface="Garamond" panose="02020404030301010803" pitchFamily="18" charset="0"/>
              </a:rPr>
              <a:t>NYPD, HPD and DOT are some of the busiest agencies handling 311 requests.</a:t>
            </a:r>
          </a:p>
          <a:p>
            <a:pPr marL="457200" indent="-457200" algn="just">
              <a:buFont typeface="Arial" panose="020B0604020202020204" pitchFamily="34" charset="0"/>
              <a:buChar char="•"/>
            </a:pPr>
            <a:endParaRPr lang="en-US" sz="3200" dirty="0">
              <a:latin typeface="Garamond" panose="02020404030301010803" pitchFamily="18" charset="0"/>
            </a:endParaRPr>
          </a:p>
        </p:txBody>
      </p:sp>
      <p:sp>
        <p:nvSpPr>
          <p:cNvPr id="125" name="TextBox 124">
            <a:extLst>
              <a:ext uri="{FF2B5EF4-FFF2-40B4-BE49-F238E27FC236}">
                <a16:creationId xmlns:a16="http://schemas.microsoft.com/office/drawing/2014/main" id="{3679EFD8-058C-B449-B840-6E9B919F436C}"/>
              </a:ext>
            </a:extLst>
          </p:cNvPr>
          <p:cNvSpPr txBox="1"/>
          <p:nvPr/>
        </p:nvSpPr>
        <p:spPr>
          <a:xfrm>
            <a:off x="7531891" y="22606272"/>
            <a:ext cx="2844800" cy="461665"/>
          </a:xfrm>
          <a:prstGeom prst="rect">
            <a:avLst/>
          </a:prstGeom>
          <a:noFill/>
        </p:spPr>
        <p:txBody>
          <a:bodyPr wrap="square" rtlCol="0">
            <a:spAutoFit/>
          </a:bodyPr>
          <a:lstStyle/>
          <a:p>
            <a:r>
              <a:rPr lang="en-US" sz="2400" dirty="0">
                <a:latin typeface="Garamond" panose="02020404030301010803" pitchFamily="18" charset="0"/>
              </a:rPr>
              <a:t>Fig 1.0</a:t>
            </a:r>
          </a:p>
        </p:txBody>
      </p:sp>
      <p:sp>
        <p:nvSpPr>
          <p:cNvPr id="126" name="TextBox 125">
            <a:extLst>
              <a:ext uri="{FF2B5EF4-FFF2-40B4-BE49-F238E27FC236}">
                <a16:creationId xmlns:a16="http://schemas.microsoft.com/office/drawing/2014/main" id="{55E0B34F-2850-7646-98CF-9A0903DB3C17}"/>
              </a:ext>
            </a:extLst>
          </p:cNvPr>
          <p:cNvSpPr txBox="1"/>
          <p:nvPr/>
        </p:nvSpPr>
        <p:spPr>
          <a:xfrm>
            <a:off x="670203" y="23289105"/>
            <a:ext cx="14527751" cy="523220"/>
          </a:xfrm>
          <a:prstGeom prst="rect">
            <a:avLst/>
          </a:prstGeom>
          <a:noFill/>
        </p:spPr>
        <p:txBody>
          <a:bodyPr wrap="square" rtlCol="0">
            <a:spAutoFit/>
          </a:bodyPr>
          <a:lstStyle/>
          <a:p>
            <a:r>
              <a:rPr lang="en-US" sz="2800" dirty="0"/>
              <a:t>Residential Noise, Hot Water and blocked driveway were some of the major complaints identified.</a:t>
            </a:r>
          </a:p>
        </p:txBody>
      </p:sp>
      <p:sp>
        <p:nvSpPr>
          <p:cNvPr id="127" name="TextBox 126">
            <a:extLst>
              <a:ext uri="{FF2B5EF4-FFF2-40B4-BE49-F238E27FC236}">
                <a16:creationId xmlns:a16="http://schemas.microsoft.com/office/drawing/2014/main" id="{D02C9657-3599-5047-9C74-8A994FF77A91}"/>
              </a:ext>
            </a:extLst>
          </p:cNvPr>
          <p:cNvSpPr txBox="1"/>
          <p:nvPr/>
        </p:nvSpPr>
        <p:spPr>
          <a:xfrm>
            <a:off x="7531891" y="31985876"/>
            <a:ext cx="1422400" cy="461665"/>
          </a:xfrm>
          <a:prstGeom prst="rect">
            <a:avLst/>
          </a:prstGeom>
          <a:noFill/>
        </p:spPr>
        <p:txBody>
          <a:bodyPr wrap="square" rtlCol="0">
            <a:spAutoFit/>
          </a:bodyPr>
          <a:lstStyle/>
          <a:p>
            <a:r>
              <a:rPr lang="en-US" sz="2400" dirty="0">
                <a:latin typeface="Garamond" panose="02020404030301010803" pitchFamily="18" charset="0"/>
              </a:rPr>
              <a:t>Fig 2.0</a:t>
            </a:r>
          </a:p>
        </p:txBody>
      </p:sp>
      <p:sp>
        <p:nvSpPr>
          <p:cNvPr id="1024" name="TextBox 1023">
            <a:extLst>
              <a:ext uri="{FF2B5EF4-FFF2-40B4-BE49-F238E27FC236}">
                <a16:creationId xmlns:a16="http://schemas.microsoft.com/office/drawing/2014/main" id="{93B8CC0B-758F-DB4E-875E-9FDA4A79F606}"/>
              </a:ext>
            </a:extLst>
          </p:cNvPr>
          <p:cNvSpPr txBox="1"/>
          <p:nvPr/>
        </p:nvSpPr>
        <p:spPr>
          <a:xfrm>
            <a:off x="7431774" y="43230631"/>
            <a:ext cx="1616231" cy="461665"/>
          </a:xfrm>
          <a:prstGeom prst="rect">
            <a:avLst/>
          </a:prstGeom>
          <a:noFill/>
        </p:spPr>
        <p:txBody>
          <a:bodyPr wrap="square" rtlCol="0">
            <a:spAutoFit/>
          </a:bodyPr>
          <a:lstStyle/>
          <a:p>
            <a:r>
              <a:rPr lang="en-US" sz="2400" dirty="0">
                <a:latin typeface="Garamond" panose="02020404030301010803" pitchFamily="18" charset="0"/>
              </a:rPr>
              <a:t>Fig 3.0</a:t>
            </a:r>
          </a:p>
        </p:txBody>
      </p:sp>
      <p:sp>
        <p:nvSpPr>
          <p:cNvPr id="1027" name="Rectangle 1026">
            <a:extLst>
              <a:ext uri="{FF2B5EF4-FFF2-40B4-BE49-F238E27FC236}">
                <a16:creationId xmlns:a16="http://schemas.microsoft.com/office/drawing/2014/main" id="{0825166D-51A2-B54A-A031-DD423DF926BB}"/>
              </a:ext>
            </a:extLst>
          </p:cNvPr>
          <p:cNvSpPr/>
          <p:nvPr/>
        </p:nvSpPr>
        <p:spPr>
          <a:xfrm>
            <a:off x="24282132" y="10852762"/>
            <a:ext cx="998991" cy="461665"/>
          </a:xfrm>
          <a:prstGeom prst="rect">
            <a:avLst/>
          </a:prstGeom>
        </p:spPr>
        <p:txBody>
          <a:bodyPr wrap="none">
            <a:spAutoFit/>
          </a:bodyPr>
          <a:lstStyle/>
          <a:p>
            <a:r>
              <a:rPr lang="en-US" sz="2400" dirty="0">
                <a:latin typeface="Garamond" panose="02020404030301010803" pitchFamily="18" charset="0"/>
              </a:rPr>
              <a:t>Fig 4.0</a:t>
            </a:r>
          </a:p>
        </p:txBody>
      </p:sp>
      <p:sp>
        <p:nvSpPr>
          <p:cNvPr id="1031" name="Rectangle 1030">
            <a:extLst>
              <a:ext uri="{FF2B5EF4-FFF2-40B4-BE49-F238E27FC236}">
                <a16:creationId xmlns:a16="http://schemas.microsoft.com/office/drawing/2014/main" id="{9D3D6084-52C8-3A4B-9937-63E67BE08221}"/>
              </a:ext>
            </a:extLst>
          </p:cNvPr>
          <p:cNvSpPr/>
          <p:nvPr/>
        </p:nvSpPr>
        <p:spPr>
          <a:xfrm>
            <a:off x="24024352" y="24027538"/>
            <a:ext cx="998991" cy="461665"/>
          </a:xfrm>
          <a:prstGeom prst="rect">
            <a:avLst/>
          </a:prstGeom>
        </p:spPr>
        <p:txBody>
          <a:bodyPr wrap="none">
            <a:spAutoFit/>
          </a:bodyPr>
          <a:lstStyle/>
          <a:p>
            <a:r>
              <a:rPr lang="en-US" sz="2400" dirty="0">
                <a:latin typeface="Garamond" panose="02020404030301010803" pitchFamily="18" charset="0"/>
              </a:rPr>
              <a:t>Fig 5.0</a:t>
            </a:r>
          </a:p>
        </p:txBody>
      </p:sp>
      <p:sp>
        <p:nvSpPr>
          <p:cNvPr id="1032" name="Rectangle 1031">
            <a:extLst>
              <a:ext uri="{FF2B5EF4-FFF2-40B4-BE49-F238E27FC236}">
                <a16:creationId xmlns:a16="http://schemas.microsoft.com/office/drawing/2014/main" id="{608E4AF5-DB34-6648-9822-D67A6ECEB82D}"/>
              </a:ext>
            </a:extLst>
          </p:cNvPr>
          <p:cNvSpPr/>
          <p:nvPr/>
        </p:nvSpPr>
        <p:spPr>
          <a:xfrm>
            <a:off x="23918319" y="35330772"/>
            <a:ext cx="1087330" cy="461665"/>
          </a:xfrm>
          <a:prstGeom prst="rect">
            <a:avLst/>
          </a:prstGeom>
        </p:spPr>
        <p:txBody>
          <a:bodyPr wrap="square">
            <a:spAutoFit/>
          </a:bodyPr>
          <a:lstStyle/>
          <a:p>
            <a:r>
              <a:rPr lang="en-US" sz="2400" dirty="0">
                <a:latin typeface="Garamond" panose="02020404030301010803" pitchFamily="18" charset="0"/>
              </a:rPr>
              <a:t>Fig 6.0</a:t>
            </a:r>
          </a:p>
        </p:txBody>
      </p:sp>
      <p:sp>
        <p:nvSpPr>
          <p:cNvPr id="1033" name="TextBox 1032">
            <a:extLst>
              <a:ext uri="{FF2B5EF4-FFF2-40B4-BE49-F238E27FC236}">
                <a16:creationId xmlns:a16="http://schemas.microsoft.com/office/drawing/2014/main" id="{7B36DF2C-B742-EA48-83FB-D78850B2525A}"/>
              </a:ext>
            </a:extLst>
          </p:cNvPr>
          <p:cNvSpPr txBox="1"/>
          <p:nvPr/>
        </p:nvSpPr>
        <p:spPr>
          <a:xfrm>
            <a:off x="665016" y="32371139"/>
            <a:ext cx="15188323" cy="523220"/>
          </a:xfrm>
          <a:prstGeom prst="rect">
            <a:avLst/>
          </a:prstGeom>
          <a:noFill/>
        </p:spPr>
        <p:txBody>
          <a:bodyPr wrap="square" rtlCol="0">
            <a:spAutoFit/>
          </a:bodyPr>
          <a:lstStyle/>
          <a:p>
            <a:r>
              <a:rPr lang="en-US" sz="2800" dirty="0"/>
              <a:t>Majority of complaints were registered due to partying/ loud music, Banging/ Pounding or Construction </a:t>
            </a:r>
          </a:p>
        </p:txBody>
      </p:sp>
      <p:sp>
        <p:nvSpPr>
          <p:cNvPr id="1034" name="TextBox 1033">
            <a:extLst>
              <a:ext uri="{FF2B5EF4-FFF2-40B4-BE49-F238E27FC236}">
                <a16:creationId xmlns:a16="http://schemas.microsoft.com/office/drawing/2014/main" id="{627F3224-1820-B849-8280-1B6BA101D778}"/>
              </a:ext>
            </a:extLst>
          </p:cNvPr>
          <p:cNvSpPr txBox="1"/>
          <p:nvPr/>
        </p:nvSpPr>
        <p:spPr>
          <a:xfrm>
            <a:off x="16133550" y="11314427"/>
            <a:ext cx="15953576" cy="4524315"/>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Garamond" panose="02020404030301010803" pitchFamily="18" charset="0"/>
              </a:rPr>
              <a:t>The above figure denotes the number of noise complaints in the New York City region.</a:t>
            </a:r>
          </a:p>
          <a:p>
            <a:pPr marL="457200" indent="-457200" algn="just">
              <a:buFont typeface="Arial" panose="020B0604020202020204" pitchFamily="34" charset="0"/>
              <a:buChar char="•"/>
            </a:pPr>
            <a:r>
              <a:rPr lang="en-US" sz="3200" dirty="0">
                <a:latin typeface="Garamond" panose="02020404030301010803" pitchFamily="18" charset="0"/>
              </a:rPr>
              <a:t>I have filtered the data to determine the noise complaints that were registered post midnight and till 6AM  in the morning in the NYC region (with primary focus on Manhattan). </a:t>
            </a:r>
          </a:p>
          <a:p>
            <a:pPr marL="457200" indent="-457200" algn="just">
              <a:buFont typeface="Arial" panose="020B0604020202020204" pitchFamily="34" charset="0"/>
              <a:buChar char="•"/>
            </a:pPr>
            <a:r>
              <a:rPr lang="en-US" sz="3200" dirty="0">
                <a:latin typeface="Garamond" panose="02020404030301010803" pitchFamily="18" charset="0"/>
              </a:rPr>
              <a:t>The map on the left shows the overall noise complaints in Manhattan, Staten Island, Bronx and Queens combined.</a:t>
            </a:r>
          </a:p>
          <a:p>
            <a:pPr marL="457200" indent="-457200" algn="just">
              <a:buFont typeface="Arial" panose="020B0604020202020204" pitchFamily="34" charset="0"/>
              <a:buChar char="•"/>
            </a:pPr>
            <a:r>
              <a:rPr lang="en-US" sz="3200" dirty="0">
                <a:latin typeface="Garamond" panose="02020404030301010803" pitchFamily="18" charset="0"/>
              </a:rPr>
              <a:t>The map on the right focusses on complaints registered in Manhattan and clearly shows that East Village in Manhattan registers the most number of noise complaints.  </a:t>
            </a:r>
          </a:p>
          <a:p>
            <a:pPr marL="457200" indent="-457200" algn="just">
              <a:buFont typeface="Arial" panose="020B0604020202020204" pitchFamily="34" charset="0"/>
              <a:buChar char="•"/>
            </a:pPr>
            <a:r>
              <a:rPr lang="en-US" sz="3200" dirty="0">
                <a:latin typeface="Garamond" panose="02020404030301010803" pitchFamily="18" charset="0"/>
              </a:rPr>
              <a:t>East Village has the most number of pubs and bars therefore it becomes obvious that there will be a lot of complaints due to partying or loud music.</a:t>
            </a:r>
          </a:p>
        </p:txBody>
      </p:sp>
      <p:sp>
        <p:nvSpPr>
          <p:cNvPr id="1035" name="TextBox 1034">
            <a:extLst>
              <a:ext uri="{FF2B5EF4-FFF2-40B4-BE49-F238E27FC236}">
                <a16:creationId xmlns:a16="http://schemas.microsoft.com/office/drawing/2014/main" id="{1C7D54DF-9A39-7E41-A40D-B97593ED3B5F}"/>
              </a:ext>
            </a:extLst>
          </p:cNvPr>
          <p:cNvSpPr txBox="1"/>
          <p:nvPr/>
        </p:nvSpPr>
        <p:spPr>
          <a:xfrm>
            <a:off x="16123461" y="24642515"/>
            <a:ext cx="16058125" cy="2062103"/>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Garamond" panose="02020404030301010803" pitchFamily="18" charset="0"/>
              </a:rPr>
              <a:t>Brooklyn and Queens have the largest area per square mile compared to other boroughs and they register the highest number of complaints.</a:t>
            </a:r>
          </a:p>
          <a:p>
            <a:pPr marL="457200" indent="-457200" algn="just">
              <a:buFont typeface="Arial" panose="020B0604020202020204" pitchFamily="34" charset="0"/>
              <a:buChar char="•"/>
            </a:pPr>
            <a:r>
              <a:rPr lang="en-US" sz="3200" dirty="0">
                <a:latin typeface="Garamond" panose="02020404030301010803" pitchFamily="18" charset="0"/>
              </a:rPr>
              <a:t>Manhattan on the other hand is the smallest in terms of area yet there are approximately up to 1 Million complaints registered annually.</a:t>
            </a:r>
          </a:p>
        </p:txBody>
      </p:sp>
      <p:sp>
        <p:nvSpPr>
          <p:cNvPr id="1036" name="TextBox 1035">
            <a:extLst>
              <a:ext uri="{FF2B5EF4-FFF2-40B4-BE49-F238E27FC236}">
                <a16:creationId xmlns:a16="http://schemas.microsoft.com/office/drawing/2014/main" id="{C0C85AC3-EF33-7C4C-9C90-587A7A5BC0E4}"/>
              </a:ext>
            </a:extLst>
          </p:cNvPr>
          <p:cNvSpPr txBox="1"/>
          <p:nvPr/>
        </p:nvSpPr>
        <p:spPr>
          <a:xfrm>
            <a:off x="16123462" y="35792437"/>
            <a:ext cx="16058125" cy="107721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Garamond" panose="02020404030301010803" pitchFamily="18" charset="0"/>
              </a:rPr>
              <a:t>NYPD is the busiest agency and handles 150K complaints approximately. </a:t>
            </a:r>
          </a:p>
          <a:p>
            <a:pPr marL="457200" indent="-457200" algn="just">
              <a:buFont typeface="Arial" panose="020B0604020202020204" pitchFamily="34" charset="0"/>
              <a:buChar char="•"/>
            </a:pPr>
            <a:r>
              <a:rPr lang="en-US" sz="3200" dirty="0">
                <a:latin typeface="Garamond" panose="02020404030301010803" pitchFamily="18" charset="0"/>
              </a:rPr>
              <a:t>HPD and DOT are also some of the major agencies that are kept busy throughout the year</a:t>
            </a:r>
          </a:p>
        </p:txBody>
      </p:sp>
    </p:spTree>
    <p:extLst>
      <p:ext uri="{BB962C8B-B14F-4D97-AF65-F5344CB8AC3E}">
        <p14:creationId xmlns:p14="http://schemas.microsoft.com/office/powerpoint/2010/main" val="21357160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TotalTime>
  <Words>654</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 Chancery</vt: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Tanay Pardeshi</dc:creator>
  <cp:lastModifiedBy>Tanay Pardeshi</cp:lastModifiedBy>
  <cp:revision>49</cp:revision>
  <dcterms:created xsi:type="dcterms:W3CDTF">2018-04-19T18:31:24Z</dcterms:created>
  <dcterms:modified xsi:type="dcterms:W3CDTF">2018-04-20T01:17:21Z</dcterms:modified>
</cp:coreProperties>
</file>