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a297b887bebd2ce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a297b887bebd2ce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7d3055d1b4bf5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47d3055d1b4bf5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e51c85d2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e51c85d2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e51c85d2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e51c85d2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e5ccaf81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e5ccaf81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5a297b887bebd2ce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a297b887bebd2ce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5a297b887bebd2ce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a297b887bebd2ce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5a297b887bebd2ce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a297b887bebd2ce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a297b887bebd2ce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a297b887bebd2ce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a297b887bebd2ce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a297b887bebd2ce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a297b887bebd2ce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a297b887bebd2ce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a297b887bebd2ce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297b887bebd2ce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443ecc3ba60fc78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43ecc3ba60fc78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43ecc3ba60fc78c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43ecc3ba60fc78c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443ecc3ba60fc78c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43ecc3ba60fc78c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7d3055d1b4bf5c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7d3055d1b4bf5c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az"/>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39258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az"/>
              <a:t>Data Science Project in Python</a:t>
            </a:r>
            <a:endParaRPr b="1"/>
          </a:p>
        </p:txBody>
      </p:sp>
      <p:sp>
        <p:nvSpPr>
          <p:cNvPr id="129" name="Google Shape;129;p13"/>
          <p:cNvSpPr txBox="1"/>
          <p:nvPr>
            <p:ph idx="1" type="subTitle"/>
          </p:nvPr>
        </p:nvSpPr>
        <p:spPr>
          <a:xfrm>
            <a:off x="1891350" y="3021987"/>
            <a:ext cx="5361300" cy="13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az"/>
              <a:t>Group -17</a:t>
            </a:r>
            <a:endParaRPr b="1"/>
          </a:p>
          <a:p>
            <a:pPr indent="0" lvl="0" marL="0" rtl="0" algn="ctr">
              <a:spcBef>
                <a:spcPts val="0"/>
              </a:spcBef>
              <a:spcAft>
                <a:spcPts val="0"/>
              </a:spcAft>
              <a:buNone/>
            </a:pPr>
            <a:r>
              <a:rPr b="1" lang="az"/>
              <a:t>Pooja Mahadeshwar 15</a:t>
            </a:r>
            <a:endParaRPr b="1"/>
          </a:p>
          <a:p>
            <a:pPr indent="0" lvl="0" marL="0" rtl="0" algn="ctr">
              <a:spcBef>
                <a:spcPts val="0"/>
              </a:spcBef>
              <a:spcAft>
                <a:spcPts val="0"/>
              </a:spcAft>
              <a:buNone/>
            </a:pPr>
            <a:r>
              <a:rPr b="1" lang="az"/>
              <a:t>Manohar Jha               16</a:t>
            </a:r>
            <a:endParaRPr b="1"/>
          </a:p>
          <a:p>
            <a:pPr indent="0" lvl="0" marL="0" rtl="0" algn="ctr">
              <a:spcBef>
                <a:spcPts val="0"/>
              </a:spcBef>
              <a:spcAft>
                <a:spcPts val="0"/>
              </a:spcAft>
              <a:buNone/>
            </a:pPr>
            <a:r>
              <a:rPr b="1" lang="az"/>
              <a:t>Raj Rege                       21</a:t>
            </a:r>
            <a:endParaRPr b="1"/>
          </a:p>
          <a:p>
            <a:pPr indent="0" lvl="0" marL="0" rtl="0" algn="ctr">
              <a:spcBef>
                <a:spcPts val="0"/>
              </a:spcBef>
              <a:spcAft>
                <a:spcPts val="0"/>
              </a:spcAft>
              <a:buNone/>
            </a:pPr>
            <a:r>
              <a:rPr b="1" lang="az"/>
              <a:t>Tanay Ruparelia          31</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372250" y="1976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az">
                <a:solidFill>
                  <a:schemeClr val="accent5"/>
                </a:solidFill>
              </a:rPr>
              <a:t>Descriptive Analytics on Data</a:t>
            </a:r>
            <a:endParaRPr b="1">
              <a:solidFill>
                <a:schemeClr val="accent5"/>
              </a:solidFill>
            </a:endParaRPr>
          </a:p>
        </p:txBody>
      </p:sp>
      <p:sp>
        <p:nvSpPr>
          <p:cNvPr id="192" name="Google Shape;192;p22"/>
          <p:cNvSpPr txBox="1"/>
          <p:nvPr>
            <p:ph idx="1" type="body"/>
          </p:nvPr>
        </p:nvSpPr>
        <p:spPr>
          <a:xfrm>
            <a:off x="6086775" y="3191100"/>
            <a:ext cx="2554800" cy="16125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b="1" sz="12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a:solidFill>
                <a:srgbClr val="000000"/>
              </a:solidFill>
            </a:endParaRPr>
          </a:p>
        </p:txBody>
      </p:sp>
      <p:pic>
        <p:nvPicPr>
          <p:cNvPr id="193" name="Google Shape;193;p22"/>
          <p:cNvPicPr preferRelativeResize="0"/>
          <p:nvPr/>
        </p:nvPicPr>
        <p:blipFill>
          <a:blip r:embed="rId3">
            <a:alphaModFix/>
          </a:blip>
          <a:stretch>
            <a:fillRect/>
          </a:stretch>
        </p:blipFill>
        <p:spPr>
          <a:xfrm>
            <a:off x="723600" y="873875"/>
            <a:ext cx="4938149" cy="2122675"/>
          </a:xfrm>
          <a:prstGeom prst="rect">
            <a:avLst/>
          </a:prstGeom>
          <a:noFill/>
          <a:ln>
            <a:noFill/>
          </a:ln>
        </p:spPr>
      </p:pic>
      <p:pic>
        <p:nvPicPr>
          <p:cNvPr id="194" name="Google Shape;194;p22"/>
          <p:cNvPicPr preferRelativeResize="0"/>
          <p:nvPr/>
        </p:nvPicPr>
        <p:blipFill>
          <a:blip r:embed="rId4">
            <a:alphaModFix/>
          </a:blip>
          <a:stretch>
            <a:fillRect/>
          </a:stretch>
        </p:blipFill>
        <p:spPr>
          <a:xfrm>
            <a:off x="723600" y="3091750"/>
            <a:ext cx="4772972" cy="1711850"/>
          </a:xfrm>
          <a:prstGeom prst="rect">
            <a:avLst/>
          </a:prstGeom>
          <a:noFill/>
          <a:ln>
            <a:noFill/>
          </a:ln>
        </p:spPr>
      </p:pic>
      <p:sp>
        <p:nvSpPr>
          <p:cNvPr id="195" name="Google Shape;195;p22"/>
          <p:cNvSpPr/>
          <p:nvPr/>
        </p:nvSpPr>
        <p:spPr>
          <a:xfrm>
            <a:off x="6086775" y="1631313"/>
            <a:ext cx="2113200" cy="607800"/>
          </a:xfrm>
          <a:prstGeom prst="foldedCorner">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az" sz="1300">
                <a:latin typeface="Calibri"/>
                <a:ea typeface="Calibri"/>
                <a:cs typeface="Calibri"/>
                <a:sym typeface="Calibri"/>
              </a:rPr>
              <a:t>Display of data</a:t>
            </a:r>
            <a:endParaRPr/>
          </a:p>
        </p:txBody>
      </p:sp>
      <p:sp>
        <p:nvSpPr>
          <p:cNvPr id="196" name="Google Shape;196;p22"/>
          <p:cNvSpPr/>
          <p:nvPr/>
        </p:nvSpPr>
        <p:spPr>
          <a:xfrm>
            <a:off x="6168350" y="3633975"/>
            <a:ext cx="2113200" cy="790800"/>
          </a:xfrm>
          <a:prstGeom prst="foldedCorner">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300">
              <a:latin typeface="Calibri"/>
              <a:ea typeface="Calibri"/>
              <a:cs typeface="Calibri"/>
              <a:sym typeface="Calibri"/>
            </a:endParaRPr>
          </a:p>
          <a:p>
            <a:pPr indent="0" lvl="0" marL="0" rtl="0" algn="l">
              <a:lnSpc>
                <a:spcPct val="115000"/>
              </a:lnSpc>
              <a:spcBef>
                <a:spcPts val="1600"/>
              </a:spcBef>
              <a:spcAft>
                <a:spcPts val="0"/>
              </a:spcAft>
              <a:buNone/>
            </a:pPr>
            <a:r>
              <a:t/>
            </a:r>
            <a:endParaRPr b="1" sz="1300">
              <a:latin typeface="Calibri"/>
              <a:ea typeface="Calibri"/>
              <a:cs typeface="Calibri"/>
              <a:sym typeface="Calibri"/>
            </a:endParaRPr>
          </a:p>
          <a:p>
            <a:pPr indent="0" lvl="0" marL="0" rtl="0" algn="l">
              <a:lnSpc>
                <a:spcPct val="115000"/>
              </a:lnSpc>
              <a:spcBef>
                <a:spcPts val="1600"/>
              </a:spcBef>
              <a:spcAft>
                <a:spcPts val="0"/>
              </a:spcAft>
              <a:buNone/>
            </a:pPr>
            <a:r>
              <a:rPr b="1" lang="az" sz="1300">
                <a:latin typeface="Calibri"/>
                <a:ea typeface="Calibri"/>
                <a:cs typeface="Calibri"/>
                <a:sym typeface="Calibri"/>
              </a:rPr>
              <a:t>Description of data</a:t>
            </a:r>
            <a:endParaRPr b="1" sz="1300">
              <a:latin typeface="Calibri"/>
              <a:ea typeface="Calibri"/>
              <a:cs typeface="Calibri"/>
              <a:sym typeface="Calibri"/>
            </a:endParaRPr>
          </a:p>
          <a:p>
            <a:pPr indent="0" lvl="0" marL="0" rtl="0" algn="l">
              <a:lnSpc>
                <a:spcPct val="115000"/>
              </a:lnSpc>
              <a:spcBef>
                <a:spcPts val="1600"/>
              </a:spcBef>
              <a:spcAft>
                <a:spcPts val="0"/>
              </a:spcAft>
              <a:buNone/>
            </a:pPr>
            <a:r>
              <a:rPr b="1" lang="az" sz="1300">
                <a:latin typeface="Calibri"/>
                <a:ea typeface="Calibri"/>
                <a:cs typeface="Calibri"/>
                <a:sym typeface="Calibri"/>
              </a:rPr>
              <a:t>print(train.describe())</a:t>
            </a:r>
            <a:endParaRPr b="1" sz="1300">
              <a:latin typeface="Calibri"/>
              <a:ea typeface="Calibri"/>
              <a:cs typeface="Calibri"/>
              <a:sym typeface="Calibri"/>
            </a:endParaRPr>
          </a:p>
          <a:p>
            <a:pPr indent="0" lvl="0" marL="0" rtl="0" algn="l">
              <a:lnSpc>
                <a:spcPct val="115000"/>
              </a:lnSpc>
              <a:spcBef>
                <a:spcPts val="1600"/>
              </a:spcBef>
              <a:spcAft>
                <a:spcPts val="1600"/>
              </a:spcAft>
              <a:buNone/>
            </a:pPr>
            <a:r>
              <a:t/>
            </a:r>
            <a:endParaRPr b="1" sz="13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3"/>
          <p:cNvPicPr preferRelativeResize="0"/>
          <p:nvPr/>
        </p:nvPicPr>
        <p:blipFill>
          <a:blip r:embed="rId3">
            <a:alphaModFix/>
          </a:blip>
          <a:stretch>
            <a:fillRect/>
          </a:stretch>
        </p:blipFill>
        <p:spPr>
          <a:xfrm>
            <a:off x="601949" y="1143775"/>
            <a:ext cx="4556750" cy="3575775"/>
          </a:xfrm>
          <a:prstGeom prst="rect">
            <a:avLst/>
          </a:prstGeom>
          <a:noFill/>
          <a:ln>
            <a:noFill/>
          </a:ln>
        </p:spPr>
      </p:pic>
      <p:sp>
        <p:nvSpPr>
          <p:cNvPr id="202" name="Google Shape;202;p23"/>
          <p:cNvSpPr txBox="1"/>
          <p:nvPr/>
        </p:nvSpPr>
        <p:spPr>
          <a:xfrm>
            <a:off x="601950" y="565677"/>
            <a:ext cx="73152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z" sz="2200">
                <a:solidFill>
                  <a:srgbClr val="FF9900"/>
                </a:solidFill>
                <a:latin typeface="Calibri"/>
                <a:ea typeface="Calibri"/>
                <a:cs typeface="Calibri"/>
                <a:sym typeface="Calibri"/>
              </a:rPr>
              <a:t>Plotting Outlier</a:t>
            </a:r>
            <a:endParaRPr b="1" sz="2200">
              <a:solidFill>
                <a:srgbClr val="FF9900"/>
              </a:solidFill>
              <a:latin typeface="Calibri"/>
              <a:ea typeface="Calibri"/>
              <a:cs typeface="Calibri"/>
              <a:sym typeface="Calibri"/>
            </a:endParaRPr>
          </a:p>
        </p:txBody>
      </p:sp>
      <p:sp>
        <p:nvSpPr>
          <p:cNvPr id="203" name="Google Shape;203;p23"/>
          <p:cNvSpPr/>
          <p:nvPr/>
        </p:nvSpPr>
        <p:spPr>
          <a:xfrm>
            <a:off x="5722759" y="1854288"/>
            <a:ext cx="2632800" cy="1434900"/>
          </a:xfrm>
          <a:prstGeom prst="foldedCorner">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300">
              <a:latin typeface="Calibri"/>
              <a:ea typeface="Calibri"/>
              <a:cs typeface="Calibri"/>
              <a:sym typeface="Calibri"/>
            </a:endParaRPr>
          </a:p>
          <a:p>
            <a:pPr indent="0" lvl="0" marL="0" rtl="0" algn="l">
              <a:lnSpc>
                <a:spcPct val="115000"/>
              </a:lnSpc>
              <a:spcBef>
                <a:spcPts val="1600"/>
              </a:spcBef>
              <a:spcAft>
                <a:spcPts val="0"/>
              </a:spcAft>
              <a:buNone/>
            </a:pPr>
            <a:r>
              <a:t/>
            </a:r>
            <a:endParaRPr b="1" sz="1300">
              <a:latin typeface="Calibri"/>
              <a:ea typeface="Calibri"/>
              <a:cs typeface="Calibri"/>
              <a:sym typeface="Calibri"/>
            </a:endParaRPr>
          </a:p>
          <a:p>
            <a:pPr indent="0" lvl="0" marL="0" rtl="0" algn="l">
              <a:lnSpc>
                <a:spcPct val="115000"/>
              </a:lnSpc>
              <a:spcBef>
                <a:spcPts val="1600"/>
              </a:spcBef>
              <a:spcAft>
                <a:spcPts val="0"/>
              </a:spcAft>
              <a:buNone/>
            </a:pPr>
            <a:r>
              <a:t/>
            </a:r>
            <a:endParaRPr b="1" sz="1300">
              <a:latin typeface="Calibri"/>
              <a:ea typeface="Calibri"/>
              <a:cs typeface="Calibri"/>
              <a:sym typeface="Calibri"/>
            </a:endParaRPr>
          </a:p>
          <a:p>
            <a:pPr indent="0" lvl="0" marL="0" rtl="0" algn="l">
              <a:lnSpc>
                <a:spcPct val="115000"/>
              </a:lnSpc>
              <a:spcBef>
                <a:spcPts val="1600"/>
              </a:spcBef>
              <a:spcAft>
                <a:spcPts val="0"/>
              </a:spcAft>
              <a:buNone/>
            </a:pPr>
            <a:r>
              <a:rPr lang="az" sz="1800">
                <a:latin typeface="Calibri"/>
                <a:ea typeface="Calibri"/>
                <a:cs typeface="Calibri"/>
                <a:sym typeface="Calibri"/>
              </a:rPr>
              <a:t>Scatter plot is used to identify the outliers in the dataset. </a:t>
            </a:r>
            <a:endParaRPr sz="1800">
              <a:latin typeface="Calibri"/>
              <a:ea typeface="Calibri"/>
              <a:cs typeface="Calibri"/>
              <a:sym typeface="Calibri"/>
            </a:endParaRPr>
          </a:p>
          <a:p>
            <a:pPr indent="0" lvl="0" marL="0" rtl="0" algn="l">
              <a:lnSpc>
                <a:spcPct val="115000"/>
              </a:lnSpc>
              <a:spcBef>
                <a:spcPts val="1600"/>
              </a:spcBef>
              <a:spcAft>
                <a:spcPts val="1600"/>
              </a:spcAft>
              <a:buNone/>
            </a:pPr>
            <a:r>
              <a:t/>
            </a:r>
            <a:endParaRPr b="1" sz="13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4"/>
          <p:cNvPicPr preferRelativeResize="0"/>
          <p:nvPr/>
        </p:nvPicPr>
        <p:blipFill>
          <a:blip r:embed="rId3">
            <a:alphaModFix/>
          </a:blip>
          <a:stretch>
            <a:fillRect/>
          </a:stretch>
        </p:blipFill>
        <p:spPr>
          <a:xfrm>
            <a:off x="868459" y="1087228"/>
            <a:ext cx="4126599" cy="3416500"/>
          </a:xfrm>
          <a:prstGeom prst="rect">
            <a:avLst/>
          </a:prstGeom>
          <a:noFill/>
          <a:ln>
            <a:noFill/>
          </a:ln>
        </p:spPr>
      </p:pic>
      <p:sp>
        <p:nvSpPr>
          <p:cNvPr id="209" name="Google Shape;209;p24"/>
          <p:cNvSpPr txBox="1"/>
          <p:nvPr/>
        </p:nvSpPr>
        <p:spPr>
          <a:xfrm>
            <a:off x="868450" y="509125"/>
            <a:ext cx="49785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z" sz="2200">
                <a:solidFill>
                  <a:srgbClr val="FF9900"/>
                </a:solidFill>
                <a:latin typeface="Calibri"/>
                <a:ea typeface="Calibri"/>
                <a:cs typeface="Calibri"/>
                <a:sym typeface="Calibri"/>
              </a:rPr>
              <a:t>Heatmap - </a:t>
            </a:r>
            <a:r>
              <a:rPr b="1" lang="az" sz="2200">
                <a:solidFill>
                  <a:srgbClr val="FF9900"/>
                </a:solidFill>
                <a:latin typeface="Calibri"/>
                <a:ea typeface="Calibri"/>
                <a:cs typeface="Calibri"/>
                <a:sym typeface="Calibri"/>
              </a:rPr>
              <a:t>Correlation</a:t>
            </a:r>
            <a:endParaRPr b="1" sz="2200">
              <a:solidFill>
                <a:srgbClr val="FF9900"/>
              </a:solidFill>
              <a:latin typeface="Calibri"/>
              <a:ea typeface="Calibri"/>
              <a:cs typeface="Calibri"/>
              <a:sym typeface="Calibri"/>
            </a:endParaRPr>
          </a:p>
        </p:txBody>
      </p:sp>
      <p:sp>
        <p:nvSpPr>
          <p:cNvPr id="210" name="Google Shape;210;p24"/>
          <p:cNvSpPr/>
          <p:nvPr/>
        </p:nvSpPr>
        <p:spPr>
          <a:xfrm>
            <a:off x="5846944" y="1854288"/>
            <a:ext cx="2632800" cy="1434900"/>
          </a:xfrm>
          <a:prstGeom prst="foldedCorner">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300">
              <a:latin typeface="Calibri"/>
              <a:ea typeface="Calibri"/>
              <a:cs typeface="Calibri"/>
              <a:sym typeface="Calibri"/>
            </a:endParaRPr>
          </a:p>
          <a:p>
            <a:pPr indent="0" lvl="0" marL="0" rtl="0" algn="l">
              <a:lnSpc>
                <a:spcPct val="115000"/>
              </a:lnSpc>
              <a:spcBef>
                <a:spcPts val="1600"/>
              </a:spcBef>
              <a:spcAft>
                <a:spcPts val="0"/>
              </a:spcAft>
              <a:buNone/>
            </a:pPr>
            <a:r>
              <a:t/>
            </a:r>
            <a:endParaRPr b="1" sz="1300">
              <a:latin typeface="Calibri"/>
              <a:ea typeface="Calibri"/>
              <a:cs typeface="Calibri"/>
              <a:sym typeface="Calibri"/>
            </a:endParaRPr>
          </a:p>
          <a:p>
            <a:pPr indent="0" lvl="0" marL="0" rtl="0" algn="l">
              <a:lnSpc>
                <a:spcPct val="115000"/>
              </a:lnSpc>
              <a:spcBef>
                <a:spcPts val="1600"/>
              </a:spcBef>
              <a:spcAft>
                <a:spcPts val="0"/>
              </a:spcAft>
              <a:buNone/>
            </a:pPr>
            <a:r>
              <a:t/>
            </a:r>
            <a:endParaRPr b="1" sz="1300">
              <a:latin typeface="Calibri"/>
              <a:ea typeface="Calibri"/>
              <a:cs typeface="Calibri"/>
              <a:sym typeface="Calibri"/>
            </a:endParaRPr>
          </a:p>
          <a:p>
            <a:pPr indent="0" lvl="0" marL="0" rtl="0" algn="l">
              <a:lnSpc>
                <a:spcPct val="115000"/>
              </a:lnSpc>
              <a:spcBef>
                <a:spcPts val="1600"/>
              </a:spcBef>
              <a:spcAft>
                <a:spcPts val="0"/>
              </a:spcAft>
              <a:buNone/>
            </a:pPr>
            <a:r>
              <a:rPr lang="az" sz="1800">
                <a:latin typeface="Calibri"/>
                <a:ea typeface="Calibri"/>
                <a:cs typeface="Calibri"/>
                <a:sym typeface="Calibri"/>
              </a:rPr>
              <a:t>Heatmap used to find the correlation between the given columns</a:t>
            </a:r>
            <a:endParaRPr sz="1800">
              <a:latin typeface="Calibri"/>
              <a:ea typeface="Calibri"/>
              <a:cs typeface="Calibri"/>
              <a:sym typeface="Calibri"/>
            </a:endParaRPr>
          </a:p>
          <a:p>
            <a:pPr indent="0" lvl="0" marL="0" rtl="0" algn="l">
              <a:lnSpc>
                <a:spcPct val="115000"/>
              </a:lnSpc>
              <a:spcBef>
                <a:spcPts val="1600"/>
              </a:spcBef>
              <a:spcAft>
                <a:spcPts val="1600"/>
              </a:spcAft>
              <a:buNone/>
            </a:pPr>
            <a:r>
              <a:t/>
            </a:r>
            <a:endParaRPr b="1"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5"/>
          <p:cNvPicPr preferRelativeResize="0"/>
          <p:nvPr/>
        </p:nvPicPr>
        <p:blipFill>
          <a:blip r:embed="rId3">
            <a:alphaModFix/>
          </a:blip>
          <a:stretch>
            <a:fillRect/>
          </a:stretch>
        </p:blipFill>
        <p:spPr>
          <a:xfrm>
            <a:off x="837202" y="1009400"/>
            <a:ext cx="6059200" cy="1344000"/>
          </a:xfrm>
          <a:prstGeom prst="rect">
            <a:avLst/>
          </a:prstGeom>
          <a:noFill/>
          <a:ln>
            <a:noFill/>
          </a:ln>
        </p:spPr>
      </p:pic>
      <p:pic>
        <p:nvPicPr>
          <p:cNvPr id="216" name="Google Shape;216;p25"/>
          <p:cNvPicPr preferRelativeResize="0"/>
          <p:nvPr/>
        </p:nvPicPr>
        <p:blipFill rotWithShape="1">
          <a:blip r:embed="rId4">
            <a:alphaModFix/>
          </a:blip>
          <a:srcRect b="0" l="0" r="0" t="0"/>
          <a:stretch/>
        </p:blipFill>
        <p:spPr>
          <a:xfrm>
            <a:off x="837201" y="2353400"/>
            <a:ext cx="6059199" cy="2313475"/>
          </a:xfrm>
          <a:prstGeom prst="rect">
            <a:avLst/>
          </a:prstGeom>
          <a:noFill/>
          <a:ln>
            <a:noFill/>
          </a:ln>
        </p:spPr>
      </p:pic>
      <p:sp>
        <p:nvSpPr>
          <p:cNvPr id="217" name="Google Shape;217;p25"/>
          <p:cNvSpPr txBox="1"/>
          <p:nvPr/>
        </p:nvSpPr>
        <p:spPr>
          <a:xfrm>
            <a:off x="914400" y="431302"/>
            <a:ext cx="73152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z" sz="2200">
                <a:solidFill>
                  <a:srgbClr val="FF9900"/>
                </a:solidFill>
                <a:latin typeface="Calibri"/>
                <a:ea typeface="Calibri"/>
                <a:cs typeface="Calibri"/>
                <a:sym typeface="Calibri"/>
              </a:rPr>
              <a:t>Logistic Regression Model</a:t>
            </a:r>
            <a:endParaRPr b="1" sz="2200">
              <a:solidFill>
                <a:srgbClr val="FF99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6"/>
          <p:cNvPicPr preferRelativeResize="0"/>
          <p:nvPr/>
        </p:nvPicPr>
        <p:blipFill>
          <a:blip r:embed="rId3">
            <a:alphaModFix/>
          </a:blip>
          <a:stretch>
            <a:fillRect/>
          </a:stretch>
        </p:blipFill>
        <p:spPr>
          <a:xfrm>
            <a:off x="820250" y="1034950"/>
            <a:ext cx="4805750" cy="1965025"/>
          </a:xfrm>
          <a:prstGeom prst="rect">
            <a:avLst/>
          </a:prstGeom>
          <a:noFill/>
          <a:ln>
            <a:noFill/>
          </a:ln>
        </p:spPr>
      </p:pic>
      <p:pic>
        <p:nvPicPr>
          <p:cNvPr id="223" name="Google Shape;223;p26"/>
          <p:cNvPicPr preferRelativeResize="0"/>
          <p:nvPr/>
        </p:nvPicPr>
        <p:blipFill>
          <a:blip r:embed="rId4">
            <a:alphaModFix/>
          </a:blip>
          <a:stretch>
            <a:fillRect/>
          </a:stretch>
        </p:blipFill>
        <p:spPr>
          <a:xfrm>
            <a:off x="735463" y="3247691"/>
            <a:ext cx="4975325" cy="1452494"/>
          </a:xfrm>
          <a:prstGeom prst="rect">
            <a:avLst/>
          </a:prstGeom>
          <a:noFill/>
          <a:ln>
            <a:noFill/>
          </a:ln>
        </p:spPr>
      </p:pic>
      <p:sp>
        <p:nvSpPr>
          <p:cNvPr id="224" name="Google Shape;224;p26"/>
          <p:cNvSpPr txBox="1"/>
          <p:nvPr/>
        </p:nvSpPr>
        <p:spPr>
          <a:xfrm>
            <a:off x="735475" y="456852"/>
            <a:ext cx="73152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z" sz="2200">
                <a:solidFill>
                  <a:srgbClr val="FF9900"/>
                </a:solidFill>
                <a:latin typeface="Calibri"/>
                <a:ea typeface="Calibri"/>
                <a:cs typeface="Calibri"/>
                <a:sym typeface="Calibri"/>
              </a:rPr>
              <a:t>Confusion Matrix &amp; Accuracy</a:t>
            </a:r>
            <a:endParaRPr b="1" sz="2200">
              <a:solidFill>
                <a:srgbClr val="FF99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819150" y="767327"/>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az">
                <a:solidFill>
                  <a:schemeClr val="accent5"/>
                </a:solidFill>
              </a:rPr>
              <a:t>Conclusion</a:t>
            </a:r>
            <a:endParaRPr b="1">
              <a:solidFill>
                <a:schemeClr val="accent5"/>
              </a:solidFill>
            </a:endParaRPr>
          </a:p>
        </p:txBody>
      </p:sp>
      <p:sp>
        <p:nvSpPr>
          <p:cNvPr id="230" name="Google Shape;230;p27"/>
          <p:cNvSpPr txBox="1"/>
          <p:nvPr>
            <p:ph idx="1" type="body"/>
          </p:nvPr>
        </p:nvSpPr>
        <p:spPr>
          <a:xfrm>
            <a:off x="1211925" y="1588899"/>
            <a:ext cx="7030500" cy="2730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az" sz="2000"/>
              <a:t>An ML model has been devised using the logistic regression model with an accuracy of 84%, thus it can be used to identify the right prospects for the Bank.</a:t>
            </a:r>
            <a:endParaRPr sz="2000"/>
          </a:p>
          <a:p>
            <a:pPr indent="-342900" lvl="0" marL="457200" rtl="0" algn="l">
              <a:spcBef>
                <a:spcPts val="0"/>
              </a:spcBef>
              <a:spcAft>
                <a:spcPts val="0"/>
              </a:spcAft>
              <a:buSzPts val="1800"/>
              <a:buChar char="●"/>
            </a:pPr>
            <a:r>
              <a:rPr lang="az" sz="2000"/>
              <a:t>Will decrease the loan approval time as it’s based on proper research of the clients financials, and will increase the customer satisfaction</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az">
                <a:solidFill>
                  <a:schemeClr val="accent5"/>
                </a:solidFill>
              </a:rPr>
              <a:t>Future Scope</a:t>
            </a:r>
            <a:endParaRPr b="1">
              <a:solidFill>
                <a:schemeClr val="accent5"/>
              </a:solidFill>
            </a:endParaRPr>
          </a:p>
        </p:txBody>
      </p:sp>
      <p:sp>
        <p:nvSpPr>
          <p:cNvPr id="236" name="Google Shape;236;p28"/>
          <p:cNvSpPr txBox="1"/>
          <p:nvPr>
            <p:ph idx="1" type="body"/>
          </p:nvPr>
        </p:nvSpPr>
        <p:spPr>
          <a:xfrm>
            <a:off x="937961" y="1800193"/>
            <a:ext cx="7268100" cy="3136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az" sz="2000"/>
              <a:t>By using hyperparameter tuning accuracy can be increased.</a:t>
            </a:r>
            <a:endParaRPr sz="2000"/>
          </a:p>
          <a:p>
            <a:pPr indent="-355600" lvl="0" marL="457200" rtl="0" algn="l">
              <a:spcBef>
                <a:spcPts val="0"/>
              </a:spcBef>
              <a:spcAft>
                <a:spcPts val="0"/>
              </a:spcAft>
              <a:buSzPts val="2000"/>
              <a:buAutoNum type="arabicPeriod"/>
            </a:pPr>
            <a:r>
              <a:rPr lang="az" sz="2000"/>
              <a:t>Using deep learning, the prediction accuracy can be increased.</a:t>
            </a:r>
            <a:endParaRPr sz="2000"/>
          </a:p>
          <a:p>
            <a:pPr indent="-355600" lvl="0" marL="457200" rtl="0" algn="l">
              <a:spcBef>
                <a:spcPts val="0"/>
              </a:spcBef>
              <a:spcAft>
                <a:spcPts val="0"/>
              </a:spcAft>
              <a:buSzPts val="2000"/>
              <a:buAutoNum type="arabicPeriod"/>
            </a:pPr>
            <a:r>
              <a:rPr lang="az" sz="2000"/>
              <a:t>Helps to find credible customers.</a:t>
            </a:r>
            <a:endParaRPr sz="2000"/>
          </a:p>
          <a:p>
            <a:pPr indent="-355600" lvl="0" marL="457200" rtl="0" algn="l">
              <a:spcBef>
                <a:spcPts val="0"/>
              </a:spcBef>
              <a:spcAft>
                <a:spcPts val="0"/>
              </a:spcAft>
              <a:buSzPts val="2000"/>
              <a:buAutoNum type="arabicPeriod"/>
            </a:pPr>
            <a:r>
              <a:rPr lang="az" sz="2000"/>
              <a:t>Can help in preventing frauds by eliminating the non-eligible </a:t>
            </a:r>
            <a:r>
              <a:rPr lang="az" sz="2000"/>
              <a:t>customers</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388550" y="1640100"/>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z"/>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5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az">
                <a:solidFill>
                  <a:schemeClr val="accent5"/>
                </a:solidFill>
              </a:rPr>
              <a:t>Project Summary</a:t>
            </a:r>
            <a:endParaRPr b="1">
              <a:solidFill>
                <a:schemeClr val="accent5"/>
              </a:solidFill>
            </a:endParaRPr>
          </a:p>
        </p:txBody>
      </p:sp>
      <p:sp>
        <p:nvSpPr>
          <p:cNvPr id="135" name="Google Shape;135;p14"/>
          <p:cNvSpPr txBox="1"/>
          <p:nvPr>
            <p:ph idx="1" type="body"/>
          </p:nvPr>
        </p:nvSpPr>
        <p:spPr>
          <a:xfrm>
            <a:off x="1056750" y="1279500"/>
            <a:ext cx="7030500" cy="353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az" sz="2000"/>
              <a:t>Aim of the Project</a:t>
            </a:r>
            <a:endParaRPr sz="2000"/>
          </a:p>
          <a:p>
            <a:pPr indent="-355600" lvl="0" marL="457200" rtl="0" algn="l">
              <a:spcBef>
                <a:spcPts val="0"/>
              </a:spcBef>
              <a:spcAft>
                <a:spcPts val="0"/>
              </a:spcAft>
              <a:buSzPts val="2000"/>
              <a:buAutoNum type="arabicPeriod"/>
            </a:pPr>
            <a:r>
              <a:rPr lang="az" sz="2000"/>
              <a:t>Dataset Information </a:t>
            </a:r>
            <a:endParaRPr sz="2000"/>
          </a:p>
          <a:p>
            <a:pPr indent="-355600" lvl="0" marL="457200" rtl="0" algn="l">
              <a:spcBef>
                <a:spcPts val="0"/>
              </a:spcBef>
              <a:spcAft>
                <a:spcPts val="0"/>
              </a:spcAft>
              <a:buSzPts val="2000"/>
              <a:buAutoNum type="arabicPeriod"/>
            </a:pPr>
            <a:r>
              <a:rPr lang="az" sz="2000"/>
              <a:t>Reason for choosing the dataset</a:t>
            </a:r>
            <a:endParaRPr sz="2000"/>
          </a:p>
          <a:p>
            <a:pPr indent="-355600" lvl="0" marL="457200" rtl="0" algn="l">
              <a:spcBef>
                <a:spcPts val="0"/>
              </a:spcBef>
              <a:spcAft>
                <a:spcPts val="0"/>
              </a:spcAft>
              <a:buSzPts val="2000"/>
              <a:buAutoNum type="arabicPeriod"/>
            </a:pPr>
            <a:r>
              <a:rPr lang="az" sz="2000"/>
              <a:t>Insights from A</a:t>
            </a:r>
            <a:r>
              <a:rPr lang="az" sz="2000"/>
              <a:t>nalysis</a:t>
            </a:r>
            <a:endParaRPr sz="2000"/>
          </a:p>
          <a:p>
            <a:pPr indent="-355600" lvl="0" marL="457200" rtl="0" algn="l">
              <a:spcBef>
                <a:spcPts val="0"/>
              </a:spcBef>
              <a:spcAft>
                <a:spcPts val="0"/>
              </a:spcAft>
              <a:buSzPts val="2000"/>
              <a:buAutoNum type="arabicPeriod"/>
            </a:pPr>
            <a:r>
              <a:rPr lang="az" sz="2000"/>
              <a:t>Descriptive Analytics on Data</a:t>
            </a:r>
            <a:endParaRPr sz="2000"/>
          </a:p>
          <a:p>
            <a:pPr indent="-355600" lvl="0" marL="457200" rtl="0" algn="l">
              <a:spcBef>
                <a:spcPts val="0"/>
              </a:spcBef>
              <a:spcAft>
                <a:spcPts val="0"/>
              </a:spcAft>
              <a:buSzPts val="2000"/>
              <a:buAutoNum type="arabicPeriod"/>
            </a:pPr>
            <a:r>
              <a:rPr lang="az" sz="2000"/>
              <a:t>Building a ML model using Logistic Regression.</a:t>
            </a:r>
            <a:endParaRPr sz="2000"/>
          </a:p>
          <a:p>
            <a:pPr indent="-355600" lvl="0" marL="457200" rtl="0" algn="l">
              <a:spcBef>
                <a:spcPts val="0"/>
              </a:spcBef>
              <a:spcAft>
                <a:spcPts val="0"/>
              </a:spcAft>
              <a:buSzPts val="2000"/>
              <a:buAutoNum type="arabicPeriod"/>
            </a:pPr>
            <a:r>
              <a:rPr lang="az" sz="2000"/>
              <a:t>Conclusion</a:t>
            </a:r>
            <a:endParaRPr sz="2000"/>
          </a:p>
          <a:p>
            <a:pPr indent="-355600" lvl="0" marL="457200" rtl="0" algn="l">
              <a:spcBef>
                <a:spcPts val="0"/>
              </a:spcBef>
              <a:spcAft>
                <a:spcPts val="0"/>
              </a:spcAft>
              <a:buSzPts val="2000"/>
              <a:buAutoNum type="arabicPeriod"/>
            </a:pPr>
            <a:r>
              <a:rPr lang="az" sz="2000"/>
              <a:t>Future Scop</a:t>
            </a:r>
            <a:r>
              <a:rPr lang="az" sz="2000"/>
              <a:t>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az">
                <a:solidFill>
                  <a:schemeClr val="accent5"/>
                </a:solidFill>
              </a:rPr>
              <a:t>Aim of the Project</a:t>
            </a:r>
            <a:endParaRPr b="1">
              <a:solidFill>
                <a:schemeClr val="accent5"/>
              </a:solidFill>
            </a:endParaRPr>
          </a:p>
        </p:txBody>
      </p:sp>
      <p:sp>
        <p:nvSpPr>
          <p:cNvPr id="141" name="Google Shape;141;p15"/>
          <p:cNvSpPr txBox="1"/>
          <p:nvPr>
            <p:ph idx="1" type="body"/>
          </p:nvPr>
        </p:nvSpPr>
        <p:spPr>
          <a:xfrm>
            <a:off x="853050" y="1800200"/>
            <a:ext cx="7437900" cy="313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az" sz="2500"/>
              <a:t>To create a ML model using python which can ascertain whether the loan shall be approved or not taking all possible factors into consideration.</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365309"/>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az">
                <a:solidFill>
                  <a:schemeClr val="accent5"/>
                </a:solidFill>
              </a:rPr>
              <a:t>Dataset Information</a:t>
            </a:r>
            <a:endParaRPr b="1">
              <a:solidFill>
                <a:schemeClr val="accent5"/>
              </a:solidFill>
            </a:endParaRPr>
          </a:p>
        </p:txBody>
      </p:sp>
      <p:sp>
        <p:nvSpPr>
          <p:cNvPr id="147" name="Google Shape;147;p16"/>
          <p:cNvSpPr txBox="1"/>
          <p:nvPr>
            <p:ph idx="1" type="body"/>
          </p:nvPr>
        </p:nvSpPr>
        <p:spPr>
          <a:xfrm>
            <a:off x="819150" y="1319893"/>
            <a:ext cx="7505700" cy="31647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Char char="●"/>
            </a:pPr>
            <a:r>
              <a:rPr lang="az" sz="2000"/>
              <a:t>Taken from Kaggle, last updated in 2018</a:t>
            </a:r>
            <a:endParaRPr sz="2000"/>
          </a:p>
          <a:p>
            <a:pPr indent="-355600" lvl="0" marL="457200" rtl="0" algn="just">
              <a:spcBef>
                <a:spcPts val="0"/>
              </a:spcBef>
              <a:spcAft>
                <a:spcPts val="0"/>
              </a:spcAft>
              <a:buSzPts val="2000"/>
              <a:buChar char="●"/>
            </a:pPr>
            <a:r>
              <a:rPr lang="az" sz="2000"/>
              <a:t>A Bank wants to automate the loan eligibility process (real time) based on customer detail provided while filling online application form. </a:t>
            </a:r>
            <a:endParaRPr sz="2000"/>
          </a:p>
          <a:p>
            <a:pPr indent="-355600" lvl="0" marL="457200" rtl="0" algn="just">
              <a:spcBef>
                <a:spcPts val="0"/>
              </a:spcBef>
              <a:spcAft>
                <a:spcPts val="0"/>
              </a:spcAft>
              <a:buSzPts val="2000"/>
              <a:buChar char="●"/>
            </a:pPr>
            <a:r>
              <a:rPr lang="az" sz="2000"/>
              <a:t>These details are Gender, Marital Status, Education, Number of Dependents, Income, Loan Amount, Credit History and others.</a:t>
            </a:r>
            <a:endParaRPr sz="2000"/>
          </a:p>
          <a:p>
            <a:pPr indent="-355600" lvl="0" marL="457200" rtl="0" algn="just">
              <a:spcBef>
                <a:spcPts val="0"/>
              </a:spcBef>
              <a:spcAft>
                <a:spcPts val="0"/>
              </a:spcAft>
              <a:buSzPts val="2000"/>
              <a:buChar char="●"/>
            </a:pPr>
            <a:r>
              <a:rPr lang="az" sz="2000"/>
              <a:t>The data has 615 rows and 13 columns.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5131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az">
                <a:solidFill>
                  <a:schemeClr val="accent5"/>
                </a:solidFill>
              </a:rPr>
              <a:t>Reason for choosing the dataset</a:t>
            </a:r>
            <a:endParaRPr b="1">
              <a:solidFill>
                <a:schemeClr val="accent5"/>
              </a:solidFill>
            </a:endParaRPr>
          </a:p>
        </p:txBody>
      </p:sp>
      <p:sp>
        <p:nvSpPr>
          <p:cNvPr id="153" name="Google Shape;153;p17"/>
          <p:cNvSpPr txBox="1"/>
          <p:nvPr>
            <p:ph idx="1" type="body"/>
          </p:nvPr>
        </p:nvSpPr>
        <p:spPr>
          <a:xfrm>
            <a:off x="937950" y="1467720"/>
            <a:ext cx="7268100" cy="35106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az" sz="2000"/>
              <a:t>As the data set is from BFSI sector, we were inclined towards it as being from the commerce background.</a:t>
            </a:r>
            <a:endParaRPr sz="2000"/>
          </a:p>
          <a:p>
            <a:pPr indent="-355600" lvl="0" marL="457200" rtl="0" algn="l">
              <a:lnSpc>
                <a:spcPct val="100000"/>
              </a:lnSpc>
              <a:spcBef>
                <a:spcPts val="0"/>
              </a:spcBef>
              <a:spcAft>
                <a:spcPts val="0"/>
              </a:spcAft>
              <a:buSzPts val="2000"/>
              <a:buChar char="●"/>
            </a:pPr>
            <a:r>
              <a:rPr lang="az" sz="2000"/>
              <a:t>To understand how the different </a:t>
            </a:r>
            <a:r>
              <a:rPr lang="az" sz="2000"/>
              <a:t>categorical</a:t>
            </a:r>
            <a:r>
              <a:rPr lang="az" sz="2000"/>
              <a:t> factors play role in the decision making of rejection or acceptance in </a:t>
            </a:r>
            <a:r>
              <a:rPr lang="az" sz="2000"/>
              <a:t>approval</a:t>
            </a:r>
            <a:r>
              <a:rPr lang="az" sz="2000"/>
              <a:t> of the loan.</a:t>
            </a:r>
            <a:endParaRPr sz="2000"/>
          </a:p>
          <a:p>
            <a:pPr indent="-355600" lvl="0" marL="457200" rtl="0" algn="l">
              <a:lnSpc>
                <a:spcPct val="100000"/>
              </a:lnSpc>
              <a:spcBef>
                <a:spcPts val="0"/>
              </a:spcBef>
              <a:spcAft>
                <a:spcPts val="0"/>
              </a:spcAft>
              <a:buSzPts val="2000"/>
              <a:buChar char="●"/>
            </a:pPr>
            <a:r>
              <a:rPr lang="az" sz="2000"/>
              <a:t>Many a times, the </a:t>
            </a:r>
            <a:r>
              <a:rPr lang="az" sz="2000"/>
              <a:t>customer</a:t>
            </a:r>
            <a:r>
              <a:rPr lang="az" sz="2000"/>
              <a:t> expects the loan to be approved but doesn’t get it, resulting in the loss of time and energy, which can be prevented if such real time Machine Learning model will be available.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1303950" y="162277"/>
            <a:ext cx="7030500" cy="6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az">
                <a:solidFill>
                  <a:schemeClr val="accent5"/>
                </a:solidFill>
              </a:rPr>
              <a:t>Insights from Analysis</a:t>
            </a:r>
            <a:endParaRPr b="1">
              <a:solidFill>
                <a:schemeClr val="accent5"/>
              </a:solidFill>
            </a:endParaRPr>
          </a:p>
        </p:txBody>
      </p:sp>
      <p:sp>
        <p:nvSpPr>
          <p:cNvPr id="159" name="Google Shape;159;p18"/>
          <p:cNvSpPr txBox="1"/>
          <p:nvPr>
            <p:ph idx="1" type="body"/>
          </p:nvPr>
        </p:nvSpPr>
        <p:spPr>
          <a:xfrm>
            <a:off x="772775" y="780225"/>
            <a:ext cx="3867000" cy="39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just">
              <a:spcBef>
                <a:spcPts val="1600"/>
              </a:spcBef>
              <a:spcAft>
                <a:spcPts val="1600"/>
              </a:spcAft>
              <a:buNone/>
            </a:pPr>
            <a:r>
              <a:rPr lang="az"/>
              <a:t>350 male </a:t>
            </a:r>
            <a:r>
              <a:rPr lang="az"/>
              <a:t>customers</a:t>
            </a:r>
            <a:r>
              <a:rPr lang="az"/>
              <a:t> have been approved for the loan, whereas only 150 female have been approved for the same. And there are 75 male who did not get approval for the loan and around 80 females have not been approved with loan.</a:t>
            </a:r>
            <a:endParaRPr/>
          </a:p>
        </p:txBody>
      </p:sp>
      <p:sp>
        <p:nvSpPr>
          <p:cNvPr id="160" name="Google Shape;160;p18"/>
          <p:cNvSpPr txBox="1"/>
          <p:nvPr>
            <p:ph idx="2" type="body"/>
          </p:nvPr>
        </p:nvSpPr>
        <p:spPr>
          <a:xfrm>
            <a:off x="4878350" y="826125"/>
            <a:ext cx="3867300" cy="39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just">
              <a:spcBef>
                <a:spcPts val="1600"/>
              </a:spcBef>
              <a:spcAft>
                <a:spcPts val="0"/>
              </a:spcAft>
              <a:buNone/>
            </a:pPr>
            <a:r>
              <a:rPr lang="az"/>
              <a:t>There</a:t>
            </a:r>
            <a:r>
              <a:rPr lang="az"/>
              <a:t> are 350 </a:t>
            </a:r>
            <a:r>
              <a:rPr lang="az"/>
              <a:t>customers</a:t>
            </a:r>
            <a:r>
              <a:rPr lang="az"/>
              <a:t> who are not self employed and have received the loan, also 60 employed </a:t>
            </a:r>
            <a:r>
              <a:rPr lang="az"/>
              <a:t>customers</a:t>
            </a:r>
            <a:r>
              <a:rPr lang="az"/>
              <a:t> have rec</a:t>
            </a:r>
            <a:r>
              <a:rPr lang="az"/>
              <a:t>eived loan status. There are 175 </a:t>
            </a:r>
            <a:r>
              <a:rPr lang="az"/>
              <a:t>customers</a:t>
            </a:r>
            <a:r>
              <a:rPr lang="az"/>
              <a:t> who are not self employed and have not received loan along with 25 self employed </a:t>
            </a:r>
            <a:r>
              <a:rPr lang="az"/>
              <a:t>customers</a:t>
            </a:r>
            <a:r>
              <a:rPr lang="az"/>
              <a:t> did not receive loan status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1" name="Google Shape;161;p18"/>
          <p:cNvPicPr preferRelativeResize="0"/>
          <p:nvPr/>
        </p:nvPicPr>
        <p:blipFill>
          <a:blip r:embed="rId3">
            <a:alphaModFix/>
          </a:blip>
          <a:stretch>
            <a:fillRect/>
          </a:stretch>
        </p:blipFill>
        <p:spPr>
          <a:xfrm>
            <a:off x="795363" y="826125"/>
            <a:ext cx="3821824" cy="2363139"/>
          </a:xfrm>
          <a:prstGeom prst="rect">
            <a:avLst/>
          </a:prstGeom>
          <a:noFill/>
          <a:ln>
            <a:noFill/>
          </a:ln>
        </p:spPr>
      </p:pic>
      <p:pic>
        <p:nvPicPr>
          <p:cNvPr id="162" name="Google Shape;162;p18"/>
          <p:cNvPicPr preferRelativeResize="0"/>
          <p:nvPr/>
        </p:nvPicPr>
        <p:blipFill>
          <a:blip r:embed="rId4">
            <a:alphaModFix/>
          </a:blip>
          <a:stretch>
            <a:fillRect/>
          </a:stretch>
        </p:blipFill>
        <p:spPr>
          <a:xfrm>
            <a:off x="5028387" y="780225"/>
            <a:ext cx="3717274" cy="22985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1" type="body"/>
          </p:nvPr>
        </p:nvSpPr>
        <p:spPr>
          <a:xfrm>
            <a:off x="505575" y="895650"/>
            <a:ext cx="3942600" cy="39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just">
              <a:spcBef>
                <a:spcPts val="1600"/>
              </a:spcBef>
              <a:spcAft>
                <a:spcPts val="1600"/>
              </a:spcAft>
              <a:buNone/>
            </a:pPr>
            <a:r>
              <a:rPr lang="az"/>
              <a:t>There are approximately 5 </a:t>
            </a:r>
            <a:r>
              <a:rPr lang="az"/>
              <a:t>customers</a:t>
            </a:r>
            <a:r>
              <a:rPr lang="az"/>
              <a:t> who have not provided credit rating, and have still received loan, whereas 80 people have received the loan even though they haven't provided any credit rating. 425 customers have provided their Credit history and have also received loans, whereas 110 customers, </a:t>
            </a:r>
            <a:r>
              <a:rPr lang="az"/>
              <a:t>who have provided their credit ratings have not received the loan.</a:t>
            </a:r>
            <a:endParaRPr/>
          </a:p>
        </p:txBody>
      </p:sp>
      <p:sp>
        <p:nvSpPr>
          <p:cNvPr id="168" name="Google Shape;168;p19"/>
          <p:cNvSpPr txBox="1"/>
          <p:nvPr>
            <p:ph idx="2" type="body"/>
          </p:nvPr>
        </p:nvSpPr>
        <p:spPr>
          <a:xfrm>
            <a:off x="4571994" y="895645"/>
            <a:ext cx="4010100" cy="36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az"/>
              <a:t>This is the loan amount term description at 84 days, 120 days , 180 days, 240 days, 300 days, 360 days and 480 days.The graph shows how many customers have received loans appeoved or unapproved from the term period at different time interval from bank.</a:t>
            </a:r>
            <a:endParaRPr/>
          </a:p>
          <a:p>
            <a:pPr indent="0" lvl="0" marL="0" rtl="0" algn="l">
              <a:spcBef>
                <a:spcPts val="1600"/>
              </a:spcBef>
              <a:spcAft>
                <a:spcPts val="1600"/>
              </a:spcAft>
              <a:buNone/>
            </a:pPr>
            <a:r>
              <a:t/>
            </a:r>
            <a:endParaRPr/>
          </a:p>
        </p:txBody>
      </p:sp>
      <p:pic>
        <p:nvPicPr>
          <p:cNvPr id="169" name="Google Shape;169;p19"/>
          <p:cNvPicPr preferRelativeResize="0"/>
          <p:nvPr/>
        </p:nvPicPr>
        <p:blipFill>
          <a:blip r:embed="rId3">
            <a:alphaModFix/>
          </a:blip>
          <a:stretch>
            <a:fillRect/>
          </a:stretch>
        </p:blipFill>
        <p:spPr>
          <a:xfrm>
            <a:off x="615425" y="572951"/>
            <a:ext cx="3605575" cy="2229440"/>
          </a:xfrm>
          <a:prstGeom prst="rect">
            <a:avLst/>
          </a:prstGeom>
          <a:noFill/>
          <a:ln>
            <a:noFill/>
          </a:ln>
        </p:spPr>
      </p:pic>
      <p:pic>
        <p:nvPicPr>
          <p:cNvPr id="170" name="Google Shape;170;p19"/>
          <p:cNvPicPr preferRelativeResize="0"/>
          <p:nvPr/>
        </p:nvPicPr>
        <p:blipFill rotWithShape="1">
          <a:blip r:embed="rId4">
            <a:alphaModFix/>
          </a:blip>
          <a:srcRect b="2600" l="-1610" r="1610" t="-2600"/>
          <a:stretch/>
        </p:blipFill>
        <p:spPr>
          <a:xfrm>
            <a:off x="4663325" y="572950"/>
            <a:ext cx="4010100" cy="222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988800" y="649500"/>
            <a:ext cx="3989100" cy="38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just">
              <a:spcBef>
                <a:spcPts val="1600"/>
              </a:spcBef>
              <a:spcAft>
                <a:spcPts val="1600"/>
              </a:spcAft>
              <a:buNone/>
            </a:pPr>
            <a:r>
              <a:rPr lang="az"/>
              <a:t>There are 380 married customers who have </a:t>
            </a:r>
            <a:r>
              <a:rPr lang="az"/>
              <a:t>received</a:t>
            </a:r>
            <a:r>
              <a:rPr lang="az"/>
              <a:t> loan and 140 unmarried customers did not  receive loan. Whereas there are 120 married customers who received loan and 80 unmarried customers who did not receive any loan.</a:t>
            </a:r>
            <a:endParaRPr/>
          </a:p>
        </p:txBody>
      </p:sp>
      <p:pic>
        <p:nvPicPr>
          <p:cNvPr id="176" name="Google Shape;176;p20"/>
          <p:cNvPicPr preferRelativeResize="0"/>
          <p:nvPr/>
        </p:nvPicPr>
        <p:blipFill>
          <a:blip r:embed="rId3">
            <a:alphaModFix/>
          </a:blip>
          <a:stretch>
            <a:fillRect/>
          </a:stretch>
        </p:blipFill>
        <p:spPr>
          <a:xfrm>
            <a:off x="988796" y="716376"/>
            <a:ext cx="3989100" cy="24665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332450" y="180675"/>
            <a:ext cx="89181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az" sz="2500">
                <a:solidFill>
                  <a:schemeClr val="accent5"/>
                </a:solidFill>
              </a:rPr>
              <a:t>Building a ML model using Logistic Regression</a:t>
            </a:r>
            <a:endParaRPr b="1" sz="2500">
              <a:solidFill>
                <a:schemeClr val="accent5"/>
              </a:solidFill>
            </a:endParaRPr>
          </a:p>
        </p:txBody>
      </p:sp>
      <p:sp>
        <p:nvSpPr>
          <p:cNvPr id="182" name="Google Shape;182;p21"/>
          <p:cNvSpPr txBox="1"/>
          <p:nvPr/>
        </p:nvSpPr>
        <p:spPr>
          <a:xfrm>
            <a:off x="789837" y="654984"/>
            <a:ext cx="73152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z" sz="2200">
                <a:solidFill>
                  <a:srgbClr val="FF9900"/>
                </a:solidFill>
                <a:latin typeface="Calibri"/>
                <a:ea typeface="Calibri"/>
                <a:cs typeface="Calibri"/>
                <a:sym typeface="Calibri"/>
              </a:rPr>
              <a:t>Pre-processing </a:t>
            </a:r>
            <a:endParaRPr b="1" sz="2200">
              <a:solidFill>
                <a:srgbClr val="FF9900"/>
              </a:solidFill>
              <a:latin typeface="Calibri"/>
              <a:ea typeface="Calibri"/>
              <a:cs typeface="Calibri"/>
              <a:sym typeface="Calibri"/>
            </a:endParaRPr>
          </a:p>
        </p:txBody>
      </p:sp>
      <p:pic>
        <p:nvPicPr>
          <p:cNvPr id="183" name="Google Shape;183;p21"/>
          <p:cNvPicPr preferRelativeResize="0"/>
          <p:nvPr/>
        </p:nvPicPr>
        <p:blipFill>
          <a:blip r:embed="rId3">
            <a:alphaModFix/>
          </a:blip>
          <a:stretch>
            <a:fillRect/>
          </a:stretch>
        </p:blipFill>
        <p:spPr>
          <a:xfrm>
            <a:off x="948525" y="1570975"/>
            <a:ext cx="3061525" cy="2930425"/>
          </a:xfrm>
          <a:prstGeom prst="rect">
            <a:avLst/>
          </a:prstGeom>
          <a:noFill/>
          <a:ln>
            <a:noFill/>
          </a:ln>
        </p:spPr>
      </p:pic>
      <p:pic>
        <p:nvPicPr>
          <p:cNvPr id="184" name="Google Shape;184;p21"/>
          <p:cNvPicPr preferRelativeResize="0"/>
          <p:nvPr/>
        </p:nvPicPr>
        <p:blipFill>
          <a:blip r:embed="rId4">
            <a:alphaModFix/>
          </a:blip>
          <a:stretch>
            <a:fillRect/>
          </a:stretch>
        </p:blipFill>
        <p:spPr>
          <a:xfrm>
            <a:off x="4820250" y="1570975"/>
            <a:ext cx="3284775" cy="2930425"/>
          </a:xfrm>
          <a:prstGeom prst="rect">
            <a:avLst/>
          </a:prstGeom>
          <a:noFill/>
          <a:ln>
            <a:noFill/>
          </a:ln>
        </p:spPr>
      </p:pic>
      <p:sp>
        <p:nvSpPr>
          <p:cNvPr id="185" name="Google Shape;185;p21"/>
          <p:cNvSpPr txBox="1"/>
          <p:nvPr/>
        </p:nvSpPr>
        <p:spPr>
          <a:xfrm>
            <a:off x="948525" y="1280975"/>
            <a:ext cx="3385800" cy="1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6" name="Google Shape;186;p21"/>
          <p:cNvSpPr txBox="1"/>
          <p:nvPr/>
        </p:nvSpPr>
        <p:spPr>
          <a:xfrm>
            <a:off x="789825" y="1090775"/>
            <a:ext cx="5769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z">
                <a:latin typeface="Calibri"/>
                <a:ea typeface="Calibri"/>
                <a:cs typeface="Calibri"/>
                <a:sym typeface="Calibri"/>
              </a:rPr>
              <a:t>Handling missing values</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