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301" r:id="rId6"/>
    <p:sldId id="298" r:id="rId7"/>
    <p:sldId id="264" r:id="rId8"/>
    <p:sldId id="302" r:id="rId9"/>
    <p:sldId id="297" r:id="rId10"/>
    <p:sldId id="303" r:id="rId11"/>
    <p:sldId id="296" r:id="rId12"/>
    <p:sldId id="304" r:id="rId13"/>
    <p:sldId id="299" r:id="rId14"/>
    <p:sldId id="305" r:id="rId15"/>
    <p:sldId id="300" r:id="rId16"/>
    <p:sldId id="269" r:id="rId17"/>
    <p:sldId id="306" r:id="rId18"/>
    <p:sldId id="30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Michroma" panose="020B0604020202020204" charset="0"/>
      <p:regular r:id="rId23"/>
    </p:embeddedFont>
    <p:embeddedFont>
      <p:font typeface="Space Grotesk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FF9D"/>
    <a:srgbClr val="7575FF"/>
    <a:srgbClr val="212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0CD789-1831-48AB-AC6E-387B3101F5E3}">
  <a:tblStyle styleId="{C70CD789-1831-48AB-AC6E-387B3101F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DB5FE6-FC32-4A4D-A489-39EE3A2DCB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1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5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32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3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27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47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8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41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3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0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5"/>
          <p:cNvGrpSpPr/>
          <p:nvPr/>
        </p:nvGrpSpPr>
        <p:grpSpPr>
          <a:xfrm>
            <a:off x="-1796150" y="0"/>
            <a:ext cx="12699099" cy="4803725"/>
            <a:chOff x="-1796150" y="0"/>
            <a:chExt cx="12699099" cy="4803725"/>
          </a:xfrm>
        </p:grpSpPr>
        <p:grpSp>
          <p:nvGrpSpPr>
            <p:cNvPr id="312" name="Google Shape;312;p15"/>
            <p:cNvGrpSpPr/>
            <p:nvPr/>
          </p:nvGrpSpPr>
          <p:grpSpPr>
            <a:xfrm rot="10800000" flipH="1">
              <a:off x="-1796150" y="0"/>
              <a:ext cx="2519149" cy="812673"/>
              <a:chOff x="-762000" y="3038850"/>
              <a:chExt cx="2519149" cy="812673"/>
            </a:xfrm>
          </p:grpSpPr>
          <p:sp>
            <p:nvSpPr>
              <p:cNvPr id="313" name="Google Shape;313;p15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 flipH="1">
              <a:off x="8441676" y="4165230"/>
              <a:ext cx="2461273" cy="638495"/>
              <a:chOff x="-762000" y="2284255"/>
              <a:chExt cx="2461273" cy="638495"/>
            </a:xfrm>
          </p:grpSpPr>
          <p:grpSp>
            <p:nvGrpSpPr>
              <p:cNvPr id="320" name="Google Shape;320;p1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21" name="Google Shape;321;p1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3" name="Google Shape;323;p1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15"/>
          <p:cNvGrpSpPr/>
          <p:nvPr/>
        </p:nvGrpSpPr>
        <p:grpSpPr>
          <a:xfrm>
            <a:off x="246415" y="1703514"/>
            <a:ext cx="8536935" cy="3239884"/>
            <a:chOff x="246415" y="1703514"/>
            <a:chExt cx="8536935" cy="3239884"/>
          </a:xfrm>
        </p:grpSpPr>
        <p:sp>
          <p:nvSpPr>
            <p:cNvPr id="325" name="Google Shape;325;p15"/>
            <p:cNvSpPr/>
            <p:nvPr/>
          </p:nvSpPr>
          <p:spPr>
            <a:xfrm flipH="1">
              <a:off x="8718012" y="20158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flipH="1">
              <a:off x="246415" y="3140027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flipH="1">
              <a:off x="341153" y="17035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flipH="1">
              <a:off x="4593657" y="4909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5"/>
          <p:cNvGrpSpPr/>
          <p:nvPr/>
        </p:nvGrpSpPr>
        <p:grpSpPr>
          <a:xfrm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330" name="Google Shape;33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855950"/>
            <a:ext cx="77175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3" name="Google Shape;223;p11"/>
          <p:cNvSpPr txBox="1">
            <a:spLocks noGrp="1"/>
          </p:cNvSpPr>
          <p:nvPr>
            <p:ph type="subTitle" idx="1"/>
          </p:nvPr>
        </p:nvSpPr>
        <p:spPr>
          <a:xfrm>
            <a:off x="1284025" y="2887350"/>
            <a:ext cx="657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6754202" y="3205890"/>
            <a:ext cx="2102221" cy="1676609"/>
            <a:chOff x="6754202" y="3205890"/>
            <a:chExt cx="2102221" cy="1676609"/>
          </a:xfrm>
        </p:grpSpPr>
        <p:sp>
          <p:nvSpPr>
            <p:cNvPr id="225" name="Google Shape;225;p11"/>
            <p:cNvSpPr/>
            <p:nvPr/>
          </p:nvSpPr>
          <p:spPr>
            <a:xfrm>
              <a:off x="8791110" y="32058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1"/>
          <p:cNvGrpSpPr/>
          <p:nvPr/>
        </p:nvGrpSpPr>
        <p:grpSpPr>
          <a:xfrm>
            <a:off x="2017527" y="-1397809"/>
            <a:ext cx="7482922" cy="7941623"/>
            <a:chOff x="2017527" y="-1397809"/>
            <a:chExt cx="7482922" cy="7941623"/>
          </a:xfrm>
        </p:grpSpPr>
        <p:grpSp>
          <p:nvGrpSpPr>
            <p:cNvPr id="228" name="Google Shape;228;p11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29" name="Google Shape;229;p11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30" name="Google Shape;230;p11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11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" name="Google Shape;232;p11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34" name="Google Shape;234;p11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35" name="Google Shape;235;p11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11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11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239" name="Google Shape;239;p11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240" name="Google Shape;240;p11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1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2" name="Google Shape;242;p11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11"/>
          <p:cNvGrpSpPr/>
          <p:nvPr/>
        </p:nvGrpSpPr>
        <p:grpSpPr>
          <a:xfrm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244" name="Google Shape;24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1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1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 hasCustomPrompt="1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 hasCustomPrompt="1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 hasCustomPrompt="1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 hasCustomPrompt="1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596612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3419250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596612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>
            <a:off x="-194575" y="1217175"/>
            <a:ext cx="11158999" cy="3811700"/>
            <a:chOff x="-179825" y="1217175"/>
            <a:chExt cx="11158999" cy="3811700"/>
          </a:xfrm>
        </p:grpSpPr>
        <p:grpSp>
          <p:nvGrpSpPr>
            <p:cNvPr id="265" name="Google Shape;265;p13"/>
            <p:cNvGrpSpPr/>
            <p:nvPr/>
          </p:nvGrpSpPr>
          <p:grpSpPr>
            <a:xfrm rot="10800000">
              <a:off x="8460025" y="1217175"/>
              <a:ext cx="2519149" cy="812673"/>
              <a:chOff x="-762000" y="3038850"/>
              <a:chExt cx="2519149" cy="812673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13"/>
            <p:cNvGrpSpPr/>
            <p:nvPr/>
          </p:nvGrpSpPr>
          <p:grpSpPr>
            <a:xfrm>
              <a:off x="-179825" y="4390380"/>
              <a:ext cx="2461273" cy="638495"/>
              <a:chOff x="-762000" y="2284255"/>
              <a:chExt cx="2461273" cy="638495"/>
            </a:xfrm>
          </p:grpSpPr>
          <p:grpSp>
            <p:nvGrpSpPr>
              <p:cNvPr id="273" name="Google Shape;273;p1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4" name="Google Shape;274;p1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1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" name="Google Shape;277;p13"/>
          <p:cNvGrpSpPr/>
          <p:nvPr/>
        </p:nvGrpSpPr>
        <p:grpSpPr>
          <a:xfrm>
            <a:off x="303800" y="292414"/>
            <a:ext cx="8484197" cy="4598984"/>
            <a:chOff x="303800" y="292414"/>
            <a:chExt cx="8484197" cy="4598984"/>
          </a:xfrm>
        </p:grpSpPr>
        <p:sp>
          <p:nvSpPr>
            <p:cNvPr id="278" name="Google Shape;278;p13"/>
            <p:cNvSpPr/>
            <p:nvPr/>
          </p:nvSpPr>
          <p:spPr>
            <a:xfrm>
              <a:off x="4700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0380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8722685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876205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1570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-1531725" y="-756210"/>
            <a:ext cx="11836100" cy="1635845"/>
            <a:chOff x="-1531725" y="-756210"/>
            <a:chExt cx="11836100" cy="1635845"/>
          </a:xfrm>
        </p:grpSpPr>
        <p:pic>
          <p:nvPicPr>
            <p:cNvPr id="284" name="Google Shape;28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582939" y="-6191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531725" y="-7030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248048" y="2175638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Telegram </a:t>
            </a:r>
            <a:r>
              <a:rPr lang="en" dirty="0">
                <a:solidFill>
                  <a:schemeClr val="dk1"/>
                </a:solidFill>
              </a:rPr>
              <a:t>Chatbot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rgbClr val="D9D9D9"/>
                </a:solidFill>
              </a:rPr>
              <a:t> </a:t>
            </a:r>
            <a:r>
              <a:rPr lang="en" b="0" dirty="0">
                <a:solidFill>
                  <a:schemeClr val="dk2"/>
                </a:solidFill>
              </a:rPr>
              <a:t>RGITBT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BEACE6-365A-F700-11BE-2C32C12C42F7}"/>
              </a:ext>
            </a:extLst>
          </p:cNvPr>
          <p:cNvSpPr txBox="1"/>
          <p:nvPr/>
        </p:nvSpPr>
        <p:spPr>
          <a:xfrm>
            <a:off x="5288280" y="370215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Guide – Sakshi ma’am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707" name="Google Shape;707;p3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38"/>
          <p:cNvGrpSpPr/>
          <p:nvPr/>
        </p:nvGrpSpPr>
        <p:grpSpPr>
          <a:xfrm>
            <a:off x="1189177" y="758650"/>
            <a:ext cx="6450695" cy="2996347"/>
            <a:chOff x="1189177" y="758650"/>
            <a:chExt cx="6450695" cy="2996347"/>
          </a:xfrm>
        </p:grpSpPr>
        <p:sp>
          <p:nvSpPr>
            <p:cNvPr id="713" name="Google Shape;713;p38"/>
            <p:cNvSpPr/>
            <p:nvPr/>
          </p:nvSpPr>
          <p:spPr>
            <a:xfrm>
              <a:off x="2954569" y="75865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485775" y="36896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06230" y="8774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189177" y="1358996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965392-42C7-4B1A-FA6E-E5C9EFC0C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02625"/>
              </p:ext>
            </p:extLst>
          </p:nvPr>
        </p:nvGraphicFramePr>
        <p:xfrm>
          <a:off x="1076960" y="582905"/>
          <a:ext cx="7129803" cy="40149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{C70CD789-1831-48AB-AC6E-387B3101F5E3}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2184400"/>
                    </a:ext>
                  </a:extLst>
                </a:gridCol>
                <a:gridCol w="5097803">
                  <a:extLst>
                    <a:ext uri="{9D8B030D-6E8A-4147-A177-3AD203B41FA5}">
                      <a16:colId xmlns:a16="http://schemas.microsoft.com/office/drawing/2014/main" val="2901971143"/>
                    </a:ext>
                  </a:extLst>
                </a:gridCol>
              </a:tblGrid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Final: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FF">
                        <a:shade val="30000"/>
                        <a:satMod val="1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A constant from the typing module, used to indicate that a variable's value should not be modified.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7575FF">
                        <a:shade val="30000"/>
                        <a:satMod val="1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25060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Update:</a:t>
                      </a:r>
                    </a:p>
                  </a:txBody>
                  <a:tcP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Represents an incoming update from the user (e.g., a message).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5549048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Application:</a:t>
                      </a:r>
                    </a:p>
                  </a:txBody>
                  <a:tcPr>
                    <a:solidFill>
                      <a:srgbClr val="7575FF">
                        <a:alpha val="8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The main interface that handles updates and dispatches them to the appropriate handlers.</a:t>
                      </a:r>
                    </a:p>
                  </a:txBody>
                  <a:tcPr>
                    <a:solidFill>
                      <a:srgbClr val="7575FF">
                        <a:alpha val="8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762912"/>
                  </a:ext>
                </a:extLst>
              </a:tr>
              <a:tr h="455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CommandHandler</a:t>
                      </a:r>
                      <a:r>
                        <a:rPr lang="en-US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: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Handles Telegram commands like /start or /help.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44310019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MessageHandler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: </a:t>
                      </a:r>
                    </a:p>
                  </a:txBody>
                  <a:tcPr>
                    <a:solidFill>
                      <a:srgbClr val="7575FF">
                        <a:alpha val="8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Handles text messages sent by users.</a:t>
                      </a:r>
                    </a:p>
                  </a:txBody>
                  <a:tcPr>
                    <a:solidFill>
                      <a:srgbClr val="7575FF">
                        <a:alpha val="8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1291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filters: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Used to filter specific types of messages (e.g., text, images, etc.).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0279273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ContextTypes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: </a:t>
                      </a:r>
                    </a:p>
                  </a:txBody>
                  <a:tcPr>
                    <a:solidFill>
                      <a:srgbClr val="7575FF">
                        <a:alpha val="8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Allows access to the context of updates, such as chat or user-specific data.</a:t>
                      </a:r>
                    </a:p>
                  </a:txBody>
                  <a:tcPr>
                    <a:solidFill>
                      <a:srgbClr val="7575FF">
                        <a:alpha val="8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50063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asyncio</a:t>
                      </a:r>
                      <a:r>
                        <a:rPr lang="en-US" sz="160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: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Space Grotesk" panose="020B0604020202020204" charset="0"/>
                          <a:cs typeface="Space Grotesk" panose="020B0604020202020204" charset="0"/>
                        </a:rPr>
                        <a:t>A library to write concurrent code using the async/await syntax.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575FF">
                            <a:shade val="30000"/>
                            <a:satMod val="115000"/>
                          </a:srgbClr>
                        </a:gs>
                        <a:gs pos="50000">
                          <a:srgbClr val="7575FF">
                            <a:shade val="67500"/>
                            <a:satMod val="115000"/>
                          </a:srgbClr>
                        </a:gs>
                        <a:gs pos="100000">
                          <a:srgbClr val="7575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989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492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 &amp;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40;p33">
            <a:extLst>
              <a:ext uri="{FF2B5EF4-FFF2-40B4-BE49-F238E27FC236}">
                <a16:creationId xmlns:a16="http://schemas.microsoft.com/office/drawing/2014/main" id="{C2BFF975-AAE9-4D5D-86AE-4C05AB665980}"/>
              </a:ext>
            </a:extLst>
          </p:cNvPr>
          <p:cNvSpPr txBox="1">
            <a:spLocks/>
          </p:cNvSpPr>
          <p:nvPr/>
        </p:nvSpPr>
        <p:spPr>
          <a:xfrm>
            <a:off x="481800" y="5502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dirty="0"/>
              <a:t>Materials &amp;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6EFFC-7D86-162E-B5F1-3770782A835B}"/>
              </a:ext>
            </a:extLst>
          </p:cNvPr>
          <p:cNvSpPr txBox="1"/>
          <p:nvPr/>
        </p:nvSpPr>
        <p:spPr>
          <a:xfrm>
            <a:off x="579146" y="1521855"/>
            <a:ext cx="422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python-telegram-bot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6A91C-ABE4-8E07-F5B3-5BC6B2531C1D}"/>
              </a:ext>
            </a:extLst>
          </p:cNvPr>
          <p:cNvSpPr txBox="1"/>
          <p:nvPr/>
        </p:nvSpPr>
        <p:spPr>
          <a:xfrm>
            <a:off x="579144" y="2432594"/>
            <a:ext cx="422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Telegram 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seamless integration with the platform.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E17B5-F3B1-A154-A04E-D61675470DAE}"/>
              </a:ext>
            </a:extLst>
          </p:cNvPr>
          <p:cNvSpPr txBox="1"/>
          <p:nvPr/>
        </p:nvSpPr>
        <p:spPr>
          <a:xfrm>
            <a:off x="579145" y="3314718"/>
            <a:ext cx="422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 programmed to handle commands, respond to user queries, and automate common tasks.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81624-AD51-F63B-A322-D1E88EA8CEF8}"/>
              </a:ext>
            </a:extLst>
          </p:cNvPr>
          <p:cNvSpPr txBox="1"/>
          <p:nvPr/>
        </p:nvSpPr>
        <p:spPr>
          <a:xfrm>
            <a:off x="4895921" y="1532665"/>
            <a:ext cx="349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Telegram API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key (from </a:t>
            </a:r>
            <a:r>
              <a:rPr lang="en-US" dirty="0" err="1">
                <a:solidFill>
                  <a:schemeClr val="accent1">
                    <a:lumMod val="85000"/>
                  </a:schemeClr>
                </a:solidFill>
              </a:rPr>
              <a:t>BotFather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87764-B86D-EE5F-07D7-AB9ECE996515}"/>
              </a:ext>
            </a:extLst>
          </p:cNvPr>
          <p:cNvSpPr txBox="1"/>
          <p:nvPr/>
        </p:nvSpPr>
        <p:spPr>
          <a:xfrm>
            <a:off x="4986741" y="2448102"/>
            <a:ext cx="38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Python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(v3.7+),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python-telegram-bot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library.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D971D-D21A-1990-5A62-D5F3ED293C6E}"/>
              </a:ext>
            </a:extLst>
          </p:cNvPr>
          <p:cNvSpPr txBox="1"/>
          <p:nvPr/>
        </p:nvSpPr>
        <p:spPr>
          <a:xfrm>
            <a:off x="4986741" y="3314718"/>
            <a:ext cx="349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Hosting platform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(optional: cloud services for 24/7 availability).</a:t>
            </a:r>
          </a:p>
        </p:txBody>
      </p:sp>
    </p:spTree>
    <p:extLst>
      <p:ext uri="{BB962C8B-B14F-4D97-AF65-F5344CB8AC3E}">
        <p14:creationId xmlns:p14="http://schemas.microsoft.com/office/powerpoint/2010/main" val="17049352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value &amp; opportunity</a:t>
            </a:r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1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40;p33">
            <a:extLst>
              <a:ext uri="{FF2B5EF4-FFF2-40B4-BE49-F238E27FC236}">
                <a16:creationId xmlns:a16="http://schemas.microsoft.com/office/drawing/2014/main" id="{C2BFF975-AAE9-4D5D-86AE-4C05AB665980}"/>
              </a:ext>
            </a:extLst>
          </p:cNvPr>
          <p:cNvSpPr txBox="1">
            <a:spLocks/>
          </p:cNvSpPr>
          <p:nvPr/>
        </p:nvSpPr>
        <p:spPr>
          <a:xfrm>
            <a:off x="858398" y="5242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dirty="0"/>
              <a:t>Market value &amp; opportunities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6EFFC-7D86-162E-B5F1-3770782A835B}"/>
              </a:ext>
            </a:extLst>
          </p:cNvPr>
          <p:cNvSpPr txBox="1"/>
          <p:nvPr/>
        </p:nvSpPr>
        <p:spPr>
          <a:xfrm>
            <a:off x="579146" y="1521855"/>
            <a:ext cx="422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Educational Chatbots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market projected to grow by 27% annually.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6A91C-ABE4-8E07-F5B3-5BC6B2531C1D}"/>
              </a:ext>
            </a:extLst>
          </p:cNvPr>
          <p:cNvSpPr txBox="1"/>
          <p:nvPr/>
        </p:nvSpPr>
        <p:spPr>
          <a:xfrm>
            <a:off x="579146" y="2169012"/>
            <a:ext cx="422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Basic bots valued at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40k – 1.5 lakh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E17B5-F3B1-A154-A04E-D61675470DAE}"/>
              </a:ext>
            </a:extLst>
          </p:cNvPr>
          <p:cNvSpPr txBox="1"/>
          <p:nvPr/>
        </p:nvSpPr>
        <p:spPr>
          <a:xfrm>
            <a:off x="579146" y="2741965"/>
            <a:ext cx="422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Advanced, integrated bots for large institutions valued up to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10 to 12 lakh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7EC8C-808C-77B2-29F2-B8D6AA4ACF0B}"/>
              </a:ext>
            </a:extLst>
          </p:cNvPr>
          <p:cNvSpPr txBox="1"/>
          <p:nvPr/>
        </p:nvSpPr>
        <p:spPr>
          <a:xfrm>
            <a:off x="579145" y="3394009"/>
            <a:ext cx="4225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Growing demand for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automated student services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in colleges and universities.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81624-AD51-F63B-A322-D1E88EA8CEF8}"/>
              </a:ext>
            </a:extLst>
          </p:cNvPr>
          <p:cNvSpPr txBox="1"/>
          <p:nvPr/>
        </p:nvSpPr>
        <p:spPr>
          <a:xfrm>
            <a:off x="4895921" y="1532665"/>
            <a:ext cx="349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Streamline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administrative tasks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like scheduling and announcements.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87764-B86D-EE5F-07D7-AB9ECE996515}"/>
              </a:ext>
            </a:extLst>
          </p:cNvPr>
          <p:cNvSpPr txBox="1"/>
          <p:nvPr/>
        </p:nvSpPr>
        <p:spPr>
          <a:xfrm>
            <a:off x="4895920" y="2145488"/>
            <a:ext cx="3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Enhance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student engagement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through real-time interactions.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096F4-697E-565F-B795-5662A69DF803}"/>
              </a:ext>
            </a:extLst>
          </p:cNvPr>
          <p:cNvSpPr txBox="1"/>
          <p:nvPr/>
        </p:nvSpPr>
        <p:spPr>
          <a:xfrm>
            <a:off x="4895920" y="2719328"/>
            <a:ext cx="349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Reduce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operational costs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with 24/7 support.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D971D-D21A-1990-5A62-D5F3ED293C6E}"/>
              </a:ext>
            </a:extLst>
          </p:cNvPr>
          <p:cNvSpPr txBox="1"/>
          <p:nvPr/>
        </p:nvSpPr>
        <p:spPr>
          <a:xfrm>
            <a:off x="4933401" y="3412833"/>
            <a:ext cx="3495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Expand to </a:t>
            </a:r>
            <a:r>
              <a:rPr lang="en-US" b="1" dirty="0">
                <a:solidFill>
                  <a:schemeClr val="accent1">
                    <a:lumMod val="85000"/>
                  </a:schemeClr>
                </a:solidFill>
              </a:rPr>
              <a:t>new features</a:t>
            </a:r>
            <a:r>
              <a:rPr lang="en-US" dirty="0">
                <a:solidFill>
                  <a:schemeClr val="accent1">
                    <a:lumMod val="85000"/>
                  </a:schemeClr>
                </a:solidFill>
              </a:rPr>
              <a:t> like personalized academic assistance, enrollment management, and feedback collection.</a:t>
            </a:r>
          </a:p>
        </p:txBody>
      </p:sp>
    </p:spTree>
    <p:extLst>
      <p:ext uri="{BB962C8B-B14F-4D97-AF65-F5344CB8AC3E}">
        <p14:creationId xmlns:p14="http://schemas.microsoft.com/office/powerpoint/2010/main" val="132173766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</a:t>
            </a:r>
            <a:br>
              <a:rPr lang="en-US" dirty="0"/>
            </a:br>
            <a:r>
              <a:rPr lang="en-US" dirty="0"/>
              <a:t>demo</a:t>
            </a:r>
            <a:br>
              <a:rPr lang="en-US" dirty="0"/>
            </a:br>
            <a:endParaRPr dirty="0"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3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>
            <a:spLocks noGrp="1"/>
          </p:cNvSpPr>
          <p:nvPr>
            <p:ph type="title"/>
          </p:nvPr>
        </p:nvSpPr>
        <p:spPr>
          <a:xfrm>
            <a:off x="719177" y="231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Bot’s infographic</a:t>
            </a:r>
            <a:endParaRPr dirty="0"/>
          </a:p>
        </p:txBody>
      </p:sp>
      <p:sp>
        <p:nvSpPr>
          <p:cNvPr id="744" name="Google Shape;744;p41"/>
          <p:cNvSpPr txBox="1"/>
          <p:nvPr/>
        </p:nvSpPr>
        <p:spPr>
          <a:xfrm>
            <a:off x="272699" y="994121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Visuals</a:t>
            </a:r>
            <a:endParaRPr sz="18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309196" y="2170860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Price</a:t>
            </a:r>
            <a:endParaRPr sz="18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337226" y="3555404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Custom command</a:t>
            </a:r>
            <a:endParaRPr sz="18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6248654" y="1278074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Features</a:t>
            </a:r>
            <a:endParaRPr sz="18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6172004" y="2644345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Users</a:t>
            </a:r>
            <a:endParaRPr sz="18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6116007" y="3924864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Updates</a:t>
            </a:r>
            <a:endParaRPr sz="1800" dirty="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300405" y="1345312"/>
            <a:ext cx="26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Showcase is based on the Telegram and anyone can access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289397" y="2491530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It is depend upon the maintance and durability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383699" y="3930073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It provides answers on the predefined commands  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6239863" y="1655340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It can help you as a RGITBT assistant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4" name="Google Shape;754;p41"/>
          <p:cNvSpPr txBox="1"/>
          <p:nvPr/>
        </p:nvSpPr>
        <p:spPr>
          <a:xfrm>
            <a:off x="6276360" y="3019070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Speak about the target Questions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6276360" y="4321482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Provides all the updates from the conversation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6" name="Google Shape;756;p41"/>
          <p:cNvSpPr/>
          <p:nvPr/>
        </p:nvSpPr>
        <p:spPr>
          <a:xfrm>
            <a:off x="3867388" y="1597302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41"/>
          <p:cNvGrpSpPr/>
          <p:nvPr/>
        </p:nvGrpSpPr>
        <p:grpSpPr>
          <a:xfrm>
            <a:off x="3451860" y="1003328"/>
            <a:ext cx="2306339" cy="3690946"/>
            <a:chOff x="5186401" y="494525"/>
            <a:chExt cx="1834973" cy="3724678"/>
          </a:xfrm>
        </p:grpSpPr>
        <p:sp>
          <p:nvSpPr>
            <p:cNvPr id="758" name="Google Shape;758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4A4B67-478A-F4E6-EAF3-B30F8707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55" b="5838"/>
          <a:stretch/>
        </p:blipFill>
        <p:spPr>
          <a:xfrm>
            <a:off x="3552623" y="1112521"/>
            <a:ext cx="2156460" cy="3240546"/>
          </a:xfrm>
          <a:prstGeom prst="rect">
            <a:avLst/>
          </a:prstGeom>
        </p:spPr>
      </p:pic>
      <p:cxnSp>
        <p:nvCxnSpPr>
          <p:cNvPr id="764" name="Google Shape;764;p41"/>
          <p:cNvCxnSpPr>
            <a:cxnSpLocks/>
          </p:cNvCxnSpPr>
          <p:nvPr/>
        </p:nvCxnSpPr>
        <p:spPr>
          <a:xfrm rot="10800000" flipV="1">
            <a:off x="5224196" y="1469417"/>
            <a:ext cx="1511884" cy="2108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5" name="Google Shape;765;p41"/>
          <p:cNvCxnSpPr>
            <a:cxnSpLocks/>
          </p:cNvCxnSpPr>
          <p:nvPr/>
        </p:nvCxnSpPr>
        <p:spPr>
          <a:xfrm rot="10800000">
            <a:off x="5433118" y="2108238"/>
            <a:ext cx="1141196" cy="7863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6" name="Google Shape;766;p41"/>
          <p:cNvCxnSpPr>
            <a:cxnSpLocks/>
          </p:cNvCxnSpPr>
          <p:nvPr/>
        </p:nvCxnSpPr>
        <p:spPr>
          <a:xfrm rot="10800000">
            <a:off x="5290948" y="4024690"/>
            <a:ext cx="1163192" cy="3684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2" name="Google Shape;762;p41"/>
          <p:cNvCxnSpPr>
            <a:cxnSpLocks/>
          </p:cNvCxnSpPr>
          <p:nvPr/>
        </p:nvCxnSpPr>
        <p:spPr>
          <a:xfrm flipV="1">
            <a:off x="2667000" y="2401710"/>
            <a:ext cx="955161" cy="1378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1" name="Google Shape;761;p41"/>
          <p:cNvCxnSpPr>
            <a:cxnSpLocks/>
          </p:cNvCxnSpPr>
          <p:nvPr/>
        </p:nvCxnSpPr>
        <p:spPr>
          <a:xfrm flipV="1">
            <a:off x="2667000" y="1263497"/>
            <a:ext cx="1174887" cy="1706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63;p41"/>
          <p:cNvCxnSpPr>
            <a:cxnSpLocks/>
          </p:cNvCxnSpPr>
          <p:nvPr/>
        </p:nvCxnSpPr>
        <p:spPr>
          <a:xfrm>
            <a:off x="2514600" y="3542906"/>
            <a:ext cx="1100550" cy="1382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59F9DA-4CC8-A714-6347-637ACD723560}"/>
              </a:ext>
            </a:extLst>
          </p:cNvPr>
          <p:cNvSpPr txBox="1"/>
          <p:nvPr/>
        </p:nvSpPr>
        <p:spPr>
          <a:xfrm>
            <a:off x="6622501" y="4110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RGITBT_bot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A77DD-18D8-6AF9-4B32-8D69407B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4" b="38815"/>
          <a:stretch/>
        </p:blipFill>
        <p:spPr>
          <a:xfrm>
            <a:off x="2500312" y="90307"/>
            <a:ext cx="3885248" cy="49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7811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077A5-3830-0686-194A-DAE3CD0637CF}"/>
              </a:ext>
            </a:extLst>
          </p:cNvPr>
          <p:cNvSpPr txBox="1"/>
          <p:nvPr/>
        </p:nvSpPr>
        <p:spPr>
          <a:xfrm>
            <a:off x="2257064" y="2166636"/>
            <a:ext cx="4305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8FF9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631835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94" name="Google Shape;594;p30"/>
          <p:cNvSpPr txBox="1">
            <a:spLocks noGrp="1"/>
          </p:cNvSpPr>
          <p:nvPr>
            <p:ph type="title" idx="2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5" name="Google Shape;595;p30"/>
          <p:cNvSpPr txBox="1">
            <a:spLocks noGrp="1"/>
          </p:cNvSpPr>
          <p:nvPr>
            <p:ph type="title" idx="3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6" name="Google Shape;596;p30"/>
          <p:cNvSpPr txBox="1">
            <a:spLocks noGrp="1"/>
          </p:cNvSpPr>
          <p:nvPr>
            <p:ph type="title" idx="4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7" name="Google Shape;597;p30"/>
          <p:cNvSpPr txBox="1">
            <a:spLocks noGrp="1"/>
          </p:cNvSpPr>
          <p:nvPr>
            <p:ph type="title" idx="5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98" name="Google Shape;598;p30"/>
          <p:cNvSpPr txBox="1">
            <a:spLocks noGrp="1"/>
          </p:cNvSpPr>
          <p:nvPr>
            <p:ph type="title" idx="6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9" name="Google Shape;599;p30"/>
          <p:cNvSpPr txBox="1">
            <a:spLocks noGrp="1"/>
          </p:cNvSpPr>
          <p:nvPr>
            <p:ph type="title" idx="7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00" name="Google Shape;600;p30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1" name="Google Shape;601;p30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solution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9"/>
          </p:nvPr>
        </p:nvSpPr>
        <p:spPr>
          <a:xfrm>
            <a:off x="596612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Code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 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14"/>
          </p:nvPr>
        </p:nvSpPr>
        <p:spPr>
          <a:xfrm>
            <a:off x="3419250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value &amp; opportunity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5"/>
          </p:nvPr>
        </p:nvSpPr>
        <p:spPr>
          <a:xfrm>
            <a:off x="596612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4736270" y="115134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Chat bot</a:t>
            </a:r>
            <a:endParaRPr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736270" y="3756240"/>
            <a:ext cx="3530748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bot’s customizable features ensure easy integration with existing college systems, </a:t>
            </a:r>
            <a:r>
              <a:rPr lang="en-US" u="sng" dirty="0"/>
              <a:t>offering a smart, scalable solution to improve both academic and campus life </a:t>
            </a:r>
            <a:r>
              <a:rPr lang="en-US" dirty="0"/>
              <a:t>for students and staff.</a:t>
            </a:r>
            <a:endParaRPr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943891" y="2815770"/>
            <a:ext cx="3395260" cy="129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Powered by </a:t>
            </a:r>
            <a:r>
              <a:rPr lang="en-US" u="sng" dirty="0"/>
              <a:t>rule-based responses</a:t>
            </a:r>
            <a:r>
              <a:rPr lang="en-US" dirty="0"/>
              <a:t>, these bots are </a:t>
            </a:r>
            <a:r>
              <a:rPr lang="en-US" u="sng" dirty="0"/>
              <a:t>easy to develop and maintain</a:t>
            </a:r>
            <a:r>
              <a:rPr lang="en-US" dirty="0"/>
              <a:t>, making them ideal for enhancing customer support, </a:t>
            </a:r>
            <a:r>
              <a:rPr lang="en-US" u="sng" dirty="0"/>
              <a:t>streamlining communication</a:t>
            </a:r>
            <a:r>
              <a:rPr lang="en-US" dirty="0"/>
              <a:t>, and </a:t>
            </a:r>
            <a:r>
              <a:rPr lang="en-US" u="sng" dirty="0"/>
              <a:t>improving user engagement </a:t>
            </a:r>
            <a:r>
              <a:rPr lang="en-US" dirty="0"/>
              <a:t>across various platforms. </a:t>
            </a:r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1092892" y="115134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chat bot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81C40-35F1-489C-8228-A125F92B5192}"/>
              </a:ext>
            </a:extLst>
          </p:cNvPr>
          <p:cNvSpPr txBox="1"/>
          <p:nvPr/>
        </p:nvSpPr>
        <p:spPr>
          <a:xfrm>
            <a:off x="1035330" y="1615441"/>
            <a:ext cx="313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8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A simple chatbot is an </a:t>
            </a:r>
            <a:r>
              <a:rPr lang="en-US" sz="1200" u="sng" dirty="0">
                <a:solidFill>
                  <a:schemeClr val="accent3">
                    <a:lumMod val="8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automated conversational tool </a:t>
            </a:r>
            <a:r>
              <a:rPr lang="en-US" sz="1200" dirty="0">
                <a:solidFill>
                  <a:schemeClr val="accent3">
                    <a:lumMod val="8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designed to handle basic tasks such as </a:t>
            </a:r>
            <a:r>
              <a:rPr lang="en-US" sz="1200" u="sng" dirty="0">
                <a:solidFill>
                  <a:schemeClr val="accent3">
                    <a:lumMod val="8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answering frequently asked questions, providing information</a:t>
            </a:r>
            <a:r>
              <a:rPr lang="en-US" sz="1200" dirty="0">
                <a:solidFill>
                  <a:schemeClr val="accent3">
                    <a:lumMod val="85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, or guiding users through a predefined set of actions.</a:t>
            </a:r>
          </a:p>
        </p:txBody>
      </p:sp>
      <p:sp>
        <p:nvSpPr>
          <p:cNvPr id="3" name="Google Shape;642;p33">
            <a:extLst>
              <a:ext uri="{FF2B5EF4-FFF2-40B4-BE49-F238E27FC236}">
                <a16:creationId xmlns:a16="http://schemas.microsoft.com/office/drawing/2014/main" id="{9AFCE89C-4F40-286F-900D-B401A692ACA4}"/>
              </a:ext>
            </a:extLst>
          </p:cNvPr>
          <p:cNvSpPr txBox="1">
            <a:spLocks/>
          </p:cNvSpPr>
          <p:nvPr/>
        </p:nvSpPr>
        <p:spPr>
          <a:xfrm>
            <a:off x="934543" y="4108401"/>
            <a:ext cx="333769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They offer </a:t>
            </a:r>
            <a:r>
              <a:rPr lang="en-US" u="sng" dirty="0"/>
              <a:t>a cost-effective solution </a:t>
            </a:r>
            <a:r>
              <a:rPr lang="en-US" dirty="0"/>
              <a:t>for businesses and organizations seeking to </a:t>
            </a:r>
            <a:r>
              <a:rPr lang="en-US" u="sng" dirty="0"/>
              <a:t>automate routine tasks efficiently</a:t>
            </a:r>
            <a:r>
              <a:rPr lang="en-US" dirty="0"/>
              <a:t>.</a:t>
            </a:r>
          </a:p>
        </p:txBody>
      </p:sp>
      <p:sp>
        <p:nvSpPr>
          <p:cNvPr id="4" name="Google Shape;642;p33">
            <a:extLst>
              <a:ext uri="{FF2B5EF4-FFF2-40B4-BE49-F238E27FC236}">
                <a16:creationId xmlns:a16="http://schemas.microsoft.com/office/drawing/2014/main" id="{1E7CB3D7-937E-F62B-B030-6536B10E7858}"/>
              </a:ext>
            </a:extLst>
          </p:cNvPr>
          <p:cNvSpPr txBox="1">
            <a:spLocks/>
          </p:cNvSpPr>
          <p:nvPr/>
        </p:nvSpPr>
        <p:spPr>
          <a:xfrm>
            <a:off x="4577920" y="1666266"/>
            <a:ext cx="353074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This Telegram chatbot is designed to </a:t>
            </a:r>
            <a:r>
              <a:rPr lang="en-US" u="sng" dirty="0"/>
              <a:t>streamline communication </a:t>
            </a:r>
            <a:r>
              <a:rPr lang="en-US" dirty="0"/>
              <a:t>and enhance student engagement within the college environment.</a:t>
            </a:r>
          </a:p>
        </p:txBody>
      </p:sp>
      <p:sp>
        <p:nvSpPr>
          <p:cNvPr id="5" name="Google Shape;642;p33">
            <a:extLst>
              <a:ext uri="{FF2B5EF4-FFF2-40B4-BE49-F238E27FC236}">
                <a16:creationId xmlns:a16="http://schemas.microsoft.com/office/drawing/2014/main" id="{787B57D4-5D71-2720-B8FC-76F313D0E275}"/>
              </a:ext>
            </a:extLst>
          </p:cNvPr>
          <p:cNvSpPr txBox="1">
            <a:spLocks/>
          </p:cNvSpPr>
          <p:nvPr/>
        </p:nvSpPr>
        <p:spPr>
          <a:xfrm>
            <a:off x="4669360" y="2571750"/>
            <a:ext cx="353074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It provides instant access to essential information such as </a:t>
            </a:r>
            <a:r>
              <a:rPr lang="en-US" u="sng" dirty="0"/>
              <a:t>course schedules, announcements, and student services, while facilitating administrative tasks</a:t>
            </a:r>
            <a:r>
              <a:rPr lang="en-US" dirty="0"/>
              <a:t> like assignment submission and event updates.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5117272" y="1506769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self- learning chatbots</a:t>
            </a:r>
            <a:endParaRPr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y</a:t>
            </a:r>
            <a:r>
              <a:rPr lang="en" dirty="0"/>
              <a:t>pes of Chat Bot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5117272" y="2046721"/>
            <a:ext cx="3021000" cy="537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Bots use machine learning algorithms to learn how to provide answers</a:t>
            </a:r>
            <a:endParaRPr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1060660" y="2005757"/>
            <a:ext cx="3272350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Bots use sets of questions and answers initially entered by the programmer </a:t>
            </a:r>
            <a:endParaRPr dirty="0"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1005730" y="1506769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 – based chatbots</a:t>
            </a:r>
            <a:endParaRPr dirty="0"/>
          </a:p>
        </p:txBody>
      </p:sp>
      <p:sp>
        <p:nvSpPr>
          <p:cNvPr id="2" name="Google Shape;642;p33">
            <a:extLst>
              <a:ext uri="{FF2B5EF4-FFF2-40B4-BE49-F238E27FC236}">
                <a16:creationId xmlns:a16="http://schemas.microsoft.com/office/drawing/2014/main" id="{30B84343-939F-F41A-65BF-0469C95E0D7B}"/>
              </a:ext>
            </a:extLst>
          </p:cNvPr>
          <p:cNvSpPr txBox="1">
            <a:spLocks/>
          </p:cNvSpPr>
          <p:nvPr/>
        </p:nvSpPr>
        <p:spPr>
          <a:xfrm>
            <a:off x="1060661" y="2584372"/>
            <a:ext cx="3021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React to questions that match in the database </a:t>
            </a:r>
          </a:p>
        </p:txBody>
      </p:sp>
      <p:sp>
        <p:nvSpPr>
          <p:cNvPr id="3" name="Google Shape;642;p33">
            <a:extLst>
              <a:ext uri="{FF2B5EF4-FFF2-40B4-BE49-F238E27FC236}">
                <a16:creationId xmlns:a16="http://schemas.microsoft.com/office/drawing/2014/main" id="{0116C08F-EEF1-B7E8-3CFA-21404CE5573E}"/>
              </a:ext>
            </a:extLst>
          </p:cNvPr>
          <p:cNvSpPr txBox="1">
            <a:spLocks/>
          </p:cNvSpPr>
          <p:nvPr/>
        </p:nvSpPr>
        <p:spPr>
          <a:xfrm>
            <a:off x="1060661" y="3187947"/>
            <a:ext cx="302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Can only respond to predefined questions within the context of their programming.</a:t>
            </a:r>
          </a:p>
        </p:txBody>
      </p:sp>
      <p:sp>
        <p:nvSpPr>
          <p:cNvPr id="4" name="Google Shape;642;p33">
            <a:extLst>
              <a:ext uri="{FF2B5EF4-FFF2-40B4-BE49-F238E27FC236}">
                <a16:creationId xmlns:a16="http://schemas.microsoft.com/office/drawing/2014/main" id="{C6D4EC81-D275-9A9B-9A5F-D841B09D3C68}"/>
              </a:ext>
            </a:extLst>
          </p:cNvPr>
          <p:cNvSpPr txBox="1">
            <a:spLocks/>
          </p:cNvSpPr>
          <p:nvPr/>
        </p:nvSpPr>
        <p:spPr>
          <a:xfrm>
            <a:off x="1060660" y="3908120"/>
            <a:ext cx="302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The more resources are made available, the more capable the system becomes.</a:t>
            </a:r>
          </a:p>
        </p:txBody>
      </p:sp>
      <p:sp>
        <p:nvSpPr>
          <p:cNvPr id="7" name="Google Shape;641;p33">
            <a:extLst>
              <a:ext uri="{FF2B5EF4-FFF2-40B4-BE49-F238E27FC236}">
                <a16:creationId xmlns:a16="http://schemas.microsoft.com/office/drawing/2014/main" id="{FC6EC589-7E6D-2245-9013-7504402AD3D9}"/>
              </a:ext>
            </a:extLst>
          </p:cNvPr>
          <p:cNvSpPr txBox="1">
            <a:spLocks/>
          </p:cNvSpPr>
          <p:nvPr/>
        </p:nvSpPr>
        <p:spPr>
          <a:xfrm>
            <a:off x="5117272" y="2708595"/>
            <a:ext cx="3021000" cy="53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A chatbot of this kind is artificially intelligent are very advanced.</a:t>
            </a:r>
          </a:p>
        </p:txBody>
      </p:sp>
      <p:sp>
        <p:nvSpPr>
          <p:cNvPr id="8" name="Google Shape;641;p33">
            <a:extLst>
              <a:ext uri="{FF2B5EF4-FFF2-40B4-BE49-F238E27FC236}">
                <a16:creationId xmlns:a16="http://schemas.microsoft.com/office/drawing/2014/main" id="{2761E620-1473-B586-A327-CDC120C1BEB3}"/>
              </a:ext>
            </a:extLst>
          </p:cNvPr>
          <p:cNvSpPr txBox="1">
            <a:spLocks/>
          </p:cNvSpPr>
          <p:nvPr/>
        </p:nvSpPr>
        <p:spPr>
          <a:xfrm>
            <a:off x="5062339" y="3370469"/>
            <a:ext cx="3021000" cy="53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Can respond to both known and unexpected question</a:t>
            </a:r>
          </a:p>
        </p:txBody>
      </p:sp>
      <p:sp>
        <p:nvSpPr>
          <p:cNvPr id="9" name="Google Shape;641;p33">
            <a:extLst>
              <a:ext uri="{FF2B5EF4-FFF2-40B4-BE49-F238E27FC236}">
                <a16:creationId xmlns:a16="http://schemas.microsoft.com/office/drawing/2014/main" id="{91C279F7-9208-819A-4A0B-12B4784D6184}"/>
              </a:ext>
            </a:extLst>
          </p:cNvPr>
          <p:cNvSpPr txBox="1">
            <a:spLocks/>
          </p:cNvSpPr>
          <p:nvPr/>
        </p:nvSpPr>
        <p:spPr>
          <a:xfrm>
            <a:off x="5062339" y="3986372"/>
            <a:ext cx="3021000" cy="53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It is sophisticated chatbots, but requires more programming effort.</a:t>
            </a:r>
          </a:p>
        </p:txBody>
      </p:sp>
    </p:spTree>
    <p:extLst>
      <p:ext uri="{BB962C8B-B14F-4D97-AF65-F5344CB8AC3E}">
        <p14:creationId xmlns:p14="http://schemas.microsoft.com/office/powerpoint/2010/main" val="33375592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&amp; solution</a:t>
            </a:r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4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&amp; solution</a:t>
            </a:r>
            <a:endParaRPr dirty="0"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often </a:t>
            </a:r>
            <a:r>
              <a:rPr lang="en-US" u="sng" dirty="0"/>
              <a:t>struggle to find specific information </a:t>
            </a:r>
            <a:r>
              <a:rPr lang="en-US" dirty="0"/>
              <a:t>on websites due to complex navigation and heavy amount of content.</a:t>
            </a:r>
            <a:endParaRPr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Websites can feel static and unengaging, leading to low interaction rates and missed opportunities to connect with users.</a:t>
            </a:r>
            <a:endParaRPr dirty="0"/>
          </a:p>
        </p:txBody>
      </p:sp>
      <p:sp>
        <p:nvSpPr>
          <p:cNvPr id="677" name="Google Shape;677;p36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Difficulty in Navigation</a:t>
            </a:r>
            <a:endParaRPr sz="1600" dirty="0"/>
          </a:p>
        </p:txBody>
      </p:sp>
      <p:sp>
        <p:nvSpPr>
          <p:cNvPr id="678" name="Google Shape;678;p36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Lack of Engagement</a:t>
            </a:r>
            <a:endParaRPr sz="1600" dirty="0"/>
          </a:p>
        </p:txBody>
      </p:sp>
      <p:sp>
        <p:nvSpPr>
          <p:cNvPr id="679" name="Google Shape;679;p36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Limited Availability</a:t>
            </a:r>
            <a:endParaRPr sz="1600" dirty="0"/>
          </a:p>
        </p:txBody>
      </p:sp>
      <p:sp>
        <p:nvSpPr>
          <p:cNvPr id="680" name="Google Shape;680;p36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Websites rely on users to find answers themselves, often offering limited live support, and human agents may not be available 24/7.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DAE6EC-77C0-EE7D-56B2-E76BAD4C237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221623" y="2874186"/>
            <a:ext cx="2368200" cy="740700"/>
          </a:xfrm>
        </p:spPr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42A4B04-313D-2D0A-9F71-FDAC892829C9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643951" y="2890255"/>
            <a:ext cx="2368200" cy="740700"/>
          </a:xfrm>
        </p:spPr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16" name="Subtitle 6">
            <a:extLst>
              <a:ext uri="{FF2B5EF4-FFF2-40B4-BE49-F238E27FC236}">
                <a16:creationId xmlns:a16="http://schemas.microsoft.com/office/drawing/2014/main" id="{E0669D01-547E-BF68-6B2A-14D8A4EF885E}"/>
              </a:ext>
            </a:extLst>
          </p:cNvPr>
          <p:cNvSpPr txBox="1">
            <a:spLocks/>
          </p:cNvSpPr>
          <p:nvPr/>
        </p:nvSpPr>
        <p:spPr>
          <a:xfrm>
            <a:off x="510947" y="2890255"/>
            <a:ext cx="2368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17" name="Google Shape;673;p36">
            <a:extLst>
              <a:ext uri="{FF2B5EF4-FFF2-40B4-BE49-F238E27FC236}">
                <a16:creationId xmlns:a16="http://schemas.microsoft.com/office/drawing/2014/main" id="{30F8392C-1567-1803-FD5B-CBBA26BC158F}"/>
              </a:ext>
            </a:extLst>
          </p:cNvPr>
          <p:cNvSpPr txBox="1">
            <a:spLocks/>
          </p:cNvSpPr>
          <p:nvPr/>
        </p:nvSpPr>
        <p:spPr>
          <a:xfrm>
            <a:off x="916434" y="3398400"/>
            <a:ext cx="2372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A chatbot offers quick, direct access to information by allowing users to ask questions in natural language, retrieving answers instantly without browsing through pages.</a:t>
            </a:r>
          </a:p>
        </p:txBody>
      </p:sp>
      <p:sp>
        <p:nvSpPr>
          <p:cNvPr id="18" name="Google Shape;673;p36">
            <a:extLst>
              <a:ext uri="{FF2B5EF4-FFF2-40B4-BE49-F238E27FC236}">
                <a16:creationId xmlns:a16="http://schemas.microsoft.com/office/drawing/2014/main" id="{9F9BD094-8156-3127-E6F0-23B760B44302}"/>
              </a:ext>
            </a:extLst>
          </p:cNvPr>
          <p:cNvSpPr txBox="1">
            <a:spLocks/>
          </p:cNvSpPr>
          <p:nvPr/>
        </p:nvSpPr>
        <p:spPr>
          <a:xfrm>
            <a:off x="3381595" y="3398400"/>
            <a:ext cx="2372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Chatbots create interactive, conversational experiences that engage users in real-time, answering questions, guiding them through processes, and providing a personalized experience.</a:t>
            </a:r>
          </a:p>
        </p:txBody>
      </p:sp>
      <p:sp>
        <p:nvSpPr>
          <p:cNvPr id="19" name="Google Shape;673;p36">
            <a:extLst>
              <a:ext uri="{FF2B5EF4-FFF2-40B4-BE49-F238E27FC236}">
                <a16:creationId xmlns:a16="http://schemas.microsoft.com/office/drawing/2014/main" id="{BCA11926-3ABB-86B3-A5F0-E65B8FCB2B65}"/>
              </a:ext>
            </a:extLst>
          </p:cNvPr>
          <p:cNvSpPr txBox="1">
            <a:spLocks/>
          </p:cNvSpPr>
          <p:nvPr/>
        </p:nvSpPr>
        <p:spPr>
          <a:xfrm>
            <a:off x="5962706" y="3321023"/>
            <a:ext cx="2372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Chatbots provide 24/7 support, instantly answering user queries at any time, reducing wait times and improving user satisfaction.</a:t>
            </a:r>
          </a:p>
        </p:txBody>
      </p:sp>
      <p:grpSp>
        <p:nvGrpSpPr>
          <p:cNvPr id="20" name="Google Shape;7913;p66">
            <a:extLst>
              <a:ext uri="{FF2B5EF4-FFF2-40B4-BE49-F238E27FC236}">
                <a16:creationId xmlns:a16="http://schemas.microsoft.com/office/drawing/2014/main" id="{A08DFA10-0495-342C-36C9-4B37D02CDB92}"/>
              </a:ext>
            </a:extLst>
          </p:cNvPr>
          <p:cNvGrpSpPr/>
          <p:nvPr/>
        </p:nvGrpSpPr>
        <p:grpSpPr>
          <a:xfrm>
            <a:off x="2468743" y="2956856"/>
            <a:ext cx="410404" cy="364168"/>
            <a:chOff x="-5254775" y="3631325"/>
            <a:chExt cx="296950" cy="292625"/>
          </a:xfrm>
        </p:grpSpPr>
        <p:sp>
          <p:nvSpPr>
            <p:cNvPr id="21" name="Google Shape;7914;p66">
              <a:extLst>
                <a:ext uri="{FF2B5EF4-FFF2-40B4-BE49-F238E27FC236}">
                  <a16:creationId xmlns:a16="http://schemas.microsoft.com/office/drawing/2014/main" id="{5AAE39E4-E4A4-01BD-EC5A-392B695C1B70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15;p66">
              <a:extLst>
                <a:ext uri="{FF2B5EF4-FFF2-40B4-BE49-F238E27FC236}">
                  <a16:creationId xmlns:a16="http://schemas.microsoft.com/office/drawing/2014/main" id="{8B211940-4F71-E333-68C4-974B630B3C92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16;p66">
              <a:extLst>
                <a:ext uri="{FF2B5EF4-FFF2-40B4-BE49-F238E27FC236}">
                  <a16:creationId xmlns:a16="http://schemas.microsoft.com/office/drawing/2014/main" id="{66CE3697-1B9D-0C38-3564-F8710E9CA1DC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17;p66">
              <a:extLst>
                <a:ext uri="{FF2B5EF4-FFF2-40B4-BE49-F238E27FC236}">
                  <a16:creationId xmlns:a16="http://schemas.microsoft.com/office/drawing/2014/main" id="{052E848B-DB7D-65AE-A053-02CAA44D464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18;p66">
              <a:extLst>
                <a:ext uri="{FF2B5EF4-FFF2-40B4-BE49-F238E27FC236}">
                  <a16:creationId xmlns:a16="http://schemas.microsoft.com/office/drawing/2014/main" id="{EE568E49-D8D0-69BA-5A4A-343C4BE73033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9;p66">
              <a:extLst>
                <a:ext uri="{FF2B5EF4-FFF2-40B4-BE49-F238E27FC236}">
                  <a16:creationId xmlns:a16="http://schemas.microsoft.com/office/drawing/2014/main" id="{C1D22F2C-56C1-6491-D187-D31CB066DEC4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20;p66">
              <a:extLst>
                <a:ext uri="{FF2B5EF4-FFF2-40B4-BE49-F238E27FC236}">
                  <a16:creationId xmlns:a16="http://schemas.microsoft.com/office/drawing/2014/main" id="{BB14050F-F64A-1A57-8239-28532C246ACC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7913;p66">
            <a:extLst>
              <a:ext uri="{FF2B5EF4-FFF2-40B4-BE49-F238E27FC236}">
                <a16:creationId xmlns:a16="http://schemas.microsoft.com/office/drawing/2014/main" id="{963C8244-0B8E-95B8-BCD1-FC565D9D0024}"/>
              </a:ext>
            </a:extLst>
          </p:cNvPr>
          <p:cNvGrpSpPr/>
          <p:nvPr/>
        </p:nvGrpSpPr>
        <p:grpSpPr>
          <a:xfrm>
            <a:off x="7620170" y="2949048"/>
            <a:ext cx="410404" cy="364168"/>
            <a:chOff x="-5254775" y="3631325"/>
            <a:chExt cx="296950" cy="292625"/>
          </a:xfrm>
        </p:grpSpPr>
        <p:sp>
          <p:nvSpPr>
            <p:cNvPr id="45" name="Google Shape;7914;p66">
              <a:extLst>
                <a:ext uri="{FF2B5EF4-FFF2-40B4-BE49-F238E27FC236}">
                  <a16:creationId xmlns:a16="http://schemas.microsoft.com/office/drawing/2014/main" id="{2E57EC15-6929-ADED-F2C1-630B36FEFFFA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15;p66">
              <a:extLst>
                <a:ext uri="{FF2B5EF4-FFF2-40B4-BE49-F238E27FC236}">
                  <a16:creationId xmlns:a16="http://schemas.microsoft.com/office/drawing/2014/main" id="{FD7D911E-DDB0-3224-7124-A066184C3E9E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16;p66">
              <a:extLst>
                <a:ext uri="{FF2B5EF4-FFF2-40B4-BE49-F238E27FC236}">
                  <a16:creationId xmlns:a16="http://schemas.microsoft.com/office/drawing/2014/main" id="{4ED43C4C-4C58-09D0-A833-9D94EC414E67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17;p66">
              <a:extLst>
                <a:ext uri="{FF2B5EF4-FFF2-40B4-BE49-F238E27FC236}">
                  <a16:creationId xmlns:a16="http://schemas.microsoft.com/office/drawing/2014/main" id="{388C21B8-8254-927E-E084-002CAEBFF142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18;p66">
              <a:extLst>
                <a:ext uri="{FF2B5EF4-FFF2-40B4-BE49-F238E27FC236}">
                  <a16:creationId xmlns:a16="http://schemas.microsoft.com/office/drawing/2014/main" id="{54C6DA02-AE7E-A7E0-AE47-F31B2D64ED0E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19;p66">
              <a:extLst>
                <a:ext uri="{FF2B5EF4-FFF2-40B4-BE49-F238E27FC236}">
                  <a16:creationId xmlns:a16="http://schemas.microsoft.com/office/drawing/2014/main" id="{605C3564-148C-C934-FFEA-016260C89D74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20;p66">
              <a:extLst>
                <a:ext uri="{FF2B5EF4-FFF2-40B4-BE49-F238E27FC236}">
                  <a16:creationId xmlns:a16="http://schemas.microsoft.com/office/drawing/2014/main" id="{B675BF92-A14B-B54E-07A2-066BED6245FE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7913;p66">
            <a:extLst>
              <a:ext uri="{FF2B5EF4-FFF2-40B4-BE49-F238E27FC236}">
                <a16:creationId xmlns:a16="http://schemas.microsoft.com/office/drawing/2014/main" id="{381801FB-39C2-39F3-7B2F-231F0416C001}"/>
              </a:ext>
            </a:extLst>
          </p:cNvPr>
          <p:cNvGrpSpPr/>
          <p:nvPr/>
        </p:nvGrpSpPr>
        <p:grpSpPr>
          <a:xfrm>
            <a:off x="5178733" y="2965061"/>
            <a:ext cx="410404" cy="364168"/>
            <a:chOff x="-5254775" y="3631325"/>
            <a:chExt cx="296950" cy="292625"/>
          </a:xfrm>
        </p:grpSpPr>
        <p:sp>
          <p:nvSpPr>
            <p:cNvPr id="53" name="Google Shape;7914;p66">
              <a:extLst>
                <a:ext uri="{FF2B5EF4-FFF2-40B4-BE49-F238E27FC236}">
                  <a16:creationId xmlns:a16="http://schemas.microsoft.com/office/drawing/2014/main" id="{83E3BFEC-A34F-AE87-3772-860F7CD7219B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15;p66">
              <a:extLst>
                <a:ext uri="{FF2B5EF4-FFF2-40B4-BE49-F238E27FC236}">
                  <a16:creationId xmlns:a16="http://schemas.microsoft.com/office/drawing/2014/main" id="{C2128B71-CA35-B99C-E2D2-769A8896BBE7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16;p66">
              <a:extLst>
                <a:ext uri="{FF2B5EF4-FFF2-40B4-BE49-F238E27FC236}">
                  <a16:creationId xmlns:a16="http://schemas.microsoft.com/office/drawing/2014/main" id="{BEA5EBCC-A06F-EEFF-4604-20C978ECD66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17;p66">
              <a:extLst>
                <a:ext uri="{FF2B5EF4-FFF2-40B4-BE49-F238E27FC236}">
                  <a16:creationId xmlns:a16="http://schemas.microsoft.com/office/drawing/2014/main" id="{3AD975BA-B033-5DF5-C833-A7BD9CDC6323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18;p66">
              <a:extLst>
                <a:ext uri="{FF2B5EF4-FFF2-40B4-BE49-F238E27FC236}">
                  <a16:creationId xmlns:a16="http://schemas.microsoft.com/office/drawing/2014/main" id="{47ACD89E-9201-FA67-AF2B-7F2714DED2F4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19;p66">
              <a:extLst>
                <a:ext uri="{FF2B5EF4-FFF2-40B4-BE49-F238E27FC236}">
                  <a16:creationId xmlns:a16="http://schemas.microsoft.com/office/drawing/2014/main" id="{CF4C3609-2D2D-A8E4-A381-E41679480F86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20;p66">
              <a:extLst>
                <a:ext uri="{FF2B5EF4-FFF2-40B4-BE49-F238E27FC236}">
                  <a16:creationId xmlns:a16="http://schemas.microsoft.com/office/drawing/2014/main" id="{D5B17818-F724-CC90-52E2-0EBD2C4DE400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&amp; solution</a:t>
            </a:r>
            <a:endParaRPr dirty="0"/>
          </a:p>
        </p:txBody>
      </p:sp>
      <p:sp>
        <p:nvSpPr>
          <p:cNvPr id="675" name="Google Shape;675;p36"/>
          <p:cNvSpPr txBox="1">
            <a:spLocks/>
          </p:cNvSpPr>
          <p:nvPr/>
        </p:nvSpPr>
        <p:spPr>
          <a:xfrm>
            <a:off x="954994" y="1794000"/>
            <a:ext cx="237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Websites can be difficult to navigate on mobile devices due to design limitations and small screen sizes.</a:t>
            </a:r>
          </a:p>
        </p:txBody>
      </p:sp>
      <p:sp>
        <p:nvSpPr>
          <p:cNvPr id="676" name="Google Shape;676;p36"/>
          <p:cNvSpPr txBox="1">
            <a:spLocks/>
          </p:cNvSpPr>
          <p:nvPr/>
        </p:nvSpPr>
        <p:spPr>
          <a:xfrm>
            <a:off x="3538206" y="1794000"/>
            <a:ext cx="237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Websites may not always provide a consistent experience across devices or browsers, leading to frustration.</a:t>
            </a:r>
          </a:p>
        </p:txBody>
      </p:sp>
      <p:sp>
        <p:nvSpPr>
          <p:cNvPr id="681" name="Google Shape;681;p36"/>
          <p:cNvSpPr txBox="1">
            <a:spLocks/>
          </p:cNvSpPr>
          <p:nvPr/>
        </p:nvSpPr>
        <p:spPr>
          <a:xfrm>
            <a:off x="6117206" y="1794000"/>
            <a:ext cx="237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Websites often display too much information at once, overwhelming users with choices or irrelevant details.</a:t>
            </a:r>
          </a:p>
        </p:txBody>
      </p:sp>
      <p:sp>
        <p:nvSpPr>
          <p:cNvPr id="682" name="Google Shape;682;p36"/>
          <p:cNvSpPr txBox="1">
            <a:spLocks/>
          </p:cNvSpPr>
          <p:nvPr/>
        </p:nvSpPr>
        <p:spPr>
          <a:xfrm>
            <a:off x="954994" y="1131300"/>
            <a:ext cx="237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indent="0"/>
            <a:r>
              <a:rPr lang="en-US" sz="1600" dirty="0"/>
              <a:t>Poor Mobile Experience</a:t>
            </a:r>
          </a:p>
        </p:txBody>
      </p:sp>
      <p:sp>
        <p:nvSpPr>
          <p:cNvPr id="683" name="Google Shape;683;p36"/>
          <p:cNvSpPr txBox="1">
            <a:spLocks/>
          </p:cNvSpPr>
          <p:nvPr/>
        </p:nvSpPr>
        <p:spPr>
          <a:xfrm>
            <a:off x="3533995" y="1131300"/>
            <a:ext cx="2368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indent="0"/>
            <a:r>
              <a:rPr lang="en-US" sz="1600"/>
              <a:t>Inconsistent User Experience</a:t>
            </a:r>
            <a:endParaRPr lang="en-US" sz="1600" dirty="0"/>
          </a:p>
        </p:txBody>
      </p:sp>
      <p:sp>
        <p:nvSpPr>
          <p:cNvPr id="684" name="Google Shape;684;p36"/>
          <p:cNvSpPr txBox="1">
            <a:spLocks/>
          </p:cNvSpPr>
          <p:nvPr/>
        </p:nvSpPr>
        <p:spPr>
          <a:xfrm>
            <a:off x="6117206" y="1131300"/>
            <a:ext cx="2368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600" b="1"/>
              <a:t>Overwhelming Information</a:t>
            </a:r>
            <a:endParaRPr lang="en-US" sz="1600" b="1" dirty="0"/>
          </a:p>
        </p:txBody>
      </p:sp>
      <p:sp>
        <p:nvSpPr>
          <p:cNvPr id="18" name="Google Shape;675;p36">
            <a:extLst>
              <a:ext uri="{FF2B5EF4-FFF2-40B4-BE49-F238E27FC236}">
                <a16:creationId xmlns:a16="http://schemas.microsoft.com/office/drawing/2014/main" id="{AC8AF9C6-93A2-BD9A-A599-13A33FF32642}"/>
              </a:ext>
            </a:extLst>
          </p:cNvPr>
          <p:cNvSpPr txBox="1">
            <a:spLocks/>
          </p:cNvSpPr>
          <p:nvPr/>
        </p:nvSpPr>
        <p:spPr>
          <a:xfrm>
            <a:off x="954994" y="3558535"/>
            <a:ext cx="237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Chatbots provide a seamless, conversational interface on mobile, allowing users to interact quickly without the need for navigating through cumbersome mobile layouts.</a:t>
            </a:r>
          </a:p>
        </p:txBody>
      </p:sp>
      <p:sp>
        <p:nvSpPr>
          <p:cNvPr id="19" name="Google Shape;676;p36">
            <a:extLst>
              <a:ext uri="{FF2B5EF4-FFF2-40B4-BE49-F238E27FC236}">
                <a16:creationId xmlns:a16="http://schemas.microsoft.com/office/drawing/2014/main" id="{74436524-417B-E48E-FE26-45B44DD7C348}"/>
              </a:ext>
            </a:extLst>
          </p:cNvPr>
          <p:cNvSpPr txBox="1">
            <a:spLocks/>
          </p:cNvSpPr>
          <p:nvPr/>
        </p:nvSpPr>
        <p:spPr>
          <a:xfrm>
            <a:off x="3610200" y="3564900"/>
            <a:ext cx="237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Chatbots offer a unified, consistent experience regardless of device, delivering the same fast and intuitive interaction whether on desktop or mobile.</a:t>
            </a:r>
          </a:p>
        </p:txBody>
      </p:sp>
      <p:sp>
        <p:nvSpPr>
          <p:cNvPr id="20" name="Google Shape;681;p36">
            <a:extLst>
              <a:ext uri="{FF2B5EF4-FFF2-40B4-BE49-F238E27FC236}">
                <a16:creationId xmlns:a16="http://schemas.microsoft.com/office/drawing/2014/main" id="{BC18F7D6-969A-8D49-EBFF-DBE56BCFB42C}"/>
              </a:ext>
            </a:extLst>
          </p:cNvPr>
          <p:cNvSpPr txBox="1">
            <a:spLocks/>
          </p:cNvSpPr>
          <p:nvPr/>
        </p:nvSpPr>
        <p:spPr>
          <a:xfrm>
            <a:off x="6212066" y="3564900"/>
            <a:ext cx="237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US" dirty="0"/>
              <a:t>Chatbots provide focused, relevant information based on the user’s specific query, eliminating the need to sift through excessive content.</a:t>
            </a:r>
          </a:p>
        </p:txBody>
      </p:sp>
      <p:sp>
        <p:nvSpPr>
          <p:cNvPr id="21" name="Google Shape;682;p36">
            <a:extLst>
              <a:ext uri="{FF2B5EF4-FFF2-40B4-BE49-F238E27FC236}">
                <a16:creationId xmlns:a16="http://schemas.microsoft.com/office/drawing/2014/main" id="{23CD7E9E-69BE-123C-7F28-99E6261965FF}"/>
              </a:ext>
            </a:extLst>
          </p:cNvPr>
          <p:cNvSpPr txBox="1">
            <a:spLocks/>
          </p:cNvSpPr>
          <p:nvPr/>
        </p:nvSpPr>
        <p:spPr>
          <a:xfrm>
            <a:off x="348809" y="2646475"/>
            <a:ext cx="237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dirty="0"/>
              <a:t>Solution</a:t>
            </a:r>
          </a:p>
        </p:txBody>
      </p:sp>
      <p:sp>
        <p:nvSpPr>
          <p:cNvPr id="22" name="Google Shape;683;p36">
            <a:extLst>
              <a:ext uri="{FF2B5EF4-FFF2-40B4-BE49-F238E27FC236}">
                <a16:creationId xmlns:a16="http://schemas.microsoft.com/office/drawing/2014/main" id="{10EEB688-DC05-67F0-66E2-4BED8B4CFB75}"/>
              </a:ext>
            </a:extLst>
          </p:cNvPr>
          <p:cNvSpPr txBox="1">
            <a:spLocks/>
          </p:cNvSpPr>
          <p:nvPr/>
        </p:nvSpPr>
        <p:spPr>
          <a:xfrm>
            <a:off x="3008214" y="2655865"/>
            <a:ext cx="2368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dirty="0"/>
              <a:t>Solution</a:t>
            </a:r>
          </a:p>
        </p:txBody>
      </p:sp>
      <p:sp>
        <p:nvSpPr>
          <p:cNvPr id="23" name="Google Shape;684;p36">
            <a:extLst>
              <a:ext uri="{FF2B5EF4-FFF2-40B4-BE49-F238E27FC236}">
                <a16:creationId xmlns:a16="http://schemas.microsoft.com/office/drawing/2014/main" id="{E97C7782-E89B-3B71-38FD-41728304BDD5}"/>
              </a:ext>
            </a:extLst>
          </p:cNvPr>
          <p:cNvSpPr txBox="1">
            <a:spLocks/>
          </p:cNvSpPr>
          <p:nvPr/>
        </p:nvSpPr>
        <p:spPr>
          <a:xfrm>
            <a:off x="5591426" y="2655865"/>
            <a:ext cx="2368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dirty="0"/>
              <a:t>Solution</a:t>
            </a:r>
          </a:p>
        </p:txBody>
      </p:sp>
      <p:grpSp>
        <p:nvGrpSpPr>
          <p:cNvPr id="24" name="Google Shape;7913;p66">
            <a:extLst>
              <a:ext uri="{FF2B5EF4-FFF2-40B4-BE49-F238E27FC236}">
                <a16:creationId xmlns:a16="http://schemas.microsoft.com/office/drawing/2014/main" id="{349D32A1-FE44-6257-9ED6-9796C32E200D}"/>
              </a:ext>
            </a:extLst>
          </p:cNvPr>
          <p:cNvGrpSpPr/>
          <p:nvPr/>
        </p:nvGrpSpPr>
        <p:grpSpPr>
          <a:xfrm>
            <a:off x="2341245" y="2977187"/>
            <a:ext cx="410404" cy="364168"/>
            <a:chOff x="-5254775" y="3631325"/>
            <a:chExt cx="296950" cy="292625"/>
          </a:xfrm>
        </p:grpSpPr>
        <p:sp>
          <p:nvSpPr>
            <p:cNvPr id="25" name="Google Shape;7914;p66">
              <a:extLst>
                <a:ext uri="{FF2B5EF4-FFF2-40B4-BE49-F238E27FC236}">
                  <a16:creationId xmlns:a16="http://schemas.microsoft.com/office/drawing/2014/main" id="{C25474D8-5308-DD97-F104-AFD290806CF1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5;p66">
              <a:extLst>
                <a:ext uri="{FF2B5EF4-FFF2-40B4-BE49-F238E27FC236}">
                  <a16:creationId xmlns:a16="http://schemas.microsoft.com/office/drawing/2014/main" id="{C13EDB7B-264D-3ABD-62F6-D1957870E7D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16;p66">
              <a:extLst>
                <a:ext uri="{FF2B5EF4-FFF2-40B4-BE49-F238E27FC236}">
                  <a16:creationId xmlns:a16="http://schemas.microsoft.com/office/drawing/2014/main" id="{1F4BD70D-ED16-140E-EAA2-560B00D2EC25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17;p66">
              <a:extLst>
                <a:ext uri="{FF2B5EF4-FFF2-40B4-BE49-F238E27FC236}">
                  <a16:creationId xmlns:a16="http://schemas.microsoft.com/office/drawing/2014/main" id="{98556C84-BCBB-8897-0DEC-B7397DD54334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8;p66">
              <a:extLst>
                <a:ext uri="{FF2B5EF4-FFF2-40B4-BE49-F238E27FC236}">
                  <a16:creationId xmlns:a16="http://schemas.microsoft.com/office/drawing/2014/main" id="{EFD3794B-2328-9D62-6119-5ADEB7ED899E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19;p66">
              <a:extLst>
                <a:ext uri="{FF2B5EF4-FFF2-40B4-BE49-F238E27FC236}">
                  <a16:creationId xmlns:a16="http://schemas.microsoft.com/office/drawing/2014/main" id="{8823DBE9-7434-44B1-0DE8-C116E2839A9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20;p66">
              <a:extLst>
                <a:ext uri="{FF2B5EF4-FFF2-40B4-BE49-F238E27FC236}">
                  <a16:creationId xmlns:a16="http://schemas.microsoft.com/office/drawing/2014/main" id="{EA4EA002-77C9-2DE8-A6DE-794A31973C24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7913;p66">
            <a:extLst>
              <a:ext uri="{FF2B5EF4-FFF2-40B4-BE49-F238E27FC236}">
                <a16:creationId xmlns:a16="http://schemas.microsoft.com/office/drawing/2014/main" id="{763ADD67-75B9-3C32-8E39-B1D6A8BC2FB0}"/>
              </a:ext>
            </a:extLst>
          </p:cNvPr>
          <p:cNvGrpSpPr/>
          <p:nvPr/>
        </p:nvGrpSpPr>
        <p:grpSpPr>
          <a:xfrm>
            <a:off x="5006297" y="3011504"/>
            <a:ext cx="410404" cy="364168"/>
            <a:chOff x="-5254775" y="3631325"/>
            <a:chExt cx="296950" cy="292625"/>
          </a:xfrm>
        </p:grpSpPr>
        <p:sp>
          <p:nvSpPr>
            <p:cNvPr id="33" name="Google Shape;7914;p66">
              <a:extLst>
                <a:ext uri="{FF2B5EF4-FFF2-40B4-BE49-F238E27FC236}">
                  <a16:creationId xmlns:a16="http://schemas.microsoft.com/office/drawing/2014/main" id="{FD413AF8-B946-95AD-0EF9-F293E4151E46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15;p66">
              <a:extLst>
                <a:ext uri="{FF2B5EF4-FFF2-40B4-BE49-F238E27FC236}">
                  <a16:creationId xmlns:a16="http://schemas.microsoft.com/office/drawing/2014/main" id="{6AC4D429-E9F0-3A22-2E3A-E4B72127438B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16;p66">
              <a:extLst>
                <a:ext uri="{FF2B5EF4-FFF2-40B4-BE49-F238E27FC236}">
                  <a16:creationId xmlns:a16="http://schemas.microsoft.com/office/drawing/2014/main" id="{C7A91C25-16DF-D7F5-7971-046BF447592C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17;p66">
              <a:extLst>
                <a:ext uri="{FF2B5EF4-FFF2-40B4-BE49-F238E27FC236}">
                  <a16:creationId xmlns:a16="http://schemas.microsoft.com/office/drawing/2014/main" id="{C87801EE-A6D1-54F9-7BAD-113ABE29E87D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18;p66">
              <a:extLst>
                <a:ext uri="{FF2B5EF4-FFF2-40B4-BE49-F238E27FC236}">
                  <a16:creationId xmlns:a16="http://schemas.microsoft.com/office/drawing/2014/main" id="{91AC9032-1BBB-17A7-416F-68DC604D7BCE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19;p66">
              <a:extLst>
                <a:ext uri="{FF2B5EF4-FFF2-40B4-BE49-F238E27FC236}">
                  <a16:creationId xmlns:a16="http://schemas.microsoft.com/office/drawing/2014/main" id="{A5EDC131-4B2B-B4F3-F209-8CA12B8C3F5C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20;p66">
              <a:extLst>
                <a:ext uri="{FF2B5EF4-FFF2-40B4-BE49-F238E27FC236}">
                  <a16:creationId xmlns:a16="http://schemas.microsoft.com/office/drawing/2014/main" id="{5FFF81ED-F4C8-940D-30D4-22A11F9998E1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7913;p66">
            <a:extLst>
              <a:ext uri="{FF2B5EF4-FFF2-40B4-BE49-F238E27FC236}">
                <a16:creationId xmlns:a16="http://schemas.microsoft.com/office/drawing/2014/main" id="{59FF3490-985A-D54F-2641-5443A18A5AFF}"/>
              </a:ext>
            </a:extLst>
          </p:cNvPr>
          <p:cNvGrpSpPr/>
          <p:nvPr/>
        </p:nvGrpSpPr>
        <p:grpSpPr>
          <a:xfrm>
            <a:off x="7549222" y="3011504"/>
            <a:ext cx="410404" cy="364168"/>
            <a:chOff x="-5254775" y="3631325"/>
            <a:chExt cx="296950" cy="292625"/>
          </a:xfrm>
        </p:grpSpPr>
        <p:sp>
          <p:nvSpPr>
            <p:cNvPr id="41" name="Google Shape;7914;p66">
              <a:extLst>
                <a:ext uri="{FF2B5EF4-FFF2-40B4-BE49-F238E27FC236}">
                  <a16:creationId xmlns:a16="http://schemas.microsoft.com/office/drawing/2014/main" id="{15447566-14F3-B7B5-263D-140D57623EDC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15;p66">
              <a:extLst>
                <a:ext uri="{FF2B5EF4-FFF2-40B4-BE49-F238E27FC236}">
                  <a16:creationId xmlns:a16="http://schemas.microsoft.com/office/drawing/2014/main" id="{F822CA85-A9E8-4D7F-7715-A7FF376DBB21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16;p66">
              <a:extLst>
                <a:ext uri="{FF2B5EF4-FFF2-40B4-BE49-F238E27FC236}">
                  <a16:creationId xmlns:a16="http://schemas.microsoft.com/office/drawing/2014/main" id="{D0A7C696-3D13-1DB5-383B-763D89514B32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17;p66">
              <a:extLst>
                <a:ext uri="{FF2B5EF4-FFF2-40B4-BE49-F238E27FC236}">
                  <a16:creationId xmlns:a16="http://schemas.microsoft.com/office/drawing/2014/main" id="{E83FAC97-2B18-C8D3-BC2A-5D059EA15092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18;p66">
              <a:extLst>
                <a:ext uri="{FF2B5EF4-FFF2-40B4-BE49-F238E27FC236}">
                  <a16:creationId xmlns:a16="http://schemas.microsoft.com/office/drawing/2014/main" id="{BDB29B82-BD59-8517-0D33-167C8562A841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19;p66">
              <a:extLst>
                <a:ext uri="{FF2B5EF4-FFF2-40B4-BE49-F238E27FC236}">
                  <a16:creationId xmlns:a16="http://schemas.microsoft.com/office/drawing/2014/main" id="{3911488D-B164-691E-3293-571DC6B43CF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20;p66">
              <a:extLst>
                <a:ext uri="{FF2B5EF4-FFF2-40B4-BE49-F238E27FC236}">
                  <a16:creationId xmlns:a16="http://schemas.microsoft.com/office/drawing/2014/main" id="{72E24950-CDE3-E494-20F3-3E947F2A05C6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913;p66">
            <a:extLst>
              <a:ext uri="{FF2B5EF4-FFF2-40B4-BE49-F238E27FC236}">
                <a16:creationId xmlns:a16="http://schemas.microsoft.com/office/drawing/2014/main" id="{A3AE9382-561A-3481-8F55-A664A603118D}"/>
              </a:ext>
            </a:extLst>
          </p:cNvPr>
          <p:cNvGrpSpPr/>
          <p:nvPr/>
        </p:nvGrpSpPr>
        <p:grpSpPr>
          <a:xfrm>
            <a:off x="6906993" y="448994"/>
            <a:ext cx="693400" cy="590525"/>
            <a:chOff x="-5254775" y="3631325"/>
            <a:chExt cx="296950" cy="292625"/>
          </a:xfrm>
        </p:grpSpPr>
        <p:sp>
          <p:nvSpPr>
            <p:cNvPr id="49" name="Google Shape;7914;p66">
              <a:extLst>
                <a:ext uri="{FF2B5EF4-FFF2-40B4-BE49-F238E27FC236}">
                  <a16:creationId xmlns:a16="http://schemas.microsoft.com/office/drawing/2014/main" id="{3AA209F0-3C5C-6EDF-ACED-6E415839C21F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15;p66">
              <a:extLst>
                <a:ext uri="{FF2B5EF4-FFF2-40B4-BE49-F238E27FC236}">
                  <a16:creationId xmlns:a16="http://schemas.microsoft.com/office/drawing/2014/main" id="{44F86728-0B35-D68D-1637-C41D9A267798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16;p66">
              <a:extLst>
                <a:ext uri="{FF2B5EF4-FFF2-40B4-BE49-F238E27FC236}">
                  <a16:creationId xmlns:a16="http://schemas.microsoft.com/office/drawing/2014/main" id="{3C8973A3-61CF-8C7C-A824-5238DED968B5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17;p66">
              <a:extLst>
                <a:ext uri="{FF2B5EF4-FFF2-40B4-BE49-F238E27FC236}">
                  <a16:creationId xmlns:a16="http://schemas.microsoft.com/office/drawing/2014/main" id="{6D63A7CA-3296-6A40-B0C3-25F2ED00A31B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18;p66">
              <a:extLst>
                <a:ext uri="{FF2B5EF4-FFF2-40B4-BE49-F238E27FC236}">
                  <a16:creationId xmlns:a16="http://schemas.microsoft.com/office/drawing/2014/main" id="{12F22EB5-4150-5AB4-0863-7AA68BC876FF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19;p66">
              <a:extLst>
                <a:ext uri="{FF2B5EF4-FFF2-40B4-BE49-F238E27FC236}">
                  <a16:creationId xmlns:a16="http://schemas.microsoft.com/office/drawing/2014/main" id="{B551931A-746F-CC44-C7AF-AA02406C7DA4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20;p66">
              <a:extLst>
                <a:ext uri="{FF2B5EF4-FFF2-40B4-BE49-F238E27FC236}">
                  <a16:creationId xmlns:a16="http://schemas.microsoft.com/office/drawing/2014/main" id="{DEBC3771-E8F4-92D2-114E-1E67048223B1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30950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374660" y="134864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Packages </a:t>
            </a:r>
            <a:br>
              <a:rPr lang="en-US" dirty="0"/>
            </a:br>
            <a:r>
              <a:rPr lang="en-US" dirty="0"/>
              <a:t>&amp; Code</a:t>
            </a:r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45270" y="626628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65DAE3-C68C-96C6-61AC-E49BBF67606F}"/>
              </a:ext>
            </a:extLst>
          </p:cNvPr>
          <p:cNvSpPr txBox="1"/>
          <p:nvPr/>
        </p:nvSpPr>
        <p:spPr>
          <a:xfrm>
            <a:off x="1470774" y="3023024"/>
            <a:ext cx="71628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Final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telegram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Update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telegram.ext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Application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CommandHandler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MessageHandler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filters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ContextTypes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975</Words>
  <Application>Microsoft Office PowerPoint</Application>
  <PresentationFormat>On-screen Show (16:9)</PresentationFormat>
  <Paragraphs>127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Arial</vt:lpstr>
      <vt:lpstr>Michroma</vt:lpstr>
      <vt:lpstr>Space Grotesk</vt:lpstr>
      <vt:lpstr>Anaheim</vt:lpstr>
      <vt:lpstr>AI Chatbot App Pitch Deck by Slidesgo</vt:lpstr>
      <vt:lpstr>Telegram Chatbot  RGITBT</vt:lpstr>
      <vt:lpstr>Table of contents</vt:lpstr>
      <vt:lpstr>Introduction</vt:lpstr>
      <vt:lpstr>Introduction</vt:lpstr>
      <vt:lpstr>Types of Chat Bot</vt:lpstr>
      <vt:lpstr>Problem &amp; solution</vt:lpstr>
      <vt:lpstr>Problem &amp; solution</vt:lpstr>
      <vt:lpstr>Problem &amp; solution</vt:lpstr>
      <vt:lpstr>Packages  &amp; Code</vt:lpstr>
      <vt:lpstr>PowerPoint Presentation</vt:lpstr>
      <vt:lpstr>Material &amp; Methods</vt:lpstr>
      <vt:lpstr>PowerPoint Presentation</vt:lpstr>
      <vt:lpstr>Market value &amp; opportunity</vt:lpstr>
      <vt:lpstr>PowerPoint Presentation</vt:lpstr>
      <vt:lpstr>Chatbot  demo </vt:lpstr>
      <vt:lpstr>Bot’s infographic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Tanay Sali</cp:lastModifiedBy>
  <cp:revision>4</cp:revision>
  <dcterms:modified xsi:type="dcterms:W3CDTF">2024-09-24T10:33:11Z</dcterms:modified>
</cp:coreProperties>
</file>