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-5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B367-7D95-A642-B42C-4E03A84D495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1A7A9-E0F6-134F-9945-6078BA27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A7A9-E0F6-134F-9945-6078BA2780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9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FE1A0-A956-BF43-A3B0-80A7B231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4E34C9-DE1A-1F48-B9C6-3B796D0E2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90662-37FA-5D4D-B1F3-2369DD9D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EB1515-E0AD-1C45-B411-C377670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ED80EA-74EC-C541-9C9D-A66F8EE9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967FB-42C8-2D4E-8F64-34AB36F9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2CC31E-7FBA-C949-86A2-10ED87C8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EF9350-1195-D043-964A-8898EF7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31C57E-7380-E541-8ACF-F83082B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45E8C9-6B47-6543-A636-7B63E72E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26221F-C3C1-5343-9F0D-98F438679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2A9364-7AB4-5B47-859A-572B45EA6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26182B-7553-7D4A-994E-F5DB07A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69BF7A-5B6E-9F45-A584-35161DEF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FF4A39-279C-D945-819C-C33A4DEC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B4F5E-574F-0A4D-A329-D1065809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B76FC5-042A-954B-9E06-13336804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0A2B21-3E2A-D94C-970A-756F043A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97EB4F-FD24-544E-B7C4-66F32D69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1DCF39-89A2-584C-929F-A8D77E08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BF89D-5800-0043-A6F1-E3C5C0AF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CEAD18-E200-814D-8F12-346B41BA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E9C4B-F2C7-9942-BBE8-FD2AE01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D67C47-217F-9E4A-8DE3-7B8100CD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AE04B1-A588-A345-84B6-B79E9E7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5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A7B92-5559-0C43-AF85-3F486F79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E44C3-E7D3-384A-9070-49AFE146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2CA8E5-A6EF-D945-993D-89565B23B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2470CC-6D14-334C-8615-B825C328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169A14-F264-4E44-91D0-DEC8021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4D9B76-608F-6847-A2B7-D8DF0492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89709-202F-C245-B943-41EBE0EE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555CF5-8436-8E45-B1A4-A6FAE2EF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645EC4-DE75-F543-9057-5A83F3B5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EC1F7B-35AE-E94C-B32D-EDF00559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956092-926D-1442-A95C-B0C0411B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29ECED-0358-BA46-833D-D5EA5139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940BEA5-82A4-A545-9040-54851C2B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DB6A7D-640F-614F-8485-DBB766CD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616E6-BE54-8F4B-B34F-66994EDC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028719-942A-2440-A13F-AB20DB02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C61DC0-51BC-F647-9A92-1642DB52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4A0E02-5F12-9A42-AB5D-8779752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FDD8DB-418C-8649-867F-D156D4DA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5C8EE0-A392-E542-BD45-3C04C630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7D6B2F-41EE-5746-B891-C338AA11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53DA4-78A2-684C-8D74-E2740032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2706D-BBC4-7D4F-8C3A-26C40DD9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EBAAC3-A868-1E47-9FD8-9FFD12DF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CD0C88-2600-2849-AC5A-DCFD940C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CC62FB-5972-7248-BABC-192ECE6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BD8A41-2C8F-DE42-8ECE-BDEB61B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F4758-22E2-0D4B-9F7B-5B2352E6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0CBA07E-C537-E44C-941D-3CAD9E8E7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4EAADF-6403-B242-BA92-08B772FA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4FEDC6-454A-AF4B-8E06-10B0D092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0B5736-6A4D-EC4D-BA21-B62BE109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341CAD-1088-5A40-9BCA-61BA0D00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3B345C-5C8C-0145-B8BB-841AF4E5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BFCBEE-62A8-B948-AA78-7CC0AC7D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E5B78-8269-9546-826C-8240C23E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FF85-4630-6C4F-A5A0-BD328C980753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F34A3A-5FF5-1144-82E6-77BA569E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75C2F-5F83-6740-B264-C0A1C5E28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4CB6E-9F24-9641-9458-175E5510E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Loan Default Predictive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B676A8-A470-F743-AE36-150B6DFC9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Classification Algorithms</a:t>
            </a:r>
          </a:p>
        </p:txBody>
      </p:sp>
      <p:pic>
        <p:nvPicPr>
          <p:cNvPr id="1025" name="Picture 1" descr="page1image552">
            <a:extLst>
              <a:ext uri="{FF2B5EF4-FFF2-40B4-BE49-F238E27FC236}">
                <a16:creationId xmlns:a16="http://schemas.microsoft.com/office/drawing/2014/main" xmlns="" id="{2E8168C7-33BF-E144-AF17-440815DB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217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552">
            <a:extLst>
              <a:ext uri="{FF2B5EF4-FFF2-40B4-BE49-F238E27FC236}">
                <a16:creationId xmlns:a16="http://schemas.microsoft.com/office/drawing/2014/main" xmlns="" id="{89367541-5920-3E43-889F-583A6F5B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217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1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F865A-AF27-394C-B25E-10F21B9B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13E4C-1BFE-4243-8D85-A6B26F06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we trying to do? </a:t>
            </a:r>
          </a:p>
          <a:p>
            <a:pPr lvl="1"/>
            <a:r>
              <a:rPr lang="en-US" dirty="0"/>
              <a:t>Better understand our loans and borrowers.</a:t>
            </a:r>
          </a:p>
          <a:p>
            <a:r>
              <a:rPr lang="en-US" b="1" dirty="0"/>
              <a:t>Why are we doing it?</a:t>
            </a:r>
          </a:p>
          <a:p>
            <a:pPr lvl="1"/>
            <a:r>
              <a:rPr lang="en-US" dirty="0"/>
              <a:t>To reduce the number of loans which get defaulted and thus reducing our losses.</a:t>
            </a:r>
          </a:p>
          <a:p>
            <a:r>
              <a:rPr lang="en-US" b="1" dirty="0"/>
              <a:t>How will we do this? </a:t>
            </a:r>
          </a:p>
          <a:p>
            <a:pPr lvl="1"/>
            <a:r>
              <a:rPr lang="en-US" dirty="0"/>
              <a:t>By building a model which would predict the probability of a current loan defaulting.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586AF-D214-1945-9667-72F7391D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E7101BA-95F4-664A-A441-40504311C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9881"/>
            <a:ext cx="10378272" cy="22677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A63113-F3F1-3F4D-AB00-993CAB9D9569}"/>
              </a:ext>
            </a:extLst>
          </p:cNvPr>
          <p:cNvSpPr/>
          <p:nvPr/>
        </p:nvSpPr>
        <p:spPr>
          <a:xfrm>
            <a:off x="838199" y="4389883"/>
            <a:ext cx="10515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Consumer loan data released by </a:t>
            </a:r>
            <a:r>
              <a:rPr lang="en-US" sz="2800" dirty="0" err="1"/>
              <a:t>LendingClub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880,000+ data points and 70+ features representing information about loan and borrowers.</a:t>
            </a:r>
          </a:p>
        </p:txBody>
      </p:sp>
    </p:spTree>
    <p:extLst>
      <p:ext uri="{BB962C8B-B14F-4D97-AF65-F5344CB8AC3E}">
        <p14:creationId xmlns:p14="http://schemas.microsoft.com/office/powerpoint/2010/main" val="247116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C561A-7665-164B-9F4C-832F0925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5BBF6-18E8-AF44-99E4-733C6BAB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799"/>
            <a:ext cx="10515600" cy="4652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aseline="30000" dirty="0">
                <a:solidFill>
                  <a:srgbClr val="000000"/>
                </a:solidFill>
                <a:latin typeface="Helvetica" pitchFamily="2" charset="0"/>
              </a:rPr>
              <a:t>   </a:t>
            </a:r>
            <a:endParaRPr lang="en-US" dirty="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xmlns="" id="{E25FE516-A2FE-0744-B51B-33011FF3C7D0}"/>
              </a:ext>
            </a:extLst>
          </p:cNvPr>
          <p:cNvSpPr/>
          <p:nvPr/>
        </p:nvSpPr>
        <p:spPr>
          <a:xfrm>
            <a:off x="481952" y="4336005"/>
            <a:ext cx="1490662" cy="1515979"/>
          </a:xfrm>
          <a:prstGeom prst="flowChartMagneticDisk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Loans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8FD5519-1CDA-D246-8B2D-1A7C4D5D647B}"/>
              </a:ext>
            </a:extLst>
          </p:cNvPr>
          <p:cNvCxnSpPr>
            <a:stCxn id="6" idx="4"/>
          </p:cNvCxnSpPr>
          <p:nvPr/>
        </p:nvCxnSpPr>
        <p:spPr>
          <a:xfrm>
            <a:off x="1972613" y="5093995"/>
            <a:ext cx="1097280" cy="0"/>
          </a:xfrm>
          <a:prstGeom prst="straightConnector1">
            <a:avLst/>
          </a:prstGeom>
          <a:ln w="44450">
            <a:tailEnd type="triangle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gnetic Disk 11">
            <a:extLst>
              <a:ext uri="{FF2B5EF4-FFF2-40B4-BE49-F238E27FC236}">
                <a16:creationId xmlns:a16="http://schemas.microsoft.com/office/drawing/2014/main" xmlns="" id="{3B36FECC-66C6-D547-A87C-969F457D4700}"/>
              </a:ext>
            </a:extLst>
          </p:cNvPr>
          <p:cNvSpPr/>
          <p:nvPr/>
        </p:nvSpPr>
        <p:spPr>
          <a:xfrm>
            <a:off x="3610443" y="1667438"/>
            <a:ext cx="1490662" cy="1515979"/>
          </a:xfrm>
          <a:prstGeom prst="flowChartMagneticDisk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Loans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51C0D3D-89E2-4948-BC94-28E471AE3F8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355774" y="3183417"/>
            <a:ext cx="0" cy="10209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cess 16">
            <a:extLst>
              <a:ext uri="{FF2B5EF4-FFF2-40B4-BE49-F238E27FC236}">
                <a16:creationId xmlns:a16="http://schemas.microsoft.com/office/drawing/2014/main" xmlns="" id="{6E6CA973-3C26-9B44-9D0F-89D048053A98}"/>
              </a:ext>
            </a:extLst>
          </p:cNvPr>
          <p:cNvSpPr/>
          <p:nvPr/>
        </p:nvSpPr>
        <p:spPr>
          <a:xfrm>
            <a:off x="6648726" y="4185636"/>
            <a:ext cx="2569464" cy="17007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output with loans classified in the given categories.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19152DA-06D0-6941-9771-9ADD1A7E1ACE}"/>
              </a:ext>
            </a:extLst>
          </p:cNvPr>
          <p:cNvCxnSpPr>
            <a:cxnSpLocks/>
          </p:cNvCxnSpPr>
          <p:nvPr/>
        </p:nvCxnSpPr>
        <p:spPr>
          <a:xfrm>
            <a:off x="5639357" y="5036462"/>
            <a:ext cx="100936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cess 19">
            <a:extLst>
              <a:ext uri="{FF2B5EF4-FFF2-40B4-BE49-F238E27FC236}">
                <a16:creationId xmlns:a16="http://schemas.microsoft.com/office/drawing/2014/main" xmlns="" id="{55768432-F772-7F41-8496-EEB2E3FE7C40}"/>
              </a:ext>
            </a:extLst>
          </p:cNvPr>
          <p:cNvSpPr/>
          <p:nvPr/>
        </p:nvSpPr>
        <p:spPr>
          <a:xfrm>
            <a:off x="8940528" y="1676740"/>
            <a:ext cx="2569464" cy="17007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the output to the original ‘Current Loans’ dataset.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xmlns="" id="{CB0F37D1-23CB-5243-BBB5-418281B97404}"/>
              </a:ext>
            </a:extLst>
          </p:cNvPr>
          <p:cNvSpPr/>
          <p:nvPr/>
        </p:nvSpPr>
        <p:spPr>
          <a:xfrm>
            <a:off x="3069893" y="4185636"/>
            <a:ext cx="2571763" cy="1701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Data Wrangling</a:t>
            </a:r>
          </a:p>
          <a:p>
            <a:pPr marL="342900" indent="-342900">
              <a:buAutoNum type="arabicParenR"/>
            </a:pPr>
            <a:r>
              <a:rPr lang="en-US" dirty="0"/>
              <a:t>Data Story</a:t>
            </a:r>
          </a:p>
          <a:p>
            <a:pPr marL="342900" indent="-342900">
              <a:buAutoNum type="arabicParenR"/>
            </a:pPr>
            <a:r>
              <a:rPr lang="en-US" dirty="0"/>
              <a:t>EDA</a:t>
            </a:r>
          </a:p>
          <a:p>
            <a:pPr marL="342900" indent="-342900">
              <a:buAutoNum type="arabicParenR"/>
            </a:pPr>
            <a:r>
              <a:rPr lang="en-US" dirty="0"/>
              <a:t>In depth analysis</a:t>
            </a:r>
          </a:p>
          <a:p>
            <a:pPr marL="342900" indent="-342900">
              <a:buAutoNum type="arabicParenR"/>
            </a:pPr>
            <a:r>
              <a:rPr lang="en-US" dirty="0"/>
              <a:t>Predictive Modeling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B7EFD11-DE63-B74D-BD1E-CFA7C8CB802F}"/>
              </a:ext>
            </a:extLst>
          </p:cNvPr>
          <p:cNvCxnSpPr/>
          <p:nvPr/>
        </p:nvCxnSpPr>
        <p:spPr>
          <a:xfrm rot="5400000" flipH="1" flipV="1">
            <a:off x="8892256" y="3703458"/>
            <a:ext cx="1658938" cy="1007070"/>
          </a:xfrm>
          <a:prstGeom prst="bentConnector3">
            <a:avLst>
              <a:gd name="adj1" fmla="val -813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3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673EA-4B79-534B-9766-3E3F9266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ED609D-66E1-034D-BFAB-9EC610B1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loan amount is $13,000.</a:t>
            </a:r>
          </a:p>
          <a:p>
            <a:r>
              <a:rPr lang="en-US" dirty="0"/>
              <a:t>Most of our borrowers are from California.</a:t>
            </a:r>
          </a:p>
          <a:p>
            <a:r>
              <a:rPr lang="en-US" dirty="0"/>
              <a:t>Most of the loans are for debt consolidation or to pay credit cards.</a:t>
            </a:r>
          </a:p>
          <a:p>
            <a:r>
              <a:rPr lang="en-US" dirty="0"/>
              <a:t>Employment length of most our borrowers is either between 1 to 5 years or 10+ years.</a:t>
            </a:r>
          </a:p>
          <a:p>
            <a:r>
              <a:rPr lang="en-US" dirty="0"/>
              <a:t>Joint Applications have higher interest rate as compared to Individual applications </a:t>
            </a:r>
          </a:p>
          <a:p>
            <a:r>
              <a:rPr lang="en-US" dirty="0"/>
              <a:t>60 months term has higher interest rate than a 36 months term.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040F6-762A-2041-AA01-A62FD6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B057F-FBA1-4E44-A8EC-6807C181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were multiple challenges which we had to overcome. Here are our top challenges along with the approach we took to resolve them.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cleansing </a:t>
            </a:r>
            <a:r>
              <a:rPr lang="en-US" dirty="0"/>
              <a:t>– We treated all missing values and converted categorical features into numeric.</a:t>
            </a:r>
          </a:p>
          <a:p>
            <a:r>
              <a:rPr lang="en-US" b="1" dirty="0"/>
              <a:t>Feature engineering – </a:t>
            </a:r>
            <a:r>
              <a:rPr lang="en-US" dirty="0"/>
              <a:t>We applied EDA and Inferential statistics to understand the relationship between various features.</a:t>
            </a:r>
          </a:p>
          <a:p>
            <a:r>
              <a:rPr lang="en-US" b="1" dirty="0"/>
              <a:t>Imbalanced dataset - </a:t>
            </a:r>
            <a:r>
              <a:rPr lang="en-US" dirty="0"/>
              <a:t>We resolved this by oversampling using SMOTE() and ADASYN().</a:t>
            </a:r>
          </a:p>
          <a:p>
            <a:r>
              <a:rPr lang="en-US" b="1" dirty="0"/>
              <a:t>Low Accuracy – </a:t>
            </a:r>
            <a:r>
              <a:rPr lang="en-US" dirty="0"/>
              <a:t>We tried different and more advanced models like Decision Tree and Random Forest.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2620" cy="1133766"/>
          </a:xfrm>
        </p:spPr>
        <p:txBody>
          <a:bodyPr>
            <a:normAutofit/>
          </a:bodyPr>
          <a:lstStyle/>
          <a:p>
            <a:r>
              <a:rPr lang="en-US" dirty="0" smtClean="0"/>
              <a:t>Algorithmic experimentation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6058"/>
              </p:ext>
            </p:extLst>
          </p:nvPr>
        </p:nvGraphicFramePr>
        <p:xfrm>
          <a:off x="838200" y="1665438"/>
          <a:ext cx="10515600" cy="479671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257800"/>
                <a:gridCol w="5257800"/>
              </a:tblGrid>
              <a:tr h="60780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Algorithm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Observations</a:t>
                      </a:r>
                      <a:endParaRPr lang="en-US" sz="3600" b="0" dirty="0"/>
                    </a:p>
                  </a:txBody>
                  <a:tcPr/>
                </a:tc>
              </a:tr>
              <a:tr h="40439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Logistic Regression (naïve)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Easy to train; generally low accuracy</a:t>
                      </a:r>
                      <a:endParaRPr lang="en-US" sz="1800" dirty="0"/>
                    </a:p>
                  </a:txBody>
                  <a:tcPr/>
                </a:tc>
              </a:tr>
              <a:tr h="64327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Logistic</a:t>
                      </a:r>
                      <a:r>
                        <a:rPr lang="en-US" sz="2000" b="1" baseline="0" dirty="0" smtClean="0"/>
                        <a:t> Regression (w/ Regularization </a:t>
                      </a:r>
                      <a:r>
                        <a:rPr lang="en-US" sz="2000" b="1" baseline="0" dirty="0" err="1" smtClean="0"/>
                        <a:t>param</a:t>
                      </a:r>
                      <a:r>
                        <a:rPr lang="en-US" sz="2000" b="1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Easy to train, and tune; accuracy</a:t>
                      </a:r>
                      <a:r>
                        <a:rPr lang="en-US" sz="1800" baseline="0" dirty="0" smtClean="0"/>
                        <a:t> can be improved by experimenting with different values of C</a:t>
                      </a:r>
                      <a:endParaRPr lang="en-US" sz="1800" dirty="0"/>
                    </a:p>
                  </a:txBody>
                  <a:tcPr/>
                </a:tc>
              </a:tr>
              <a:tr h="291493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Decision Trees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Simple to understand and to interpret.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Trees can be visualized.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Requires little data preparation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The cost of using the tree (i.e., predicting data) is logarithmic in the number of data points used to train the tree.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Able to handle both numerical and categorical data.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Decision-tree learners can create over-complex trees that do not generalize the data well (overfitting)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6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</a:t>
            </a:r>
            <a:r>
              <a:rPr lang="en-US" dirty="0" smtClean="0"/>
              <a:t>experimentation(contd.)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29927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Algorithm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Observations</a:t>
                      </a:r>
                      <a:endParaRPr lang="en-US" sz="3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</a:t>
                      </a:r>
                      <a:r>
                        <a:rPr lang="en-US" b="1" baseline="0" dirty="0" smtClean="0"/>
                        <a:t>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 problem with decision trees like CART is that they are greedy and thus the decision trees can have a lot of structural similarities and in turn have high correlation in their predictions.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Random forest changes the algorithm for the way that the sub-trees are learned so that the resulting predictions from all of the </a:t>
                      </a:r>
                      <a:r>
                        <a:rPr lang="en-US" dirty="0" err="1" smtClean="0"/>
                        <a:t>subtrees</a:t>
                      </a:r>
                      <a:r>
                        <a:rPr lang="en-US" dirty="0" smtClean="0"/>
                        <a:t> have less correlation.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96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experimentation(contd.)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981715"/>
              </p:ext>
            </p:extLst>
          </p:nvPr>
        </p:nvGraphicFramePr>
        <p:xfrm>
          <a:off x="838200" y="1825625"/>
          <a:ext cx="10515600" cy="48678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57800"/>
                <a:gridCol w="5257800"/>
              </a:tblGrid>
              <a:tr h="48678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Model </a:t>
                      </a:r>
                      <a:r>
                        <a:rPr lang="en-US" sz="1600" b="1" u="sng" dirty="0" smtClean="0"/>
                        <a:t>Features </a:t>
                      </a:r>
                      <a:r>
                        <a:rPr lang="en-US" sz="1600" b="1" u="sng" dirty="0" smtClean="0"/>
                        <a:t> </a:t>
                      </a:r>
                      <a:endParaRPr lang="en-US" sz="1600" b="1" u="sng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Stochastic Gradient Boosting with sub-sampling at the row, column and column per split levels.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Regularized Gradient Boosting with both L1 and L2 regularization.</a:t>
                      </a:r>
                    </a:p>
                    <a:p>
                      <a:r>
                        <a:rPr lang="en-US" sz="1600" b="1" u="sng" dirty="0" smtClean="0"/>
                        <a:t>System </a:t>
                      </a:r>
                      <a:r>
                        <a:rPr lang="en-US" sz="1600" b="1" u="sng" dirty="0" smtClean="0"/>
                        <a:t>Features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Parallelization of tree construction using all of </a:t>
                      </a:r>
                      <a:r>
                        <a:rPr lang="en-US" sz="1600" b="0" dirty="0" smtClean="0"/>
                        <a:t>available CPU </a:t>
                      </a:r>
                      <a:r>
                        <a:rPr lang="en-US" sz="1600" b="0" dirty="0" smtClean="0"/>
                        <a:t>cores during training.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Distributed Computing for training very large models using a cluster of machines.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Out-of-Core Computing for very large datasets that don’t fit into memory.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Cache Optimization of data structures and algorithm to make best use of hardware.</a:t>
                      </a:r>
                    </a:p>
                    <a:p>
                      <a:r>
                        <a:rPr lang="en-US" sz="1600" b="1" u="sng" dirty="0" smtClean="0"/>
                        <a:t>Algorithm </a:t>
                      </a:r>
                      <a:r>
                        <a:rPr lang="en-US" sz="1600" b="1" u="sng" dirty="0" smtClean="0"/>
                        <a:t>Features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Sparse </a:t>
                      </a:r>
                      <a:r>
                        <a:rPr lang="en-US" sz="1600" b="0" dirty="0" smtClean="0"/>
                        <a:t>Aware implementation with automatic handling of missing data values.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 smtClean="0"/>
                        <a:t>Continued </a:t>
                      </a:r>
                      <a:r>
                        <a:rPr lang="en-US" sz="1600" b="0" dirty="0" smtClean="0"/>
                        <a:t>Training so that you can further boost an already fitted model on new data.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3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604</Words>
  <Application>Microsoft Macintosh PowerPoint</Application>
  <PresentationFormat>Custom</PresentationFormat>
  <Paragraphs>73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Loan Default Predictive Modeling</vt:lpstr>
      <vt:lpstr>Overview</vt:lpstr>
      <vt:lpstr>Data Set</vt:lpstr>
      <vt:lpstr>Process</vt:lpstr>
      <vt:lpstr>Discoveries</vt:lpstr>
      <vt:lpstr>Challenges</vt:lpstr>
      <vt:lpstr>Algorithmic experimentation</vt:lpstr>
      <vt:lpstr>Algorithmic experimentation(contd.)</vt:lpstr>
      <vt:lpstr>Algorithmic experimentation(contd.)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Loan Default Predictive Modeling</dc:title>
  <dc:creator>Ramyata Mehrotra</dc:creator>
  <cp:lastModifiedBy>Ramyata Mehrotra</cp:lastModifiedBy>
  <cp:revision>34</cp:revision>
  <dcterms:created xsi:type="dcterms:W3CDTF">2018-08-04T18:28:53Z</dcterms:created>
  <dcterms:modified xsi:type="dcterms:W3CDTF">2018-08-19T21:12:54Z</dcterms:modified>
</cp:coreProperties>
</file>