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-4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DB367-7D95-A642-B42C-4E03A84D4954}" type="datetimeFigureOut">
              <a:rPr lang="en-US" smtClean="0"/>
              <a:t>8/21/18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1A7A9-E0F6-134F-9945-6078BA27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2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1A7A9-E0F6-134F-9945-6078BA2780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00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1A7A9-E0F6-134F-9945-6078BA2780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99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AFE1A0-A956-BF43-A3B0-80A7B2318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94E34C9-DE1A-1F48-B9C6-3B796D0E2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590662-37FA-5D4D-B1F3-2369DD9D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EB1515-E0AD-1C45-B411-C3776708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ED80EA-74EC-C541-9C9D-A66F8EE9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2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1967FB-42C8-2D4E-8F64-34AB36F9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D2CC31E-7FBA-C949-86A2-10ED87C89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EF9350-1195-D043-964A-8898EF75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F31C57E-7380-E541-8ACF-F83082B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45E8C9-6B47-6543-A636-7B63E72E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8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26221F-C3C1-5343-9F0D-98F438679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22A9364-7AB4-5B47-859A-572B45EA6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26182B-7553-7D4A-994E-F5DB07AC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69BF7A-5B6E-9F45-A584-35161DEF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FF4A39-279C-D945-819C-C33A4DEC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4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7B4F5E-574F-0A4D-A329-D1065809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B76FC5-042A-954B-9E06-133368043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0A2B21-3E2A-D94C-970A-756F043A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97EB4F-FD24-544E-B7C4-66F32D69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1DCF39-89A2-584C-929F-A8D77E08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6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5BF89D-5800-0043-A6F1-E3C5C0AF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BCEAD18-E200-814D-8F12-346B41BA4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E9C4B-F2C7-9942-BBE8-FD2AE01D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D67C47-217F-9E4A-8DE3-7B8100CD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AE04B1-A588-A345-84B6-B79E9E72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5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9A7B92-5559-0C43-AF85-3F486F79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3E44C3-E7D3-384A-9070-49AFE146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42CA8E5-A6EF-D945-993D-89565B23B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92470CC-6D14-334C-8615-B825C328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7169A14-F264-4E44-91D0-DEC8021F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A4D9B76-608F-6847-A2B7-D8DF0492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2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789709-202F-C245-B943-41EBE0EE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3555CF5-8436-8E45-B1A4-A6FAE2EFA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6645EC4-DE75-F543-9057-5A83F3B5F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9EC1F7B-35AE-E94C-B32D-EDF005596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7956092-926D-1442-A95C-B0C0411BF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E29ECED-0358-BA46-833D-D5EA5139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940BEA5-82A4-A545-9040-54851C2B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FDB6A7D-640F-614F-8485-DBB766CD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0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616E6-BE54-8F4B-B34F-66994EDC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3028719-942A-2440-A13F-AB20DB02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8C61DC0-51BC-F647-9A92-1642DB52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04A0E02-5F12-9A42-AB5D-87797524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6FDD8DB-418C-8649-867F-D156D4DA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B5C8EE0-A392-E542-BD45-3C04C630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7D6B2F-41EE-5746-B891-C338AA11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6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953DA4-78A2-684C-8D74-E2740032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32706D-BBC4-7D4F-8C3A-26C40DD93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AEBAAC3-A868-1E47-9FD8-9FFD12DF8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FCD0C88-2600-2849-AC5A-DCFD940C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4CC62FB-5972-7248-BABC-192ECE68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7BD8A41-2C8F-DE42-8ECE-BDEB61B9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3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AF4758-22E2-0D4B-9F7B-5B2352E67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0CBA07E-C537-E44C-941D-3CAD9E8E7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84EAADF-6403-B242-BA92-08B772FAD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44FEDC6-454A-AF4B-8E06-10B0D092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10B5736-6A4D-EC4D-BA21-B62BE109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0341CAD-1088-5A40-9BCA-61BA0D00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73B345C-5C8C-0145-B8BB-841AF4E5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5BFCBEE-62A8-B948-AA78-7CC0AC7D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6E5B78-8269-9546-826C-8240C23EB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5FF85-4630-6C4F-A5A0-BD328C980753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0F34A3A-5FF5-1144-82E6-77BA569EF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875C2F-5F83-6740-B264-C0A1C5E28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44CB6E-9F24-9641-9458-175E5510E2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 smtClean="0"/>
              <a:t>Store Sales Prediction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9B676A8-A470-F743-AE36-150B6DFC9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XGBoost</a:t>
            </a:r>
            <a:r>
              <a:rPr lang="en-US" dirty="0" smtClean="0"/>
              <a:t> and Deep Learning </a:t>
            </a:r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1025" name="Picture 1" descr="page1image552">
            <a:extLst>
              <a:ext uri="{FF2B5EF4-FFF2-40B4-BE49-F238E27FC236}">
                <a16:creationId xmlns="" xmlns:a16="http://schemas.microsoft.com/office/drawing/2014/main" id="{2E8168C7-33BF-E144-AF17-440815DBC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217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1image552">
            <a:extLst>
              <a:ext uri="{FF2B5EF4-FFF2-40B4-BE49-F238E27FC236}">
                <a16:creationId xmlns="" xmlns:a16="http://schemas.microsoft.com/office/drawing/2014/main" id="{89367541-5920-3E43-889F-583A6F5B2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217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51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2F865A-AF27-394C-B25E-10F21B9B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C13E4C-1BFE-4243-8D85-A6B26F061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What are we trying to do? </a:t>
            </a:r>
          </a:p>
          <a:p>
            <a:pPr lvl="1" algn="just"/>
            <a:r>
              <a:rPr lang="en-US" dirty="0" smtClean="0"/>
              <a:t>Predict </a:t>
            </a:r>
            <a:r>
              <a:rPr lang="en-US" dirty="0"/>
              <a:t>6 weeks of daily sales for 1,115 stores located across Germany.</a:t>
            </a:r>
            <a:endParaRPr lang="en-US" dirty="0" smtClean="0"/>
          </a:p>
          <a:p>
            <a:pPr algn="just"/>
            <a:r>
              <a:rPr lang="en-US" b="1" dirty="0" smtClean="0"/>
              <a:t>Why </a:t>
            </a:r>
            <a:r>
              <a:rPr lang="en-US" b="1" dirty="0"/>
              <a:t>are we doing it?</a:t>
            </a:r>
          </a:p>
          <a:p>
            <a:pPr lvl="1" algn="just"/>
            <a:r>
              <a:rPr lang="en-US" dirty="0" smtClean="0"/>
              <a:t>Reliable </a:t>
            </a:r>
            <a:r>
              <a:rPr lang="en-US" dirty="0"/>
              <a:t>sales forecasts enable store managers to create effective staff schedules that increase productivity and </a:t>
            </a:r>
            <a:r>
              <a:rPr lang="en-US" dirty="0" smtClean="0"/>
              <a:t>motivation.</a:t>
            </a:r>
          </a:p>
          <a:p>
            <a:pPr algn="just"/>
            <a:r>
              <a:rPr lang="en-US" b="1" dirty="0" smtClean="0"/>
              <a:t>How </a:t>
            </a:r>
            <a:r>
              <a:rPr lang="en-US" b="1" dirty="0"/>
              <a:t>will we do this? </a:t>
            </a:r>
          </a:p>
          <a:p>
            <a:pPr lvl="1" algn="just"/>
            <a:r>
              <a:rPr lang="en-US" dirty="0"/>
              <a:t>By </a:t>
            </a:r>
            <a:r>
              <a:rPr lang="en-US" dirty="0" smtClean="0"/>
              <a:t>analysis of historical sales data and using that understanding to build a </a:t>
            </a:r>
            <a:r>
              <a:rPr lang="en-US" dirty="0"/>
              <a:t>model which </a:t>
            </a:r>
            <a:r>
              <a:rPr lang="en-US" dirty="0" smtClean="0"/>
              <a:t>which will have the ability to forecast future sales.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1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2586AF-D214-1945-9667-72F7391D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Set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14355" b="14355"/>
          <a:stretch>
            <a:fillRect/>
          </a:stretch>
        </p:blipFill>
        <p:spPr>
          <a:xfrm>
            <a:off x="838200" y="1497013"/>
            <a:ext cx="10515600" cy="4679950"/>
          </a:xfrm>
        </p:spPr>
      </p:pic>
    </p:spTree>
    <p:extLst>
      <p:ext uri="{BB962C8B-B14F-4D97-AF65-F5344CB8AC3E}">
        <p14:creationId xmlns:p14="http://schemas.microsoft.com/office/powerpoint/2010/main" val="247116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1C561A-7665-164B-9F4C-832F09258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681"/>
          </a:xfrm>
        </p:spPr>
        <p:txBody>
          <a:bodyPr/>
          <a:lstStyle/>
          <a:p>
            <a:r>
              <a:rPr lang="en-US" b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55BBF6-18E8-AF44-99E4-733C6BAB1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807"/>
            <a:ext cx="10515600" cy="459368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aseline="30000" dirty="0">
                <a:solidFill>
                  <a:srgbClr val="000000"/>
                </a:solidFill>
                <a:latin typeface="Helvetica" pitchFamily="2" charset="0"/>
              </a:rPr>
              <a:t>   </a:t>
            </a:r>
            <a:endParaRPr lang="en-US" dirty="0"/>
          </a:p>
        </p:txBody>
      </p:sp>
      <p:sp>
        <p:nvSpPr>
          <p:cNvPr id="6" name="Magnetic Disk 5">
            <a:extLst>
              <a:ext uri="{FF2B5EF4-FFF2-40B4-BE49-F238E27FC236}">
                <a16:creationId xmlns="" xmlns:a16="http://schemas.microsoft.com/office/drawing/2014/main" id="{E25FE516-A2FE-0744-B51B-33011FF3C7D0}"/>
              </a:ext>
            </a:extLst>
          </p:cNvPr>
          <p:cNvSpPr/>
          <p:nvPr/>
        </p:nvSpPr>
        <p:spPr>
          <a:xfrm>
            <a:off x="838200" y="4219703"/>
            <a:ext cx="1490662" cy="1700784"/>
          </a:xfrm>
          <a:prstGeom prst="flowChartMagneticDisk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 dataset</a:t>
            </a:r>
            <a:endParaRPr lang="en-US" dirty="0"/>
          </a:p>
        </p:txBody>
      </p:sp>
      <p:sp>
        <p:nvSpPr>
          <p:cNvPr id="12" name="Magnetic Disk 11">
            <a:extLst>
              <a:ext uri="{FF2B5EF4-FFF2-40B4-BE49-F238E27FC236}">
                <a16:creationId xmlns="" xmlns:a16="http://schemas.microsoft.com/office/drawing/2014/main" id="{3B36FECC-66C6-D547-A87C-969F457D4700}"/>
              </a:ext>
            </a:extLst>
          </p:cNvPr>
          <p:cNvSpPr/>
          <p:nvPr/>
        </p:nvSpPr>
        <p:spPr>
          <a:xfrm>
            <a:off x="4851067" y="1326807"/>
            <a:ext cx="1490662" cy="1670170"/>
          </a:xfrm>
          <a:prstGeom prst="flowChartMagneticDisk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datasets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151C0D3D-89E2-4948-BC94-28E471AE3F85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>
            <a:off x="5596398" y="2996977"/>
            <a:ext cx="1" cy="122185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rocess 16">
            <a:extLst>
              <a:ext uri="{FF2B5EF4-FFF2-40B4-BE49-F238E27FC236}">
                <a16:creationId xmlns="" xmlns:a16="http://schemas.microsoft.com/office/drawing/2014/main" id="{6E6CA973-3C26-9B44-9D0F-89D048053A98}"/>
              </a:ext>
            </a:extLst>
          </p:cNvPr>
          <p:cNvSpPr/>
          <p:nvPr/>
        </p:nvSpPr>
        <p:spPr>
          <a:xfrm>
            <a:off x="8784336" y="4219703"/>
            <a:ext cx="2569464" cy="17007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 Forecast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619152DA-06D0-6941-9771-9ADD1A7E1ACE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6882280" y="5069661"/>
            <a:ext cx="1902056" cy="43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rocess 14">
            <a:extLst>
              <a:ext uri="{FF2B5EF4-FFF2-40B4-BE49-F238E27FC236}">
                <a16:creationId xmlns="" xmlns:a16="http://schemas.microsoft.com/office/drawing/2014/main" id="{CB0F37D1-23CB-5243-BBB5-418281B97404}"/>
              </a:ext>
            </a:extLst>
          </p:cNvPr>
          <p:cNvSpPr/>
          <p:nvPr/>
        </p:nvSpPr>
        <p:spPr>
          <a:xfrm>
            <a:off x="4310517" y="4218834"/>
            <a:ext cx="2571763" cy="17016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/>
              <a:t>Data Wrangling</a:t>
            </a:r>
          </a:p>
          <a:p>
            <a:pPr marL="342900" indent="-342900">
              <a:buAutoNum type="arabicParenR"/>
            </a:pPr>
            <a:r>
              <a:rPr lang="en-US" dirty="0"/>
              <a:t>Data Story</a:t>
            </a:r>
          </a:p>
          <a:p>
            <a:pPr marL="342900" indent="-342900">
              <a:buAutoNum type="arabicParenR"/>
            </a:pPr>
            <a:r>
              <a:rPr lang="en-US" dirty="0"/>
              <a:t>EDA</a:t>
            </a:r>
          </a:p>
          <a:p>
            <a:pPr marL="342900" indent="-342900">
              <a:buAutoNum type="arabicParenR"/>
            </a:pPr>
            <a:r>
              <a:rPr lang="en-US" dirty="0" smtClean="0"/>
              <a:t>Time series analysis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smtClean="0"/>
              <a:t>Model training</a:t>
            </a:r>
          </a:p>
          <a:p>
            <a:pPr marL="342900" indent="-342900">
              <a:buAutoNum type="arabicParenR"/>
            </a:pPr>
            <a:r>
              <a:rPr lang="en-US" dirty="0" smtClean="0"/>
              <a:t>Forecasting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619152DA-06D0-6941-9771-9ADD1A7E1ACE}"/>
              </a:ext>
            </a:extLst>
          </p:cNvPr>
          <p:cNvCxnSpPr>
            <a:cxnSpLocks/>
            <a:stCxn id="6" idx="4"/>
            <a:endCxn id="15" idx="1"/>
          </p:cNvCxnSpPr>
          <p:nvPr/>
        </p:nvCxnSpPr>
        <p:spPr>
          <a:xfrm flipV="1">
            <a:off x="2328862" y="5069661"/>
            <a:ext cx="1981655" cy="43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3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3673EA-4B79-534B-9766-3E3F9266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Discoveries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ED609D-66E1-034D-BFAB-9EC610B1A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The </a:t>
            </a:r>
            <a:r>
              <a:rPr lang="en-US" dirty="0" err="1" smtClean="0">
                <a:latin typeface="Gill Sans Light"/>
                <a:cs typeface="Gill Sans Light"/>
              </a:rPr>
              <a:t>StoreType</a:t>
            </a:r>
            <a:r>
              <a:rPr lang="en-US" dirty="0" smtClean="0">
                <a:latin typeface="Gill Sans Light"/>
                <a:cs typeface="Gill Sans Light"/>
              </a:rPr>
              <a:t> is A is most crowded with highest sales.</a:t>
            </a:r>
          </a:p>
          <a:p>
            <a:r>
              <a:rPr lang="en-US" dirty="0" err="1" smtClean="0">
                <a:latin typeface="Gill Sans Light"/>
                <a:cs typeface="Gill Sans Light"/>
              </a:rPr>
              <a:t>StoreType</a:t>
            </a:r>
            <a:r>
              <a:rPr lang="en-US" dirty="0" smtClean="0">
                <a:latin typeface="Gill Sans Light"/>
                <a:cs typeface="Gill Sans Light"/>
              </a:rPr>
              <a:t> D with highest Sale per Customer  indicates a strong and more valuable Buyer Cart. </a:t>
            </a:r>
          </a:p>
          <a:p>
            <a:r>
              <a:rPr lang="en-US" dirty="0" smtClean="0">
                <a:latin typeface="Gill Sans Light"/>
                <a:cs typeface="Gill Sans Light"/>
              </a:rPr>
              <a:t>Low </a:t>
            </a:r>
            <a:r>
              <a:rPr lang="en-US" dirty="0" err="1" smtClean="0">
                <a:latin typeface="Gill Sans Light"/>
                <a:cs typeface="Gill Sans Light"/>
              </a:rPr>
              <a:t>SalePerCustomer</a:t>
            </a:r>
            <a:r>
              <a:rPr lang="en-US" dirty="0" smtClean="0">
                <a:latin typeface="Gill Sans Light"/>
                <a:cs typeface="Gill Sans Light"/>
              </a:rPr>
              <a:t> amount for </a:t>
            </a:r>
            <a:r>
              <a:rPr lang="en-US" dirty="0" err="1" smtClean="0">
                <a:latin typeface="Gill Sans Light"/>
                <a:cs typeface="Gill Sans Light"/>
              </a:rPr>
              <a:t>StoreType</a:t>
            </a:r>
            <a:r>
              <a:rPr lang="en-US" dirty="0" smtClean="0">
                <a:latin typeface="Gill Sans Light"/>
                <a:cs typeface="Gill Sans Light"/>
              </a:rPr>
              <a:t> B alludes to the possibility that people are essentially shopping for sundry items.</a:t>
            </a:r>
          </a:p>
          <a:p>
            <a:r>
              <a:rPr lang="en-US" dirty="0" smtClean="0">
                <a:latin typeface="Gill Sans Light"/>
                <a:cs typeface="Gill Sans Light"/>
              </a:rPr>
              <a:t>Customers tends to buy more on Mondays when there's a single promotion running (Promo) and on Sundays when there is no promotion at all (both Promo and Promo1 are equal to 0).</a:t>
            </a:r>
            <a:endParaRPr lang="en-US" dirty="0" smtClean="0">
              <a:latin typeface="Gill Sans Light"/>
              <a:cs typeface="Gill Sans Light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9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C040F6-762A-2041-AA01-A62FD60A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Wrangling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7B057F-FBA1-4E44-A8EC-6807C1815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convert non-numerical features into numerical features.</a:t>
            </a:r>
          </a:p>
          <a:p>
            <a:r>
              <a:rPr lang="en-US" dirty="0"/>
              <a:t>Feature Engineering </a:t>
            </a:r>
            <a:r>
              <a:rPr lang="en-US" dirty="0" smtClean="0"/>
              <a:t>--</a:t>
            </a:r>
            <a:r>
              <a:rPr lang="en-US" dirty="0"/>
              <a:t> </a:t>
            </a:r>
            <a:r>
              <a:rPr lang="en-US" dirty="0" smtClean="0"/>
              <a:t>combine multiple features into a single feature for improved insights.</a:t>
            </a:r>
          </a:p>
          <a:p>
            <a:r>
              <a:rPr lang="en-US" dirty="0" smtClean="0"/>
              <a:t>Feature Engineering -- combine Sales data with </a:t>
            </a:r>
            <a:r>
              <a:rPr lang="en-US" dirty="0"/>
              <a:t>public </a:t>
            </a:r>
            <a:r>
              <a:rPr lang="en-US" dirty="0" smtClean="0"/>
              <a:t>datasets to add context to problem.</a:t>
            </a:r>
          </a:p>
          <a:p>
            <a:r>
              <a:rPr lang="en-US" dirty="0"/>
              <a:t>To account for seasonality in data.</a:t>
            </a:r>
          </a:p>
          <a:p>
            <a:r>
              <a:rPr lang="en-US" dirty="0"/>
              <a:t>To identify and account for holidays.</a:t>
            </a:r>
          </a:p>
          <a:p>
            <a:r>
              <a:rPr lang="en-US" dirty="0"/>
              <a:t>To frame a time series forecasting problem as supervised learning</a:t>
            </a:r>
            <a:r>
              <a:rPr lang="en-US" dirty="0" smtClean="0"/>
              <a:t>.</a:t>
            </a:r>
          </a:p>
          <a:p>
            <a:r>
              <a:rPr lang="en-US" dirty="0"/>
              <a:t>To develop an autoregressive forecast model using lagged observations.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78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2620" cy="1133766"/>
          </a:xfrm>
        </p:spPr>
        <p:txBody>
          <a:bodyPr>
            <a:normAutofit/>
          </a:bodyPr>
          <a:lstStyle/>
          <a:p>
            <a:r>
              <a:rPr lang="en-US" dirty="0" smtClean="0"/>
              <a:t>Algorithmic experimentation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548530"/>
              </p:ext>
            </p:extLst>
          </p:nvPr>
        </p:nvGraphicFramePr>
        <p:xfrm>
          <a:off x="838200" y="1665440"/>
          <a:ext cx="10515600" cy="502388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257800"/>
                <a:gridCol w="5257800"/>
              </a:tblGrid>
              <a:tr h="589863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Algorithm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Observations</a:t>
                      </a:r>
                      <a:endParaRPr lang="en-US" sz="3600" b="0" dirty="0"/>
                    </a:p>
                  </a:txBody>
                  <a:tcPr/>
                </a:tc>
              </a:tr>
              <a:tr h="84266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ARIMA</a:t>
                      </a:r>
                      <a:endParaRPr 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Good starting point for initial exploration</a:t>
                      </a:r>
                      <a:r>
                        <a:rPr lang="en-US" sz="1800" baseline="0" dirty="0" smtClean="0"/>
                        <a:t> and modeling</a:t>
                      </a:r>
                      <a:endParaRPr lang="en-US" sz="18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Accurate </a:t>
                      </a:r>
                      <a:r>
                        <a:rPr lang="en-US" sz="1800" baseline="0" dirty="0" smtClean="0"/>
                        <a:t>forecasting</a:t>
                      </a:r>
                      <a:endParaRPr lang="en-US" sz="1800" dirty="0"/>
                    </a:p>
                  </a:txBody>
                  <a:tcPr/>
                </a:tc>
              </a:tr>
              <a:tr h="13482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Seasonal 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Good starting point for initial exploration</a:t>
                      </a:r>
                      <a:r>
                        <a:rPr lang="en-US" sz="1800" baseline="0" dirty="0" smtClean="0"/>
                        <a:t> and modeling</a:t>
                      </a:r>
                      <a:endParaRPr lang="en-US" sz="18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Accurate </a:t>
                      </a:r>
                      <a:r>
                        <a:rPr lang="en-US" sz="1800" baseline="0" dirty="0" smtClean="0"/>
                        <a:t>forecasting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aseline="0" dirty="0" smtClean="0"/>
                        <a:t>Can account for Seasonality in the data.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aseline="0" dirty="0" smtClean="0"/>
                        <a:t>Need a lot of experimentation to get it right.</a:t>
                      </a:r>
                      <a:endParaRPr lang="en-US" sz="1800" dirty="0"/>
                    </a:p>
                  </a:txBody>
                  <a:tcPr/>
                </a:tc>
              </a:tr>
              <a:tr h="200636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Neural</a:t>
                      </a:r>
                      <a:r>
                        <a:rPr lang="en-US" sz="2000" b="1" baseline="0" dirty="0" smtClean="0"/>
                        <a:t> Nets/ Deep Learning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Require large volume of data.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Difficult to setup</a:t>
                      </a:r>
                      <a:r>
                        <a:rPr lang="en-US" sz="1800" baseline="0" dirty="0" smtClean="0"/>
                        <a:t> and find an optimum architecture</a:t>
                      </a:r>
                      <a:endParaRPr lang="en-US" sz="18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Expensive to train because of the requirement for large scale computing resources.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Increased flexibility</a:t>
                      </a:r>
                      <a:r>
                        <a:rPr lang="en-US" sz="1800" baseline="0" dirty="0" smtClean="0"/>
                        <a:t> in terms of available architectural choices and learning methods.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64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experimentation(contd.)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981715"/>
              </p:ext>
            </p:extLst>
          </p:nvPr>
        </p:nvGraphicFramePr>
        <p:xfrm>
          <a:off x="838200" y="1825625"/>
          <a:ext cx="10515600" cy="48678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257800"/>
                <a:gridCol w="5257800"/>
              </a:tblGrid>
              <a:tr h="48678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sng" dirty="0" smtClean="0"/>
                        <a:t>Model Features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dirty="0" smtClean="0"/>
                        <a:t>Stochastic Gradient Boosting with sub-sampling at the row, column and column per split levels.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dirty="0" smtClean="0"/>
                        <a:t>Regularized Gradient Boosting with both L1 and L2 regularization.</a:t>
                      </a:r>
                    </a:p>
                    <a:p>
                      <a:r>
                        <a:rPr lang="en-US" sz="1600" b="1" u="sng" dirty="0" smtClean="0"/>
                        <a:t>System Features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dirty="0" smtClean="0"/>
                        <a:t>Parallelization of tree construction using all of available CPU cores during training.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dirty="0" smtClean="0"/>
                        <a:t>Distributed Computing for training very large models using a cluster of machines.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dirty="0" smtClean="0"/>
                        <a:t>Out-of-Core Computing for very large datasets that don’t fit into memory.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dirty="0" smtClean="0"/>
                        <a:t>Cache Optimization of data structures and algorithm to make best use of hardware.</a:t>
                      </a:r>
                    </a:p>
                    <a:p>
                      <a:r>
                        <a:rPr lang="en-US" sz="1600" b="1" u="sng" dirty="0" smtClean="0"/>
                        <a:t>Algorithm Features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dirty="0" smtClean="0"/>
                        <a:t>Sparse Aware implementation with automatic handling of missing data values.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dirty="0" smtClean="0"/>
                        <a:t>Continued Training so that you can further boost an already fitted model on new data.</a:t>
                      </a:r>
                      <a:endParaRPr lang="en-US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83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16600</TotalTime>
  <Words>482</Words>
  <Application>Microsoft Macintosh PowerPoint</Application>
  <PresentationFormat>Custom</PresentationFormat>
  <Paragraphs>66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Store Sales Prediction</vt:lpstr>
      <vt:lpstr>Overview</vt:lpstr>
      <vt:lpstr>Data Set</vt:lpstr>
      <vt:lpstr>Process</vt:lpstr>
      <vt:lpstr>Discoveries</vt:lpstr>
      <vt:lpstr>Data Wrangling</vt:lpstr>
      <vt:lpstr>Algorithmic experimentation</vt:lpstr>
      <vt:lpstr>Algorithmic experimentation(contd.)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Loan Default Predictive Modeling</dc:title>
  <dc:creator>Ramyata Mehrotra</dc:creator>
  <cp:lastModifiedBy>Ramyata Mehrotra</cp:lastModifiedBy>
  <cp:revision>53</cp:revision>
  <dcterms:created xsi:type="dcterms:W3CDTF">2018-08-04T18:28:53Z</dcterms:created>
  <dcterms:modified xsi:type="dcterms:W3CDTF">2018-08-28T05:10:28Z</dcterms:modified>
</cp:coreProperties>
</file>