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3DE89-73DB-48D6-94A2-CFBAF56448A4}" v="172" dt="2021-10-25T09:03:57.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October 25,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0873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October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7425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October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2280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October 25,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6454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October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0236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October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44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October 25,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5726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October 25,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80855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October 25,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8423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October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039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October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826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October 25,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7540028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Forest_department_rest_house_,Kunihar,Himachal_Prades,India.jpg"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1587"/>
            <a:ext cx="5015638" cy="2795738"/>
          </a:xfrm>
        </p:spPr>
        <p:txBody>
          <a:bodyPr>
            <a:normAutofit/>
          </a:bodyPr>
          <a:lstStyle/>
          <a:p>
            <a:r>
              <a:rPr lang="en-US" dirty="0">
                <a:latin typeface="Comic Sans MS"/>
                <a:ea typeface="Cambria"/>
                <a:cs typeface="Times New Roman"/>
              </a:rPr>
              <a:t>DPM</a:t>
            </a:r>
            <a:br>
              <a:rPr lang="en-US" dirty="0">
                <a:latin typeface="Comic Sans MS"/>
              </a:rPr>
            </a:br>
            <a:r>
              <a:rPr lang="en-US" dirty="0">
                <a:latin typeface="Comic Sans MS"/>
                <a:ea typeface="Cambria"/>
                <a:cs typeface="Times New Roman"/>
              </a:rPr>
              <a:t>PROJECT</a:t>
            </a:r>
          </a:p>
        </p:txBody>
      </p:sp>
      <p:sp>
        <p:nvSpPr>
          <p:cNvPr id="3" name="Subtitle 2"/>
          <p:cNvSpPr>
            <a:spLocks noGrp="1"/>
          </p:cNvSpPr>
          <p:nvPr>
            <p:ph type="subTitle" idx="1"/>
          </p:nvPr>
        </p:nvSpPr>
        <p:spPr>
          <a:xfrm>
            <a:off x="720000" y="3830398"/>
            <a:ext cx="5015638" cy="2298939"/>
          </a:xfrm>
        </p:spPr>
        <p:txBody>
          <a:bodyPr vert="horz" lIns="0" tIns="0" rIns="0" bIns="0" rtlCol="0" anchor="t">
            <a:normAutofit lnSpcReduction="10000"/>
          </a:bodyPr>
          <a:lstStyle/>
          <a:p>
            <a:r>
              <a:rPr lang="en-US" dirty="0">
                <a:solidFill>
                  <a:schemeClr val="tx1">
                    <a:lumMod val="95000"/>
                  </a:schemeClr>
                </a:solidFill>
                <a:latin typeface="Comic Sans MS"/>
                <a:ea typeface="+mn-lt"/>
                <a:cs typeface="+mn-lt"/>
              </a:rPr>
              <a:t>Real Estate Price Prediction</a:t>
            </a:r>
          </a:p>
          <a:p>
            <a:r>
              <a:rPr lang="en-US" dirty="0">
                <a:solidFill>
                  <a:schemeClr val="tx1">
                    <a:lumMod val="95000"/>
                  </a:schemeClr>
                </a:solidFill>
                <a:latin typeface="Comic Sans MS"/>
              </a:rPr>
              <a:t>By</a:t>
            </a:r>
          </a:p>
          <a:p>
            <a:r>
              <a:rPr lang="en-US" dirty="0">
                <a:solidFill>
                  <a:schemeClr val="tx1">
                    <a:lumMod val="95000"/>
                  </a:schemeClr>
                </a:solidFill>
                <a:latin typeface="Comic Sans MS"/>
              </a:rPr>
              <a:t>Tanay Singhal</a:t>
            </a:r>
          </a:p>
          <a:p>
            <a:r>
              <a:rPr lang="en-US" dirty="0">
                <a:solidFill>
                  <a:schemeClr val="tx1">
                    <a:lumMod val="95000"/>
                  </a:schemeClr>
                </a:solidFill>
                <a:latin typeface="Comic Sans MS"/>
              </a:rPr>
              <a:t>Manish Jethmalani</a:t>
            </a:r>
          </a:p>
        </p:txBody>
      </p:sp>
      <p:pic>
        <p:nvPicPr>
          <p:cNvPr id="27" name="Picture 3" descr="Palmtrees against city during sunset">
            <a:extLst>
              <a:ext uri="{FF2B5EF4-FFF2-40B4-BE49-F238E27FC236}">
                <a16:creationId xmlns:a16="http://schemas.microsoft.com/office/drawing/2014/main" id="{F3C7E088-EDCF-417C-961B-25554346DD6C}"/>
              </a:ext>
            </a:extLst>
          </p:cNvPr>
          <p:cNvPicPr>
            <a:picLocks noChangeAspect="1"/>
          </p:cNvPicPr>
          <p:nvPr/>
        </p:nvPicPr>
        <p:blipFill rotWithShape="1">
          <a:blip r:embed="rId2"/>
          <a:srcRect l="35914" r="6708" b="-3"/>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
        <p:nvSpPr>
          <p:cNvPr id="8" name="TextBox 2">
            <a:extLst>
              <a:ext uri="{FF2B5EF4-FFF2-40B4-BE49-F238E27FC236}">
                <a16:creationId xmlns:a16="http://schemas.microsoft.com/office/drawing/2014/main" id="{86E0C5C7-E1BA-47E6-ABBD-8549E5BC6D5F}"/>
              </a:ext>
            </a:extLst>
          </p:cNvPr>
          <p:cNvSpPr txBox="1"/>
          <p:nvPr/>
        </p:nvSpPr>
        <p:spPr>
          <a:xfrm>
            <a:off x="543984" y="2891367"/>
            <a:ext cx="2732617" cy="74084"/>
          </a:xfrm>
          <a:prstGeom prst="rect">
            <a:avLst/>
          </a:prstGeom>
        </p:spPr>
        <p:txBody>
          <a:bodyPr lIns="91440" tIns="45720" rIns="91440" bIns="45720" anchor="t">
            <a:normAutofit fontScale="2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E262-E9DB-4247-8CB1-6DE3478EB2FA}"/>
              </a:ext>
            </a:extLst>
          </p:cNvPr>
          <p:cNvSpPr>
            <a:spLocks noGrp="1"/>
          </p:cNvSpPr>
          <p:nvPr>
            <p:ph type="title"/>
          </p:nvPr>
        </p:nvSpPr>
        <p:spPr/>
        <p:txBody>
          <a:bodyPr>
            <a:normAutofit/>
          </a:bodyPr>
          <a:lstStyle/>
          <a:p>
            <a:r>
              <a:rPr lang="en-US" sz="4000" dirty="0">
                <a:ea typeface="+mj-lt"/>
                <a:cs typeface="+mj-lt"/>
              </a:rPr>
              <a:t>Objective:</a:t>
            </a:r>
            <a:endParaRPr lang="en-US" sz="4000" dirty="0"/>
          </a:p>
        </p:txBody>
      </p:sp>
      <p:sp>
        <p:nvSpPr>
          <p:cNvPr id="3" name="Content Placeholder 2">
            <a:extLst>
              <a:ext uri="{FF2B5EF4-FFF2-40B4-BE49-F238E27FC236}">
                <a16:creationId xmlns:a16="http://schemas.microsoft.com/office/drawing/2014/main" id="{F4280C89-FB09-44F9-A311-31ABD4743A3E}"/>
              </a:ext>
            </a:extLst>
          </p:cNvPr>
          <p:cNvSpPr>
            <a:spLocks noGrp="1"/>
          </p:cNvSpPr>
          <p:nvPr>
            <p:ph idx="1"/>
          </p:nvPr>
        </p:nvSpPr>
        <p:spPr/>
        <p:txBody>
          <a:bodyPr vert="horz" lIns="0" tIns="0" rIns="0" bIns="0" rtlCol="0" anchor="t">
            <a:noAutofit/>
          </a:bodyPr>
          <a:lstStyle/>
          <a:p>
            <a:pPr marL="0" indent="0">
              <a:buNone/>
            </a:pPr>
            <a:r>
              <a:rPr lang="en-US" sz="3600" dirty="0">
                <a:solidFill>
                  <a:schemeClr val="tx1">
                    <a:lumMod val="95000"/>
                  </a:schemeClr>
                </a:solidFill>
                <a:latin typeface="Comic Sans MS"/>
                <a:ea typeface="+mn-lt"/>
                <a:cs typeface="+mn-lt"/>
              </a:rPr>
              <a:t>To come up with a web portal in which user would be able to give the features such as number of rooms, locality, area, etc. as input and the portal will return the best possible price w.r.t the location entered.</a:t>
            </a:r>
            <a:endParaRPr lang="en-US" sz="3600">
              <a:solidFill>
                <a:schemeClr val="tx1">
                  <a:lumMod val="95000"/>
                </a:schemeClr>
              </a:solidFill>
              <a:latin typeface="Comic Sans MS"/>
            </a:endParaRPr>
          </a:p>
        </p:txBody>
      </p:sp>
    </p:spTree>
    <p:extLst>
      <p:ext uri="{BB962C8B-B14F-4D97-AF65-F5344CB8AC3E}">
        <p14:creationId xmlns:p14="http://schemas.microsoft.com/office/powerpoint/2010/main" val="187038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F0A3-EBAA-4828-A7E1-05948F46B258}"/>
              </a:ext>
            </a:extLst>
          </p:cNvPr>
          <p:cNvSpPr>
            <a:spLocks noGrp="1"/>
          </p:cNvSpPr>
          <p:nvPr>
            <p:ph type="title"/>
          </p:nvPr>
        </p:nvSpPr>
        <p:spPr>
          <a:xfrm>
            <a:off x="667083" y="37117"/>
            <a:ext cx="10728322" cy="1477328"/>
          </a:xfrm>
        </p:spPr>
        <p:txBody>
          <a:bodyPr/>
          <a:lstStyle/>
          <a:p>
            <a:r>
              <a:rPr lang="en-US" sz="4000" dirty="0"/>
              <a:t>Dataset:</a:t>
            </a:r>
            <a:br>
              <a:rPr lang="en-US" dirty="0"/>
            </a:br>
            <a:endParaRPr lang="en-US" dirty="0"/>
          </a:p>
        </p:txBody>
      </p:sp>
      <p:pic>
        <p:nvPicPr>
          <p:cNvPr id="4" name="Picture 4" descr="Graphical user interface&#10;&#10;Description automatically generated">
            <a:extLst>
              <a:ext uri="{FF2B5EF4-FFF2-40B4-BE49-F238E27FC236}">
                <a16:creationId xmlns:a16="http://schemas.microsoft.com/office/drawing/2014/main" id="{B3B8DA6A-81D7-4CCC-97EE-8E35088D7E5B}"/>
              </a:ext>
            </a:extLst>
          </p:cNvPr>
          <p:cNvPicPr>
            <a:picLocks noGrp="1" noChangeAspect="1"/>
          </p:cNvPicPr>
          <p:nvPr>
            <p:ph idx="1"/>
          </p:nvPr>
        </p:nvPicPr>
        <p:blipFill>
          <a:blip r:embed="rId2"/>
          <a:stretch>
            <a:fillRect/>
          </a:stretch>
        </p:blipFill>
        <p:spPr>
          <a:xfrm>
            <a:off x="718960" y="668352"/>
            <a:ext cx="10952653" cy="6116622"/>
          </a:xfrm>
        </p:spPr>
      </p:pic>
    </p:spTree>
    <p:extLst>
      <p:ext uri="{BB962C8B-B14F-4D97-AF65-F5344CB8AC3E}">
        <p14:creationId xmlns:p14="http://schemas.microsoft.com/office/powerpoint/2010/main" val="12659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0E06-25D6-42CC-B371-72DF3D58D0E6}"/>
              </a:ext>
            </a:extLst>
          </p:cNvPr>
          <p:cNvSpPr>
            <a:spLocks noGrp="1"/>
          </p:cNvSpPr>
          <p:nvPr>
            <p:ph type="title"/>
          </p:nvPr>
        </p:nvSpPr>
        <p:spPr/>
        <p:txBody>
          <a:bodyPr>
            <a:normAutofit/>
          </a:bodyPr>
          <a:lstStyle/>
          <a:p>
            <a:r>
              <a:rPr lang="en-US" sz="4000" dirty="0"/>
              <a:t>Flow:</a:t>
            </a:r>
          </a:p>
        </p:txBody>
      </p:sp>
      <p:sp>
        <p:nvSpPr>
          <p:cNvPr id="3" name="Content Placeholder 2">
            <a:extLst>
              <a:ext uri="{FF2B5EF4-FFF2-40B4-BE49-F238E27FC236}">
                <a16:creationId xmlns:a16="http://schemas.microsoft.com/office/drawing/2014/main" id="{B2178DE1-D1E5-4B5C-B86D-63442F9AE054}"/>
              </a:ext>
            </a:extLst>
          </p:cNvPr>
          <p:cNvSpPr>
            <a:spLocks noGrp="1"/>
          </p:cNvSpPr>
          <p:nvPr>
            <p:ph idx="1"/>
          </p:nvPr>
        </p:nvSpPr>
        <p:spPr>
          <a:xfrm>
            <a:off x="624750" y="2012433"/>
            <a:ext cx="10728325" cy="3767125"/>
          </a:xfrm>
        </p:spPr>
        <p:txBody>
          <a:bodyPr vert="horz" lIns="0" tIns="0" rIns="0" bIns="0" rtlCol="0" anchor="t">
            <a:noAutofit/>
          </a:bodyPr>
          <a:lstStyle/>
          <a:p>
            <a:r>
              <a:rPr lang="en-US" sz="3600" dirty="0">
                <a:solidFill>
                  <a:schemeClr val="tx1">
                    <a:lumMod val="95000"/>
                  </a:schemeClr>
                </a:solidFill>
                <a:latin typeface="Comic Sans MS"/>
                <a:ea typeface="+mn-lt"/>
                <a:cs typeface="+mn-lt"/>
              </a:rPr>
              <a:t>Data Cleaning</a:t>
            </a:r>
            <a:endParaRPr lang="en-US" sz="3600">
              <a:solidFill>
                <a:schemeClr val="tx1">
                  <a:lumMod val="95000"/>
                </a:schemeClr>
              </a:solidFill>
              <a:latin typeface="Comic Sans MS"/>
            </a:endParaRPr>
          </a:p>
          <a:p>
            <a:r>
              <a:rPr lang="en-US" sz="3600" dirty="0">
                <a:solidFill>
                  <a:schemeClr val="tx1">
                    <a:lumMod val="95000"/>
                  </a:schemeClr>
                </a:solidFill>
                <a:latin typeface="Comic Sans MS"/>
                <a:ea typeface="+mn-lt"/>
                <a:cs typeface="+mn-lt"/>
              </a:rPr>
              <a:t>Outlier Removal</a:t>
            </a:r>
            <a:endParaRPr lang="en-US" sz="3600">
              <a:solidFill>
                <a:schemeClr val="tx1">
                  <a:lumMod val="95000"/>
                </a:schemeClr>
              </a:solidFill>
              <a:latin typeface="Comic Sans MS"/>
            </a:endParaRPr>
          </a:p>
          <a:p>
            <a:r>
              <a:rPr lang="en-US" sz="3600" dirty="0">
                <a:solidFill>
                  <a:schemeClr val="tx1">
                    <a:lumMod val="95000"/>
                  </a:schemeClr>
                </a:solidFill>
                <a:latin typeface="Comic Sans MS"/>
                <a:ea typeface="+mn-lt"/>
                <a:cs typeface="+mn-lt"/>
              </a:rPr>
              <a:t>Model Building</a:t>
            </a:r>
            <a:endParaRPr lang="en-US" sz="3600">
              <a:solidFill>
                <a:schemeClr val="tx1">
                  <a:lumMod val="95000"/>
                </a:schemeClr>
              </a:solidFill>
              <a:latin typeface="Comic Sans MS"/>
            </a:endParaRPr>
          </a:p>
          <a:p>
            <a:r>
              <a:rPr lang="en-US" sz="3600" dirty="0">
                <a:solidFill>
                  <a:schemeClr val="tx1">
                    <a:lumMod val="95000"/>
                  </a:schemeClr>
                </a:solidFill>
                <a:latin typeface="Comic Sans MS"/>
                <a:ea typeface="+mn-lt"/>
                <a:cs typeface="+mn-lt"/>
              </a:rPr>
              <a:t>Flask</a:t>
            </a:r>
            <a:endParaRPr lang="en-US" sz="3600">
              <a:solidFill>
                <a:schemeClr val="tx1">
                  <a:lumMod val="95000"/>
                </a:schemeClr>
              </a:solidFill>
              <a:latin typeface="Comic Sans MS"/>
            </a:endParaRPr>
          </a:p>
          <a:p>
            <a:r>
              <a:rPr lang="en-US" sz="3600" dirty="0">
                <a:solidFill>
                  <a:schemeClr val="tx1">
                    <a:lumMod val="95000"/>
                  </a:schemeClr>
                </a:solidFill>
                <a:latin typeface="Comic Sans MS"/>
                <a:ea typeface="+mn-lt"/>
                <a:cs typeface="+mn-lt"/>
              </a:rPr>
              <a:t>Website-HTML,CSS</a:t>
            </a:r>
            <a:endParaRPr lang="en-US" sz="3600" dirty="0">
              <a:solidFill>
                <a:schemeClr val="tx1">
                  <a:lumMod val="95000"/>
                </a:schemeClr>
              </a:solidFill>
              <a:latin typeface="Comic Sans MS"/>
            </a:endParaRPr>
          </a:p>
          <a:p>
            <a:endParaRPr lang="en-US" dirty="0">
              <a:solidFill>
                <a:srgbClr val="FFFFFF">
                  <a:alpha val="58000"/>
                </a:srgbClr>
              </a:solidFill>
            </a:endParaRPr>
          </a:p>
        </p:txBody>
      </p:sp>
    </p:spTree>
    <p:extLst>
      <p:ext uri="{BB962C8B-B14F-4D97-AF65-F5344CB8AC3E}">
        <p14:creationId xmlns:p14="http://schemas.microsoft.com/office/powerpoint/2010/main" val="191292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07F6-3A72-4295-8413-2005A39DBFD0}"/>
              </a:ext>
            </a:extLst>
          </p:cNvPr>
          <p:cNvSpPr>
            <a:spLocks noGrp="1"/>
          </p:cNvSpPr>
          <p:nvPr>
            <p:ph type="title"/>
          </p:nvPr>
        </p:nvSpPr>
        <p:spPr>
          <a:xfrm>
            <a:off x="360167" y="-174550"/>
            <a:ext cx="10728322" cy="1477328"/>
          </a:xfrm>
        </p:spPr>
        <p:txBody>
          <a:bodyPr>
            <a:normAutofit/>
          </a:bodyPr>
          <a:lstStyle/>
          <a:p>
            <a:r>
              <a:rPr lang="en-US" sz="4000" dirty="0"/>
              <a:t>Layout:</a:t>
            </a:r>
          </a:p>
        </p:txBody>
      </p:sp>
      <p:pic>
        <p:nvPicPr>
          <p:cNvPr id="7" name="Picture 7" descr="A picture containing outdoor, tree, building, house&#10;&#10;Description automatically generated">
            <a:extLst>
              <a:ext uri="{FF2B5EF4-FFF2-40B4-BE49-F238E27FC236}">
                <a16:creationId xmlns:a16="http://schemas.microsoft.com/office/drawing/2014/main" id="{BE636632-12C7-402D-B187-F97585A2D00D}"/>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2217" y="890588"/>
            <a:ext cx="12097091" cy="5809720"/>
          </a:xfrm>
        </p:spPr>
      </p:pic>
      <p:sp>
        <p:nvSpPr>
          <p:cNvPr id="8" name="TextBox 7">
            <a:extLst>
              <a:ext uri="{FF2B5EF4-FFF2-40B4-BE49-F238E27FC236}">
                <a16:creationId xmlns:a16="http://schemas.microsoft.com/office/drawing/2014/main" id="{4B313C6B-9D64-4054-8638-D71258355263}"/>
              </a:ext>
            </a:extLst>
          </p:cNvPr>
          <p:cNvSpPr txBox="1"/>
          <p:nvPr/>
        </p:nvSpPr>
        <p:spPr>
          <a:xfrm>
            <a:off x="3841750" y="5768975"/>
            <a:ext cx="4486275" cy="317500"/>
          </a:xfrm>
          <a:prstGeom prst="rect">
            <a:avLst/>
          </a:prstGeom>
        </p:spPr>
        <p:txBody>
          <a:bodyPr lIns="91440" tIns="45720" rIns="91440" bIns="45720" anchor="t">
            <a:normAutofit fontScale="92500" lnSpcReduction="20000"/>
          </a:bodyPr>
          <a:lstStyle/>
          <a:p>
            <a:endParaRPr lang="en-US" dirty="0"/>
          </a:p>
        </p:txBody>
      </p:sp>
      <p:pic>
        <p:nvPicPr>
          <p:cNvPr id="10" name="Picture 10" descr="Graphical user interface, application&#10;&#10;Description automatically generated">
            <a:extLst>
              <a:ext uri="{FF2B5EF4-FFF2-40B4-BE49-F238E27FC236}">
                <a16:creationId xmlns:a16="http://schemas.microsoft.com/office/drawing/2014/main" id="{1567FAE9-0E43-4F5D-B8EB-3B54DB11A6F0}"/>
              </a:ext>
            </a:extLst>
          </p:cNvPr>
          <p:cNvPicPr>
            <a:picLocks noChangeAspect="1"/>
          </p:cNvPicPr>
          <p:nvPr/>
        </p:nvPicPr>
        <p:blipFill>
          <a:blip r:embed="rId4"/>
          <a:stretch>
            <a:fillRect/>
          </a:stretch>
        </p:blipFill>
        <p:spPr>
          <a:xfrm>
            <a:off x="10053776" y="1720851"/>
            <a:ext cx="2043365" cy="4866216"/>
          </a:xfrm>
          <a:prstGeom prst="rect">
            <a:avLst/>
          </a:prstGeom>
        </p:spPr>
      </p:pic>
    </p:spTree>
    <p:extLst>
      <p:ext uri="{BB962C8B-B14F-4D97-AF65-F5344CB8AC3E}">
        <p14:creationId xmlns:p14="http://schemas.microsoft.com/office/powerpoint/2010/main" val="1878428272"/>
      </p:ext>
    </p:extLst>
  </p:cSld>
  <p:clrMapOvr>
    <a:masterClrMapping/>
  </p:clrMapOvr>
</p:sld>
</file>

<file path=ppt/theme/theme1.xml><?xml version="1.0" encoding="utf-8"?>
<a:theme xmlns:a="http://schemas.openxmlformats.org/drawingml/2006/main" name="BlobVTI">
  <a:themeElements>
    <a:clrScheme name="AnalogousFromDarkSeed_2SEEDS">
      <a:dk1>
        <a:srgbClr val="000000"/>
      </a:dk1>
      <a:lt1>
        <a:srgbClr val="FFFFFF"/>
      </a:lt1>
      <a:dk2>
        <a:srgbClr val="342441"/>
      </a:dk2>
      <a:lt2>
        <a:srgbClr val="E2E8E5"/>
      </a:lt2>
      <a:accent1>
        <a:srgbClr val="B13B77"/>
      </a:accent1>
      <a:accent2>
        <a:srgbClr val="C34DBA"/>
      </a:accent2>
      <a:accent3>
        <a:srgbClr val="C34D58"/>
      </a:accent3>
      <a:accent4>
        <a:srgbClr val="B1593B"/>
      </a:accent4>
      <a:accent5>
        <a:srgbClr val="C39C4D"/>
      </a:accent5>
      <a:accent6>
        <a:srgbClr val="A0AB39"/>
      </a:accent6>
      <a:hlink>
        <a:srgbClr val="89882D"/>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BlobVTI</vt:lpstr>
      <vt:lpstr>DPM PROJECT</vt:lpstr>
      <vt:lpstr>Objective:</vt:lpstr>
      <vt:lpstr>Dataset: </vt:lpstr>
      <vt:lpstr>Flow:</vt:lpstr>
      <vt:lpstr>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100</cp:revision>
  <dcterms:created xsi:type="dcterms:W3CDTF">2021-10-25T08:30:18Z</dcterms:created>
  <dcterms:modified xsi:type="dcterms:W3CDTF">2021-10-25T09:04:47Z</dcterms:modified>
</cp:coreProperties>
</file>