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03674-23AA-4505-B73C-FF6CC796FEAC}" v="5" dt="2021-10-30T10:23:00.910"/>
    <p1510:client id="{637F72AA-B74C-409E-A385-59F7708E4CCD}" v="570" dt="2021-12-07T00:27:21.645"/>
    <p1510:client id="{9703DE89-73DB-48D6-94A2-CFBAF56448A4}" v="355" dt="2021-10-25T09:58:49.513"/>
    <p1510:client id="{9C89CB62-4785-4C3D-9E08-CD26F6D78B6E}" v="32" dt="2021-11-01T09:22:22.312"/>
    <p1510:client id="{F3188D65-EF1C-4F2D-9F0E-A3C6896A2100}" v="729" dt="2021-12-06T14:26:10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December 6,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3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December 6,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5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December 6,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0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December 6,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4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December 6,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December 6,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December 6,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6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December 6,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5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December 6,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3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December 6,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9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December 6,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6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December 6,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00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C56AE383-06A1-42D3-B1AF-CE22194F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3D70B90B-BED1-4715-9BFE-9622C47A2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-1587"/>
            <a:ext cx="5015638" cy="2795738"/>
          </a:xfrm>
        </p:spPr>
        <p:txBody>
          <a:bodyPr>
            <a:normAutofit/>
          </a:bodyPr>
          <a:lstStyle/>
          <a:p>
            <a:r>
              <a:rPr lang="en-US">
                <a:latin typeface="Comic Sans MS"/>
                <a:ea typeface="Cambria"/>
                <a:cs typeface="Times New Roman"/>
              </a:rPr>
              <a:t>DPM</a:t>
            </a:r>
            <a:br>
              <a:rPr lang="en-US">
                <a:latin typeface="Comic Sans MS"/>
              </a:rPr>
            </a:br>
            <a:r>
              <a:rPr lang="en-US">
                <a:latin typeface="Comic Sans MS"/>
                <a:ea typeface="Cambria"/>
                <a:cs typeface="Times New Roman"/>
              </a:rPr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000" y="3830398"/>
            <a:ext cx="5015638" cy="2298939"/>
          </a:xfrm>
        </p:spPr>
        <p:txBody>
          <a:bodyPr vert="horz" lIns="0" tIns="0" rIns="0" bIns="0" rtlCol="0" anchor="t">
            <a:normAutofit fontScale="85000" lnSpcReduction="10000"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mic Sans MS"/>
                <a:ea typeface="+mn-lt"/>
                <a:cs typeface="+mn-lt"/>
              </a:rPr>
              <a:t>Real Estate Trends Visualization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mic Sans MS"/>
              </a:rPr>
              <a:t>By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mic Sans MS"/>
              </a:rPr>
              <a:t>Tanay Singhal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mic Sans MS"/>
              </a:rPr>
              <a:t>Manish Jethmalani</a:t>
            </a:r>
          </a:p>
        </p:txBody>
      </p:sp>
      <p:pic>
        <p:nvPicPr>
          <p:cNvPr id="27" name="Picture 3" descr="Palmtrees against city during sunset">
            <a:extLst>
              <a:ext uri="{FF2B5EF4-FFF2-40B4-BE49-F238E27FC236}">
                <a16:creationId xmlns:a16="http://schemas.microsoft.com/office/drawing/2014/main" id="{F3C7E088-EDCF-417C-961B-25554346D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14" r="6708" b="-3"/>
          <a:stretch/>
        </p:blipFill>
        <p:spPr>
          <a:xfrm>
            <a:off x="6288276" y="10"/>
            <a:ext cx="5903725" cy="6857990"/>
          </a:xfrm>
          <a:custGeom>
            <a:avLst/>
            <a:gdLst/>
            <a:ahLst/>
            <a:cxnLst/>
            <a:rect l="l" t="t" r="r" b="b"/>
            <a:pathLst>
              <a:path w="5903725" h="6858000">
                <a:moveTo>
                  <a:pt x="17547" y="0"/>
                </a:moveTo>
                <a:lnTo>
                  <a:pt x="5903725" y="0"/>
                </a:lnTo>
                <a:lnTo>
                  <a:pt x="5903725" y="6858000"/>
                </a:lnTo>
                <a:lnTo>
                  <a:pt x="57217" y="6858000"/>
                </a:lnTo>
                <a:lnTo>
                  <a:pt x="57185" y="6699667"/>
                </a:lnTo>
                <a:cubicBezTo>
                  <a:pt x="57923" y="6526851"/>
                  <a:pt x="61039" y="6384211"/>
                  <a:pt x="67005" y="6279216"/>
                </a:cubicBezTo>
                <a:cubicBezTo>
                  <a:pt x="108514" y="5194623"/>
                  <a:pt x="-44577" y="788432"/>
                  <a:pt x="13203" y="42009"/>
                </a:cubicBezTo>
                <a:close/>
              </a:path>
            </a:pathLst>
          </a:custGeom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6E0C5C7-E1BA-47E6-ABBD-8549E5BC6D5F}"/>
              </a:ext>
            </a:extLst>
          </p:cNvPr>
          <p:cNvSpPr txBox="1"/>
          <p:nvPr/>
        </p:nvSpPr>
        <p:spPr>
          <a:xfrm>
            <a:off x="543984" y="2891367"/>
            <a:ext cx="2732617" cy="74084"/>
          </a:xfrm>
          <a:prstGeom prst="rect">
            <a:avLst/>
          </a:prstGeom>
        </p:spPr>
        <p:txBody>
          <a:bodyPr lIns="91440" tIns="45720" rIns="91440" bIns="45720" anchor="t">
            <a:normAutofit fontScale="25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E262-E9DB-4247-8CB1-6DE3478EB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Objective: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80C89-FB09-44F9-A311-31ABD4743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27" y="2734511"/>
            <a:ext cx="10728325" cy="3613198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latin typeface="Comic Sans MS"/>
                <a:ea typeface="+mn-lt"/>
                <a:cs typeface="+mn-lt"/>
              </a:rPr>
              <a:t>To come up with a web portal in which user would be able to see the trends in real sector like State-wise Price trend, Price per square foot trend, Variation in House Sales Price (Time Frequency) trend , etc.</a:t>
            </a:r>
            <a:endParaRPr lang="en-US" sz="3600" dirty="0">
              <a:solidFill>
                <a:schemeClr val="tx1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87038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EF0A3-EBAA-4828-A7E1-05948F46B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083" y="37117"/>
            <a:ext cx="10728322" cy="1477328"/>
          </a:xfrm>
        </p:spPr>
        <p:txBody>
          <a:bodyPr/>
          <a:lstStyle/>
          <a:p>
            <a:r>
              <a:rPr lang="en-US" sz="4000"/>
              <a:t>Dataset:</a:t>
            </a:r>
            <a:br>
              <a:rPr lang="en-US"/>
            </a:br>
            <a:endParaRPr lang="en-US"/>
          </a:p>
        </p:txBody>
      </p:sp>
      <p:pic>
        <p:nvPicPr>
          <p:cNvPr id="6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83EFCE80-EBC6-4B1E-9848-5FA7E0265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845" y="815044"/>
            <a:ext cx="10986508" cy="5860614"/>
          </a:xfrm>
        </p:spPr>
      </p:pic>
    </p:spTree>
    <p:extLst>
      <p:ext uri="{BB962C8B-B14F-4D97-AF65-F5344CB8AC3E}">
        <p14:creationId xmlns:p14="http://schemas.microsoft.com/office/powerpoint/2010/main" val="126594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70E06-25D6-42CC-B371-72DF3D58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Flow: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78DE1-D1E5-4B5C-B86D-63442F9AE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750" y="1944915"/>
            <a:ext cx="10728325" cy="3834643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3600" dirty="0">
                <a:solidFill>
                  <a:schemeClr val="tx1">
                    <a:lumMod val="95000"/>
                  </a:schemeClr>
                </a:solidFill>
                <a:latin typeface="Comic Sans MS"/>
                <a:ea typeface="+mn-lt"/>
                <a:cs typeface="+mn-lt"/>
              </a:rPr>
              <a:t>Data Cleaning</a:t>
            </a:r>
            <a:endParaRPr lang="en-US" sz="3600" dirty="0">
              <a:solidFill>
                <a:schemeClr val="tx1">
                  <a:lumMod val="95000"/>
                </a:schemeClr>
              </a:solidFill>
              <a:latin typeface="Comic Sans MS"/>
            </a:endParaRPr>
          </a:p>
          <a:p>
            <a:r>
              <a:rPr lang="en-US" sz="3600" dirty="0">
                <a:solidFill>
                  <a:schemeClr val="tx1">
                    <a:lumMod val="95000"/>
                  </a:schemeClr>
                </a:solidFill>
                <a:latin typeface="Comic Sans MS"/>
                <a:ea typeface="+mn-lt"/>
                <a:cs typeface="+mn-lt"/>
              </a:rPr>
              <a:t>Processing and Grouping the original dataset</a:t>
            </a:r>
          </a:p>
          <a:p>
            <a:r>
              <a:rPr lang="en-US" sz="3600" dirty="0">
                <a:solidFill>
                  <a:schemeClr val="tx1">
                    <a:lumMod val="95000"/>
                  </a:schemeClr>
                </a:solidFill>
                <a:latin typeface="Comic Sans MS"/>
              </a:rPr>
              <a:t>Visualizing different plots</a:t>
            </a:r>
          </a:p>
          <a:p>
            <a:r>
              <a:rPr lang="en-US" sz="3600" dirty="0">
                <a:solidFill>
                  <a:schemeClr val="tx1">
                    <a:lumMod val="95000"/>
                  </a:schemeClr>
                </a:solidFill>
                <a:latin typeface="Comic Sans MS"/>
              </a:rPr>
              <a:t>Web Deployment using Flask</a:t>
            </a:r>
          </a:p>
        </p:txBody>
      </p:sp>
    </p:spTree>
    <p:extLst>
      <p:ext uri="{BB962C8B-B14F-4D97-AF65-F5344CB8AC3E}">
        <p14:creationId xmlns:p14="http://schemas.microsoft.com/office/powerpoint/2010/main" val="1912929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D6F4-B898-4226-941E-2E798CA33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65248"/>
            <a:ext cx="10728325" cy="6092106"/>
          </a:xfrm>
        </p:spPr>
        <p:txBody>
          <a:bodyPr vert="horz" lIns="0" tIns="0" rIns="0" bIns="0" rtlCol="0" anchor="t"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Comic Sans MS"/>
                <a:ea typeface="+mn-lt"/>
                <a:cs typeface="+mn-lt"/>
              </a:rPr>
              <a:t>week 1:</a:t>
            </a:r>
          </a:p>
          <a:p>
            <a:r>
              <a:rPr lang="en-US" dirty="0">
                <a:solidFill>
                  <a:schemeClr val="tx1"/>
                </a:solidFill>
                <a:latin typeface="Comic Sans MS"/>
                <a:ea typeface="+mn-lt"/>
                <a:cs typeface="+mn-lt"/>
              </a:rPr>
              <a:t>Exploring other data sets and features.</a:t>
            </a:r>
          </a:p>
          <a:p>
            <a:endParaRPr lang="en-US" dirty="0">
              <a:solidFill>
                <a:schemeClr val="tx1"/>
              </a:solidFill>
              <a:latin typeface="Comic Sans MS"/>
              <a:ea typeface="+mn-lt"/>
              <a:cs typeface="+mn-lt"/>
            </a:endParaRPr>
          </a:p>
          <a:p>
            <a:r>
              <a:rPr lang="en-US" dirty="0">
                <a:solidFill>
                  <a:schemeClr val="tx1"/>
                </a:solidFill>
                <a:latin typeface="Comic Sans MS"/>
                <a:ea typeface="+mn-lt"/>
                <a:cs typeface="+mn-lt"/>
              </a:rPr>
              <a:t>week 2:</a:t>
            </a:r>
          </a:p>
          <a:p>
            <a:r>
              <a:rPr lang="en-US" dirty="0">
                <a:solidFill>
                  <a:schemeClr val="tx1"/>
                </a:solidFill>
                <a:latin typeface="Comic Sans MS"/>
                <a:ea typeface="+mn-lt"/>
                <a:cs typeface="+mn-lt"/>
              </a:rPr>
              <a:t>Data Cleaning and Pre-processing.</a:t>
            </a:r>
          </a:p>
          <a:p>
            <a:r>
              <a:rPr lang="en-US" dirty="0">
                <a:solidFill>
                  <a:schemeClr val="tx1"/>
                </a:solidFill>
                <a:latin typeface="Comic Sans MS"/>
                <a:ea typeface="+mn-lt"/>
                <a:cs typeface="+mn-lt"/>
              </a:rPr>
              <a:t>Rough web layout.</a:t>
            </a:r>
          </a:p>
          <a:p>
            <a:endParaRPr lang="en-US" dirty="0">
              <a:solidFill>
                <a:schemeClr val="tx1"/>
              </a:solidFill>
              <a:latin typeface="Comic Sans MS"/>
              <a:ea typeface="+mn-lt"/>
              <a:cs typeface="+mn-lt"/>
            </a:endParaRPr>
          </a:p>
          <a:p>
            <a:r>
              <a:rPr lang="en-US" dirty="0">
                <a:solidFill>
                  <a:schemeClr val="tx1"/>
                </a:solidFill>
                <a:latin typeface="Comic Sans MS"/>
                <a:ea typeface="+mn-lt"/>
                <a:cs typeface="+mn-lt"/>
              </a:rPr>
              <a:t>week 3:</a:t>
            </a:r>
          </a:p>
          <a:p>
            <a:r>
              <a:rPr lang="en-US" dirty="0">
                <a:solidFill>
                  <a:schemeClr val="tx1"/>
                </a:solidFill>
                <a:latin typeface="Comic Sans MS"/>
                <a:ea typeface="+mn-lt"/>
                <a:cs typeface="+mn-lt"/>
              </a:rPr>
              <a:t>Analyzing the data for different trends.</a:t>
            </a:r>
          </a:p>
          <a:p>
            <a:r>
              <a:rPr lang="en-US" dirty="0">
                <a:solidFill>
                  <a:schemeClr val="tx1"/>
                </a:solidFill>
                <a:latin typeface="Comic Sans MS"/>
                <a:ea typeface="+mn-lt"/>
                <a:cs typeface="+mn-lt"/>
              </a:rPr>
              <a:t>Visualization of various plots.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  <a:latin typeface="Comic Sans MS"/>
              <a:ea typeface="+mn-lt"/>
              <a:cs typeface="+mn-lt"/>
            </a:endParaRPr>
          </a:p>
          <a:p>
            <a:r>
              <a:rPr lang="en-US" dirty="0">
                <a:solidFill>
                  <a:schemeClr val="tx1"/>
                </a:solidFill>
                <a:latin typeface="Comic Sans MS"/>
                <a:ea typeface="+mn-lt"/>
                <a:cs typeface="+mn-lt"/>
              </a:rPr>
              <a:t>week 4:</a:t>
            </a:r>
          </a:p>
          <a:p>
            <a:r>
              <a:rPr lang="en-US" dirty="0">
                <a:solidFill>
                  <a:schemeClr val="tx1"/>
                </a:solidFill>
                <a:latin typeface="Comic Sans MS"/>
                <a:ea typeface="+mn-lt"/>
                <a:cs typeface="+mn-lt"/>
              </a:rPr>
              <a:t>Frontend.</a:t>
            </a:r>
          </a:p>
          <a:p>
            <a:r>
              <a:rPr lang="en-US" dirty="0">
                <a:solidFill>
                  <a:schemeClr val="tx1"/>
                </a:solidFill>
                <a:latin typeface="Comic Sans MS"/>
                <a:ea typeface="+mn-lt"/>
                <a:cs typeface="+mn-lt"/>
              </a:rPr>
              <a:t>Deployment.</a:t>
            </a:r>
          </a:p>
          <a:p>
            <a:endParaRPr lang="en-US" dirty="0">
              <a:solidFill>
                <a:srgbClr val="FFFFFF">
                  <a:alpha val="58000"/>
                </a:srgbClr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73575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5875C15-80CC-4041-B6EC-CA78AB614296}"/>
              </a:ext>
            </a:extLst>
          </p:cNvPr>
          <p:cNvSpPr/>
          <p:nvPr/>
        </p:nvSpPr>
        <p:spPr>
          <a:xfrm>
            <a:off x="44974" y="667111"/>
            <a:ext cx="11921921" cy="613458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807F6-3A72-4295-8413-2005A39D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3" y="56944"/>
            <a:ext cx="10728322" cy="1477328"/>
          </a:xfrm>
        </p:spPr>
        <p:txBody>
          <a:bodyPr>
            <a:normAutofit/>
          </a:bodyPr>
          <a:lstStyle/>
          <a:p>
            <a:r>
              <a:rPr lang="en-US" sz="4000" dirty="0"/>
              <a:t>Expected Layout: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313C6B-9D64-4054-8638-D71258355263}"/>
              </a:ext>
            </a:extLst>
          </p:cNvPr>
          <p:cNvSpPr txBox="1"/>
          <p:nvPr/>
        </p:nvSpPr>
        <p:spPr>
          <a:xfrm>
            <a:off x="3841750" y="5768975"/>
            <a:ext cx="4486275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743C2C-7A50-46F6-8471-901EA1FA1E7E}"/>
              </a:ext>
            </a:extLst>
          </p:cNvPr>
          <p:cNvSpPr txBox="1"/>
          <p:nvPr/>
        </p:nvSpPr>
        <p:spPr>
          <a:xfrm>
            <a:off x="7063317" y="177165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bg1"/>
              </a:solidFill>
              <a:highlight>
                <a:srgbClr val="FFFF00"/>
              </a:highlight>
            </a:endParaRPr>
          </a:p>
          <a:p>
            <a:endParaRPr lang="en-U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A77949-ED1B-4719-BF82-07597EC11423}"/>
              </a:ext>
            </a:extLst>
          </p:cNvPr>
          <p:cNvSpPr txBox="1"/>
          <p:nvPr/>
        </p:nvSpPr>
        <p:spPr>
          <a:xfrm>
            <a:off x="-1882815" y="94333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highlight>
                <a:srgbClr val="8000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039E88-9EA4-481D-B9C8-0A638309CFE5}"/>
              </a:ext>
            </a:extLst>
          </p:cNvPr>
          <p:cNvSpPr txBox="1"/>
          <p:nvPr/>
        </p:nvSpPr>
        <p:spPr>
          <a:xfrm>
            <a:off x="306729" y="94333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highlight>
                <a:srgbClr val="8000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9C54E9-03D2-4080-8D5F-FE897D377A3A}"/>
              </a:ext>
            </a:extLst>
          </p:cNvPr>
          <p:cNvSpPr txBox="1"/>
          <p:nvPr/>
        </p:nvSpPr>
        <p:spPr>
          <a:xfrm>
            <a:off x="767908" y="3960590"/>
            <a:ext cx="1219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F1F74D-699A-4469-B77B-CADE10BFC72E}"/>
              </a:ext>
            </a:extLst>
          </p:cNvPr>
          <p:cNvSpPr txBox="1"/>
          <p:nvPr/>
        </p:nvSpPr>
        <p:spPr>
          <a:xfrm flipV="1">
            <a:off x="3393312" y="463859"/>
            <a:ext cx="4479401" cy="6627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chemeClr val="bg1"/>
              </a:solidFill>
              <a:highlight>
                <a:srgbClr val="00FFFF"/>
              </a:highlight>
              <a:ea typeface="+mn-lt"/>
              <a:cs typeface="+mn-lt"/>
            </a:endParaRPr>
          </a:p>
        </p:txBody>
      </p:sp>
      <p:pic>
        <p:nvPicPr>
          <p:cNvPr id="17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31FB17E4-889F-4EF1-836B-1FC328426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55" r="138" b="8472"/>
          <a:stretch/>
        </p:blipFill>
        <p:spPr>
          <a:xfrm>
            <a:off x="4666525" y="1174735"/>
            <a:ext cx="7006551" cy="549398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72937E2-A06C-4F7D-BDBD-EB31C2A3B4A6}"/>
              </a:ext>
            </a:extLst>
          </p:cNvPr>
          <p:cNvSpPr/>
          <p:nvPr/>
        </p:nvSpPr>
        <p:spPr>
          <a:xfrm>
            <a:off x="262599" y="1174104"/>
            <a:ext cx="2556074" cy="34627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  Select Your Choice</a:t>
            </a:r>
          </a:p>
          <a:p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O 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State-wise Price Trend</a:t>
            </a: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O </a:t>
            </a: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Tier wise Trend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O </a:t>
            </a: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Sales Price per square foot Trend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27180739-19B9-4AF5-8474-CA30FB4FF471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442732" y="5768975"/>
            <a:ext cx="277268" cy="71409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A3841F-9CF6-4FB5-BC51-744D318490F2}"/>
              </a:ext>
            </a:extLst>
          </p:cNvPr>
          <p:cNvSpPr txBox="1"/>
          <p:nvPr/>
        </p:nvSpPr>
        <p:spPr>
          <a:xfrm>
            <a:off x="5153025" y="362902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B19BBA-9429-40AB-BCB2-4B54FFE5FBF8}"/>
              </a:ext>
            </a:extLst>
          </p:cNvPr>
          <p:cNvSpPr txBox="1"/>
          <p:nvPr/>
        </p:nvSpPr>
        <p:spPr>
          <a:xfrm>
            <a:off x="5581650" y="405764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C4D128-0BD5-413B-BE54-4880D3C19F71}"/>
              </a:ext>
            </a:extLst>
          </p:cNvPr>
          <p:cNvSpPr txBox="1"/>
          <p:nvPr/>
        </p:nvSpPr>
        <p:spPr>
          <a:xfrm>
            <a:off x="4219816" y="761878"/>
            <a:ext cx="35630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dirty="0">
                <a:solidFill>
                  <a:schemeClr val="accent3"/>
                </a:solidFill>
                <a:ea typeface="+mn-lt"/>
                <a:cs typeface="+mn-lt"/>
              </a:rPr>
              <a:t>Real Estate Trend Visualization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428272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_2SEEDS">
      <a:dk1>
        <a:srgbClr val="000000"/>
      </a:dk1>
      <a:lt1>
        <a:srgbClr val="FFFFFF"/>
      </a:lt1>
      <a:dk2>
        <a:srgbClr val="342441"/>
      </a:dk2>
      <a:lt2>
        <a:srgbClr val="E2E8E5"/>
      </a:lt2>
      <a:accent1>
        <a:srgbClr val="B13B77"/>
      </a:accent1>
      <a:accent2>
        <a:srgbClr val="C34DBA"/>
      </a:accent2>
      <a:accent3>
        <a:srgbClr val="C34D58"/>
      </a:accent3>
      <a:accent4>
        <a:srgbClr val="B1593B"/>
      </a:accent4>
      <a:accent5>
        <a:srgbClr val="C39C4D"/>
      </a:accent5>
      <a:accent6>
        <a:srgbClr val="A0AB39"/>
      </a:accent6>
      <a:hlink>
        <a:srgbClr val="89882D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BlobVTI</vt:lpstr>
      <vt:lpstr>DPM PROJECT</vt:lpstr>
      <vt:lpstr>Objective:</vt:lpstr>
      <vt:lpstr>Dataset: </vt:lpstr>
      <vt:lpstr>Flow:</vt:lpstr>
      <vt:lpstr>PowerPoint Presentation</vt:lpstr>
      <vt:lpstr>Expected Layout: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454</cp:revision>
  <dcterms:created xsi:type="dcterms:W3CDTF">2021-10-25T08:30:18Z</dcterms:created>
  <dcterms:modified xsi:type="dcterms:W3CDTF">2021-12-07T00:28:06Z</dcterms:modified>
</cp:coreProperties>
</file>