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7" r:id="rId7"/>
    <p:sldId id="278" r:id="rId8"/>
    <p:sldId id="272" r:id="rId9"/>
    <p:sldId id="273" r:id="rId10"/>
    <p:sldId id="274" r:id="rId11"/>
    <p:sldId id="275" r:id="rId12"/>
    <p:sldId id="279" r:id="rId13"/>
    <p:sldId id="260" r:id="rId14"/>
    <p:sldId id="261" r:id="rId15"/>
    <p:sldId id="262" r:id="rId16"/>
    <p:sldId id="280" r:id="rId17"/>
    <p:sldId id="267" r:id="rId18"/>
    <p:sldId id="276" r:id="rId19"/>
    <p:sldId id="28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C46B-53B0-49A8-8553-09F899F91E78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AE428-01A3-4C7D-B354-020DE35B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77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337BD6-2610-4F1E-AF46-023726D927A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FC96B-8D44-44E6-A85B-33AA46E4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D9E7-5E37-4DB8-A4E0-2B3753E1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22982"/>
            <a:ext cx="7980680" cy="1041193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b="1" dirty="0"/>
              <a:t>Operating System Tutorial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D2C41-FA65-4EA2-9E84-A9D47E25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886" y="2377025"/>
            <a:ext cx="4645152" cy="8019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Shortest Job First(Scheduling Algorithm)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EAC57-2CB3-42C4-B5F4-1890B695C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86886" y="3387934"/>
            <a:ext cx="4645152" cy="80223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In First Out(Page replacement Algorithm)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66140-4106-46B7-A744-177B138566D5}"/>
              </a:ext>
            </a:extLst>
          </p:cNvPr>
          <p:cNvSpPr txBox="1"/>
          <p:nvPr/>
        </p:nvSpPr>
        <p:spPr>
          <a:xfrm>
            <a:off x="1286886" y="1644839"/>
            <a:ext cx="14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TOPICS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0891D-36EC-4540-94AA-A050ADA59D60}"/>
              </a:ext>
            </a:extLst>
          </p:cNvPr>
          <p:cNvSpPr txBox="1"/>
          <p:nvPr/>
        </p:nvSpPr>
        <p:spPr>
          <a:xfrm>
            <a:off x="7579360" y="4826675"/>
            <a:ext cx="39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Samaresh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 S ---- 4NI19CS096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Tanay Verma --- 4NI19CS112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3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3B4690-1B38-46A3-BDD3-EA15AE50EE40}"/>
              </a:ext>
            </a:extLst>
          </p:cNvPr>
          <p:cNvSpPr txBox="1"/>
          <p:nvPr/>
        </p:nvSpPr>
        <p:spPr>
          <a:xfrm>
            <a:off x="1666240" y="680720"/>
            <a:ext cx="67462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Yu Gothic UI Semibold" panose="020B0700000000000000" pitchFamily="34" charset="-128"/>
              </a:rPr>
              <a:t>if(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 != -1)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start_time</a:t>
            </a:r>
            <a:r>
              <a:rPr lang="en-US" sz="1400" dirty="0">
                <a:ea typeface="Yu Gothic UI Semibold" panose="020B0700000000000000" pitchFamily="34" charset="-128"/>
              </a:rPr>
              <a:t> = </a:t>
            </a:r>
            <a:r>
              <a:rPr lang="en-US" sz="1400" dirty="0" err="1">
                <a:ea typeface="Yu Gothic UI Semibold" panose="020B0700000000000000" pitchFamily="34" charset="-128"/>
              </a:rPr>
              <a:t>current_time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completion_time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start_time</a:t>
            </a:r>
            <a:r>
              <a:rPr lang="en-US" sz="1400" dirty="0">
                <a:ea typeface="Yu Gothic UI Semibold" panose="020B0700000000000000" pitchFamily="34" charset="-128"/>
              </a:rPr>
              <a:t> +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turnaround_time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completion_time</a:t>
            </a:r>
            <a:r>
              <a:rPr lang="en-US" sz="1400" dirty="0">
                <a:ea typeface="Yu Gothic UI Semibold" panose="020B0700000000000000" pitchFamily="34" charset="-128"/>
              </a:rPr>
              <a:t> -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waiting_time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turnaround_time</a:t>
            </a:r>
            <a:r>
              <a:rPr lang="en-US" sz="1400" dirty="0">
                <a:ea typeface="Yu Gothic UI Semibold" panose="020B0700000000000000" pitchFamily="34" charset="-128"/>
              </a:rPr>
              <a:t> -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response_time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start_time</a:t>
            </a:r>
            <a:r>
              <a:rPr lang="en-US" sz="1400" dirty="0">
                <a:ea typeface="Yu Gothic UI Semibold" panose="020B0700000000000000" pitchFamily="34" charset="-128"/>
              </a:rPr>
              <a:t> -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total_turnaround_time</a:t>
            </a:r>
            <a:r>
              <a:rPr lang="en-US" sz="1400" dirty="0">
                <a:ea typeface="Yu Gothic UI Semibold" panose="020B0700000000000000" pitchFamily="34" charset="-128"/>
              </a:rPr>
              <a:t> +=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turnaround_time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total_waiting_time</a:t>
            </a:r>
            <a:r>
              <a:rPr lang="en-US" sz="1400" dirty="0">
                <a:ea typeface="Yu Gothic UI Semibold" panose="020B0700000000000000" pitchFamily="34" charset="-128"/>
              </a:rPr>
              <a:t> +=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waiting_time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total_response_time</a:t>
            </a:r>
            <a:r>
              <a:rPr lang="en-US" sz="1400" dirty="0">
                <a:ea typeface="Yu Gothic UI Semibold" panose="020B0700000000000000" pitchFamily="34" charset="-128"/>
              </a:rPr>
              <a:t> +=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response_time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is_completed</a:t>
            </a:r>
            <a:r>
              <a:rPr lang="en-US" sz="1400" dirty="0">
                <a:ea typeface="Yu Gothic UI Semibold" panose="020B0700000000000000" pitchFamily="34" charset="-128"/>
              </a:rPr>
              <a:t>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 = 1;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completed++;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current_time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completion_time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else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current_time</a:t>
            </a:r>
            <a:r>
              <a:rPr lang="en-US" sz="1400" dirty="0">
                <a:ea typeface="Yu Gothic UI Semibold" panose="020B0700000000000000" pitchFamily="34" charset="-128"/>
              </a:rPr>
              <a:t>++;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}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avg_turnaround_time</a:t>
            </a:r>
            <a:r>
              <a:rPr lang="en-US" sz="1400" dirty="0">
                <a:ea typeface="Yu Gothic UI Semibold" panose="020B0700000000000000" pitchFamily="34" charset="-128"/>
              </a:rPr>
              <a:t> = (float) </a:t>
            </a:r>
            <a:r>
              <a:rPr lang="en-US" sz="1400" dirty="0" err="1">
                <a:ea typeface="Yu Gothic UI Semibold" panose="020B0700000000000000" pitchFamily="34" charset="-128"/>
              </a:rPr>
              <a:t>total_turnaround_time</a:t>
            </a:r>
            <a:r>
              <a:rPr lang="en-US" sz="1400" dirty="0">
                <a:ea typeface="Yu Gothic UI Semibold" panose="020B0700000000000000" pitchFamily="34" charset="-128"/>
              </a:rPr>
              <a:t> / n;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avg_waiting_time</a:t>
            </a:r>
            <a:r>
              <a:rPr lang="en-US" sz="1400" dirty="0">
                <a:ea typeface="Yu Gothic UI Semibold" panose="020B0700000000000000" pitchFamily="34" charset="-128"/>
              </a:rPr>
              <a:t> = (float) </a:t>
            </a:r>
            <a:r>
              <a:rPr lang="en-US" sz="1400" dirty="0" err="1">
                <a:ea typeface="Yu Gothic UI Semibold" panose="020B0700000000000000" pitchFamily="34" charset="-128"/>
              </a:rPr>
              <a:t>total_waiting_time</a:t>
            </a:r>
            <a:r>
              <a:rPr lang="en-US" sz="1400" dirty="0">
                <a:ea typeface="Yu Gothic UI Semibold" panose="020B0700000000000000" pitchFamily="34" charset="-128"/>
              </a:rPr>
              <a:t> / n;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avg_response_time</a:t>
            </a:r>
            <a:r>
              <a:rPr lang="en-US" sz="1400" dirty="0">
                <a:ea typeface="Yu Gothic UI Semibold" panose="020B0700000000000000" pitchFamily="34" charset="-128"/>
              </a:rPr>
              <a:t> = (float) </a:t>
            </a:r>
            <a:r>
              <a:rPr lang="en-US" sz="1400" dirty="0" err="1">
                <a:ea typeface="Yu Gothic UI Semibold" panose="020B0700000000000000" pitchFamily="34" charset="-128"/>
              </a:rPr>
              <a:t>total_response_time</a:t>
            </a:r>
            <a:r>
              <a:rPr lang="en-US" sz="1400" dirty="0">
                <a:ea typeface="Yu Gothic UI Semibold" panose="020B0700000000000000" pitchFamily="34" charset="-128"/>
              </a:rPr>
              <a:t> / n;</a:t>
            </a:r>
          </a:p>
        </p:txBody>
      </p:sp>
    </p:spTree>
    <p:extLst>
      <p:ext uri="{BB962C8B-B14F-4D97-AF65-F5344CB8AC3E}">
        <p14:creationId xmlns:p14="http://schemas.microsoft.com/office/powerpoint/2010/main" val="289610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8450D-94A5-4AF1-9889-9FBCF39D790A}"/>
              </a:ext>
            </a:extLst>
          </p:cNvPr>
          <p:cNvSpPr txBox="1"/>
          <p:nvPr/>
        </p:nvSpPr>
        <p:spPr>
          <a:xfrm>
            <a:off x="1676400" y="548640"/>
            <a:ext cx="7894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&lt;&lt;"Process ID\t"&lt;&lt;"AT\t"&lt;&lt;"BT\t"&lt;&lt;"ST\t"&lt;&lt;"CT\t"&lt;&lt;"TAT\t"&lt;&lt;"WT\t"&lt;&lt;"RT\t"&lt;&lt;"\n"&lt;&lt;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for(int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 = 0;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 &lt; n;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++)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&lt;&lt;"P"&lt;&lt;p[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pid</a:t>
            </a:r>
            <a:r>
              <a:rPr lang="en-US" sz="1400" dirty="0">
                <a:ea typeface="Yu Gothic UI Semibold" panose="020B0700000000000000" pitchFamily="34" charset="-128"/>
              </a:rPr>
              <a:t>&lt;&lt;"\t\t"&lt;&lt;p[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start_time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completion_time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turnaround_time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waiting_time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response_time</a:t>
            </a:r>
            <a:r>
              <a:rPr lang="en-US" sz="1400" dirty="0">
                <a:ea typeface="Yu Gothic UI Semibold" panose="020B0700000000000000" pitchFamily="34" charset="-128"/>
              </a:rPr>
              <a:t>&lt;&lt;"\t"&lt;&lt;"\n"&lt;&lt;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&lt;&lt;"Average Turnaround Time = "&lt;&lt;</a:t>
            </a:r>
            <a:r>
              <a:rPr lang="en-US" sz="1400" dirty="0" err="1">
                <a:ea typeface="Yu Gothic UI Semibold" panose="020B0700000000000000" pitchFamily="34" charset="-128"/>
              </a:rPr>
              <a:t>avg_turnaround_time</a:t>
            </a:r>
            <a:r>
              <a:rPr lang="en-US" sz="1400" dirty="0">
                <a:ea typeface="Yu Gothic UI Semibold" panose="020B0700000000000000" pitchFamily="34" charset="-128"/>
              </a:rPr>
              <a:t>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&lt;&lt;"Average Waiting Time = "&lt;&lt;</a:t>
            </a:r>
            <a:r>
              <a:rPr lang="en-US" sz="1400" dirty="0" err="1">
                <a:ea typeface="Yu Gothic UI Semibold" panose="020B0700000000000000" pitchFamily="34" charset="-128"/>
              </a:rPr>
              <a:t>avg_waiting_time</a:t>
            </a:r>
            <a:r>
              <a:rPr lang="en-US" sz="1400" dirty="0">
                <a:ea typeface="Yu Gothic UI Semibold" panose="020B0700000000000000" pitchFamily="34" charset="-128"/>
              </a:rPr>
              <a:t>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&lt;&lt;"Average Response Time = "&lt;&lt;</a:t>
            </a:r>
            <a:r>
              <a:rPr lang="en-US" sz="1400" dirty="0" err="1">
                <a:ea typeface="Yu Gothic UI Semibold" panose="020B0700000000000000" pitchFamily="34" charset="-128"/>
              </a:rPr>
              <a:t>avg_response_time</a:t>
            </a:r>
            <a:r>
              <a:rPr lang="en-US" sz="1400" dirty="0">
                <a:ea typeface="Yu Gothic UI Semibold" panose="020B0700000000000000" pitchFamily="34" charset="-128"/>
              </a:rPr>
              <a:t>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return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76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5E93E-C561-48C9-8137-CEED79D9FDFB}"/>
              </a:ext>
            </a:extLst>
          </p:cNvPr>
          <p:cNvSpPr txBox="1"/>
          <p:nvPr/>
        </p:nvSpPr>
        <p:spPr>
          <a:xfrm>
            <a:off x="1669327" y="457200"/>
            <a:ext cx="239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2C09E-64F9-4F9C-9417-6DD9E38F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55" y="1142875"/>
            <a:ext cx="8560240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C387A-D76E-496F-B739-667CB74504B2}"/>
              </a:ext>
            </a:extLst>
          </p:cNvPr>
          <p:cNvSpPr txBox="1"/>
          <p:nvPr/>
        </p:nvSpPr>
        <p:spPr>
          <a:xfrm>
            <a:off x="1214120" y="0"/>
            <a:ext cx="1019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First In First Out(Page Replacement Algorithm)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63452-7E44-4ED8-91D1-572BF8289E8F}"/>
              </a:ext>
            </a:extLst>
          </p:cNvPr>
          <p:cNvSpPr txBox="1"/>
          <p:nvPr/>
        </p:nvSpPr>
        <p:spPr>
          <a:xfrm>
            <a:off x="1214120" y="1534160"/>
            <a:ext cx="998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one of the simplest page replacement algorithm. The oldest page, which has spent the longest time in memory is chosen and replaced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CB240-D29F-44D7-80DB-665D2905A899}"/>
              </a:ext>
            </a:extLst>
          </p:cNvPr>
          <p:cNvSpPr txBox="1"/>
          <p:nvPr/>
        </p:nvSpPr>
        <p:spPr>
          <a:xfrm>
            <a:off x="1838960" y="2804160"/>
            <a:ext cx="824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This algorithm is implemented by keeping the track of all the pages in the queue.</a:t>
            </a:r>
          </a:p>
          <a:p>
            <a:pPr algn="l"/>
            <a:endParaRPr lang="en-US" sz="2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As new pages are requested and are swapped in, they are added to the tail of a queue and the page which is at the head becomes the victim.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This is not an effective way of page replacement but it can be used for small systems.</a:t>
            </a:r>
            <a:endParaRPr lang="en-US" sz="20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07663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A5BB82-90BA-4299-BA23-22C3770D8D17}"/>
              </a:ext>
            </a:extLst>
          </p:cNvPr>
          <p:cNvSpPr txBox="1"/>
          <p:nvPr/>
        </p:nvSpPr>
        <p:spPr>
          <a:xfrm>
            <a:off x="1513840" y="1356975"/>
            <a:ext cx="25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A3AC0-7844-4546-94C3-2175954F82C3}"/>
              </a:ext>
            </a:extLst>
          </p:cNvPr>
          <p:cNvSpPr txBox="1"/>
          <p:nvPr/>
        </p:nvSpPr>
        <p:spPr>
          <a:xfrm>
            <a:off x="1778925" y="2032615"/>
            <a:ext cx="49580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This algorithm is simple and easy to use.</a:t>
            </a:r>
          </a:p>
          <a:p>
            <a:pPr algn="l"/>
            <a:endParaRPr lang="en-US" sz="2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system-ui"/>
              </a:rPr>
              <a:t>FIFO does not cause more overhead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0AD6A-6CD1-4913-BC8D-F34286936E4B}"/>
              </a:ext>
            </a:extLst>
          </p:cNvPr>
          <p:cNvSpPr txBox="1"/>
          <p:nvPr/>
        </p:nvSpPr>
        <p:spPr>
          <a:xfrm>
            <a:off x="1564640" y="3525520"/>
            <a:ext cx="398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4A1C4-3D11-4CE1-8373-3DA85FF6A34E}"/>
              </a:ext>
            </a:extLst>
          </p:cNvPr>
          <p:cNvSpPr txBox="1"/>
          <p:nvPr/>
        </p:nvSpPr>
        <p:spPr>
          <a:xfrm>
            <a:off x="1706880" y="4374773"/>
            <a:ext cx="8778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Not always good at performance. It may replace an active page to bring a new one and thus may cause a page fault of that page immediately.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Another unexpected side effect is the FIFO anomaly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ystem-ui"/>
              </a:rPr>
              <a:t>or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system-ui"/>
              </a:rPr>
              <a:t>Belady</a:t>
            </a:r>
            <a:r>
              <a:rPr lang="en-US" sz="2000" b="1" dirty="0" err="1">
                <a:solidFill>
                  <a:srgbClr val="000000"/>
                </a:solidFill>
                <a:latin typeface="system-ui"/>
              </a:rPr>
              <a:t>’s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ystem-ui"/>
              </a:rPr>
              <a:t> anomaly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5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B83AA-418E-420E-9154-CE5F494D92E0}"/>
              </a:ext>
            </a:extLst>
          </p:cNvPr>
          <p:cNvSpPr txBox="1"/>
          <p:nvPr/>
        </p:nvSpPr>
        <p:spPr>
          <a:xfrm>
            <a:off x="1696720" y="1473200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BELADY’S ANOMALY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A8D1F-5DE9-4DF2-A187-3A0D6C7473B1}"/>
              </a:ext>
            </a:extLst>
          </p:cNvPr>
          <p:cNvSpPr txBox="1"/>
          <p:nvPr/>
        </p:nvSpPr>
        <p:spPr>
          <a:xfrm>
            <a:off x="2001520" y="2590800"/>
            <a:ext cx="9022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ystem-ui"/>
              </a:rPr>
              <a:t>In FIFO page replacement algorithm, the number of page faults will get increased with the increment in number of frames.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ystem-ui"/>
              </a:rPr>
              <a:t>This is the strange behavior shown by FIFO algorithm in some of the cases. This is an Anomaly called as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system-ui"/>
              </a:rPr>
              <a:t>Belady'sAnomaly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ystem-u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A48AF-552B-45C0-8D56-33301CBC167A}"/>
              </a:ext>
            </a:extLst>
          </p:cNvPr>
          <p:cNvSpPr txBox="1"/>
          <p:nvPr/>
        </p:nvSpPr>
        <p:spPr>
          <a:xfrm>
            <a:off x="1571625" y="227870"/>
            <a:ext cx="115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4FCD-26A0-43F0-A7DC-074D5C4886B2}"/>
              </a:ext>
            </a:extLst>
          </p:cNvPr>
          <p:cNvSpPr txBox="1"/>
          <p:nvPr/>
        </p:nvSpPr>
        <p:spPr>
          <a:xfrm>
            <a:off x="1876425" y="695148"/>
            <a:ext cx="441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pages:12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Reference String: 1,2,3,4,1,2,5,1,2,3,4,5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frames:3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0C1FE7-1569-4699-8FAB-E2C3B1F6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5839"/>
              </p:ext>
            </p:extLst>
          </p:nvPr>
        </p:nvGraphicFramePr>
        <p:xfrm>
          <a:off x="132159" y="1828800"/>
          <a:ext cx="1192768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514">
                  <a:extLst>
                    <a:ext uri="{9D8B030D-6E8A-4147-A177-3AD203B41FA5}">
                      <a16:colId xmlns:a16="http://schemas.microsoft.com/office/drawing/2014/main" val="1996203162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3191508390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3959238796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2127291963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4074319727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4198918614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4061736100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3858162354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11579036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3501566656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3750287217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267518362"/>
                    </a:ext>
                  </a:extLst>
                </a:gridCol>
                <a:gridCol w="917514">
                  <a:extLst>
                    <a:ext uri="{9D8B030D-6E8A-4147-A177-3AD203B41FA5}">
                      <a16:colId xmlns:a16="http://schemas.microsoft.com/office/drawing/2014/main" val="3030776354"/>
                    </a:ext>
                  </a:extLst>
                </a:gridCol>
              </a:tblGrid>
              <a:tr h="87721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12786"/>
                  </a:ext>
                </a:extLst>
              </a:tr>
              <a:tr h="45409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97838"/>
                  </a:ext>
                </a:extLst>
              </a:tr>
              <a:tr h="47234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24855"/>
                  </a:ext>
                </a:extLst>
              </a:tr>
              <a:tr h="47234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12116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73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5CEC4F-60C4-4A8C-ADAA-17CB7D94CA5C}"/>
              </a:ext>
            </a:extLst>
          </p:cNvPr>
          <p:cNvSpPr txBox="1"/>
          <p:nvPr/>
        </p:nvSpPr>
        <p:spPr>
          <a:xfrm>
            <a:off x="2552700" y="5552747"/>
            <a:ext cx="2390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No. of Page Fault=9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No. of Hits=3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 Ratio=9/12=0.75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Hit Ratio=0.25</a:t>
            </a:r>
          </a:p>
        </p:txBody>
      </p:sp>
    </p:spTree>
    <p:extLst>
      <p:ext uri="{BB962C8B-B14F-4D97-AF65-F5344CB8AC3E}">
        <p14:creationId xmlns:p14="http://schemas.microsoft.com/office/powerpoint/2010/main" val="21981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DAAFC-E788-4DED-AD1F-81B6E91385B8}"/>
              </a:ext>
            </a:extLst>
          </p:cNvPr>
          <p:cNvSpPr txBox="1"/>
          <p:nvPr/>
        </p:nvSpPr>
        <p:spPr>
          <a:xfrm>
            <a:off x="3200400" y="0"/>
            <a:ext cx="537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                 </a:t>
            </a:r>
            <a:r>
              <a:rPr lang="en-US" sz="2000" b="1" u="sng" dirty="0"/>
              <a:t>CODE FOR FIFO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294D7-19FA-4400-9B03-F2C97F3A8194}"/>
              </a:ext>
            </a:extLst>
          </p:cNvPr>
          <p:cNvSpPr txBox="1"/>
          <p:nvPr/>
        </p:nvSpPr>
        <p:spPr>
          <a:xfrm>
            <a:off x="1879600" y="904041"/>
            <a:ext cx="66954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#include&lt;bits/stdc++.h&gt;</a:t>
            </a:r>
          </a:p>
          <a:p>
            <a:r>
              <a:rPr lang="en-US" sz="1400" dirty="0"/>
              <a:t>using namespace std;</a:t>
            </a:r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int </a:t>
            </a:r>
            <a:r>
              <a:rPr lang="en-US" sz="1400" dirty="0" err="1"/>
              <a:t>i,j,n,ref_str</a:t>
            </a:r>
            <a:r>
              <a:rPr lang="en-US" sz="1400" dirty="0"/>
              <a:t>[50],frame[10],</a:t>
            </a:r>
            <a:r>
              <a:rPr lang="en-US" sz="1400" dirty="0" err="1"/>
              <a:t>no,k,avail</a:t>
            </a:r>
            <a:r>
              <a:rPr lang="en-US" sz="1400" dirty="0"/>
              <a:t>;  </a:t>
            </a:r>
          </a:p>
          <a:p>
            <a:r>
              <a:rPr lang="en-US" sz="1400" dirty="0"/>
              <a:t>    float </a:t>
            </a:r>
            <a:r>
              <a:rPr lang="en-US" sz="1400" dirty="0" err="1"/>
              <a:t>fcount</a:t>
            </a:r>
            <a:r>
              <a:rPr lang="en-US" sz="1400" dirty="0"/>
              <a:t>=0;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("\n ENTER THE NUMBER OF PAGES:\n");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d",&amp;n</a:t>
            </a:r>
            <a:r>
              <a:rPr lang="en-US" sz="1400" dirty="0"/>
              <a:t>);                                   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("\n ENTER THE REFERENCE STRING :\n");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=1;i&lt;=</a:t>
            </a:r>
            <a:r>
              <a:rPr lang="en-US" sz="1400" dirty="0" err="1"/>
              <a:t>n;i</a:t>
            </a:r>
            <a:r>
              <a:rPr lang="en-US" sz="1400" dirty="0"/>
              <a:t>++)                           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scanf</a:t>
            </a:r>
            <a:r>
              <a:rPr lang="en-US" sz="1400" dirty="0"/>
              <a:t>("%d",&amp;</a:t>
            </a:r>
            <a:r>
              <a:rPr lang="en-US" sz="1400" dirty="0" err="1"/>
              <a:t>ref_str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("\n ENTER THE NUMBER OF FRAMES :");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d",&amp;no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no;i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frame[</a:t>
            </a:r>
            <a:r>
              <a:rPr lang="en-US" sz="1400" dirty="0" err="1"/>
              <a:t>i</a:t>
            </a:r>
            <a:r>
              <a:rPr lang="en-US" sz="1400" dirty="0"/>
              <a:t>]= -1;  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j=0;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61197-D9F2-484F-9786-11E6591ABD96}"/>
              </a:ext>
            </a:extLst>
          </p:cNvPr>
          <p:cNvSpPr txBox="1"/>
          <p:nvPr/>
        </p:nvSpPr>
        <p:spPr>
          <a:xfrm>
            <a:off x="1696720" y="43458"/>
            <a:ext cx="879856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printf</a:t>
            </a:r>
            <a:r>
              <a:rPr lang="en-US" sz="1400" dirty="0"/>
              <a:t>("\n ref string  \t page frames     \</a:t>
            </a:r>
            <a:r>
              <a:rPr lang="en-US" sz="1400" dirty="0" err="1"/>
              <a:t>tHit</a:t>
            </a:r>
            <a:r>
              <a:rPr lang="en-US" sz="1400" dirty="0"/>
              <a:t>/Fault\n");</a:t>
            </a:r>
          </a:p>
          <a:p>
            <a:r>
              <a:rPr lang="en-US" sz="1400" dirty="0"/>
              <a:t>        for(</a:t>
            </a:r>
            <a:r>
              <a:rPr lang="en-US" sz="1400" dirty="0" err="1"/>
              <a:t>i</a:t>
            </a:r>
            <a:r>
              <a:rPr lang="en-US" sz="1400" dirty="0"/>
              <a:t>=1;i&lt;=</a:t>
            </a:r>
            <a:r>
              <a:rPr lang="en-US" sz="1400" dirty="0" err="1"/>
              <a:t>n;i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("%d\t\t",</a:t>
            </a:r>
            <a:r>
              <a:rPr lang="en-US" sz="1400" dirty="0" err="1"/>
              <a:t>ref_str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          avail=0;          </a:t>
            </a:r>
          </a:p>
          <a:p>
            <a:r>
              <a:rPr lang="en-US" sz="1400" dirty="0"/>
              <a:t>            for(k=0;k&lt;</a:t>
            </a:r>
            <a:r>
              <a:rPr lang="en-US" sz="1400" dirty="0" err="1"/>
              <a:t>no;k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if(frame[k]==</a:t>
            </a:r>
            <a:r>
              <a:rPr lang="en-US" sz="1400" dirty="0" err="1"/>
              <a:t>ref_str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 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    avail=1;        </a:t>
            </a:r>
          </a:p>
          <a:p>
            <a:r>
              <a:rPr lang="en-US" sz="1400" dirty="0"/>
              <a:t>                        for(k=0;k&lt;</a:t>
            </a:r>
            <a:r>
              <a:rPr lang="en-US" sz="1400" dirty="0" err="1"/>
              <a:t>no;k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("%d\</a:t>
            </a:r>
            <a:r>
              <a:rPr lang="en-US" sz="1400" dirty="0" err="1"/>
              <a:t>t",frame</a:t>
            </a:r>
            <a:r>
              <a:rPr lang="en-US" sz="1400" dirty="0"/>
              <a:t>[k]);   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printf</a:t>
            </a:r>
            <a:r>
              <a:rPr lang="en-US" sz="1400" dirty="0"/>
              <a:t>("H");                        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if (avail==0) 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frame[j]=</a:t>
            </a:r>
            <a:r>
              <a:rPr lang="en-US" sz="1400" dirty="0" err="1"/>
              <a:t>ref_str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];        </a:t>
            </a:r>
          </a:p>
          <a:p>
            <a:r>
              <a:rPr lang="en-US" sz="1400" dirty="0"/>
              <a:t>                j=(j+1)%no;            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fcount</a:t>
            </a:r>
            <a:r>
              <a:rPr lang="en-US" sz="1400" dirty="0"/>
              <a:t>++;                </a:t>
            </a:r>
          </a:p>
          <a:p>
            <a:r>
              <a:rPr lang="en-US" sz="1400" dirty="0"/>
              <a:t>                for(k=0;k&lt;</a:t>
            </a:r>
            <a:r>
              <a:rPr lang="en-US" sz="1400" dirty="0" err="1"/>
              <a:t>no;k</a:t>
            </a:r>
            <a:r>
              <a:rPr lang="en-US" sz="1400" dirty="0"/>
              <a:t>++)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printf</a:t>
            </a:r>
            <a:r>
              <a:rPr lang="en-US" sz="1400" dirty="0"/>
              <a:t>("%d\</a:t>
            </a:r>
            <a:r>
              <a:rPr lang="en-US" sz="1400" dirty="0" err="1"/>
              <a:t>t",frame</a:t>
            </a:r>
            <a:r>
              <a:rPr lang="en-US" sz="1400" dirty="0"/>
              <a:t>[k]);  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("F");            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("\n");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("Page Fault Is %.1f\n",</a:t>
            </a:r>
            <a:r>
              <a:rPr lang="en-US" sz="1400" dirty="0" err="1"/>
              <a:t>fcount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&lt;&lt;"Hit ratio: "&lt;&lt;((n-</a:t>
            </a:r>
            <a:r>
              <a:rPr lang="en-US" sz="1400" dirty="0" err="1"/>
              <a:t>fcount</a:t>
            </a:r>
            <a:r>
              <a:rPr lang="en-US" sz="1400" dirty="0"/>
              <a:t>)/n)&lt;&lt;"\n";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&lt;&lt;"Miss ratio: "&lt;&lt;(</a:t>
            </a:r>
            <a:r>
              <a:rPr lang="en-US" sz="1400" dirty="0" err="1"/>
              <a:t>fcount</a:t>
            </a:r>
            <a:r>
              <a:rPr lang="en-US" sz="1400" dirty="0"/>
              <a:t>/n);</a:t>
            </a:r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57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74B2F-820C-405C-A4FE-7FDE90278965}"/>
              </a:ext>
            </a:extLst>
          </p:cNvPr>
          <p:cNvSpPr txBox="1"/>
          <p:nvPr/>
        </p:nvSpPr>
        <p:spPr>
          <a:xfrm>
            <a:off x="1628776" y="48577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FE23-215B-4ADC-B014-88EBB0E6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6" y="1180910"/>
            <a:ext cx="8560240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4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DADB71E-D1F9-4BF6-971F-312DF78D89E9}"/>
              </a:ext>
            </a:extLst>
          </p:cNvPr>
          <p:cNvSpPr txBox="1"/>
          <p:nvPr/>
        </p:nvSpPr>
        <p:spPr>
          <a:xfrm>
            <a:off x="3992880" y="91440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Shortest Job First(SJF)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547F7-A568-4A03-B01B-D9E6F2C820F7}"/>
              </a:ext>
            </a:extLst>
          </p:cNvPr>
          <p:cNvSpPr txBox="1"/>
          <p:nvPr/>
        </p:nvSpPr>
        <p:spPr>
          <a:xfrm>
            <a:off x="1264920" y="1493520"/>
            <a:ext cx="96621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SJF scheduling algorithm, schedules the processes according to their burst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SJF is a non-preemptive scheduling algorithm.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In SJF scheduling, the process with the lowest burst time, among the list of available processes in the ready queue, is going to be scheduled next.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system-ui"/>
              </a:rPr>
              <a:t>However, it is very difficult to predict the burst time needed for a process hence this algorithm is very difficult to implement in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90A97-97BC-4302-B9D3-6B90F5DCE1C6}"/>
              </a:ext>
            </a:extLst>
          </p:cNvPr>
          <p:cNvSpPr txBox="1"/>
          <p:nvPr/>
        </p:nvSpPr>
        <p:spPr>
          <a:xfrm>
            <a:off x="4236720" y="2598003"/>
            <a:ext cx="412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onotype Corsiva" panose="03010101010201010101" pitchFamily="66" charset="0"/>
              </a:rPr>
              <a:t>THANK </a:t>
            </a:r>
            <a:r>
              <a:rPr lang="en-US" sz="4800" dirty="0">
                <a:latin typeface="Monotype Corsiva" panose="03010101010201010101" pitchFamily="66" charset="0"/>
                <a:cs typeface="Leelawadee UI" panose="020B0502040204020203" pitchFamily="34" charset="-34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266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72100-3069-4C31-BC25-4E2047F67369}"/>
              </a:ext>
            </a:extLst>
          </p:cNvPr>
          <p:cNvSpPr txBox="1"/>
          <p:nvPr/>
        </p:nvSpPr>
        <p:spPr>
          <a:xfrm>
            <a:off x="1767840" y="955040"/>
            <a:ext cx="606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Characteristics of SJF Scheduling</a:t>
            </a:r>
          </a:p>
          <a:p>
            <a:endParaRPr 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6B7AC-2A0F-41EF-91B2-2EB408758D39}"/>
              </a:ext>
            </a:extLst>
          </p:cNvPr>
          <p:cNvSpPr txBox="1"/>
          <p:nvPr/>
        </p:nvSpPr>
        <p:spPr>
          <a:xfrm>
            <a:off x="2092960" y="1786037"/>
            <a:ext cx="81686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ystem-ui"/>
                <a:cs typeface="Arial" panose="020B0604020202020204" pitchFamily="34" charset="0"/>
              </a:rPr>
              <a:t>It is associated with each job as a unit of time to complete.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system-ui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ystem-ui"/>
                <a:cs typeface="Arial" panose="020B0604020202020204" pitchFamily="34" charset="0"/>
              </a:rPr>
              <a:t>This algorithm method is helpful for batch-type processing, where waiting for jobs to complete is not critical.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system-ui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ystem-ui"/>
                <a:cs typeface="Arial" panose="020B0604020202020204" pitchFamily="34" charset="0"/>
              </a:rPr>
              <a:t>It can improve process throughput by making sure that shorter jobs are executed first, hence possibly have a short turnaround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system-ui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ystem-ui"/>
                <a:cs typeface="Arial" panose="020B0604020202020204" pitchFamily="34" charset="0"/>
              </a:rPr>
              <a:t>It improves job output by offering shorter jobs, which should be executed first, which mostly have a shorter turnaround time.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7C6F1B-7B00-41F5-B249-B3EE99B533CE}"/>
              </a:ext>
            </a:extLst>
          </p:cNvPr>
          <p:cNvSpPr txBox="1"/>
          <p:nvPr/>
        </p:nvSpPr>
        <p:spPr>
          <a:xfrm>
            <a:off x="1645920" y="645348"/>
            <a:ext cx="281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Advantages of SJF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7B7AA-8294-48F3-9BBC-240DA92D7E8A}"/>
              </a:ext>
            </a:extLst>
          </p:cNvPr>
          <p:cNvSpPr txBox="1"/>
          <p:nvPr/>
        </p:nvSpPr>
        <p:spPr>
          <a:xfrm>
            <a:off x="2082800" y="1374865"/>
            <a:ext cx="77317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system-ui"/>
              </a:rPr>
              <a:t>Used for long-term scheduling.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system-u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system-ui"/>
              </a:rPr>
              <a:t>Reduces average waiting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system-u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system-ui"/>
              </a:rPr>
              <a:t>Helpful for batch-type processing where runtimes are known in advance.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system-u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system-ui"/>
              </a:rPr>
              <a:t>For long-term scheduling, we can obtain a burst time estimate from the job description.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system-u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system-ui"/>
              </a:rPr>
              <a:t>It is necessary to predict the value of the next burst time for Short-Term Scheduling.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system-u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system-ui"/>
              </a:rPr>
              <a:t>Optimal with regard to average turnaround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3C2CF7-78BA-440F-92A8-34D0573BF688}"/>
              </a:ext>
            </a:extLst>
          </p:cNvPr>
          <p:cNvSpPr txBox="1"/>
          <p:nvPr/>
        </p:nvSpPr>
        <p:spPr>
          <a:xfrm>
            <a:off x="1757680" y="1005840"/>
            <a:ext cx="23876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D74F4-6B09-490A-AFEF-E50B4E086F07}"/>
              </a:ext>
            </a:extLst>
          </p:cNvPr>
          <p:cNvSpPr txBox="1"/>
          <p:nvPr/>
        </p:nvSpPr>
        <p:spPr>
          <a:xfrm>
            <a:off x="2377440" y="2062480"/>
            <a:ext cx="5547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May suffer with the problem of starvation.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It is not implementable because the exact Burst time for a process can't be known in advance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672D7-52BE-43A4-8E71-9646E6701601}"/>
              </a:ext>
            </a:extLst>
          </p:cNvPr>
          <p:cNvSpPr txBox="1"/>
          <p:nvPr/>
        </p:nvSpPr>
        <p:spPr>
          <a:xfrm>
            <a:off x="1524000" y="1238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DFB802-9A29-4D51-9897-FB01929E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07440"/>
              </p:ext>
            </p:extLst>
          </p:nvPr>
        </p:nvGraphicFramePr>
        <p:xfrm>
          <a:off x="2032000" y="614891"/>
          <a:ext cx="8127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5360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85458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1523986"/>
                    </a:ext>
                  </a:extLst>
                </a:gridCol>
              </a:tblGrid>
              <a:tr h="297568">
                <a:tc>
                  <a:txBody>
                    <a:bodyPr/>
                    <a:lstStyle/>
                    <a:p>
                      <a:r>
                        <a:rPr lang="en-US" dirty="0"/>
                        <a:t>                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14959"/>
                  </a:ext>
                </a:extLst>
              </a:tr>
              <a:tr h="29756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97501"/>
                  </a:ext>
                </a:extLst>
              </a:tr>
              <a:tr h="29756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20221"/>
                  </a:ext>
                </a:extLst>
              </a:tr>
              <a:tr h="29756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78437"/>
                  </a:ext>
                </a:extLst>
              </a:tr>
              <a:tr h="29756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6565"/>
                  </a:ext>
                </a:extLst>
              </a:tr>
              <a:tr h="29756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90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7FE8BA-AD09-4C66-8ED9-EF337C10727A}"/>
              </a:ext>
            </a:extLst>
          </p:cNvPr>
          <p:cNvSpPr txBox="1"/>
          <p:nvPr/>
        </p:nvSpPr>
        <p:spPr>
          <a:xfrm>
            <a:off x="1524000" y="34290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88A18-7548-4B8A-8EBA-1DC5BC42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42"/>
          <a:stretch/>
        </p:blipFill>
        <p:spPr>
          <a:xfrm>
            <a:off x="3419474" y="4048550"/>
            <a:ext cx="57340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4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B8916E-9301-4327-84AB-59C77036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67610"/>
              </p:ext>
            </p:extLst>
          </p:nvPr>
        </p:nvGraphicFramePr>
        <p:xfrm>
          <a:off x="247650" y="400050"/>
          <a:ext cx="11534776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47">
                  <a:extLst>
                    <a:ext uri="{9D8B030D-6E8A-4147-A177-3AD203B41FA5}">
                      <a16:colId xmlns:a16="http://schemas.microsoft.com/office/drawing/2014/main" val="618305602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1322938128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3132873001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2464524846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3637017421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3909326365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318561351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68440746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      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 Around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022426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3768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P2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08672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P3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90903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P4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56626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P5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2620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A0404D-37BB-4420-8ECC-012B34F1B2E8}"/>
              </a:ext>
            </a:extLst>
          </p:cNvPr>
          <p:cNvSpPr txBox="1"/>
          <p:nvPr/>
        </p:nvSpPr>
        <p:spPr>
          <a:xfrm>
            <a:off x="1819275" y="4010025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Turn Around Time=(7+6+22+3+4)/5=9.8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Waiting Time=(1+4+14+0+7)/5=5.2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Response Time=(1+4+14+0+7)/5=5.2</a:t>
            </a:r>
          </a:p>
        </p:txBody>
      </p:sp>
    </p:spTree>
    <p:extLst>
      <p:ext uri="{BB962C8B-B14F-4D97-AF65-F5344CB8AC3E}">
        <p14:creationId xmlns:p14="http://schemas.microsoft.com/office/powerpoint/2010/main" val="426528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1A71-BB2A-473D-B92D-4FEB1A03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960" y="0"/>
            <a:ext cx="3667760" cy="543559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Code for SJF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D9A40-9594-4F4C-9E61-B4D95D6D9ED5}"/>
              </a:ext>
            </a:extLst>
          </p:cNvPr>
          <p:cNvSpPr txBox="1"/>
          <p:nvPr/>
        </p:nvSpPr>
        <p:spPr>
          <a:xfrm>
            <a:off x="1584960" y="660400"/>
            <a:ext cx="102514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Yu Gothic UI Semibold" panose="020B0700000000000000" pitchFamily="34" charset="-128"/>
              </a:rPr>
              <a:t>#include&lt;bits/stdc++.h&gt;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using namespace std;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struct process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pid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start_time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completion_time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turnaround_time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waiting_time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response_time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};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int main(){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int n;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struct process p[100];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float </a:t>
            </a:r>
            <a:r>
              <a:rPr lang="en-US" sz="1400" dirty="0" err="1">
                <a:ea typeface="Yu Gothic UI Semibold" panose="020B0700000000000000" pitchFamily="34" charset="-128"/>
              </a:rPr>
              <a:t>avg_turnaround_time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float </a:t>
            </a:r>
            <a:r>
              <a:rPr lang="en-US" sz="1400" dirty="0" err="1">
                <a:ea typeface="Yu Gothic UI Semibold" panose="020B0700000000000000" pitchFamily="34" charset="-128"/>
              </a:rPr>
              <a:t>avg_waiting_time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float </a:t>
            </a:r>
            <a:r>
              <a:rPr lang="en-US" sz="1400" dirty="0" err="1">
                <a:ea typeface="Yu Gothic UI Semibold" panose="020B0700000000000000" pitchFamily="34" charset="-128"/>
              </a:rPr>
              <a:t>avg_response_time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total_turnaround_time</a:t>
            </a:r>
            <a:r>
              <a:rPr lang="en-US" sz="1400" dirty="0">
                <a:ea typeface="Yu Gothic UI Semibold" panose="020B0700000000000000" pitchFamily="34" charset="-128"/>
              </a:rPr>
              <a:t> =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total_waiting_time</a:t>
            </a:r>
            <a:r>
              <a:rPr lang="en-US" sz="1400" dirty="0">
                <a:ea typeface="Yu Gothic UI Semibold" panose="020B0700000000000000" pitchFamily="34" charset="-128"/>
              </a:rPr>
              <a:t> =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total_response_time</a:t>
            </a:r>
            <a:r>
              <a:rPr lang="en-US" sz="1400" dirty="0">
                <a:ea typeface="Yu Gothic UI Semibold" panose="020B0700000000000000" pitchFamily="34" charset="-128"/>
              </a:rPr>
              <a:t> =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total_idle_time</a:t>
            </a:r>
            <a:r>
              <a:rPr lang="en-US" sz="1400" dirty="0">
                <a:ea typeface="Yu Gothic UI Semibold" panose="020B0700000000000000" pitchFamily="34" charset="-128"/>
              </a:rPr>
              <a:t> =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is_completed</a:t>
            </a:r>
            <a:r>
              <a:rPr lang="en-US" sz="1400" dirty="0">
                <a:ea typeface="Yu Gothic UI Semibold" panose="020B0700000000000000" pitchFamily="34" charset="-128"/>
              </a:rPr>
              <a:t>[100];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memset</a:t>
            </a:r>
            <a:r>
              <a:rPr lang="en-US" sz="1400" dirty="0">
                <a:ea typeface="Yu Gothic UI Semibold" panose="020B0700000000000000" pitchFamily="34" charset="-128"/>
              </a:rPr>
              <a:t>(is_completed,0,sizeof(</a:t>
            </a:r>
            <a:r>
              <a:rPr lang="en-US" sz="1400" dirty="0" err="1">
                <a:ea typeface="Yu Gothic UI Semibold" panose="020B0700000000000000" pitchFamily="34" charset="-128"/>
              </a:rPr>
              <a:t>is_completed</a:t>
            </a:r>
            <a:r>
              <a:rPr lang="en-US" sz="1400" dirty="0">
                <a:ea typeface="Yu Gothic UI Semibold" panose="020B0700000000000000" pitchFamily="34" charset="-128"/>
              </a:rPr>
              <a:t>));</a:t>
            </a:r>
          </a:p>
          <a:p>
            <a:endParaRPr lang="en-US" sz="14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9911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30E67-798F-4BAE-A3EB-253E9C9272B9}"/>
              </a:ext>
            </a:extLst>
          </p:cNvPr>
          <p:cNvSpPr txBox="1"/>
          <p:nvPr/>
        </p:nvSpPr>
        <p:spPr>
          <a:xfrm>
            <a:off x="1554480" y="86916"/>
            <a:ext cx="1038352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&lt;&lt;"Enter the number of processes: ";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</a:t>
            </a:r>
            <a:r>
              <a:rPr lang="en-US" sz="1400" dirty="0" err="1">
                <a:ea typeface="Yu Gothic UI Semibold" panose="020B0700000000000000" pitchFamily="34" charset="-128"/>
              </a:rPr>
              <a:t>cin</a:t>
            </a:r>
            <a:r>
              <a:rPr lang="en-US" sz="1400" dirty="0">
                <a:ea typeface="Yu Gothic UI Semibold" panose="020B0700000000000000" pitchFamily="34" charset="-128"/>
              </a:rPr>
              <a:t>&gt;&gt;n;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for(int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 = 0;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 &lt; n;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++)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&lt;&lt;"Enter arrival time of process "&lt;&lt;i+1&lt;&lt;": ";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</a:t>
            </a:r>
            <a:r>
              <a:rPr lang="en-US" sz="1400" dirty="0" err="1">
                <a:ea typeface="Yu Gothic UI Semibold" panose="020B0700000000000000" pitchFamily="34" charset="-128"/>
              </a:rPr>
              <a:t>cin</a:t>
            </a:r>
            <a:r>
              <a:rPr lang="en-US" sz="1400" dirty="0">
                <a:ea typeface="Yu Gothic UI Semibold" panose="020B0700000000000000" pitchFamily="34" charset="-128"/>
              </a:rPr>
              <a:t>&gt;&gt;p[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&lt;&lt;"Enter burst time of process "&lt;&lt;i+1&lt;&lt;": ";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</a:t>
            </a:r>
            <a:r>
              <a:rPr lang="en-US" sz="1400" dirty="0" err="1">
                <a:ea typeface="Yu Gothic UI Semibold" panose="020B0700000000000000" pitchFamily="34" charset="-128"/>
              </a:rPr>
              <a:t>cin</a:t>
            </a:r>
            <a:r>
              <a:rPr lang="en-US" sz="1400" dirty="0">
                <a:ea typeface="Yu Gothic UI Semibold" panose="020B0700000000000000" pitchFamily="34" charset="-128"/>
              </a:rPr>
              <a:t>&gt;&gt;p[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pid</a:t>
            </a:r>
            <a:r>
              <a:rPr lang="en-US" sz="1400" dirty="0">
                <a:ea typeface="Yu Gothic UI Semibold" panose="020B0700000000000000" pitchFamily="34" charset="-128"/>
              </a:rPr>
              <a:t> = i+1;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</a:t>
            </a:r>
            <a:r>
              <a:rPr lang="en-US" sz="1400" dirty="0" err="1">
                <a:ea typeface="Yu Gothic UI Semibold" panose="020B0700000000000000" pitchFamily="34" charset="-128"/>
              </a:rPr>
              <a:t>cout</a:t>
            </a:r>
            <a:r>
              <a:rPr lang="en-US" sz="1400" dirty="0">
                <a:ea typeface="Yu Gothic UI Semibold" panose="020B0700000000000000" pitchFamily="34" charset="-128"/>
              </a:rPr>
              <a:t>&lt;&lt;</a:t>
            </a:r>
            <a:r>
              <a:rPr lang="en-US" sz="1400" dirty="0" err="1">
                <a:ea typeface="Yu Gothic UI Semibold" panose="020B0700000000000000" pitchFamily="34" charset="-128"/>
              </a:rPr>
              <a:t>endl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}</a:t>
            </a:r>
          </a:p>
          <a:p>
            <a:endParaRPr lang="en-US" sz="1400" dirty="0">
              <a:ea typeface="Yu Gothic UI Semibold" panose="020B0700000000000000" pitchFamily="34" charset="-128"/>
            </a:endParaRPr>
          </a:p>
          <a:p>
            <a:r>
              <a:rPr lang="en-US" sz="1400" dirty="0">
                <a:ea typeface="Yu Gothic UI Semibold" panose="020B0700000000000000" pitchFamily="34" charset="-128"/>
              </a:rPr>
              <a:t>    int </a:t>
            </a:r>
            <a:r>
              <a:rPr lang="en-US" sz="1400" dirty="0" err="1">
                <a:ea typeface="Yu Gothic UI Semibold" panose="020B0700000000000000" pitchFamily="34" charset="-128"/>
              </a:rPr>
              <a:t>current_time</a:t>
            </a:r>
            <a:r>
              <a:rPr lang="en-US" sz="1400" dirty="0">
                <a:ea typeface="Yu Gothic UI Semibold" panose="020B0700000000000000" pitchFamily="34" charset="-128"/>
              </a:rPr>
              <a:t> =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int completed = 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while(completed != n)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int 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 = -1;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int </a:t>
            </a:r>
            <a:r>
              <a:rPr lang="en-US" sz="1400" dirty="0" err="1">
                <a:ea typeface="Yu Gothic UI Semibold" panose="020B0700000000000000" pitchFamily="34" charset="-128"/>
              </a:rPr>
              <a:t>mn</a:t>
            </a:r>
            <a:r>
              <a:rPr lang="en-US" sz="1400" dirty="0">
                <a:ea typeface="Yu Gothic UI Semibold" panose="020B0700000000000000" pitchFamily="34" charset="-128"/>
              </a:rPr>
              <a:t> = 10000000;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for(int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 = 0;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 &lt; n;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++)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if(p[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 &lt;= </a:t>
            </a:r>
            <a:r>
              <a:rPr lang="en-US" sz="1400" dirty="0" err="1">
                <a:ea typeface="Yu Gothic UI Semibold" panose="020B0700000000000000" pitchFamily="34" charset="-128"/>
              </a:rPr>
              <a:t>current_time</a:t>
            </a:r>
            <a:r>
              <a:rPr lang="en-US" sz="1400" dirty="0">
                <a:ea typeface="Yu Gothic UI Semibold" panose="020B0700000000000000" pitchFamily="34" charset="-128"/>
              </a:rPr>
              <a:t> &amp;&amp; </a:t>
            </a:r>
            <a:r>
              <a:rPr lang="en-US" sz="1400" dirty="0" err="1">
                <a:ea typeface="Yu Gothic UI Semibold" panose="020B0700000000000000" pitchFamily="34" charset="-128"/>
              </a:rPr>
              <a:t>is_completed</a:t>
            </a:r>
            <a:r>
              <a:rPr lang="en-US" sz="1400" dirty="0">
                <a:ea typeface="Yu Gothic UI Semibold" panose="020B0700000000000000" pitchFamily="34" charset="-128"/>
              </a:rPr>
              <a:t>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 == 0)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if(p[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 &lt; </a:t>
            </a:r>
            <a:r>
              <a:rPr lang="en-US" sz="1400" dirty="0" err="1">
                <a:ea typeface="Yu Gothic UI Semibold" panose="020B0700000000000000" pitchFamily="34" charset="-128"/>
              </a:rPr>
              <a:t>mn</a:t>
            </a:r>
            <a:r>
              <a:rPr lang="en-US" sz="1400" dirty="0">
                <a:ea typeface="Yu Gothic UI Semibold" panose="020B0700000000000000" pitchFamily="34" charset="-128"/>
              </a:rPr>
              <a:t>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mn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 =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if(p[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 == </a:t>
            </a:r>
            <a:r>
              <a:rPr lang="en-US" sz="1400" dirty="0" err="1">
                <a:ea typeface="Yu Gothic UI Semibold" panose="020B0700000000000000" pitchFamily="34" charset="-128"/>
              </a:rPr>
              <a:t>mn</a:t>
            </a:r>
            <a:r>
              <a:rPr lang="en-US" sz="1400" dirty="0">
                <a:ea typeface="Yu Gothic UI Semibold" panose="020B0700000000000000" pitchFamily="34" charset="-128"/>
              </a:rPr>
              <a:t>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    if(p[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 &lt; p[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arrival_time</a:t>
            </a:r>
            <a:r>
              <a:rPr lang="en-US" sz="1400" dirty="0">
                <a:ea typeface="Yu Gothic UI Semibold" panose="020B0700000000000000" pitchFamily="34" charset="-128"/>
              </a:rPr>
              <a:t>) {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mn</a:t>
            </a:r>
            <a:r>
              <a:rPr lang="en-US" sz="1400" dirty="0">
                <a:ea typeface="Yu Gothic UI Semibold" panose="020B0700000000000000" pitchFamily="34" charset="-128"/>
              </a:rPr>
              <a:t> = p[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].</a:t>
            </a:r>
            <a:r>
              <a:rPr lang="en-US" sz="1400" dirty="0" err="1">
                <a:ea typeface="Yu Gothic UI Semibold" panose="020B0700000000000000" pitchFamily="34" charset="-128"/>
              </a:rPr>
              <a:t>burst_time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        </a:t>
            </a:r>
            <a:r>
              <a:rPr lang="en-US" sz="1400" dirty="0" err="1">
                <a:ea typeface="Yu Gothic UI Semibold" panose="020B0700000000000000" pitchFamily="34" charset="-128"/>
              </a:rPr>
              <a:t>idx</a:t>
            </a:r>
            <a:r>
              <a:rPr lang="en-US" sz="1400" dirty="0">
                <a:ea typeface="Yu Gothic UI Semibold" panose="020B0700000000000000" pitchFamily="34" charset="-128"/>
              </a:rPr>
              <a:t> = </a:t>
            </a:r>
            <a:r>
              <a:rPr lang="en-US" sz="1400" dirty="0" err="1">
                <a:ea typeface="Yu Gothic UI Semibold" panose="020B0700000000000000" pitchFamily="34" charset="-128"/>
              </a:rPr>
              <a:t>i</a:t>
            </a:r>
            <a:r>
              <a:rPr lang="en-US" sz="1400" dirty="0">
                <a:ea typeface="Yu Gothic UI Semibold" panose="020B0700000000000000" pitchFamily="34" charset="-128"/>
              </a:rPr>
              <a:t>;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    }</a:t>
            </a:r>
          </a:p>
          <a:p>
            <a:r>
              <a:rPr lang="en-US" sz="1400" dirty="0">
                <a:ea typeface="Yu Gothic UI Semibold" panose="020B0700000000000000" pitchFamily="34" charset="-128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51620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1077</TotalTime>
  <Words>2008</Words>
  <Application>Microsoft Office PowerPoint</Application>
  <PresentationFormat>Widescreen</PresentationFormat>
  <Paragraphs>349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inter-regular</vt:lpstr>
      <vt:lpstr>Monotype Corsiva</vt:lpstr>
      <vt:lpstr>Source Sans Pro</vt:lpstr>
      <vt:lpstr>system-ui</vt:lpstr>
      <vt:lpstr>Parallax</vt:lpstr>
      <vt:lpstr>                                        Operating System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SJF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Operating System Tutorial</dc:title>
  <dc:creator>Tanay Verma</dc:creator>
  <cp:lastModifiedBy>Tanay Verma</cp:lastModifiedBy>
  <cp:revision>42</cp:revision>
  <dcterms:created xsi:type="dcterms:W3CDTF">2021-12-24T16:33:53Z</dcterms:created>
  <dcterms:modified xsi:type="dcterms:W3CDTF">2021-12-31T11:49:33Z</dcterms:modified>
</cp:coreProperties>
</file>