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Teko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Light"/>
      <p:regular r:id="rId26"/>
      <p:bold r:id="rId27"/>
      <p:italic r:id="rId28"/>
      <p:boldItalic r:id="rId29"/>
    </p:embeddedFont>
    <p:embeddedFont>
      <p:font typeface="Montserrat ExtraLight"/>
      <p:regular r:id="rId30"/>
      <p:bold r:id="rId31"/>
      <p:italic r:id="rId32"/>
      <p:boldItalic r:id="rId33"/>
    </p:embeddedFont>
    <p:embeddedFont>
      <p:font typeface="Gill San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i5xx4UpaQBOUmTXjghNFHOLld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eko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Teko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Light-italic.fntdata"/><Relationship Id="rId27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Light-bold.fntdata"/><Relationship Id="rId30" Type="http://schemas.openxmlformats.org/officeDocument/2006/relationships/font" Target="fonts/MontserratExtraLigh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Extra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ExtraLight-italic.fntdata"/><Relationship Id="rId13" Type="http://schemas.openxmlformats.org/officeDocument/2006/relationships/slide" Target="slides/slide8.xml"/><Relationship Id="rId35" Type="http://schemas.openxmlformats.org/officeDocument/2006/relationships/font" Target="fonts/GillSans-bold.fntdata"/><Relationship Id="rId12" Type="http://schemas.openxmlformats.org/officeDocument/2006/relationships/slide" Target="slides/slide7.xml"/><Relationship Id="rId34" Type="http://schemas.openxmlformats.org/officeDocument/2006/relationships/font" Target="fonts/GillSan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fe58d5ee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0fe58d5e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4785795" y="-18097"/>
            <a:ext cx="4028295" cy="5174933"/>
          </a:xfrm>
          <a:custGeom>
            <a:rect b="b" l="l" r="r" t="t"/>
            <a:pathLst>
              <a:path extrusionOk="0" h="6899910" w="537106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cap="flat" cmpd="sng" w="6032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Google Shape;15;p21"/>
          <p:cNvSpPr txBox="1"/>
          <p:nvPr>
            <p:ph type="title"/>
          </p:nvPr>
        </p:nvSpPr>
        <p:spPr>
          <a:xfrm>
            <a:off x="432054" y="528066"/>
            <a:ext cx="78867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1"/>
          <p:cNvSpPr/>
          <p:nvPr>
            <p:ph idx="2" type="pic"/>
          </p:nvPr>
        </p:nvSpPr>
        <p:spPr>
          <a:xfrm>
            <a:off x="905256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7" name="Google Shape;17;p21"/>
          <p:cNvSpPr/>
          <p:nvPr>
            <p:ph idx="3" type="pic"/>
          </p:nvPr>
        </p:nvSpPr>
        <p:spPr>
          <a:xfrm>
            <a:off x="2990088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8" name="Google Shape;18;p21"/>
          <p:cNvSpPr/>
          <p:nvPr>
            <p:ph idx="4" type="pic"/>
          </p:nvPr>
        </p:nvSpPr>
        <p:spPr>
          <a:xfrm>
            <a:off x="5074920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9" name="Google Shape;19;p21"/>
          <p:cNvSpPr/>
          <p:nvPr>
            <p:ph idx="5" type="pic"/>
          </p:nvPr>
        </p:nvSpPr>
        <p:spPr>
          <a:xfrm>
            <a:off x="7159752" y="1179576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0" name="Google Shape;20;p21"/>
          <p:cNvSpPr txBox="1"/>
          <p:nvPr>
            <p:ph idx="1" type="body"/>
          </p:nvPr>
        </p:nvSpPr>
        <p:spPr>
          <a:xfrm>
            <a:off x="474944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6" type="body"/>
          </p:nvPr>
        </p:nvSpPr>
        <p:spPr>
          <a:xfrm>
            <a:off x="2564823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7" type="body"/>
          </p:nvPr>
        </p:nvSpPr>
        <p:spPr>
          <a:xfrm>
            <a:off x="4654702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8" type="body"/>
          </p:nvPr>
        </p:nvSpPr>
        <p:spPr>
          <a:xfrm>
            <a:off x="6744580" y="2544318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9" type="body"/>
          </p:nvPr>
        </p:nvSpPr>
        <p:spPr>
          <a:xfrm>
            <a:off x="474944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3" type="body"/>
          </p:nvPr>
        </p:nvSpPr>
        <p:spPr>
          <a:xfrm>
            <a:off x="2564823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4" type="body"/>
          </p:nvPr>
        </p:nvSpPr>
        <p:spPr>
          <a:xfrm>
            <a:off x="4654702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5" type="body"/>
          </p:nvPr>
        </p:nvSpPr>
        <p:spPr>
          <a:xfrm>
            <a:off x="6744580" y="2688336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21"/>
          <p:cNvSpPr/>
          <p:nvPr>
            <p:ph idx="16" type="pic"/>
          </p:nvPr>
        </p:nvSpPr>
        <p:spPr>
          <a:xfrm>
            <a:off x="905256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29" name="Google Shape;29;p21"/>
          <p:cNvSpPr/>
          <p:nvPr>
            <p:ph idx="17" type="pic"/>
          </p:nvPr>
        </p:nvSpPr>
        <p:spPr>
          <a:xfrm>
            <a:off x="2990088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0" name="Google Shape;30;p21"/>
          <p:cNvSpPr/>
          <p:nvPr>
            <p:ph idx="18" type="pic"/>
          </p:nvPr>
        </p:nvSpPr>
        <p:spPr>
          <a:xfrm>
            <a:off x="5074920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1" name="Google Shape;31;p21"/>
          <p:cNvSpPr/>
          <p:nvPr>
            <p:ph idx="19" type="pic"/>
          </p:nvPr>
        </p:nvSpPr>
        <p:spPr>
          <a:xfrm>
            <a:off x="7159752" y="3182112"/>
            <a:ext cx="980700" cy="135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2" name="Google Shape;32;p21"/>
          <p:cNvSpPr txBox="1"/>
          <p:nvPr>
            <p:ph idx="20" type="body"/>
          </p:nvPr>
        </p:nvSpPr>
        <p:spPr>
          <a:xfrm>
            <a:off x="474944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1" type="body"/>
          </p:nvPr>
        </p:nvSpPr>
        <p:spPr>
          <a:xfrm>
            <a:off x="2564823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22" type="body"/>
          </p:nvPr>
        </p:nvSpPr>
        <p:spPr>
          <a:xfrm>
            <a:off x="4654702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3" type="body"/>
          </p:nvPr>
        </p:nvSpPr>
        <p:spPr>
          <a:xfrm>
            <a:off x="6744580" y="4546854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4" type="body"/>
          </p:nvPr>
        </p:nvSpPr>
        <p:spPr>
          <a:xfrm>
            <a:off x="474944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5" type="body"/>
          </p:nvPr>
        </p:nvSpPr>
        <p:spPr>
          <a:xfrm>
            <a:off x="2564823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6" type="body"/>
          </p:nvPr>
        </p:nvSpPr>
        <p:spPr>
          <a:xfrm>
            <a:off x="4654702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27" type="body"/>
          </p:nvPr>
        </p:nvSpPr>
        <p:spPr>
          <a:xfrm>
            <a:off x="6744580" y="4690872"/>
            <a:ext cx="18174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cap="none"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988">
          <p15:clr>
            <a:srgbClr val="FBAE40"/>
          </p15:clr>
        </p15:guide>
        <p15:guide id="2" pos="5454">
          <p15:clr>
            <a:srgbClr val="FBAE40"/>
          </p15:clr>
        </p15:guide>
        <p15:guide id="3" pos="306">
          <p15:clr>
            <a:srgbClr val="FBAE40"/>
          </p15:clr>
        </p15:guide>
        <p15:guide id="4" orient="horz" pos="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FBFB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9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/>
        </p:nvSpPr>
        <p:spPr>
          <a:xfrm>
            <a:off x="0" y="294900"/>
            <a:ext cx="9144000" cy="46781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Presentation on</a:t>
            </a:r>
            <a:r>
              <a:rPr b="0" i="0" lang="en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:</a:t>
            </a:r>
            <a:r>
              <a:rPr b="1" i="0" lang="en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Title</a:t>
            </a:r>
            <a:r>
              <a:rPr b="0" i="0" lang="en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: </a:t>
            </a:r>
            <a:r>
              <a:rPr b="1" i="0" lang="en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Computer Networks</a:t>
            </a:r>
            <a:br>
              <a:rPr b="0" i="0" lang="en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endParaRPr b="0" i="0" sz="28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Code  </a:t>
            </a:r>
            <a:r>
              <a:rPr b="0" i="0" lang="en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:</a:t>
            </a:r>
            <a:r>
              <a:rPr b="0" i="0" lang="en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CSE-321</a:t>
            </a:r>
            <a:br>
              <a:rPr b="0" i="0" lang="en" sz="28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b="1" i="0" lang="en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Course Instructor</a:t>
            </a:r>
            <a:r>
              <a:rPr b="0" i="0" lang="en" sz="3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: </a:t>
            </a:r>
            <a:r>
              <a:rPr b="0" i="0" lang="en" sz="2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Sumona Afroz</a:t>
            </a:r>
            <a:br>
              <a:rPr b="0" i="0" lang="en" sz="2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b="0" i="0" lang="en" sz="28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             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</a:t>
            </a:r>
            <a:endParaRPr b="1" i="0" sz="2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                                  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CSE, DIU</a:t>
            </a:r>
            <a:br>
              <a:rPr b="0" i="0" lang="en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b="0" i="0" lang="en" sz="20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                                                              </a:t>
            </a:r>
            <a:endParaRPr b="0" i="0" sz="20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362502" y="294900"/>
            <a:ext cx="4624200" cy="1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Banking Network System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1828800" y="1897693"/>
            <a:ext cx="506635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you!</a:t>
            </a:r>
            <a:endParaRPr b="1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idx="1" type="body"/>
          </p:nvPr>
        </p:nvSpPr>
        <p:spPr>
          <a:xfrm>
            <a:off x="562898" y="888975"/>
            <a:ext cx="4550015" cy="1654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Tanbir Hasan Jewel – 0242310005101178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Rahat Haque – 0242310005101646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Md. Arman Hossen – 0242310005101350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chemeClr val="dk1"/>
                </a:solidFill>
              </a:rPr>
              <a:t>Bidhan Sarker - 0242310005101976</a:t>
            </a:r>
            <a:endParaRPr/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898" y="304724"/>
            <a:ext cx="4493141" cy="101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382613" y="292819"/>
            <a:ext cx="248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00"/>
              <a:buFont typeface="Arial"/>
              <a:buNone/>
            </a:pPr>
            <a:r>
              <a:rPr b="0" i="0" lang="en" sz="71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Index</a:t>
            </a:r>
            <a:endParaRPr b="0" i="0" sz="71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433411" y="1179101"/>
            <a:ext cx="7039047" cy="401647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[1]. 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1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[2]. Goals &amp; Objectives</a:t>
            </a:r>
            <a:endParaRPr b="0" i="1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[3]. Background study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[4]. Scope of the Project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[5]. Tools and Technologies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[6]. Expected Outcomes &amp; Deliverables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1" sz="2100" u="none" cap="none" strike="noStrike">
              <a:solidFill>
                <a:schemeClr val="lt1"/>
              </a:solidFill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fe58d5ee3_0_0"/>
          <p:cNvSpPr txBox="1"/>
          <p:nvPr>
            <p:ph type="ctrTitle"/>
          </p:nvPr>
        </p:nvSpPr>
        <p:spPr>
          <a:xfrm>
            <a:off x="695194" y="268389"/>
            <a:ext cx="3720230" cy="8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400"/>
              <a:t>Introduction</a:t>
            </a:r>
            <a:endParaRPr b="1" sz="4300"/>
          </a:p>
        </p:txBody>
      </p:sp>
      <p:sp>
        <p:nvSpPr>
          <p:cNvPr id="99" name="Google Shape;99;g30fe58d5ee3_0_0"/>
          <p:cNvSpPr txBox="1"/>
          <p:nvPr/>
        </p:nvSpPr>
        <p:spPr>
          <a:xfrm>
            <a:off x="832980" y="1278482"/>
            <a:ext cx="677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Banking Network System is designed to  efficient and seamless financial transactions within a banking infrastructure. This system integrates multiple branches, ATMs, and online banking services to ensure a smooth customer experience.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4"/>
          <p:cNvSpPr txBox="1"/>
          <p:nvPr/>
        </p:nvSpPr>
        <p:spPr>
          <a:xfrm>
            <a:off x="626629" y="207549"/>
            <a:ext cx="6302318" cy="19620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 &amp; Objectives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779029" y="1476429"/>
            <a:ext cx="7209271" cy="203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robust and scalable banking network system using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Cisco Packet Tracer.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enhance security measures in financial transactions.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provide seamless online and offline banking services.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improve banking efficiency through automation.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enable secure data storage and retrieval.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871508" y="201881"/>
            <a:ext cx="6186908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Study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931970" y="1125195"/>
            <a:ext cx="699283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increasing reliance on digital banking, traditional banking systems need to evolve to ensure security, efficiency, and availability. Many banks face challenges in ensuring real-time transactions, preventing cyber threats, and managing large amounts of financial data.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Research on modern banking systems highlights the need for a well-integrated network that supports multi-channel banking, secure communication, and regulatory compliance. Cisco Packet Tracer is a powerful tool that allows network engineers to design, simulate, and troubleshoot banking network systems before deployment.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871508" y="201881"/>
            <a:ext cx="6186908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871508" y="1172402"/>
            <a:ext cx="6602442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Banking Network System project covers the following aspects: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of a secure banking infrastructure using Cisco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Packet Tracer.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of branch connectivity and ATM networks.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customer authentication mechanisms.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transaction processing and data synchronization.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with financial regulations and cybersecurity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standards.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of network topology for banking operations.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and optimization of network security and performance.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1"/>
          <p:cNvSpPr txBox="1"/>
          <p:nvPr/>
        </p:nvSpPr>
        <p:spPr>
          <a:xfrm>
            <a:off x="871508" y="201881"/>
            <a:ext cx="6186908" cy="18466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and Technologies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1"/>
          <p:cNvSpPr txBox="1"/>
          <p:nvPr/>
        </p:nvSpPr>
        <p:spPr>
          <a:xfrm>
            <a:off x="916899" y="1125195"/>
            <a:ext cx="7856429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 Tool: Cisco Packet Tracer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Networking Protocols: TCP/IP, OSPF, VLAN, VPN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Protocols: SSL/TLS, Multi-factor Authentication (MFA), Firewalls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Cloud Computing: AWS, Microsoft Azure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Development: HTML, CSS, JavaScript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332287" y="583816"/>
            <a:ext cx="8688871" cy="60615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Outcomes &amp; Deliverables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839242" y="1399969"/>
            <a:ext cx="735225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fully functional and secure banking network system designed 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Cisco Packet Tracer.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Simulated real-time transaction processing and reporting capabilities.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Enhanced security features to protect customer data.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integration with banking branches and ATMs.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user-friendly web and mobile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documentation for regulatory requirements.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materials and user manuals for bank employees.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Detailed network topology diagrams and performance analysis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reports.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