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Intro Rust" charset="1" panose="00000500000000000000"/>
      <p:regular r:id="rId20"/>
    </p:embeddedFont>
    <p:embeddedFont>
      <p:font typeface="Fredoka" charset="1" panose="02000000000000000000"/>
      <p:regular r:id="rId21"/>
    </p:embeddedFont>
    <p:embeddedFont>
      <p:font typeface="Cerebri Bold" charset="1" panose="00000800000000000000"/>
      <p:regular r:id="rId22"/>
    </p:embeddedFont>
    <p:embeddedFont>
      <p:font typeface="Cerebri Bold Italics" charset="1" panose="00000800000000000000"/>
      <p:regular r:id="rId23"/>
    </p:embeddedFont>
    <p:embeddedFont>
      <p:font typeface="Roboto Bold" charset="1" panose="02000000000000000000"/>
      <p:regular r:id="rId24"/>
    </p:embeddedFont>
    <p:embeddedFont>
      <p:font typeface="Clear Sans" charset="1" panose="020B05030302020203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9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9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4595" y="1564853"/>
            <a:ext cx="8757320" cy="72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800" spc="76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Database Management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0290" y="1520324"/>
            <a:ext cx="598753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504">
                <a:solidFill>
                  <a:srgbClr val="E05142"/>
                </a:solidFill>
                <a:latin typeface="Fredoka"/>
                <a:ea typeface="Fredoka"/>
                <a:cs typeface="Fredoka"/>
                <a:sym typeface="Fredoka"/>
              </a:rPr>
              <a:t>COURSE NAME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77599" y="7505873"/>
            <a:ext cx="5504362" cy="72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079"/>
              </a:lnSpc>
              <a:spcBef>
                <a:spcPct val="0"/>
              </a:spcBef>
            </a:pPr>
            <a:r>
              <a:rPr lang="en-US" sz="3799" spc="75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Departme</a:t>
            </a:r>
            <a:r>
              <a:rPr lang="en-US" sz="3799" spc="75" u="none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nt Of CSE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93620" y="6412579"/>
            <a:ext cx="4673068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039"/>
              </a:lnSpc>
              <a:spcBef>
                <a:spcPct val="0"/>
              </a:spcBef>
            </a:pPr>
            <a:r>
              <a:rPr lang="en-US" sz="3599" spc="431">
                <a:solidFill>
                  <a:srgbClr val="E05142"/>
                </a:solidFill>
                <a:latin typeface="Intro Rust"/>
                <a:ea typeface="Intro Rust"/>
                <a:cs typeface="Intro Rust"/>
                <a:sym typeface="Intro Rust"/>
              </a:rPr>
              <a:t>Nusrat Khan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8909" y="2519577"/>
            <a:ext cx="6655186" cy="72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800" spc="76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CSE311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209" y="2545350"/>
            <a:ext cx="5987531" cy="69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114" spc="493">
                <a:solidFill>
                  <a:srgbClr val="E05142"/>
                </a:solidFill>
                <a:latin typeface="Fredoka"/>
                <a:ea typeface="Fredoka"/>
                <a:cs typeface="Fredoka"/>
                <a:sym typeface="Fredoka"/>
              </a:rPr>
              <a:t>COURSE CODE: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93620" y="6892640"/>
            <a:ext cx="5660951" cy="69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9"/>
              </a:lnSpc>
              <a:spcBef>
                <a:spcPct val="0"/>
              </a:spcBef>
            </a:pPr>
            <a:r>
              <a:rPr lang="en-US" sz="3699" spc="73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Lecturer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11207" y="-511791"/>
            <a:ext cx="5123531" cy="5482378"/>
          </a:xfrm>
          <a:custGeom>
            <a:avLst/>
            <a:gdLst/>
            <a:ahLst/>
            <a:cxnLst/>
            <a:rect r="r" b="b" t="t" l="l"/>
            <a:pathLst>
              <a:path h="5482378" w="5123531">
                <a:moveTo>
                  <a:pt x="0" y="0"/>
                </a:moveTo>
                <a:lnTo>
                  <a:pt x="5123531" y="0"/>
                </a:lnTo>
                <a:lnTo>
                  <a:pt x="5123531" y="5482378"/>
                </a:lnTo>
                <a:lnTo>
                  <a:pt x="0" y="5482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1133557" y="6325921"/>
            <a:ext cx="5123531" cy="5482378"/>
          </a:xfrm>
          <a:custGeom>
            <a:avLst/>
            <a:gdLst/>
            <a:ahLst/>
            <a:cxnLst/>
            <a:rect r="r" b="b" t="t" l="l"/>
            <a:pathLst>
              <a:path h="5482378" w="5123531">
                <a:moveTo>
                  <a:pt x="0" y="0"/>
                </a:moveTo>
                <a:lnTo>
                  <a:pt x="5123531" y="0"/>
                </a:lnTo>
                <a:lnTo>
                  <a:pt x="5123531" y="5482378"/>
                </a:lnTo>
                <a:lnTo>
                  <a:pt x="0" y="5482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343644" y="-1106354"/>
            <a:ext cx="2771852" cy="2771852"/>
          </a:xfrm>
          <a:custGeom>
            <a:avLst/>
            <a:gdLst/>
            <a:ahLst/>
            <a:cxnLst/>
            <a:rect r="r" b="b" t="t" l="l"/>
            <a:pathLst>
              <a:path h="2771852" w="2771852">
                <a:moveTo>
                  <a:pt x="0" y="0"/>
                </a:moveTo>
                <a:lnTo>
                  <a:pt x="2771853" y="0"/>
                </a:lnTo>
                <a:lnTo>
                  <a:pt x="2771853" y="2771853"/>
                </a:lnTo>
                <a:lnTo>
                  <a:pt x="0" y="2771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772972" y="8583294"/>
            <a:ext cx="2771852" cy="2771852"/>
          </a:xfrm>
          <a:custGeom>
            <a:avLst/>
            <a:gdLst/>
            <a:ahLst/>
            <a:cxnLst/>
            <a:rect r="r" b="b" t="t" l="l"/>
            <a:pathLst>
              <a:path h="2771852" w="2771852">
                <a:moveTo>
                  <a:pt x="0" y="0"/>
                </a:moveTo>
                <a:lnTo>
                  <a:pt x="2771853" y="0"/>
                </a:lnTo>
                <a:lnTo>
                  <a:pt x="2771853" y="2771852"/>
                </a:lnTo>
                <a:lnTo>
                  <a:pt x="0" y="2771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93620" y="5582680"/>
            <a:ext cx="5660951" cy="69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9"/>
              </a:lnSpc>
              <a:spcBef>
                <a:spcPct val="0"/>
              </a:spcBef>
            </a:pPr>
            <a:r>
              <a:rPr lang="en-US" sz="3699" spc="73" u="sng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Submitted 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93620" y="8084361"/>
            <a:ext cx="6860198" cy="1492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079"/>
              </a:lnSpc>
              <a:spcBef>
                <a:spcPct val="0"/>
              </a:spcBef>
            </a:pPr>
            <a:r>
              <a:rPr lang="en-US" sz="3799" spc="75">
                <a:solidFill>
                  <a:srgbClr val="1D242C"/>
                </a:solidFill>
                <a:latin typeface="Intro Rust"/>
                <a:ea typeface="Intro Rust"/>
                <a:cs typeface="Intro Rust"/>
                <a:sym typeface="Intro Rust"/>
              </a:rPr>
              <a:t>Daffodil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6658" y="477440"/>
            <a:ext cx="11504093" cy="9332120"/>
          </a:xfrm>
          <a:custGeom>
            <a:avLst/>
            <a:gdLst/>
            <a:ahLst/>
            <a:cxnLst/>
            <a:rect r="r" b="b" t="t" l="l"/>
            <a:pathLst>
              <a:path h="9332120" w="11504093">
                <a:moveTo>
                  <a:pt x="0" y="0"/>
                </a:moveTo>
                <a:lnTo>
                  <a:pt x="11504093" y="0"/>
                </a:lnTo>
                <a:lnTo>
                  <a:pt x="11504093" y="9332120"/>
                </a:lnTo>
                <a:lnTo>
                  <a:pt x="0" y="93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812534" y="7670312"/>
            <a:ext cx="1001542" cy="3165795"/>
          </a:xfrm>
          <a:custGeom>
            <a:avLst/>
            <a:gdLst/>
            <a:ahLst/>
            <a:cxnLst/>
            <a:rect r="r" b="b" t="t" l="l"/>
            <a:pathLst>
              <a:path h="3165795" w="1001542">
                <a:moveTo>
                  <a:pt x="0" y="0"/>
                </a:moveTo>
                <a:lnTo>
                  <a:pt x="1001542" y="0"/>
                </a:lnTo>
                <a:lnTo>
                  <a:pt x="1001542" y="3165795"/>
                </a:lnTo>
                <a:lnTo>
                  <a:pt x="0" y="316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1901" y="3459124"/>
            <a:ext cx="6038633" cy="2320171"/>
          </a:xfrm>
          <a:custGeom>
            <a:avLst/>
            <a:gdLst/>
            <a:ahLst/>
            <a:cxnLst/>
            <a:rect r="r" b="b" t="t" l="l"/>
            <a:pathLst>
              <a:path h="2320171" w="6038633">
                <a:moveTo>
                  <a:pt x="0" y="0"/>
                </a:moveTo>
                <a:lnTo>
                  <a:pt x="6038632" y="0"/>
                </a:lnTo>
                <a:lnTo>
                  <a:pt x="6038632" y="2320172"/>
                </a:lnTo>
                <a:lnTo>
                  <a:pt x="0" y="2320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50971" y="5979321"/>
            <a:ext cx="4443820" cy="2262881"/>
          </a:xfrm>
          <a:custGeom>
            <a:avLst/>
            <a:gdLst/>
            <a:ahLst/>
            <a:cxnLst/>
            <a:rect r="r" b="b" t="t" l="l"/>
            <a:pathLst>
              <a:path h="2262881" w="4443820">
                <a:moveTo>
                  <a:pt x="0" y="0"/>
                </a:moveTo>
                <a:lnTo>
                  <a:pt x="4443819" y="0"/>
                </a:lnTo>
                <a:lnTo>
                  <a:pt x="4443819" y="2262881"/>
                </a:lnTo>
                <a:lnTo>
                  <a:pt x="0" y="22628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590207"/>
            <a:ext cx="3352653" cy="3106586"/>
          </a:xfrm>
          <a:custGeom>
            <a:avLst/>
            <a:gdLst/>
            <a:ahLst/>
            <a:cxnLst/>
            <a:rect r="r" b="b" t="t" l="l"/>
            <a:pathLst>
              <a:path h="3106586" w="3352653">
                <a:moveTo>
                  <a:pt x="0" y="0"/>
                </a:moveTo>
                <a:lnTo>
                  <a:pt x="3352653" y="0"/>
                </a:lnTo>
                <a:lnTo>
                  <a:pt x="3352653" y="3106586"/>
                </a:lnTo>
                <a:lnTo>
                  <a:pt x="0" y="3106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95134" y="1850003"/>
            <a:ext cx="3155492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b="true" sz="3500" spc="175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RIGHT JOIN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78410" y="2422693"/>
            <a:ext cx="7943432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RETRIEVES ALL ROWS FROM THE RIGHT TABLE PLUS MATCHING ROWS FROM THE LEFT, FILLING WITH NULLS WHERE THERE’S NO MATCH.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87869" y="8615405"/>
            <a:ext cx="7943432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QUERY- </a:t>
            </a:r>
            <a:r>
              <a:rPr lang="en-US" b="true" sz="2000" spc="100">
                <a:solidFill>
                  <a:srgbClr val="004AAD"/>
                </a:solidFill>
                <a:latin typeface="Cerebri Bold"/>
                <a:ea typeface="Cerebri Bold"/>
                <a:cs typeface="Cerebri Bold"/>
                <a:sym typeface="Cerebri Bold"/>
              </a:rPr>
              <a:t>SELECT * FROM STUDENT RIGHT JOIN COURSE ON STUDENT.STUDENT_ID = COURSE.STUDENT_ID;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55248" y="6931752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5248" y="-3355248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32752" y="6696318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7"/>
                </a:lnTo>
                <a:lnTo>
                  <a:pt x="0" y="671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32752" y="-3287437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5874" y="4230048"/>
            <a:ext cx="1826905" cy="1826905"/>
          </a:xfrm>
          <a:custGeom>
            <a:avLst/>
            <a:gdLst/>
            <a:ahLst/>
            <a:cxnLst/>
            <a:rect r="r" b="b" t="t" l="l"/>
            <a:pathLst>
              <a:path h="1826905" w="1826905">
                <a:moveTo>
                  <a:pt x="0" y="0"/>
                </a:moveTo>
                <a:lnTo>
                  <a:pt x="1826905" y="0"/>
                </a:lnTo>
                <a:lnTo>
                  <a:pt x="1826905" y="1826904"/>
                </a:lnTo>
                <a:lnTo>
                  <a:pt x="0" y="182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9673" y="4230048"/>
            <a:ext cx="1826905" cy="1826905"/>
          </a:xfrm>
          <a:custGeom>
            <a:avLst/>
            <a:gdLst/>
            <a:ahLst/>
            <a:cxnLst/>
            <a:rect r="r" b="b" t="t" l="l"/>
            <a:pathLst>
              <a:path h="1826905" w="1826905">
                <a:moveTo>
                  <a:pt x="0" y="0"/>
                </a:moveTo>
                <a:lnTo>
                  <a:pt x="1826904" y="0"/>
                </a:lnTo>
                <a:lnTo>
                  <a:pt x="1826904" y="1826904"/>
                </a:lnTo>
                <a:lnTo>
                  <a:pt x="0" y="182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56463" y="1758761"/>
            <a:ext cx="11305776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b="true" sz="4500" spc="225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ADVANTAGES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626976" y="3355248"/>
            <a:ext cx="6082376" cy="2828000"/>
            <a:chOff x="0" y="0"/>
            <a:chExt cx="8109834" cy="377066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3170"/>
              <a:ext cx="6538240" cy="2817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Fetches</a:t>
              </a:r>
              <a:r>
                <a:rPr lang="en-US" sz="2699" spc="53" u="none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 related data in a single query, reducing multiple queries.</a:t>
              </a:r>
            </a:p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050"/>
              <a:ext cx="8109834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EFFICIENT DATA RETRIEVAL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626976" y="6696318"/>
            <a:ext cx="6082376" cy="2161250"/>
            <a:chOff x="0" y="0"/>
            <a:chExt cx="8109834" cy="288166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511970"/>
              <a:ext cx="6538240" cy="1369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Prevents storing duplicate information across tables.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9050"/>
              <a:ext cx="8109834" cy="1144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REDUCES DATA REDUNDANCY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829704" y="3401350"/>
            <a:ext cx="6082376" cy="1742150"/>
            <a:chOff x="0" y="0"/>
            <a:chExt cx="8109834" cy="232286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53170"/>
              <a:ext cx="6538240" cy="1369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Makes queries more readable and structured.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9050"/>
              <a:ext cx="8109834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SIMPLIFIES QUERIES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829704" y="6866577"/>
            <a:ext cx="6082376" cy="1742150"/>
            <a:chOff x="0" y="0"/>
            <a:chExt cx="8109834" cy="232286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953170"/>
              <a:ext cx="6538240" cy="1369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Maintains consistency by using foreign keys.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9050"/>
              <a:ext cx="8109834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IMPROVES DATA INTEGRITY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55248" y="6931752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5248" y="-3355248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32752" y="6696318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7"/>
                </a:lnTo>
                <a:lnTo>
                  <a:pt x="0" y="671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32752" y="-3287437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5874" y="4230048"/>
            <a:ext cx="1826905" cy="1826905"/>
          </a:xfrm>
          <a:custGeom>
            <a:avLst/>
            <a:gdLst/>
            <a:ahLst/>
            <a:cxnLst/>
            <a:rect r="r" b="b" t="t" l="l"/>
            <a:pathLst>
              <a:path h="1826905" w="1826905">
                <a:moveTo>
                  <a:pt x="0" y="0"/>
                </a:moveTo>
                <a:lnTo>
                  <a:pt x="1826905" y="0"/>
                </a:lnTo>
                <a:lnTo>
                  <a:pt x="1826905" y="1826904"/>
                </a:lnTo>
                <a:lnTo>
                  <a:pt x="0" y="182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9673" y="4230048"/>
            <a:ext cx="1826905" cy="1826905"/>
          </a:xfrm>
          <a:custGeom>
            <a:avLst/>
            <a:gdLst/>
            <a:ahLst/>
            <a:cxnLst/>
            <a:rect r="r" b="b" t="t" l="l"/>
            <a:pathLst>
              <a:path h="1826905" w="1826905">
                <a:moveTo>
                  <a:pt x="0" y="0"/>
                </a:moveTo>
                <a:lnTo>
                  <a:pt x="1826904" y="0"/>
                </a:lnTo>
                <a:lnTo>
                  <a:pt x="1826904" y="1826904"/>
                </a:lnTo>
                <a:lnTo>
                  <a:pt x="0" y="182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56463" y="1758761"/>
            <a:ext cx="11305776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b="true" sz="4500" spc="225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DISADVANTAGES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505054" y="3129887"/>
            <a:ext cx="6082376" cy="2285075"/>
            <a:chOff x="0" y="0"/>
            <a:chExt cx="8109834" cy="304676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953170"/>
              <a:ext cx="6538240" cy="2093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Joins can be difficult to understand and implement for beginners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050"/>
              <a:ext cx="8109834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COMPLEXITY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05054" y="6696318"/>
            <a:ext cx="6082376" cy="2285075"/>
            <a:chOff x="0" y="0"/>
            <a:chExt cx="8109834" cy="304676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53170"/>
              <a:ext cx="6538240" cy="2093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Large datasets with complex joins may slow down query execution.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9050"/>
              <a:ext cx="8109834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PERFORMANCE ISSUES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829704" y="3129887"/>
            <a:ext cx="6082376" cy="2285075"/>
            <a:chOff x="0" y="0"/>
            <a:chExt cx="8109834" cy="304676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53170"/>
              <a:ext cx="6538240" cy="2093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Requires more processing power, especially with multiple joins.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9050"/>
              <a:ext cx="8109834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MEMORY USAGE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829704" y="6595115"/>
            <a:ext cx="6082376" cy="2285075"/>
            <a:chOff x="0" y="0"/>
            <a:chExt cx="8109834" cy="304676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953170"/>
              <a:ext cx="6538240" cy="2093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sz="2699" spc="53">
                  <a:solidFill>
                    <a:srgbClr val="F5F5E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Poor indexing can significantly degrade performance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9050"/>
              <a:ext cx="8109834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999" spc="149">
                  <a:solidFill>
                    <a:srgbClr val="F5F5E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INDEX DEPENDENCE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6558" y="1028700"/>
            <a:ext cx="8057073" cy="8057073"/>
          </a:xfrm>
          <a:custGeom>
            <a:avLst/>
            <a:gdLst/>
            <a:ahLst/>
            <a:cxnLst/>
            <a:rect r="r" b="b" t="t" l="l"/>
            <a:pathLst>
              <a:path h="8057073" w="8057073">
                <a:moveTo>
                  <a:pt x="0" y="0"/>
                </a:moveTo>
                <a:lnTo>
                  <a:pt x="8057073" y="0"/>
                </a:lnTo>
                <a:lnTo>
                  <a:pt x="8057073" y="8057073"/>
                </a:lnTo>
                <a:lnTo>
                  <a:pt x="0" y="805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43980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3014908"/>
            <a:ext cx="8115300" cy="3869127"/>
            <a:chOff x="0" y="0"/>
            <a:chExt cx="10820400" cy="515883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94318"/>
              <a:ext cx="10149757" cy="3964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499" spc="49" b="true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The JOIN operation in DBMS integrates data from multiple tables, supporting normalization and reducing redundancy. It enables efficient reporting and analysis by structuring relevant data while optimizing query performance.</a:t>
              </a:r>
            </a:p>
            <a:p>
              <a:pPr algn="l" marL="0" indent="0" lvl="0">
                <a:lnSpc>
                  <a:spcPts val="3999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625"/>
              <a:ext cx="10820400" cy="859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95"/>
                </a:lnSpc>
              </a:pPr>
              <a:r>
                <a:rPr lang="en-US" b="true" sz="4500" spc="225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62334" y="4894608"/>
            <a:ext cx="4806516" cy="5153185"/>
          </a:xfrm>
          <a:custGeom>
            <a:avLst/>
            <a:gdLst/>
            <a:ahLst/>
            <a:cxnLst/>
            <a:rect r="r" b="b" t="t" l="l"/>
            <a:pathLst>
              <a:path h="5153185" w="4806516">
                <a:moveTo>
                  <a:pt x="0" y="0"/>
                </a:moveTo>
                <a:lnTo>
                  <a:pt x="4806517" y="0"/>
                </a:lnTo>
                <a:lnTo>
                  <a:pt x="4806517" y="5153185"/>
                </a:lnTo>
                <a:lnTo>
                  <a:pt x="0" y="5153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0318" y="6775200"/>
            <a:ext cx="6112758" cy="3200862"/>
          </a:xfrm>
          <a:custGeom>
            <a:avLst/>
            <a:gdLst/>
            <a:ahLst/>
            <a:cxnLst/>
            <a:rect r="r" b="b" t="t" l="l"/>
            <a:pathLst>
              <a:path h="3200862" w="6112758">
                <a:moveTo>
                  <a:pt x="0" y="0"/>
                </a:moveTo>
                <a:lnTo>
                  <a:pt x="6112757" y="0"/>
                </a:lnTo>
                <a:lnTo>
                  <a:pt x="6112757" y="3200862"/>
                </a:lnTo>
                <a:lnTo>
                  <a:pt x="0" y="320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043827" y="-322600"/>
            <a:ext cx="4161396" cy="5488651"/>
          </a:xfrm>
          <a:custGeom>
            <a:avLst/>
            <a:gdLst/>
            <a:ahLst/>
            <a:cxnLst/>
            <a:rect r="r" b="b" t="t" l="l"/>
            <a:pathLst>
              <a:path h="5488651" w="4161396">
                <a:moveTo>
                  <a:pt x="0" y="0"/>
                </a:moveTo>
                <a:lnTo>
                  <a:pt x="4161396" y="0"/>
                </a:lnTo>
                <a:lnTo>
                  <a:pt x="4161396" y="5488652"/>
                </a:lnTo>
                <a:lnTo>
                  <a:pt x="0" y="5488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54572" y="96774"/>
            <a:ext cx="4580915" cy="5069424"/>
          </a:xfrm>
          <a:custGeom>
            <a:avLst/>
            <a:gdLst/>
            <a:ahLst/>
            <a:cxnLst/>
            <a:rect r="r" b="b" t="t" l="l"/>
            <a:pathLst>
              <a:path h="5069424" w="4580915">
                <a:moveTo>
                  <a:pt x="0" y="0"/>
                </a:moveTo>
                <a:lnTo>
                  <a:pt x="4580915" y="0"/>
                </a:lnTo>
                <a:lnTo>
                  <a:pt x="4580915" y="5069424"/>
                </a:lnTo>
                <a:lnTo>
                  <a:pt x="0" y="50694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58835" y="4036159"/>
            <a:ext cx="11970330" cy="1716898"/>
            <a:chOff x="0" y="0"/>
            <a:chExt cx="15960440" cy="228919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951632" y="1838347"/>
              <a:ext cx="10057176" cy="45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7150"/>
              <a:ext cx="15960440" cy="1454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24"/>
                </a:lnSpc>
              </a:pPr>
              <a:r>
                <a:rPr lang="en-US" b="true" sz="7499" spc="374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3580" y="306459"/>
            <a:ext cx="11925642" cy="9674081"/>
          </a:xfrm>
          <a:custGeom>
            <a:avLst/>
            <a:gdLst/>
            <a:ahLst/>
            <a:cxnLst/>
            <a:rect r="r" b="b" t="t" l="l"/>
            <a:pathLst>
              <a:path h="9674081" w="11925642">
                <a:moveTo>
                  <a:pt x="0" y="0"/>
                </a:moveTo>
                <a:lnTo>
                  <a:pt x="11925642" y="0"/>
                </a:lnTo>
                <a:lnTo>
                  <a:pt x="11925642" y="9674082"/>
                </a:lnTo>
                <a:lnTo>
                  <a:pt x="0" y="967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43354" y="4400075"/>
            <a:ext cx="7427306" cy="110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83"/>
              </a:lnSpc>
            </a:pPr>
            <a:r>
              <a:rPr lang="en-US" sz="7199" spc="143">
                <a:solidFill>
                  <a:srgbClr val="1D242C"/>
                </a:solidFill>
                <a:latin typeface="Fredoka"/>
                <a:ea typeface="Fredoka"/>
                <a:cs typeface="Fredoka"/>
                <a:sym typeface="Fredoka"/>
              </a:rPr>
              <a:t>JOINS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55507" y="5329645"/>
            <a:ext cx="4650895" cy="4650895"/>
          </a:xfrm>
          <a:custGeom>
            <a:avLst/>
            <a:gdLst/>
            <a:ahLst/>
            <a:cxnLst/>
            <a:rect r="r" b="b" t="t" l="l"/>
            <a:pathLst>
              <a:path h="4650895" w="4650895">
                <a:moveTo>
                  <a:pt x="0" y="0"/>
                </a:moveTo>
                <a:lnTo>
                  <a:pt x="4650895" y="0"/>
                </a:lnTo>
                <a:lnTo>
                  <a:pt x="4650895" y="4650896"/>
                </a:lnTo>
                <a:lnTo>
                  <a:pt x="0" y="4650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55507" y="306459"/>
            <a:ext cx="4651209" cy="4651209"/>
          </a:xfrm>
          <a:custGeom>
            <a:avLst/>
            <a:gdLst/>
            <a:ahLst/>
            <a:cxnLst/>
            <a:rect r="r" b="b" t="t" l="l"/>
            <a:pathLst>
              <a:path h="4651209" w="4651209">
                <a:moveTo>
                  <a:pt x="0" y="0"/>
                </a:moveTo>
                <a:lnTo>
                  <a:pt x="4651208" y="0"/>
                </a:lnTo>
                <a:lnTo>
                  <a:pt x="4651208" y="4651209"/>
                </a:lnTo>
                <a:lnTo>
                  <a:pt x="0" y="4651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8262428"/>
            <a:ext cx="2791885" cy="1274115"/>
          </a:xfrm>
          <a:custGeom>
            <a:avLst/>
            <a:gdLst/>
            <a:ahLst/>
            <a:cxnLst/>
            <a:rect r="r" b="b" t="t" l="l"/>
            <a:pathLst>
              <a:path h="1274115" w="2791885">
                <a:moveTo>
                  <a:pt x="0" y="0"/>
                </a:moveTo>
                <a:lnTo>
                  <a:pt x="2791885" y="0"/>
                </a:lnTo>
                <a:lnTo>
                  <a:pt x="2791885" y="1274115"/>
                </a:lnTo>
                <a:lnTo>
                  <a:pt x="0" y="1274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14560" y="2563922"/>
            <a:ext cx="9719874" cy="753426"/>
            <a:chOff x="0" y="0"/>
            <a:chExt cx="12959832" cy="100456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0"/>
              <a:ext cx="11676427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Mosabbir Hossen Maruf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086251" y="442808"/>
              <a:ext cx="8873581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0242310005101182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10019" y="6162146"/>
            <a:ext cx="4181446" cy="4474309"/>
          </a:xfrm>
          <a:custGeom>
            <a:avLst/>
            <a:gdLst/>
            <a:ahLst/>
            <a:cxnLst/>
            <a:rect r="r" b="b" t="t" l="l"/>
            <a:pathLst>
              <a:path h="4474309" w="4181446">
                <a:moveTo>
                  <a:pt x="0" y="0"/>
                </a:moveTo>
                <a:lnTo>
                  <a:pt x="4181446" y="0"/>
                </a:lnTo>
                <a:lnTo>
                  <a:pt x="4181446" y="4474310"/>
                </a:lnTo>
                <a:lnTo>
                  <a:pt x="0" y="4474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533066" y="-177267"/>
            <a:ext cx="5123531" cy="5482378"/>
          </a:xfrm>
          <a:custGeom>
            <a:avLst/>
            <a:gdLst/>
            <a:ahLst/>
            <a:cxnLst/>
            <a:rect r="r" b="b" t="t" l="l"/>
            <a:pathLst>
              <a:path h="5482378" w="5123531">
                <a:moveTo>
                  <a:pt x="0" y="0"/>
                </a:moveTo>
                <a:lnTo>
                  <a:pt x="5123532" y="0"/>
                </a:lnTo>
                <a:lnTo>
                  <a:pt x="5123532" y="5482378"/>
                </a:lnTo>
                <a:lnTo>
                  <a:pt x="0" y="5482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18579" y="7872374"/>
            <a:ext cx="2771852" cy="2771852"/>
          </a:xfrm>
          <a:custGeom>
            <a:avLst/>
            <a:gdLst/>
            <a:ahLst/>
            <a:cxnLst/>
            <a:rect r="r" b="b" t="t" l="l"/>
            <a:pathLst>
              <a:path h="2771852" w="2771852">
                <a:moveTo>
                  <a:pt x="0" y="0"/>
                </a:moveTo>
                <a:lnTo>
                  <a:pt x="2771853" y="0"/>
                </a:lnTo>
                <a:lnTo>
                  <a:pt x="2771853" y="2771852"/>
                </a:lnTo>
                <a:lnTo>
                  <a:pt x="0" y="2771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99128" y="-861165"/>
            <a:ext cx="2771852" cy="2771852"/>
          </a:xfrm>
          <a:custGeom>
            <a:avLst/>
            <a:gdLst/>
            <a:ahLst/>
            <a:cxnLst/>
            <a:rect r="r" b="b" t="t" l="l"/>
            <a:pathLst>
              <a:path h="2771852" w="2771852">
                <a:moveTo>
                  <a:pt x="0" y="0"/>
                </a:moveTo>
                <a:lnTo>
                  <a:pt x="2771852" y="0"/>
                </a:lnTo>
                <a:lnTo>
                  <a:pt x="2771852" y="2771852"/>
                </a:lnTo>
                <a:lnTo>
                  <a:pt x="0" y="2771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12392" y="2563922"/>
            <a:ext cx="9719874" cy="753426"/>
            <a:chOff x="0" y="0"/>
            <a:chExt cx="12959832" cy="100456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0"/>
              <a:ext cx="11676427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Shahriar Imtiaz Limon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086251" y="442808"/>
              <a:ext cx="8873581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0242310005101283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370207" y="335662"/>
            <a:ext cx="3547586" cy="71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9"/>
              </a:lnSpc>
              <a:spcBef>
                <a:spcPct val="0"/>
              </a:spcBef>
            </a:pPr>
            <a:r>
              <a:rPr lang="en-US" b="true" sz="4999" spc="249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OUR </a:t>
            </a:r>
            <a:r>
              <a:rPr lang="en-US" b="true" sz="4999" spc="249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TEAM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43263" y="4928398"/>
            <a:ext cx="9719874" cy="753426"/>
            <a:chOff x="0" y="0"/>
            <a:chExt cx="12959832" cy="100456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0"/>
              <a:ext cx="11676427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Md. Mahidul Islam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086251" y="442808"/>
              <a:ext cx="8873581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0242310005101289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336824" y="4928398"/>
            <a:ext cx="9719874" cy="753426"/>
            <a:chOff x="0" y="0"/>
            <a:chExt cx="12959832" cy="100456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0"/>
              <a:ext cx="11676427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Md. Tamim Islam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086251" y="442808"/>
              <a:ext cx="8873581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0242310005101285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059099" y="7118947"/>
            <a:ext cx="9719874" cy="753426"/>
            <a:chOff x="0" y="0"/>
            <a:chExt cx="12959832" cy="100456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0"/>
              <a:ext cx="11676427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Tanbir Hasan Jewel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086251" y="442808"/>
              <a:ext cx="8873581" cy="56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80"/>
                </a:lnSpc>
                <a:spcBef>
                  <a:spcPct val="0"/>
                </a:spcBef>
              </a:pPr>
              <a:r>
                <a:rPr lang="en-US" sz="2300" spc="46">
                  <a:solidFill>
                    <a:srgbClr val="1D242C"/>
                  </a:solidFill>
                  <a:latin typeface="Intro Rust"/>
                  <a:ea typeface="Intro Rust"/>
                  <a:cs typeface="Intro Rust"/>
                  <a:sym typeface="Intro Rust"/>
                </a:rPr>
                <a:t>0242310005101178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5654" y="885154"/>
            <a:ext cx="8516691" cy="8516691"/>
          </a:xfrm>
          <a:custGeom>
            <a:avLst/>
            <a:gdLst/>
            <a:ahLst/>
            <a:cxnLst/>
            <a:rect r="r" b="b" t="t" l="l"/>
            <a:pathLst>
              <a:path h="8516691" w="8516691">
                <a:moveTo>
                  <a:pt x="0" y="0"/>
                </a:moveTo>
                <a:lnTo>
                  <a:pt x="8516692" y="0"/>
                </a:lnTo>
                <a:lnTo>
                  <a:pt x="8516692" y="8516692"/>
                </a:lnTo>
                <a:lnTo>
                  <a:pt x="0" y="8516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31198" y="2964435"/>
            <a:ext cx="7625604" cy="4590615"/>
            <a:chOff x="0" y="0"/>
            <a:chExt cx="10167473" cy="61208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78582"/>
              <a:ext cx="10167473" cy="5042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64027" indent="-232013" lvl="1">
                <a:lnSpc>
                  <a:spcPts val="6295"/>
                </a:lnSpc>
                <a:buFont typeface="Arial"/>
                <a:buChar char="•"/>
              </a:pPr>
              <a:r>
                <a:rPr lang="en-US" b="true" sz="2810" spc="337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INTRODUCTION</a:t>
              </a:r>
            </a:p>
            <a:p>
              <a:pPr algn="l" marL="464027" indent="-232013" lvl="1">
                <a:lnSpc>
                  <a:spcPts val="6295"/>
                </a:lnSpc>
                <a:buFont typeface="Arial"/>
                <a:buChar char="•"/>
              </a:pPr>
              <a:r>
                <a:rPr lang="en-US" b="true" sz="2810" spc="337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TYPES OF JOINS</a:t>
              </a:r>
            </a:p>
            <a:p>
              <a:pPr algn="l" marL="464027" indent="-232013" lvl="1">
                <a:lnSpc>
                  <a:spcPts val="6295"/>
                </a:lnSpc>
                <a:buFont typeface="Arial"/>
                <a:buChar char="•"/>
              </a:pPr>
              <a:r>
                <a:rPr lang="en-US" b="true" sz="2810" spc="337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ADVANTAGES </a:t>
              </a:r>
            </a:p>
            <a:p>
              <a:pPr algn="l" marL="464027" indent="-232013" lvl="1">
                <a:lnSpc>
                  <a:spcPts val="6295"/>
                </a:lnSpc>
                <a:buFont typeface="Arial"/>
                <a:buChar char="•"/>
              </a:pPr>
              <a:r>
                <a:rPr lang="en-US" b="true" sz="2810" spc="337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DISADVANTAGES </a:t>
              </a:r>
            </a:p>
            <a:p>
              <a:pPr algn="l" marL="464027" indent="-232013" lvl="1">
                <a:lnSpc>
                  <a:spcPts val="6295"/>
                </a:lnSpc>
                <a:buFont typeface="Arial"/>
                <a:buChar char="•"/>
              </a:pPr>
              <a:r>
                <a:rPr lang="en-US" b="true" sz="2810" spc="337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CONCLUSION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9416668" cy="926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64"/>
                </a:lnSpc>
              </a:pPr>
              <a:r>
                <a:rPr lang="en-US" b="true" sz="4523" i="true" spc="90">
                  <a:solidFill>
                    <a:srgbClr val="1D242C"/>
                  </a:solidFill>
                  <a:latin typeface="Cerebri Bold Italics"/>
                  <a:ea typeface="Cerebri Bold Italics"/>
                  <a:cs typeface="Cerebri Bold Italics"/>
                  <a:sym typeface="Cerebri Bold Italics"/>
                </a:rPr>
                <a:t>TABLE OF CONTENTS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93851" y="5823748"/>
            <a:ext cx="5123531" cy="5482378"/>
          </a:xfrm>
          <a:custGeom>
            <a:avLst/>
            <a:gdLst/>
            <a:ahLst/>
            <a:cxnLst/>
            <a:rect r="r" b="b" t="t" l="l"/>
            <a:pathLst>
              <a:path h="5482378" w="5123531">
                <a:moveTo>
                  <a:pt x="0" y="0"/>
                </a:moveTo>
                <a:lnTo>
                  <a:pt x="5123531" y="0"/>
                </a:lnTo>
                <a:lnTo>
                  <a:pt x="5123531" y="5482378"/>
                </a:lnTo>
                <a:lnTo>
                  <a:pt x="0" y="5482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58320" y="-731284"/>
            <a:ext cx="5123531" cy="5482378"/>
          </a:xfrm>
          <a:custGeom>
            <a:avLst/>
            <a:gdLst/>
            <a:ahLst/>
            <a:cxnLst/>
            <a:rect r="r" b="b" t="t" l="l"/>
            <a:pathLst>
              <a:path h="5482378" w="5123531">
                <a:moveTo>
                  <a:pt x="0" y="0"/>
                </a:moveTo>
                <a:lnTo>
                  <a:pt x="5123531" y="0"/>
                </a:lnTo>
                <a:lnTo>
                  <a:pt x="5123531" y="5482378"/>
                </a:lnTo>
                <a:lnTo>
                  <a:pt x="0" y="5482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085520" y="885154"/>
            <a:ext cx="7315200" cy="3883706"/>
          </a:xfrm>
          <a:custGeom>
            <a:avLst/>
            <a:gdLst/>
            <a:ahLst/>
            <a:cxnLst/>
            <a:rect r="r" b="b" t="t" l="l"/>
            <a:pathLst>
              <a:path h="3883706" w="731520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58320" y="5518139"/>
            <a:ext cx="7315200" cy="3883706"/>
          </a:xfrm>
          <a:custGeom>
            <a:avLst/>
            <a:gdLst/>
            <a:ahLst/>
            <a:cxnLst/>
            <a:rect r="r" b="b" t="t" l="l"/>
            <a:pathLst>
              <a:path h="3883706" w="731520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9921" y="5535207"/>
            <a:ext cx="5785728" cy="6494185"/>
          </a:xfrm>
          <a:custGeom>
            <a:avLst/>
            <a:gdLst/>
            <a:ahLst/>
            <a:cxnLst/>
            <a:rect r="r" b="b" t="t" l="l"/>
            <a:pathLst>
              <a:path h="6494185" w="5785728">
                <a:moveTo>
                  <a:pt x="0" y="0"/>
                </a:moveTo>
                <a:lnTo>
                  <a:pt x="5785728" y="0"/>
                </a:lnTo>
                <a:lnTo>
                  <a:pt x="5785728" y="6494185"/>
                </a:lnTo>
                <a:lnTo>
                  <a:pt x="0" y="6494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4016" y="-2402090"/>
            <a:ext cx="5785728" cy="6494185"/>
          </a:xfrm>
          <a:custGeom>
            <a:avLst/>
            <a:gdLst/>
            <a:ahLst/>
            <a:cxnLst/>
            <a:rect r="r" b="b" t="t" l="l"/>
            <a:pathLst>
              <a:path h="6494185" w="5785728">
                <a:moveTo>
                  <a:pt x="0" y="0"/>
                </a:moveTo>
                <a:lnTo>
                  <a:pt x="5785728" y="0"/>
                </a:lnTo>
                <a:lnTo>
                  <a:pt x="5785728" y="6494184"/>
                </a:lnTo>
                <a:lnTo>
                  <a:pt x="0" y="649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61528" y="5759503"/>
            <a:ext cx="6123528" cy="6045592"/>
          </a:xfrm>
          <a:custGeom>
            <a:avLst/>
            <a:gdLst/>
            <a:ahLst/>
            <a:cxnLst/>
            <a:rect r="r" b="b" t="t" l="l"/>
            <a:pathLst>
              <a:path h="6045592" w="6123528">
                <a:moveTo>
                  <a:pt x="0" y="0"/>
                </a:moveTo>
                <a:lnTo>
                  <a:pt x="6123528" y="0"/>
                </a:lnTo>
                <a:lnTo>
                  <a:pt x="6123528" y="6045592"/>
                </a:lnTo>
                <a:lnTo>
                  <a:pt x="0" y="604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5947" y="-702091"/>
            <a:ext cx="6123528" cy="6045592"/>
          </a:xfrm>
          <a:custGeom>
            <a:avLst/>
            <a:gdLst/>
            <a:ahLst/>
            <a:cxnLst/>
            <a:rect r="r" b="b" t="t" l="l"/>
            <a:pathLst>
              <a:path h="6045592" w="6123528">
                <a:moveTo>
                  <a:pt x="0" y="0"/>
                </a:moveTo>
                <a:lnTo>
                  <a:pt x="6123528" y="0"/>
                </a:lnTo>
                <a:lnTo>
                  <a:pt x="6123528" y="6045592"/>
                </a:lnTo>
                <a:lnTo>
                  <a:pt x="0" y="604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91712" y="2187355"/>
            <a:ext cx="10304576" cy="424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spc="60" b="true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In a Database Management System (DBMS), a JOIN is used to combine rows from two or more tables based on a related column. It helps retrieve meaningful data by connecting different tables that share common keys. Commonly used in SQL queries to extract useful information from relational databases.</a:t>
            </a:r>
          </a:p>
          <a:p>
            <a:pPr algn="just" marL="0" indent="0" lvl="0">
              <a:lnSpc>
                <a:spcPts val="48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791095" y="1120549"/>
            <a:ext cx="6180265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</a:pPr>
            <a:r>
              <a:rPr lang="en-US" b="true" sz="4499" spc="89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6658" y="477440"/>
            <a:ext cx="11504093" cy="9332120"/>
          </a:xfrm>
          <a:custGeom>
            <a:avLst/>
            <a:gdLst/>
            <a:ahLst/>
            <a:cxnLst/>
            <a:rect r="r" b="b" t="t" l="l"/>
            <a:pathLst>
              <a:path h="9332120" w="11504093">
                <a:moveTo>
                  <a:pt x="0" y="0"/>
                </a:moveTo>
                <a:lnTo>
                  <a:pt x="11504093" y="0"/>
                </a:lnTo>
                <a:lnTo>
                  <a:pt x="11504093" y="9332120"/>
                </a:lnTo>
                <a:lnTo>
                  <a:pt x="0" y="93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812534" y="7670312"/>
            <a:ext cx="1001542" cy="3165795"/>
          </a:xfrm>
          <a:custGeom>
            <a:avLst/>
            <a:gdLst/>
            <a:ahLst/>
            <a:cxnLst/>
            <a:rect r="r" b="b" t="t" l="l"/>
            <a:pathLst>
              <a:path h="3165795" w="1001542">
                <a:moveTo>
                  <a:pt x="0" y="0"/>
                </a:moveTo>
                <a:lnTo>
                  <a:pt x="1001542" y="0"/>
                </a:lnTo>
                <a:lnTo>
                  <a:pt x="1001542" y="3165795"/>
                </a:lnTo>
                <a:lnTo>
                  <a:pt x="0" y="316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5400000">
            <a:off x="-752778" y="4198416"/>
            <a:ext cx="8065492" cy="963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1"/>
              </a:lnSpc>
            </a:pPr>
            <a:r>
              <a:rPr lang="en-US" b="true" sz="6820" spc="341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TYPES OF JOINS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56042" y="5361330"/>
            <a:ext cx="4231301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b="true" sz="3499" spc="174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LEFT JOIN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6042" y="6782460"/>
            <a:ext cx="4231301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b="true" sz="3499" spc="174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RIGHT JOIN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56042" y="3940201"/>
            <a:ext cx="4231301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b="true" sz="3499" spc="174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FULL JOIN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56042" y="2515250"/>
            <a:ext cx="4231301" cy="49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</a:pPr>
            <a:r>
              <a:rPr lang="en-US" b="true" sz="3499" spc="174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INNER JOIN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6658" y="477440"/>
            <a:ext cx="11504093" cy="9332120"/>
          </a:xfrm>
          <a:custGeom>
            <a:avLst/>
            <a:gdLst/>
            <a:ahLst/>
            <a:cxnLst/>
            <a:rect r="r" b="b" t="t" l="l"/>
            <a:pathLst>
              <a:path h="9332120" w="11504093">
                <a:moveTo>
                  <a:pt x="0" y="0"/>
                </a:moveTo>
                <a:lnTo>
                  <a:pt x="11504093" y="0"/>
                </a:lnTo>
                <a:lnTo>
                  <a:pt x="11504093" y="9332120"/>
                </a:lnTo>
                <a:lnTo>
                  <a:pt x="0" y="93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812534" y="7670312"/>
            <a:ext cx="1001542" cy="3165795"/>
          </a:xfrm>
          <a:custGeom>
            <a:avLst/>
            <a:gdLst/>
            <a:ahLst/>
            <a:cxnLst/>
            <a:rect r="r" b="b" t="t" l="l"/>
            <a:pathLst>
              <a:path h="3165795" w="1001542">
                <a:moveTo>
                  <a:pt x="0" y="0"/>
                </a:moveTo>
                <a:lnTo>
                  <a:pt x="1001542" y="0"/>
                </a:lnTo>
                <a:lnTo>
                  <a:pt x="1001542" y="3165795"/>
                </a:lnTo>
                <a:lnTo>
                  <a:pt x="0" y="316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78410" y="3317090"/>
            <a:ext cx="3494281" cy="2974361"/>
          </a:xfrm>
          <a:custGeom>
            <a:avLst/>
            <a:gdLst/>
            <a:ahLst/>
            <a:cxnLst/>
            <a:rect r="r" b="b" t="t" l="l"/>
            <a:pathLst>
              <a:path h="2974361" w="3494281">
                <a:moveTo>
                  <a:pt x="0" y="0"/>
                </a:moveTo>
                <a:lnTo>
                  <a:pt x="3494281" y="0"/>
                </a:lnTo>
                <a:lnTo>
                  <a:pt x="3494281" y="2974361"/>
                </a:lnTo>
                <a:lnTo>
                  <a:pt x="0" y="29743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50" t="0" r="-907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14256" y="3317090"/>
            <a:ext cx="4207586" cy="3129022"/>
          </a:xfrm>
          <a:custGeom>
            <a:avLst/>
            <a:gdLst/>
            <a:ahLst/>
            <a:cxnLst/>
            <a:rect r="r" b="b" t="t" l="l"/>
            <a:pathLst>
              <a:path h="3129022" w="4207586">
                <a:moveTo>
                  <a:pt x="0" y="0"/>
                </a:moveTo>
                <a:lnTo>
                  <a:pt x="4207586" y="0"/>
                </a:lnTo>
                <a:lnTo>
                  <a:pt x="4207586" y="3129022"/>
                </a:lnTo>
                <a:lnTo>
                  <a:pt x="0" y="31290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82345" y="6646137"/>
            <a:ext cx="5095235" cy="1750193"/>
          </a:xfrm>
          <a:custGeom>
            <a:avLst/>
            <a:gdLst/>
            <a:ahLst/>
            <a:cxnLst/>
            <a:rect r="r" b="b" t="t" l="l"/>
            <a:pathLst>
              <a:path h="1750193" w="5095235">
                <a:moveTo>
                  <a:pt x="0" y="0"/>
                </a:moveTo>
                <a:lnTo>
                  <a:pt x="5095236" y="0"/>
                </a:lnTo>
                <a:lnTo>
                  <a:pt x="5095236" y="1750193"/>
                </a:lnTo>
                <a:lnTo>
                  <a:pt x="0" y="17501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608651"/>
            <a:ext cx="3326174" cy="3069698"/>
          </a:xfrm>
          <a:custGeom>
            <a:avLst/>
            <a:gdLst/>
            <a:ahLst/>
            <a:cxnLst/>
            <a:rect r="r" b="b" t="t" l="l"/>
            <a:pathLst>
              <a:path h="3069698" w="3326174">
                <a:moveTo>
                  <a:pt x="0" y="0"/>
                </a:moveTo>
                <a:lnTo>
                  <a:pt x="3326174" y="0"/>
                </a:lnTo>
                <a:lnTo>
                  <a:pt x="3326174" y="3069698"/>
                </a:lnTo>
                <a:lnTo>
                  <a:pt x="0" y="30696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95134" y="1850003"/>
            <a:ext cx="3155492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b="true" sz="3500" spc="175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INNER JOIN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78410" y="2560805"/>
            <a:ext cx="7943432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RETURNS ONLY ROWS WITH MATCHING VALUES IN BOTH TABLES.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87869" y="8615405"/>
            <a:ext cx="7943432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QUERY-</a:t>
            </a:r>
            <a:r>
              <a:rPr lang="en-US" b="true" sz="2000" spc="100">
                <a:solidFill>
                  <a:srgbClr val="004AAD"/>
                </a:solidFill>
                <a:latin typeface="Cerebri Bold"/>
                <a:ea typeface="Cerebri Bold"/>
                <a:cs typeface="Cerebri Bold"/>
                <a:sym typeface="Cerebri Bold"/>
              </a:rPr>
              <a:t> SELECT * FROM STUDENT INNER JOIN COURSE ON STUDENT.STUDENT_ID = COURSE.STUDENT_ID;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6658" y="477440"/>
            <a:ext cx="11504093" cy="9332120"/>
          </a:xfrm>
          <a:custGeom>
            <a:avLst/>
            <a:gdLst/>
            <a:ahLst/>
            <a:cxnLst/>
            <a:rect r="r" b="b" t="t" l="l"/>
            <a:pathLst>
              <a:path h="9332120" w="11504093">
                <a:moveTo>
                  <a:pt x="0" y="0"/>
                </a:moveTo>
                <a:lnTo>
                  <a:pt x="11504093" y="0"/>
                </a:lnTo>
                <a:lnTo>
                  <a:pt x="11504093" y="9332120"/>
                </a:lnTo>
                <a:lnTo>
                  <a:pt x="0" y="93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812534" y="7670312"/>
            <a:ext cx="1001542" cy="3165795"/>
          </a:xfrm>
          <a:custGeom>
            <a:avLst/>
            <a:gdLst/>
            <a:ahLst/>
            <a:cxnLst/>
            <a:rect r="r" b="b" t="t" l="l"/>
            <a:pathLst>
              <a:path h="3165795" w="1001542">
                <a:moveTo>
                  <a:pt x="0" y="0"/>
                </a:moveTo>
                <a:lnTo>
                  <a:pt x="1001542" y="0"/>
                </a:lnTo>
                <a:lnTo>
                  <a:pt x="1001542" y="3165795"/>
                </a:lnTo>
                <a:lnTo>
                  <a:pt x="0" y="316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1901" y="3459124"/>
            <a:ext cx="6038633" cy="2320171"/>
          </a:xfrm>
          <a:custGeom>
            <a:avLst/>
            <a:gdLst/>
            <a:ahLst/>
            <a:cxnLst/>
            <a:rect r="r" b="b" t="t" l="l"/>
            <a:pathLst>
              <a:path h="2320171" w="6038633">
                <a:moveTo>
                  <a:pt x="0" y="0"/>
                </a:moveTo>
                <a:lnTo>
                  <a:pt x="6038632" y="0"/>
                </a:lnTo>
                <a:lnTo>
                  <a:pt x="6038632" y="2320172"/>
                </a:lnTo>
                <a:lnTo>
                  <a:pt x="0" y="2320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465731"/>
            <a:ext cx="3344086" cy="3355538"/>
          </a:xfrm>
          <a:custGeom>
            <a:avLst/>
            <a:gdLst/>
            <a:ahLst/>
            <a:cxnLst/>
            <a:rect r="r" b="b" t="t" l="l"/>
            <a:pathLst>
              <a:path h="3355538" w="3344086">
                <a:moveTo>
                  <a:pt x="0" y="0"/>
                </a:moveTo>
                <a:lnTo>
                  <a:pt x="3344086" y="0"/>
                </a:lnTo>
                <a:lnTo>
                  <a:pt x="3344086" y="3355538"/>
                </a:lnTo>
                <a:lnTo>
                  <a:pt x="0" y="33555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08911" y="5979321"/>
            <a:ext cx="3727940" cy="2116576"/>
          </a:xfrm>
          <a:custGeom>
            <a:avLst/>
            <a:gdLst/>
            <a:ahLst/>
            <a:cxnLst/>
            <a:rect r="r" b="b" t="t" l="l"/>
            <a:pathLst>
              <a:path h="2116576" w="3727940">
                <a:moveTo>
                  <a:pt x="0" y="0"/>
                </a:moveTo>
                <a:lnTo>
                  <a:pt x="3727939" y="0"/>
                </a:lnTo>
                <a:lnTo>
                  <a:pt x="3727939" y="2116576"/>
                </a:lnTo>
                <a:lnTo>
                  <a:pt x="0" y="21165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95134" y="1850003"/>
            <a:ext cx="3155492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b="true" sz="3500" spc="175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FULL JOIN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78410" y="2560805"/>
            <a:ext cx="7943432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RETURNS ALL ROWS WHEN THERE’S A MATCH IN EITHER TABLE, WITH NULLS FOR NON-MATCHING PARTS.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87869" y="8339180"/>
            <a:ext cx="7943432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QUERY-</a:t>
            </a:r>
            <a:r>
              <a:rPr lang="en-US" b="true" sz="2000" spc="100">
                <a:solidFill>
                  <a:srgbClr val="004AAD"/>
                </a:solidFill>
                <a:latin typeface="Cerebri Bold"/>
                <a:ea typeface="Cerebri Bold"/>
                <a:cs typeface="Cerebri Bold"/>
                <a:sym typeface="Cerebri Bold"/>
              </a:rPr>
              <a:t> SELECT * FROM STUDENT LEFT JOIN COURSE ON STUDENT.STUDENT_ID = COURSE.STUDENT_ID UNION SELECT * FROM STUDENT RIGHT JOIN COURSE ON STUDENT.STUDENT_ID = COURSE.STUDENT_ID;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6658" y="477440"/>
            <a:ext cx="11504093" cy="9332120"/>
          </a:xfrm>
          <a:custGeom>
            <a:avLst/>
            <a:gdLst/>
            <a:ahLst/>
            <a:cxnLst/>
            <a:rect r="r" b="b" t="t" l="l"/>
            <a:pathLst>
              <a:path h="9332120" w="11504093">
                <a:moveTo>
                  <a:pt x="0" y="0"/>
                </a:moveTo>
                <a:lnTo>
                  <a:pt x="11504093" y="0"/>
                </a:lnTo>
                <a:lnTo>
                  <a:pt x="11504093" y="9332120"/>
                </a:lnTo>
                <a:lnTo>
                  <a:pt x="0" y="93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812534" y="7670312"/>
            <a:ext cx="1001542" cy="3165795"/>
          </a:xfrm>
          <a:custGeom>
            <a:avLst/>
            <a:gdLst/>
            <a:ahLst/>
            <a:cxnLst/>
            <a:rect r="r" b="b" t="t" l="l"/>
            <a:pathLst>
              <a:path h="3165795" w="1001542">
                <a:moveTo>
                  <a:pt x="0" y="0"/>
                </a:moveTo>
                <a:lnTo>
                  <a:pt x="1001542" y="0"/>
                </a:lnTo>
                <a:lnTo>
                  <a:pt x="1001542" y="3165795"/>
                </a:lnTo>
                <a:lnTo>
                  <a:pt x="0" y="316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1901" y="3459124"/>
            <a:ext cx="6038633" cy="2320171"/>
          </a:xfrm>
          <a:custGeom>
            <a:avLst/>
            <a:gdLst/>
            <a:ahLst/>
            <a:cxnLst/>
            <a:rect r="r" b="b" t="t" l="l"/>
            <a:pathLst>
              <a:path h="2320171" w="6038633">
                <a:moveTo>
                  <a:pt x="0" y="0"/>
                </a:moveTo>
                <a:lnTo>
                  <a:pt x="6038632" y="0"/>
                </a:lnTo>
                <a:lnTo>
                  <a:pt x="6038632" y="2320172"/>
                </a:lnTo>
                <a:lnTo>
                  <a:pt x="0" y="2320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7841" y="5979321"/>
            <a:ext cx="3782785" cy="2232346"/>
          </a:xfrm>
          <a:custGeom>
            <a:avLst/>
            <a:gdLst/>
            <a:ahLst/>
            <a:cxnLst/>
            <a:rect r="r" b="b" t="t" l="l"/>
            <a:pathLst>
              <a:path h="2232346" w="3782785">
                <a:moveTo>
                  <a:pt x="0" y="0"/>
                </a:moveTo>
                <a:lnTo>
                  <a:pt x="3782785" y="0"/>
                </a:lnTo>
                <a:lnTo>
                  <a:pt x="3782785" y="2232346"/>
                </a:lnTo>
                <a:lnTo>
                  <a:pt x="0" y="2232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520022"/>
            <a:ext cx="3288187" cy="3246956"/>
          </a:xfrm>
          <a:custGeom>
            <a:avLst/>
            <a:gdLst/>
            <a:ahLst/>
            <a:cxnLst/>
            <a:rect r="r" b="b" t="t" l="l"/>
            <a:pathLst>
              <a:path h="3246956" w="3288187">
                <a:moveTo>
                  <a:pt x="0" y="0"/>
                </a:moveTo>
                <a:lnTo>
                  <a:pt x="3288187" y="0"/>
                </a:lnTo>
                <a:lnTo>
                  <a:pt x="3288187" y="3246956"/>
                </a:lnTo>
                <a:lnTo>
                  <a:pt x="0" y="32469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95134" y="1850003"/>
            <a:ext cx="3155492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b="true" sz="3500" spc="175">
                <a:solidFill>
                  <a:srgbClr val="E05142"/>
                </a:solidFill>
                <a:latin typeface="Cerebri Bold"/>
                <a:ea typeface="Cerebri Bold"/>
                <a:cs typeface="Cerebri Bold"/>
                <a:sym typeface="Cerebri Bold"/>
              </a:rPr>
              <a:t>LEFT JOIN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78410" y="2422693"/>
            <a:ext cx="7943432" cy="8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RETRIEVES ALL ROWS FROM THE LEFT TABLE PLUS MATCHING ROWS FROM THE RIGHT, FILLING WITH NULLS WHERE NO MATCH EXISTS.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87869" y="8615405"/>
            <a:ext cx="7943432" cy="55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b="true" sz="2000" spc="100">
                <a:solidFill>
                  <a:srgbClr val="0C080C"/>
                </a:solidFill>
                <a:latin typeface="Cerebri Bold"/>
                <a:ea typeface="Cerebri Bold"/>
                <a:cs typeface="Cerebri Bold"/>
                <a:sym typeface="Cerebri Bold"/>
              </a:rPr>
              <a:t>QUERY-</a:t>
            </a:r>
            <a:r>
              <a:rPr lang="en-US" b="true" sz="2000" spc="100">
                <a:solidFill>
                  <a:srgbClr val="004AAD"/>
                </a:solidFill>
                <a:latin typeface="Cerebri Bold"/>
                <a:ea typeface="Cerebri Bold"/>
                <a:cs typeface="Cerebri Bold"/>
                <a:sym typeface="Cerebri Bold"/>
              </a:rPr>
              <a:t> SELECT * FROM STUDENT LEFT JOIN COURSE ON STUDENT.STUDENT_ID = COURSE.STUDENT_ID;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DAGhhSgWeJY</dc:identifier>
  <dcterms:modified xsi:type="dcterms:W3CDTF">2011-08-01T06:04:30Z</dcterms:modified>
  <cp:revision>1</cp:revision>
  <dc:title>JOIN x DBMS</dc:title>
</cp:coreProperties>
</file>