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719" r:id="rId2"/>
    <p:sldId id="718" r:id="rId3"/>
    <p:sldId id="411" r:id="rId4"/>
    <p:sldId id="412" r:id="rId5"/>
    <p:sldId id="413" r:id="rId6"/>
    <p:sldId id="414" r:id="rId7"/>
    <p:sldId id="415" r:id="rId8"/>
    <p:sldId id="416" r:id="rId9"/>
    <p:sldId id="2575" r:id="rId10"/>
    <p:sldId id="2580" r:id="rId11"/>
    <p:sldId id="1097" r:id="rId12"/>
    <p:sldId id="1101" r:id="rId13"/>
    <p:sldId id="260" r:id="rId14"/>
    <p:sldId id="720" r:id="rId15"/>
    <p:sldId id="269" r:id="rId16"/>
    <p:sldId id="730" r:id="rId17"/>
    <p:sldId id="828" r:id="rId18"/>
    <p:sldId id="829" r:id="rId19"/>
    <p:sldId id="830" r:id="rId20"/>
    <p:sldId id="831" r:id="rId21"/>
    <p:sldId id="832" r:id="rId22"/>
    <p:sldId id="833" r:id="rId23"/>
    <p:sldId id="834" r:id="rId24"/>
    <p:sldId id="2576" r:id="rId25"/>
    <p:sldId id="731" r:id="rId26"/>
    <p:sldId id="835" r:id="rId27"/>
    <p:sldId id="732" r:id="rId28"/>
    <p:sldId id="8280" r:id="rId29"/>
    <p:sldId id="7771" r:id="rId30"/>
    <p:sldId id="8099" r:id="rId31"/>
    <p:sldId id="8098" r:id="rId32"/>
    <p:sldId id="8355" r:id="rId33"/>
    <p:sldId id="733" r:id="rId34"/>
    <p:sldId id="734" r:id="rId35"/>
    <p:sldId id="738" r:id="rId36"/>
    <p:sldId id="649" r:id="rId37"/>
    <p:sldId id="1407" r:id="rId38"/>
    <p:sldId id="836" r:id="rId39"/>
    <p:sldId id="3404" r:id="rId40"/>
    <p:sldId id="2264" r:id="rId41"/>
    <p:sldId id="2546" r:id="rId42"/>
    <p:sldId id="2547" r:id="rId43"/>
    <p:sldId id="2548" r:id="rId44"/>
    <p:sldId id="2549" r:id="rId45"/>
    <p:sldId id="2550" r:id="rId46"/>
    <p:sldId id="2551" r:id="rId47"/>
    <p:sldId id="317" r:id="rId48"/>
    <p:sldId id="3408" r:id="rId49"/>
    <p:sldId id="3420" r:id="rId50"/>
    <p:sldId id="341" r:id="rId51"/>
    <p:sldId id="3410" r:id="rId52"/>
    <p:sldId id="3411" r:id="rId53"/>
    <p:sldId id="490" r:id="rId54"/>
    <p:sldId id="3412" r:id="rId55"/>
    <p:sldId id="3470" r:id="rId56"/>
    <p:sldId id="3471" r:id="rId57"/>
    <p:sldId id="1274" r:id="rId58"/>
    <p:sldId id="1263" r:id="rId59"/>
    <p:sldId id="1269" r:id="rId60"/>
    <p:sldId id="461" r:id="rId61"/>
    <p:sldId id="462" r:id="rId62"/>
    <p:sldId id="463" r:id="rId63"/>
    <p:sldId id="464" r:id="rId64"/>
    <p:sldId id="488" r:id="rId65"/>
    <p:sldId id="3445" r:id="rId66"/>
    <p:sldId id="505" r:id="rId67"/>
    <p:sldId id="503" r:id="rId68"/>
    <p:sldId id="740" r:id="rId69"/>
    <p:sldId id="3448" r:id="rId70"/>
    <p:sldId id="3474" r:id="rId71"/>
    <p:sldId id="3475" r:id="rId72"/>
    <p:sldId id="2552" r:id="rId73"/>
    <p:sldId id="2553" r:id="rId74"/>
    <p:sldId id="2516" r:id="rId75"/>
    <p:sldId id="2517" r:id="rId76"/>
    <p:sldId id="2518" r:id="rId77"/>
    <p:sldId id="2519" r:id="rId78"/>
    <p:sldId id="2520" r:id="rId79"/>
    <p:sldId id="2521" r:id="rId80"/>
    <p:sldId id="2560" r:id="rId81"/>
    <p:sldId id="914" r:id="rId82"/>
    <p:sldId id="915" r:id="rId83"/>
    <p:sldId id="916" r:id="rId84"/>
    <p:sldId id="918" r:id="rId85"/>
    <p:sldId id="920" r:id="rId86"/>
    <p:sldId id="922" r:id="rId87"/>
    <p:sldId id="924" r:id="rId88"/>
    <p:sldId id="926" r:id="rId89"/>
    <p:sldId id="844" r:id="rId90"/>
    <p:sldId id="273" r:id="rId91"/>
    <p:sldId id="877" r:id="rId92"/>
    <p:sldId id="589" r:id="rId93"/>
    <p:sldId id="8356" r:id="rId94"/>
  </p:sldIdLst>
  <p:sldSz cx="9144000" cy="6858000" type="screen4x3"/>
  <p:notesSz cx="7102475"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1" autoAdjust="0"/>
    <p:restoredTop sz="91132" autoAdjust="0"/>
  </p:normalViewPr>
  <p:slideViewPr>
    <p:cSldViewPr>
      <p:cViewPr varScale="1">
        <p:scale>
          <a:sx n="106" d="100"/>
          <a:sy n="106" d="100"/>
        </p:scale>
        <p:origin x="261" y="6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287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zh-CN" altLang="en-US"/>
          </a:p>
        </p:txBody>
      </p:sp>
      <p:sp>
        <p:nvSpPr>
          <p:cNvPr id="3" name="日期占位符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r>
              <a:rPr lang="en-US" altLang="zh-CN"/>
              <a:t>2013/11/8</a:t>
            </a:r>
            <a:endParaRPr lang="zh-CN" altLang="en-US"/>
          </a:p>
        </p:txBody>
      </p:sp>
      <p:sp>
        <p:nvSpPr>
          <p:cNvPr id="4" name="页脚占位符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a:lvl1pPr>
          </a:lstStyle>
          <a:p>
            <a:fld id="{90BFE74E-FD50-4F0D-AF3F-8EE1040C57DE}" type="slidenum">
              <a:rPr lang="zh-CN" altLang="en-US" smtClean="0"/>
              <a:t>‹#›</a:t>
            </a:fld>
            <a:endParaRPr lang="zh-CN" altLang="en-US"/>
          </a:p>
        </p:txBody>
      </p:sp>
    </p:spTree>
    <p:extLst>
      <p:ext uri="{BB962C8B-B14F-4D97-AF65-F5344CB8AC3E}">
        <p14:creationId xmlns:p14="http://schemas.microsoft.com/office/powerpoint/2010/main" val="208360116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zh-CN" altLang="en-US"/>
          </a:p>
        </p:txBody>
      </p:sp>
      <p:sp>
        <p:nvSpPr>
          <p:cNvPr id="3" name="日期占位符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r>
              <a:rPr lang="en-US" altLang="zh-CN"/>
              <a:t>2013/11/8</a:t>
            </a:r>
            <a:endParaRPr lang="zh-CN" altLang="en-US"/>
          </a:p>
        </p:txBody>
      </p:sp>
      <p:sp>
        <p:nvSpPr>
          <p:cNvPr id="4" name="幻灯片图像占位符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zh-CN" altLang="en-US"/>
          </a:p>
        </p:txBody>
      </p:sp>
      <p:sp>
        <p:nvSpPr>
          <p:cNvPr id="5" name="备注占位符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C3689804-E647-4622-AD71-2A79BC4B438F}" type="slidenum">
              <a:rPr lang="zh-CN" altLang="en-US" smtClean="0"/>
              <a:t>‹#›</a:t>
            </a:fld>
            <a:endParaRPr lang="zh-CN" altLang="en-US"/>
          </a:p>
        </p:txBody>
      </p:sp>
    </p:spTree>
    <p:extLst>
      <p:ext uri="{BB962C8B-B14F-4D97-AF65-F5344CB8AC3E}">
        <p14:creationId xmlns:p14="http://schemas.microsoft.com/office/powerpoint/2010/main" val="2203912554"/>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804912" indent="-309582" eaLnBrk="0" hangingPunct="0">
              <a:defRPr>
                <a:solidFill>
                  <a:schemeClr val="tx1"/>
                </a:solidFill>
                <a:latin typeface="Arial" charset="0"/>
                <a:ea typeface="宋体" charset="-122"/>
              </a:defRPr>
            </a:lvl2pPr>
            <a:lvl3pPr marL="1238326" indent="-247665" eaLnBrk="0" hangingPunct="0">
              <a:defRPr>
                <a:solidFill>
                  <a:schemeClr val="tx1"/>
                </a:solidFill>
                <a:latin typeface="Arial" charset="0"/>
                <a:ea typeface="宋体" charset="-122"/>
              </a:defRPr>
            </a:lvl3pPr>
            <a:lvl4pPr marL="1733657" indent="-247665" eaLnBrk="0" hangingPunct="0">
              <a:defRPr>
                <a:solidFill>
                  <a:schemeClr val="tx1"/>
                </a:solidFill>
                <a:latin typeface="Arial" charset="0"/>
                <a:ea typeface="宋体" charset="-122"/>
              </a:defRPr>
            </a:lvl4pPr>
            <a:lvl5pPr marL="2228987" indent="-247665" eaLnBrk="0" hangingPunct="0">
              <a:defRPr>
                <a:solidFill>
                  <a:schemeClr val="tx1"/>
                </a:solidFill>
                <a:latin typeface="Arial" charset="0"/>
                <a:ea typeface="宋体" charset="-122"/>
              </a:defRPr>
            </a:lvl5pPr>
            <a:lvl6pPr marL="2724318" indent="-247665" eaLnBrk="0" fontAlgn="base" hangingPunct="0">
              <a:spcBef>
                <a:spcPct val="0"/>
              </a:spcBef>
              <a:spcAft>
                <a:spcPct val="0"/>
              </a:spcAft>
              <a:defRPr>
                <a:solidFill>
                  <a:schemeClr val="tx1"/>
                </a:solidFill>
                <a:latin typeface="Arial" charset="0"/>
                <a:ea typeface="宋体" charset="-122"/>
              </a:defRPr>
            </a:lvl6pPr>
            <a:lvl7pPr marL="3219648" indent="-247665" eaLnBrk="0" fontAlgn="base" hangingPunct="0">
              <a:spcBef>
                <a:spcPct val="0"/>
              </a:spcBef>
              <a:spcAft>
                <a:spcPct val="0"/>
              </a:spcAft>
              <a:defRPr>
                <a:solidFill>
                  <a:schemeClr val="tx1"/>
                </a:solidFill>
                <a:latin typeface="Arial" charset="0"/>
                <a:ea typeface="宋体" charset="-122"/>
              </a:defRPr>
            </a:lvl7pPr>
            <a:lvl8pPr marL="3714979" indent="-247665" eaLnBrk="0" fontAlgn="base" hangingPunct="0">
              <a:spcBef>
                <a:spcPct val="0"/>
              </a:spcBef>
              <a:spcAft>
                <a:spcPct val="0"/>
              </a:spcAft>
              <a:defRPr>
                <a:solidFill>
                  <a:schemeClr val="tx1"/>
                </a:solidFill>
                <a:latin typeface="Arial" charset="0"/>
                <a:ea typeface="宋体" charset="-122"/>
              </a:defRPr>
            </a:lvl8pPr>
            <a:lvl9pPr marL="4210309" indent="-247665" eaLnBrk="0" fontAlgn="base" hangingPunct="0">
              <a:spcBef>
                <a:spcPct val="0"/>
              </a:spcBef>
              <a:spcAft>
                <a:spcPct val="0"/>
              </a:spcAft>
              <a:defRPr>
                <a:solidFill>
                  <a:schemeClr val="tx1"/>
                </a:solidFill>
                <a:latin typeface="Arial" charset="0"/>
                <a:ea typeface="宋体" charset="-122"/>
              </a:defRPr>
            </a:lvl9pPr>
          </a:lstStyle>
          <a:p>
            <a:pPr eaLnBrk="1" hangingPunct="1"/>
            <a:fld id="{B6C5CACE-4D3C-4839-939A-F0175F927DC2}" type="slidenum">
              <a:rPr lang="en-US" altLang="zh-CN" smtClean="0"/>
              <a:pPr eaLnBrk="1" hangingPunct="1"/>
              <a:t>1</a:t>
            </a:fld>
            <a:endParaRPr lang="en-US" altLang="zh-CN"/>
          </a:p>
        </p:txBody>
      </p:sp>
      <p:sp>
        <p:nvSpPr>
          <p:cNvPr id="81923" name="Rectangle 2"/>
          <p:cNvSpPr>
            <a:spLocks noGrp="1" noRot="1" noChangeAspect="1" noChangeArrowheads="1" noTextEdit="1"/>
          </p:cNvSpPr>
          <p:nvPr>
            <p:ph type="sldImg"/>
          </p:nvPr>
        </p:nvSpPr>
        <p:spPr>
          <a:xfrm>
            <a:off x="992188" y="765175"/>
            <a:ext cx="5119687" cy="3841750"/>
          </a:xfrm>
          <a:ln/>
        </p:spPr>
      </p:sp>
      <p:sp>
        <p:nvSpPr>
          <p:cNvPr id="81924" name="Rectangle 3"/>
          <p:cNvSpPr>
            <a:spLocks noGrp="1" noChangeArrowheads="1"/>
          </p:cNvSpPr>
          <p:nvPr>
            <p:ph type="body" idx="1"/>
          </p:nvPr>
        </p:nvSpPr>
        <p:spPr>
          <a:xfrm>
            <a:off x="946997" y="4863219"/>
            <a:ext cx="5208482" cy="4605576"/>
          </a:xfrm>
          <a:noFill/>
        </p:spPr>
        <p:txBody>
          <a:bodyPr/>
          <a:lstStyle/>
          <a:p>
            <a:pPr eaLnBrk="1" hangingPunct="1">
              <a:buFontTx/>
              <a:buChar char="•"/>
            </a:pPr>
            <a:endParaRPr lang="zh-CN" altLang="zh-CN" b="1">
              <a:ea typeface="宋体" charset="-122"/>
            </a:endParaRPr>
          </a:p>
        </p:txBody>
      </p:sp>
      <p:sp>
        <p:nvSpPr>
          <p:cNvPr id="2" name="日期占位符 1"/>
          <p:cNvSpPr>
            <a:spLocks noGrp="1"/>
          </p:cNvSpPr>
          <p:nvPr>
            <p:ph type="dt" idx="10"/>
          </p:nvPr>
        </p:nvSpPr>
        <p:spPr/>
        <p:txBody>
          <a:bodyPr/>
          <a:lstStyle/>
          <a:p>
            <a:r>
              <a:rPr lang="en-US" altLang="zh-CN"/>
              <a:t>2013/11/8</a:t>
            </a:r>
            <a:endParaRPr lang="zh-CN" altLang="en-US"/>
          </a:p>
        </p:txBody>
      </p:sp>
      <p:sp>
        <p:nvSpPr>
          <p:cNvPr id="3" name="页眉占位符 2"/>
          <p:cNvSpPr>
            <a:spLocks noGrp="1"/>
          </p:cNvSpPr>
          <p:nvPr>
            <p:ph type="hdr" sz="quarter" idx="1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defTabSz="990342" eaLnBrk="0" hangingPunct="0">
              <a:defRPr kumimoji="1" sz="3300" b="1">
                <a:solidFill>
                  <a:srgbClr val="A50021"/>
                </a:solidFill>
                <a:latin typeface="Arial" pitchFamily="34" charset="0"/>
                <a:ea typeface="黑体" pitchFamily="49" charset="-122"/>
              </a:defRPr>
            </a:lvl1pPr>
            <a:lvl2pPr marL="742757" indent="-285676" defTabSz="990342" eaLnBrk="0" hangingPunct="0">
              <a:defRPr kumimoji="1" sz="3300" b="1">
                <a:solidFill>
                  <a:srgbClr val="A50021"/>
                </a:solidFill>
                <a:latin typeface="Arial" pitchFamily="34" charset="0"/>
                <a:ea typeface="黑体" pitchFamily="49" charset="-122"/>
              </a:defRPr>
            </a:lvl2pPr>
            <a:lvl3pPr marL="1142703" indent="-228540" defTabSz="990342" eaLnBrk="0" hangingPunct="0">
              <a:defRPr kumimoji="1" sz="3300" b="1">
                <a:solidFill>
                  <a:srgbClr val="A50021"/>
                </a:solidFill>
                <a:latin typeface="Arial" pitchFamily="34" charset="0"/>
                <a:ea typeface="黑体" pitchFamily="49" charset="-122"/>
              </a:defRPr>
            </a:lvl3pPr>
            <a:lvl4pPr marL="1599784" indent="-228540" defTabSz="990342" eaLnBrk="0" hangingPunct="0">
              <a:defRPr kumimoji="1" sz="3300" b="1">
                <a:solidFill>
                  <a:srgbClr val="A50021"/>
                </a:solidFill>
                <a:latin typeface="Arial" pitchFamily="34" charset="0"/>
                <a:ea typeface="黑体" pitchFamily="49" charset="-122"/>
              </a:defRPr>
            </a:lvl4pPr>
            <a:lvl5pPr marL="2056864" indent="-228540" defTabSz="990342" eaLnBrk="0" hangingPunct="0">
              <a:defRPr kumimoji="1" sz="3300" b="1">
                <a:solidFill>
                  <a:srgbClr val="A50021"/>
                </a:solidFill>
                <a:latin typeface="Arial" pitchFamily="34" charset="0"/>
                <a:ea typeface="黑体" pitchFamily="49" charset="-122"/>
              </a:defRPr>
            </a:lvl5pPr>
            <a:lvl6pPr marL="2513945" indent="-228540" defTabSz="990342" eaLnBrk="0" fontAlgn="base" hangingPunct="0">
              <a:spcBef>
                <a:spcPct val="50000"/>
              </a:spcBef>
              <a:spcAft>
                <a:spcPct val="0"/>
              </a:spcAft>
              <a:defRPr kumimoji="1" sz="3300" b="1">
                <a:solidFill>
                  <a:srgbClr val="A50021"/>
                </a:solidFill>
                <a:latin typeface="Arial" pitchFamily="34" charset="0"/>
                <a:ea typeface="黑体" pitchFamily="49" charset="-122"/>
              </a:defRPr>
            </a:lvl6pPr>
            <a:lvl7pPr marL="2971026" indent="-228540" defTabSz="990342" eaLnBrk="0" fontAlgn="base" hangingPunct="0">
              <a:spcBef>
                <a:spcPct val="50000"/>
              </a:spcBef>
              <a:spcAft>
                <a:spcPct val="0"/>
              </a:spcAft>
              <a:defRPr kumimoji="1" sz="3300" b="1">
                <a:solidFill>
                  <a:srgbClr val="A50021"/>
                </a:solidFill>
                <a:latin typeface="Arial" pitchFamily="34" charset="0"/>
                <a:ea typeface="黑体" pitchFamily="49" charset="-122"/>
              </a:defRPr>
            </a:lvl7pPr>
            <a:lvl8pPr marL="3428107" indent="-228540" defTabSz="990342" eaLnBrk="0" fontAlgn="base" hangingPunct="0">
              <a:spcBef>
                <a:spcPct val="50000"/>
              </a:spcBef>
              <a:spcAft>
                <a:spcPct val="0"/>
              </a:spcAft>
              <a:defRPr kumimoji="1" sz="3300" b="1">
                <a:solidFill>
                  <a:srgbClr val="A50021"/>
                </a:solidFill>
                <a:latin typeface="Arial" pitchFamily="34" charset="0"/>
                <a:ea typeface="黑体" pitchFamily="49" charset="-122"/>
              </a:defRPr>
            </a:lvl8pPr>
            <a:lvl9pPr marL="3885188" indent="-228540" defTabSz="990342" eaLnBrk="0" fontAlgn="base" hangingPunct="0">
              <a:spcBef>
                <a:spcPct val="50000"/>
              </a:spcBef>
              <a:spcAft>
                <a:spcPct val="0"/>
              </a:spcAft>
              <a:defRPr kumimoji="1" sz="3300" b="1">
                <a:solidFill>
                  <a:srgbClr val="A50021"/>
                </a:solidFill>
                <a:latin typeface="Arial" pitchFamily="34" charset="0"/>
                <a:ea typeface="黑体" pitchFamily="49" charset="-122"/>
              </a:defRPr>
            </a:lvl9pPr>
          </a:lstStyle>
          <a:p>
            <a:pPr eaLnBrk="1" hangingPunct="1"/>
            <a:fld id="{92E0D50A-E0E0-42F4-BC63-45AFE520567B}" type="slidenum">
              <a:rPr kumimoji="0" lang="en-US" altLang="zh-CN" sz="1300" b="0">
                <a:solidFill>
                  <a:schemeClr val="tx1"/>
                </a:solidFill>
                <a:ea typeface="宋体" pitchFamily="2" charset="-122"/>
              </a:rPr>
              <a:pPr eaLnBrk="1" hangingPunct="1"/>
              <a:t>38</a:t>
            </a:fld>
            <a:endParaRPr kumimoji="0" lang="en-US" altLang="zh-CN" sz="1300" b="0">
              <a:solidFill>
                <a:schemeClr val="tx1"/>
              </a:solidFill>
              <a:ea typeface="宋体" pitchFamily="2" charset="-122"/>
            </a:endParaRPr>
          </a:p>
        </p:txBody>
      </p:sp>
      <p:sp>
        <p:nvSpPr>
          <p:cNvPr id="238595" name="Rectangle 2"/>
          <p:cNvSpPr>
            <a:spLocks noGrp="1" noRot="1" noChangeAspect="1" noChangeArrowheads="1" noTextEdit="1"/>
          </p:cNvSpPr>
          <p:nvPr>
            <p:ph type="sldImg"/>
          </p:nvPr>
        </p:nvSpPr>
        <p:spPr>
          <a:xfrm>
            <a:off x="1003300" y="774700"/>
            <a:ext cx="5099050" cy="3824288"/>
          </a:xfrm>
          <a:ln/>
        </p:spPr>
      </p:sp>
      <p:sp>
        <p:nvSpPr>
          <p:cNvPr id="238596" name="Rectangle 3"/>
          <p:cNvSpPr>
            <a:spLocks noGrp="1" noChangeArrowheads="1"/>
          </p:cNvSpPr>
          <p:nvPr>
            <p:ph type="body" idx="1"/>
          </p:nvPr>
        </p:nvSpPr>
        <p:spPr>
          <a:xfrm>
            <a:off x="946150" y="4859341"/>
            <a:ext cx="5208588" cy="4606925"/>
          </a:xfrm>
          <a:noFill/>
        </p:spPr>
        <p:txBody>
          <a:bodyPr/>
          <a:lstStyle/>
          <a:p>
            <a:pPr eaLnBrk="1" hangingPunct="1">
              <a:buFontTx/>
              <a:buNone/>
            </a:pPr>
            <a:endParaRPr lang="en-US" altLang="zh-CN" b="1" dirty="0"/>
          </a:p>
        </p:txBody>
      </p:sp>
      <p:sp>
        <p:nvSpPr>
          <p:cNvPr id="2" name="日期占位符 1"/>
          <p:cNvSpPr>
            <a:spLocks noGrp="1"/>
          </p:cNvSpPr>
          <p:nvPr>
            <p:ph type="dt" idx="10"/>
          </p:nvPr>
        </p:nvSpPr>
        <p:spPr/>
        <p:txBody>
          <a:bodyPr/>
          <a:lstStyle/>
          <a:p>
            <a:r>
              <a:rPr lang="en-US" altLang="zh-CN"/>
              <a:t>2013/11/8</a:t>
            </a:r>
            <a:endParaRPr lang="zh-CN" altLang="en-US"/>
          </a:p>
        </p:txBody>
      </p:sp>
      <p:sp>
        <p:nvSpPr>
          <p:cNvPr id="3" name="页眉占位符 2"/>
          <p:cNvSpPr>
            <a:spLocks noGrp="1"/>
          </p:cNvSpPr>
          <p:nvPr>
            <p:ph type="hdr" sz="quarter" idx="1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0CE848A6-63F2-4387-88B6-ECCAF9129D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85FC76-4460-492B-A9D8-E743386499AF}" type="slidenum">
              <a:rPr lang="en-US" altLang="zh-CN" smtClean="0">
                <a:latin typeface="Calibri" panose="020F0502020204030204" pitchFamily="34" charset="0"/>
              </a:rPr>
              <a:pPr/>
              <a:t>42</a:t>
            </a:fld>
            <a:endParaRPr lang="en-US" altLang="zh-CN">
              <a:latin typeface="Calibri" panose="020F0502020204030204" pitchFamily="34" charset="0"/>
            </a:endParaRPr>
          </a:p>
        </p:txBody>
      </p:sp>
      <p:sp>
        <p:nvSpPr>
          <p:cNvPr id="144387" name="Rectangle 2">
            <a:extLst>
              <a:ext uri="{FF2B5EF4-FFF2-40B4-BE49-F238E27FC236}">
                <a16:creationId xmlns:a16="http://schemas.microsoft.com/office/drawing/2014/main" id="{7DADE6FB-EDC2-4F00-989E-5BD6B0A881F7}"/>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77BA5D2F-2D5F-4B39-A64F-FC2209BCB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latin typeface="Calibri" panose="020F0502020204030204" pitchFamily="34" charset="0"/>
              </a:rPr>
              <a:t>逐步分析讲解每个标题。</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F0399EE6-80D8-4EEA-AB2F-38A71ACE73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4354DD-EDD9-4A5D-B99C-3F098D1C5153}" type="slidenum">
              <a:rPr lang="en-US" altLang="zh-CN" smtClean="0">
                <a:latin typeface="Calibri" panose="020F0502020204030204" pitchFamily="34" charset="0"/>
              </a:rPr>
              <a:pPr/>
              <a:t>44</a:t>
            </a:fld>
            <a:endParaRPr lang="en-US" altLang="zh-CN">
              <a:latin typeface="Calibri" panose="020F0502020204030204" pitchFamily="34" charset="0"/>
            </a:endParaRPr>
          </a:p>
        </p:txBody>
      </p:sp>
      <p:sp>
        <p:nvSpPr>
          <p:cNvPr id="147459" name="Rectangle 2">
            <a:extLst>
              <a:ext uri="{FF2B5EF4-FFF2-40B4-BE49-F238E27FC236}">
                <a16:creationId xmlns:a16="http://schemas.microsoft.com/office/drawing/2014/main" id="{5E4CA550-3D28-441A-9F51-CE077628F06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00A4771E-90D6-4AA5-9000-904D585E6D0A}"/>
              </a:ext>
            </a:extLst>
          </p:cNvPr>
          <p:cNvSpPr>
            <a:spLocks noGrp="1" noChangeArrowheads="1"/>
          </p:cNvSpPr>
          <p:nvPr>
            <p:ph type="body" idx="1"/>
          </p:nvPr>
        </p:nvSpPr>
        <p:spPr>
          <a:xfrm>
            <a:off x="304800" y="4343400"/>
            <a:ext cx="6172200" cy="4114800"/>
          </a:xfrm>
          <a:noFill/>
          <a:ln>
            <a:solidFill>
              <a:schemeClr val="tx1"/>
            </a:solidFill>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en-US" altLang="zh-CN">
                <a:latin typeface="Calibri" panose="020F0502020204030204" pitchFamily="34" charset="0"/>
              </a:rPr>
              <a:t>        </a:t>
            </a:r>
            <a:r>
              <a:rPr lang="zh-CN" altLang="en-US">
                <a:latin typeface="Calibri" panose="020F0502020204030204" pitchFamily="34" charset="0"/>
              </a:rPr>
              <a:t>情感智商理论的创始人沙洛维和梅耶经过近十年的研究，终于为情感智商构建了一个较为完整的结构，对情感智商的内涵作出了全面的概括。他们有关情感智商的描述很好地反映了情感与理性认知行为的协调联结，反映了由情绪引起激发和促进心智良性发展的可能性，因而得到了绝大多数心理学家的支持和赞同。被成为是跨世纪的成果</a:t>
            </a:r>
            <a:r>
              <a:rPr lang="en-US" altLang="zh-CN">
                <a:latin typeface="Calibri" panose="020F0502020204030204" pitchFamily="34" charset="0"/>
              </a:rPr>
              <a:t> </a:t>
            </a:r>
            <a:r>
              <a:rPr lang="zh-CN" altLang="en-US">
                <a:latin typeface="Calibri" panose="020F0502020204030204" pitchFamily="34" charset="0"/>
              </a:rPr>
              <a:t>。</a:t>
            </a:r>
            <a:endParaRPr lang="en-US" altLang="zh-CN">
              <a:latin typeface="Calibri" panose="020F0502020204030204" pitchFamily="34" charset="0"/>
            </a:endParaRPr>
          </a:p>
          <a:p>
            <a:pPr eaLnBrk="1" hangingPunct="1">
              <a:spcBef>
                <a:spcPct val="0"/>
              </a:spcBef>
            </a:pPr>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7">
            <a:extLst>
              <a:ext uri="{FF2B5EF4-FFF2-40B4-BE49-F238E27FC236}">
                <a16:creationId xmlns:a16="http://schemas.microsoft.com/office/drawing/2014/main" id="{B833A16A-DD67-46C8-A3D2-844F99C3E4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37C04BE-E260-4B8B-9F05-1F2F0E44592B}" type="slidenum">
              <a:rPr kumimoji="0" lang="en-US" altLang="zh-CN" sz="1200"/>
              <a:pPr/>
              <a:t>57</a:t>
            </a:fld>
            <a:endParaRPr kumimoji="0" lang="en-US" altLang="zh-CN" sz="1200"/>
          </a:p>
        </p:txBody>
      </p:sp>
      <p:sp>
        <p:nvSpPr>
          <p:cNvPr id="66562" name="幻灯片图像占位符 1">
            <a:extLst>
              <a:ext uri="{FF2B5EF4-FFF2-40B4-BE49-F238E27FC236}">
                <a16:creationId xmlns:a16="http://schemas.microsoft.com/office/drawing/2014/main" id="{519F9DAF-2981-4EE9-A625-39E9EFC5C91C}"/>
              </a:ext>
            </a:extLst>
          </p:cNvPr>
          <p:cNvSpPr>
            <a:spLocks noGrp="1" noRot="1" noChangeAspect="1" noTextEdit="1"/>
          </p:cNvSpPr>
          <p:nvPr>
            <p:ph type="sldImg"/>
          </p:nvPr>
        </p:nvSpPr>
        <p:spPr bwMode="auto">
          <a:xfrm>
            <a:off x="112553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5B95AC2B-3AD7-4CCF-A772-4718942F03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能量等于质量乘以光速的平方。</a:t>
            </a:r>
            <a:endParaRPr kumimoji="0" lang="en-US" altLang="zh-CN"/>
          </a:p>
          <a:p>
            <a:r>
              <a:rPr kumimoji="0" lang="zh-CN" altLang="en-US" b="1"/>
              <a:t>边际效应递减</a:t>
            </a:r>
            <a:endParaRPr kumimoji="0" lang="en-US" altLang="zh-CN" b="1"/>
          </a:p>
          <a:p>
            <a:endParaRPr kumimoji="0" lang="en-US" altLang="zh-CN" b="1"/>
          </a:p>
          <a:p>
            <a:r>
              <a:rPr kumimoji="0" lang="zh-CN" altLang="en-US" b="1"/>
              <a:t>犯意</a:t>
            </a:r>
            <a:endParaRPr kumimoji="0" lang="en-US" altLang="zh-CN" b="1"/>
          </a:p>
          <a:p>
            <a:endParaRPr kumimoji="0" lang="en-US" altLang="zh-CN"/>
          </a:p>
        </p:txBody>
      </p:sp>
      <p:sp>
        <p:nvSpPr>
          <p:cNvPr id="66564" name="灯片编号占位符 3">
            <a:extLst>
              <a:ext uri="{FF2B5EF4-FFF2-40B4-BE49-F238E27FC236}">
                <a16:creationId xmlns:a16="http://schemas.microsoft.com/office/drawing/2014/main" id="{0E287D41-E4C3-4933-BAF4-55C163318AE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3D9673C0-B547-4838-8D4C-15DE681F8BA6}" type="slidenum">
              <a:rPr kumimoji="0" lang="en-US" altLang="zh-CN" sz="1200"/>
              <a:pPr/>
              <a:t>57</a:t>
            </a:fld>
            <a:endParaRPr kumimoji="0"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82E49B39-B485-4027-B99A-0CD6995156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E0698482-49C9-4723-A9B2-8785E54A32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18436" name="灯片编号占位符 3">
            <a:extLst>
              <a:ext uri="{FF2B5EF4-FFF2-40B4-BE49-F238E27FC236}">
                <a16:creationId xmlns:a16="http://schemas.microsoft.com/office/drawing/2014/main" id="{E5DFAFC3-448E-4E2F-9959-1A2B9EAAAFFC}"/>
              </a:ext>
            </a:extLst>
          </p:cNvPr>
          <p:cNvSpPr>
            <a:spLocks noGrp="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fld id="{2874CBDF-27F8-4F6F-9204-4F5E9D5A1CA0}" type="slidenum">
              <a:rPr lang="en-US" altLang="zh-CN" sz="1200">
                <a:latin typeface="Arial" panose="020B0604020202020204" pitchFamily="34" charset="0"/>
              </a:rPr>
              <a:pPr/>
              <a:t>61</a:t>
            </a:fld>
            <a:endParaRPr lang="en-US" altLang="zh-CN" sz="12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F6838809-49EF-4EC5-914C-4D200C903B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楷体_GB2312" pitchFamily="49" charset="-122"/>
              </a:rPr>
              <a:t>新疆普华智业信息咨询有限公司</a:t>
            </a:r>
          </a:p>
        </p:txBody>
      </p:sp>
      <p:sp>
        <p:nvSpPr>
          <p:cNvPr id="151555" name="Rectangle 6">
            <a:extLst>
              <a:ext uri="{FF2B5EF4-FFF2-40B4-BE49-F238E27FC236}">
                <a16:creationId xmlns:a16="http://schemas.microsoft.com/office/drawing/2014/main" id="{EEF4D12E-6C5D-459F-993B-50F4E1E2C5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楷体_GB2312" pitchFamily="49" charset="-122"/>
              </a:rPr>
              <a:t>学习如钻探石油，钻得愈深，愈能找到知识的精髓</a:t>
            </a:r>
          </a:p>
        </p:txBody>
      </p:sp>
      <p:sp>
        <p:nvSpPr>
          <p:cNvPr id="151556" name="Rectangle 7">
            <a:extLst>
              <a:ext uri="{FF2B5EF4-FFF2-40B4-BE49-F238E27FC236}">
                <a16:creationId xmlns:a16="http://schemas.microsoft.com/office/drawing/2014/main" id="{3A7DCCD9-A57E-41E8-A5F7-B29D08710E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4AD307-A17A-4547-8552-54024D4F2668}" type="slidenum">
              <a:rPr lang="en-US" altLang="zh-CN" smtClean="0"/>
              <a:pPr/>
              <a:t>72</a:t>
            </a:fld>
            <a:endParaRPr lang="en-US" altLang="zh-CN"/>
          </a:p>
        </p:txBody>
      </p:sp>
      <p:sp>
        <p:nvSpPr>
          <p:cNvPr id="151557" name="Rectangle 2">
            <a:extLst>
              <a:ext uri="{FF2B5EF4-FFF2-40B4-BE49-F238E27FC236}">
                <a16:creationId xmlns:a16="http://schemas.microsoft.com/office/drawing/2014/main" id="{6B2B706A-064B-4561-A81F-AABF675C1E9D}"/>
              </a:ext>
            </a:extLst>
          </p:cNvPr>
          <p:cNvSpPr>
            <a:spLocks noGrp="1" noRot="1" noChangeAspect="1" noChangeArrowheads="1" noTextEdit="1"/>
          </p:cNvSpPr>
          <p:nvPr>
            <p:ph type="sldImg"/>
          </p:nvPr>
        </p:nvSpPr>
        <p:spPr>
          <a:ln/>
        </p:spPr>
      </p:sp>
      <p:sp>
        <p:nvSpPr>
          <p:cNvPr id="151558" name="Rectangle 3">
            <a:extLst>
              <a:ext uri="{FF2B5EF4-FFF2-40B4-BE49-F238E27FC236}">
                <a16:creationId xmlns:a16="http://schemas.microsoft.com/office/drawing/2014/main" id="{1705D4B6-9466-4EAA-AC93-DF0846BADF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5749" indent="-185749">
              <a:buFont typeface="Wingdings" pitchFamily="2" charset="2"/>
              <a:buChar char="u"/>
            </a:pPr>
            <a:endParaRPr lang="zh-CN" altLang="en-US" b="1"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C3689804-E647-4622-AD71-2A79BC4B438F}" type="slidenum">
              <a:rPr lang="zh-CN" altLang="en-US" smtClean="0"/>
              <a:t>2</a:t>
            </a:fld>
            <a:endParaRPr lang="zh-CN" altLang="en-US"/>
          </a:p>
        </p:txBody>
      </p:sp>
      <p:sp>
        <p:nvSpPr>
          <p:cNvPr id="5" name="页眉占位符 4"/>
          <p:cNvSpPr>
            <a:spLocks noGrp="1"/>
          </p:cNvSpPr>
          <p:nvPr>
            <p:ph type="hdr" sz="quarter" idx="11"/>
          </p:nvPr>
        </p:nvSpPr>
        <p:spPr/>
        <p:txBody>
          <a:bodyPr/>
          <a:lstStyle/>
          <a:p>
            <a:endParaRPr lang="zh-CN" altLang="en-US"/>
          </a:p>
        </p:txBody>
      </p:sp>
      <p:sp>
        <p:nvSpPr>
          <p:cNvPr id="6" name="日期占位符 5"/>
          <p:cNvSpPr>
            <a:spLocks noGrp="1"/>
          </p:cNvSpPr>
          <p:nvPr>
            <p:ph type="dt" idx="12"/>
          </p:nvPr>
        </p:nvSpPr>
        <p:spPr/>
        <p:txBody>
          <a:bodyPr/>
          <a:lstStyle/>
          <a:p>
            <a:r>
              <a:rPr lang="en-US" altLang="zh-CN"/>
              <a:t>2013/11/8</a:t>
            </a:r>
            <a:endParaRPr lang="zh-CN" altLang="en-US"/>
          </a:p>
        </p:txBody>
      </p:sp>
    </p:spTree>
    <p:extLst>
      <p:ext uri="{BB962C8B-B14F-4D97-AF65-F5344CB8AC3E}">
        <p14:creationId xmlns:p14="http://schemas.microsoft.com/office/powerpoint/2010/main" val="419183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CF48543-CEBE-4FBD-A4AC-BBA3F73F71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636088-661F-4865-8A3F-747C3E1438F1}" type="slidenum">
              <a:rPr lang="en-US" altLang="zh-CN">
                <a:solidFill>
                  <a:srgbClr val="000000"/>
                </a:solidFill>
              </a:rPr>
              <a:pPr/>
              <a:t>10</a:t>
            </a:fld>
            <a:endParaRPr lang="en-US" altLang="zh-CN">
              <a:solidFill>
                <a:srgbClr val="000000"/>
              </a:solidFill>
            </a:endParaRPr>
          </a:p>
        </p:txBody>
      </p:sp>
      <p:sp>
        <p:nvSpPr>
          <p:cNvPr id="58371" name="Rectangle 2">
            <a:extLst>
              <a:ext uri="{FF2B5EF4-FFF2-40B4-BE49-F238E27FC236}">
                <a16:creationId xmlns:a16="http://schemas.microsoft.com/office/drawing/2014/main" id="{92E718EE-C01D-46BC-A8E0-2E4250A0F2B3}"/>
              </a:ext>
            </a:extLst>
          </p:cNvPr>
          <p:cNvSpPr>
            <a:spLocks noGrp="1" noRot="1" noChangeAspect="1" noChangeArrowheads="1" noTextEdit="1"/>
          </p:cNvSpPr>
          <p:nvPr>
            <p:ph type="sldImg"/>
          </p:nvPr>
        </p:nvSpPr>
        <p:spPr>
          <a:xfrm>
            <a:off x="930275" y="739775"/>
            <a:ext cx="4938713" cy="3703638"/>
          </a:xfrm>
          <a:ln/>
        </p:spPr>
      </p:sp>
      <p:sp>
        <p:nvSpPr>
          <p:cNvPr id="58372" name="Rectangle 3">
            <a:extLst>
              <a:ext uri="{FF2B5EF4-FFF2-40B4-BE49-F238E27FC236}">
                <a16:creationId xmlns:a16="http://schemas.microsoft.com/office/drawing/2014/main" id="{87711DBC-0E55-4590-B8CF-6EF764BD30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6699"/>
                </a:solidFill>
                <a:ea typeface="黑体" panose="02010609060101010101" pitchFamily="49" charset="-122"/>
              </a:rPr>
              <a:t>暖身活动的目的</a:t>
            </a:r>
          </a:p>
          <a:p>
            <a:pPr eaLnBrk="1" hangingPunct="1"/>
            <a:r>
              <a:rPr lang="zh-CN" altLang="en-US" b="1">
                <a:solidFill>
                  <a:srgbClr val="336699"/>
                </a:solidFill>
                <a:ea typeface="黑体" panose="02010609060101010101" pitchFamily="49" charset="-122"/>
              </a:rPr>
              <a:t>１、学员陈述对课程的疑问和兴趣所在</a:t>
            </a:r>
          </a:p>
          <a:p>
            <a:pPr eaLnBrk="1" hangingPunct="1"/>
            <a:r>
              <a:rPr lang="zh-CN" altLang="en-US" b="1">
                <a:solidFill>
                  <a:srgbClr val="336699"/>
                </a:solidFill>
                <a:ea typeface="黑体" panose="02010609060101010101" pitchFamily="49" charset="-122"/>
              </a:rPr>
              <a:t>２、体验小组本身就是一个学习资源，可以在分享中学到许多东西</a:t>
            </a:r>
          </a:p>
          <a:p>
            <a:pPr eaLnBrk="1" hangingPunct="1"/>
            <a:endParaRPr lang="zh-CN" altLang="en-US" b="1">
              <a:solidFill>
                <a:srgbClr val="336699"/>
              </a:solidFill>
              <a:ea typeface="黑体" panose="02010609060101010101" pitchFamily="49" charset="-122"/>
            </a:endParaRPr>
          </a:p>
          <a:p>
            <a:pPr eaLnBrk="1" hangingPunct="1"/>
            <a:r>
              <a:rPr lang="zh-CN" altLang="en-US" b="1">
                <a:solidFill>
                  <a:srgbClr val="336699"/>
                </a:solidFill>
                <a:ea typeface="黑体" panose="02010609060101010101" pitchFamily="49" charset="-122"/>
              </a:rPr>
              <a:t>透过暖身活动了解衍生主题</a:t>
            </a:r>
          </a:p>
          <a:p>
            <a:pPr eaLnBrk="1" hangingPunct="1"/>
            <a:r>
              <a:rPr lang="zh-CN" altLang="en-US" b="1">
                <a:solidFill>
                  <a:srgbClr val="336699"/>
                </a:solidFill>
                <a:ea typeface="黑体" panose="02010609060101010101" pitchFamily="49" charset="-122"/>
              </a:rPr>
              <a:t>衍生主题是能使人产生解决问题和学习力量的想法、问题和论点</a:t>
            </a:r>
          </a:p>
          <a:p>
            <a:pPr eaLnBrk="1" hangingPunct="1"/>
            <a:r>
              <a:rPr lang="zh-CN" altLang="en-US" b="1">
                <a:solidFill>
                  <a:srgbClr val="336699"/>
                </a:solidFill>
                <a:ea typeface="黑体" panose="02010609060101010101" pitchFamily="49" charset="-122"/>
              </a:rPr>
              <a:t>人们只有对问题产生困惑或者渴望学到新的知识和方法的时候，才会有学习的动力</a:t>
            </a:r>
          </a:p>
          <a:p>
            <a:pPr eaLnBrk="1" hangingPunct="1"/>
            <a:endParaRPr lang="zh-CN" altLang="en-US" b="1">
              <a:solidFill>
                <a:srgbClr val="336699"/>
              </a:solidFill>
              <a:ea typeface="黑体" panose="02010609060101010101" pitchFamily="49" charset="-122"/>
            </a:endParaRPr>
          </a:p>
          <a:p>
            <a:pPr eaLnBrk="1" hangingPunct="1"/>
            <a:r>
              <a:rPr lang="zh-CN" altLang="en-US" b="1">
                <a:solidFill>
                  <a:srgbClr val="336699"/>
                </a:solidFill>
                <a:ea typeface="黑体" panose="02010609060101010101" pitchFamily="49" charset="-122"/>
              </a:rPr>
              <a:t>这个暖身活动是让学习者思考和说出自己对教师的内涵的理解</a:t>
            </a:r>
          </a:p>
          <a:p>
            <a:pPr eaLnBrk="1" hangingPunct="1"/>
            <a:endParaRPr lang="zh-CN" altLang="en-US" b="1">
              <a:solidFill>
                <a:srgbClr val="336699"/>
              </a:solidFill>
              <a:ea typeface="黑体" panose="02010609060101010101" pitchFamily="49" charset="-122"/>
            </a:endParaRPr>
          </a:p>
          <a:p>
            <a:pPr eaLnBrk="1" hangingPunct="1"/>
            <a:endParaRPr lang="zh-CN" altLang="en-US"/>
          </a:p>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71ED929-84DB-4EED-8ECD-826223E1F46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DE5A702-C7E1-40C5-92C3-E9866F9D17DA}" type="slidenum">
              <a:rPr lang="en-US" altLang="zh-CN" sz="1200"/>
              <a:pPr algn="r" eaLnBrk="1" hangingPunct="1"/>
              <a:t>11</a:t>
            </a:fld>
            <a:endParaRPr lang="en-US" altLang="zh-CN" sz="1200"/>
          </a:p>
        </p:txBody>
      </p:sp>
      <p:sp>
        <p:nvSpPr>
          <p:cNvPr id="68611" name="Rectangle 2">
            <a:extLst>
              <a:ext uri="{FF2B5EF4-FFF2-40B4-BE49-F238E27FC236}">
                <a16:creationId xmlns:a16="http://schemas.microsoft.com/office/drawing/2014/main" id="{3DC89143-0887-4F02-9EF3-4875B7652328}"/>
              </a:ext>
            </a:extLst>
          </p:cNvPr>
          <p:cNvSpPr>
            <a:spLocks noGrp="1" noRot="1" noChangeAspect="1" noChangeArrowheads="1" noTextEdit="1"/>
          </p:cNvSpPr>
          <p:nvPr>
            <p:ph type="sldImg"/>
          </p:nvPr>
        </p:nvSpPr>
        <p:spPr>
          <a:xfrm>
            <a:off x="925513" y="609600"/>
            <a:ext cx="5081587" cy="3811588"/>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itchFamily="2" charset="2"/>
              <a:buNone/>
            </a:pPr>
            <a:endParaRPr lang="en-US" altLang="zh-CN" b="1" dirty="0">
              <a:latin typeface="微软雅黑" pitchFamily="34" charset="-122"/>
              <a:ea typeface="微软雅黑" pitchFamily="34" charset="-122"/>
            </a:endParaRPr>
          </a:p>
        </p:txBody>
      </p:sp>
      <p:sp>
        <p:nvSpPr>
          <p:cNvPr id="5" name="灯片编号占位符 4"/>
          <p:cNvSpPr>
            <a:spLocks noGrp="1"/>
          </p:cNvSpPr>
          <p:nvPr>
            <p:ph type="sldNum" sz="quarter" idx="11"/>
          </p:nvPr>
        </p:nvSpPr>
        <p:spPr/>
        <p:txBody>
          <a:bodyPr/>
          <a:lstStyle/>
          <a:p>
            <a:fld id="{C3689804-E647-4622-AD71-2A79BC4B438F}" type="slidenum">
              <a:rPr lang="zh-CN" altLang="en-US" smtClean="0"/>
              <a:t>13</a:t>
            </a:fld>
            <a:endParaRPr lang="zh-CN" altLang="en-US"/>
          </a:p>
        </p:txBody>
      </p:sp>
      <p:sp>
        <p:nvSpPr>
          <p:cNvPr id="4" name="日期占位符 3"/>
          <p:cNvSpPr>
            <a:spLocks noGrp="1"/>
          </p:cNvSpPr>
          <p:nvPr>
            <p:ph type="dt" idx="12"/>
          </p:nvPr>
        </p:nvSpPr>
        <p:spPr/>
        <p:txBody>
          <a:bodyPr/>
          <a:lstStyle/>
          <a:p>
            <a:r>
              <a:rPr lang="en-US" altLang="zh-CN"/>
              <a:t>2013/11/8</a:t>
            </a:r>
            <a:endParaRPr lang="zh-CN" altLang="en-US"/>
          </a:p>
        </p:txBody>
      </p:sp>
      <p:sp>
        <p:nvSpPr>
          <p:cNvPr id="6" name="页眉占位符 5"/>
          <p:cNvSpPr>
            <a:spLocks noGrp="1"/>
          </p:cNvSpPr>
          <p:nvPr>
            <p:ph type="hdr" sz="quarter" idx="13"/>
          </p:nvPr>
        </p:nvSpPr>
        <p:spPr/>
        <p:txBody>
          <a:bodyPr/>
          <a:lstStyle/>
          <a:p>
            <a:endParaRPr lang="zh-CN" altLang="en-US"/>
          </a:p>
        </p:txBody>
      </p:sp>
    </p:spTree>
    <p:extLst>
      <p:ext uri="{BB962C8B-B14F-4D97-AF65-F5344CB8AC3E}">
        <p14:creationId xmlns:p14="http://schemas.microsoft.com/office/powerpoint/2010/main" val="225130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itchFamily="2" charset="2"/>
              <a:buNone/>
            </a:pPr>
            <a:endParaRPr lang="en-US" altLang="zh-CN" b="1" dirty="0">
              <a:latin typeface="微软雅黑" pitchFamily="34" charset="-122"/>
              <a:ea typeface="微软雅黑" pitchFamily="34" charset="-122"/>
            </a:endParaRPr>
          </a:p>
        </p:txBody>
      </p:sp>
      <p:sp>
        <p:nvSpPr>
          <p:cNvPr id="5" name="灯片编号占位符 4"/>
          <p:cNvSpPr>
            <a:spLocks noGrp="1"/>
          </p:cNvSpPr>
          <p:nvPr>
            <p:ph type="sldNum" sz="quarter" idx="11"/>
          </p:nvPr>
        </p:nvSpPr>
        <p:spPr/>
        <p:txBody>
          <a:bodyPr/>
          <a:lstStyle/>
          <a:p>
            <a:fld id="{C3689804-E647-4622-AD71-2A79BC4B438F}" type="slidenum">
              <a:rPr lang="zh-CN" altLang="en-US" smtClean="0"/>
              <a:t>14</a:t>
            </a:fld>
            <a:endParaRPr lang="zh-CN" altLang="en-US"/>
          </a:p>
        </p:txBody>
      </p:sp>
      <p:sp>
        <p:nvSpPr>
          <p:cNvPr id="4" name="日期占位符 3"/>
          <p:cNvSpPr>
            <a:spLocks noGrp="1"/>
          </p:cNvSpPr>
          <p:nvPr>
            <p:ph type="dt" idx="12"/>
          </p:nvPr>
        </p:nvSpPr>
        <p:spPr/>
        <p:txBody>
          <a:bodyPr/>
          <a:lstStyle/>
          <a:p>
            <a:r>
              <a:rPr lang="en-US" altLang="zh-CN"/>
              <a:t>2013/11/8</a:t>
            </a:r>
            <a:endParaRPr lang="zh-CN" altLang="en-US"/>
          </a:p>
        </p:txBody>
      </p:sp>
      <p:sp>
        <p:nvSpPr>
          <p:cNvPr id="6" name="页眉占位符 5"/>
          <p:cNvSpPr>
            <a:spLocks noGrp="1"/>
          </p:cNvSpPr>
          <p:nvPr>
            <p:ph type="hdr" sz="quarter" idx="13"/>
          </p:nvPr>
        </p:nvSpPr>
        <p:spPr/>
        <p:txBody>
          <a:bodyPr/>
          <a:lstStyle/>
          <a:p>
            <a:endParaRPr lang="zh-CN" altLang="en-US"/>
          </a:p>
        </p:txBody>
      </p:sp>
    </p:spTree>
    <p:extLst>
      <p:ext uri="{BB962C8B-B14F-4D97-AF65-F5344CB8AC3E}">
        <p14:creationId xmlns:p14="http://schemas.microsoft.com/office/powerpoint/2010/main" val="2251308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eaLnBrk="0" hangingPunct="0">
              <a:defRPr kumimoji="1" sz="3000" b="1">
                <a:solidFill>
                  <a:schemeClr val="tx1"/>
                </a:solidFill>
                <a:latin typeface="Arial" pitchFamily="34" charset="0"/>
                <a:ea typeface="黑体" pitchFamily="49" charset="-122"/>
              </a:defRPr>
            </a:lvl1pPr>
            <a:lvl2pPr marL="804912" indent="-309582" eaLnBrk="0" hangingPunct="0">
              <a:defRPr kumimoji="1" sz="3000" b="1">
                <a:solidFill>
                  <a:schemeClr val="tx1"/>
                </a:solidFill>
                <a:latin typeface="Arial" pitchFamily="34" charset="0"/>
                <a:ea typeface="黑体" pitchFamily="49" charset="-122"/>
              </a:defRPr>
            </a:lvl2pPr>
            <a:lvl3pPr marL="1238326" indent="-247665" eaLnBrk="0" hangingPunct="0">
              <a:defRPr kumimoji="1" sz="3000" b="1">
                <a:solidFill>
                  <a:schemeClr val="tx1"/>
                </a:solidFill>
                <a:latin typeface="Arial" pitchFamily="34" charset="0"/>
                <a:ea typeface="黑体" pitchFamily="49" charset="-122"/>
              </a:defRPr>
            </a:lvl3pPr>
            <a:lvl4pPr marL="1733657" indent="-247665" eaLnBrk="0" hangingPunct="0">
              <a:defRPr kumimoji="1" sz="3000" b="1">
                <a:solidFill>
                  <a:schemeClr val="tx1"/>
                </a:solidFill>
                <a:latin typeface="Arial" pitchFamily="34" charset="0"/>
                <a:ea typeface="黑体" pitchFamily="49" charset="-122"/>
              </a:defRPr>
            </a:lvl4pPr>
            <a:lvl5pPr marL="2228987" indent="-247665" eaLnBrk="0" hangingPunct="0">
              <a:defRPr kumimoji="1" sz="3000" b="1">
                <a:solidFill>
                  <a:schemeClr val="tx1"/>
                </a:solidFill>
                <a:latin typeface="Arial" pitchFamily="34" charset="0"/>
                <a:ea typeface="黑体" pitchFamily="49" charset="-122"/>
              </a:defRPr>
            </a:lvl5pPr>
            <a:lvl6pPr marL="2724318" indent="-247665" algn="ctr" eaLnBrk="0" fontAlgn="base" hangingPunct="0">
              <a:spcBef>
                <a:spcPct val="0"/>
              </a:spcBef>
              <a:spcAft>
                <a:spcPct val="0"/>
              </a:spcAft>
              <a:defRPr kumimoji="1" sz="3000" b="1">
                <a:solidFill>
                  <a:schemeClr val="tx1"/>
                </a:solidFill>
                <a:latin typeface="Arial" pitchFamily="34" charset="0"/>
                <a:ea typeface="黑体" pitchFamily="49" charset="-122"/>
              </a:defRPr>
            </a:lvl6pPr>
            <a:lvl7pPr marL="3219648" indent="-247665" algn="ctr" eaLnBrk="0" fontAlgn="base" hangingPunct="0">
              <a:spcBef>
                <a:spcPct val="0"/>
              </a:spcBef>
              <a:spcAft>
                <a:spcPct val="0"/>
              </a:spcAft>
              <a:defRPr kumimoji="1" sz="3000" b="1">
                <a:solidFill>
                  <a:schemeClr val="tx1"/>
                </a:solidFill>
                <a:latin typeface="Arial" pitchFamily="34" charset="0"/>
                <a:ea typeface="黑体" pitchFamily="49" charset="-122"/>
              </a:defRPr>
            </a:lvl7pPr>
            <a:lvl8pPr marL="3714979" indent="-247665" algn="ctr" eaLnBrk="0" fontAlgn="base" hangingPunct="0">
              <a:spcBef>
                <a:spcPct val="0"/>
              </a:spcBef>
              <a:spcAft>
                <a:spcPct val="0"/>
              </a:spcAft>
              <a:defRPr kumimoji="1" sz="3000" b="1">
                <a:solidFill>
                  <a:schemeClr val="tx1"/>
                </a:solidFill>
                <a:latin typeface="Arial" pitchFamily="34" charset="0"/>
                <a:ea typeface="黑体" pitchFamily="49" charset="-122"/>
              </a:defRPr>
            </a:lvl8pPr>
            <a:lvl9pPr marL="4210309" indent="-247665" algn="ctr" eaLnBrk="0" fontAlgn="base" hangingPunct="0">
              <a:spcBef>
                <a:spcPct val="0"/>
              </a:spcBef>
              <a:spcAft>
                <a:spcPct val="0"/>
              </a:spcAft>
              <a:defRPr kumimoji="1" sz="3000" b="1">
                <a:solidFill>
                  <a:schemeClr val="tx1"/>
                </a:solidFill>
                <a:latin typeface="Arial" pitchFamily="34" charset="0"/>
                <a:ea typeface="黑体" pitchFamily="49" charset="-122"/>
              </a:defRPr>
            </a:lvl9pPr>
          </a:lstStyle>
          <a:p>
            <a:fld id="{30259155-D6F9-429D-8EE5-66CCAD886226}" type="slidenum">
              <a:rPr kumimoji="0" lang="en-US" altLang="zh-CN" sz="1300" b="0"/>
              <a:pPr/>
              <a:t>16</a:t>
            </a:fld>
            <a:endParaRPr kumimoji="0" lang="en-US" altLang="zh-CN" sz="1300" b="0"/>
          </a:p>
        </p:txBody>
      </p:sp>
      <p:sp>
        <p:nvSpPr>
          <p:cNvPr id="204803" name="Rectangle 2"/>
          <p:cNvSpPr>
            <a:spLocks noGrp="1" noRot="1" noChangeAspect="1" noChangeArrowheads="1" noTextEdit="1"/>
          </p:cNvSpPr>
          <p:nvPr>
            <p:ph type="sldImg"/>
          </p:nvPr>
        </p:nvSpPr>
        <p:spPr>
          <a:xfrm>
            <a:off x="1001713" y="774700"/>
            <a:ext cx="5097462" cy="3824288"/>
          </a:xfrm>
          <a:ln/>
        </p:spPr>
      </p:sp>
      <p:sp>
        <p:nvSpPr>
          <p:cNvPr id="204804" name="Rectangle 3"/>
          <p:cNvSpPr>
            <a:spLocks noGrp="1" noChangeArrowheads="1"/>
          </p:cNvSpPr>
          <p:nvPr>
            <p:ph type="body" idx="1"/>
          </p:nvPr>
        </p:nvSpPr>
        <p:spPr>
          <a:xfrm>
            <a:off x="946772" y="4859519"/>
            <a:ext cx="5207241" cy="4607457"/>
          </a:xfrm>
          <a:noFill/>
        </p:spPr>
        <p:txBody>
          <a:bodyPr/>
          <a:lstStyle/>
          <a:p>
            <a:endParaRPr lang="zh-CN" altLang="zh-CN" b="1"/>
          </a:p>
        </p:txBody>
      </p:sp>
      <p:sp>
        <p:nvSpPr>
          <p:cNvPr id="2" name="页眉占位符 1"/>
          <p:cNvSpPr>
            <a:spLocks noGrp="1"/>
          </p:cNvSpPr>
          <p:nvPr>
            <p:ph type="hdr" sz="quarter" idx="10"/>
          </p:nvPr>
        </p:nvSpPr>
        <p:spPr/>
        <p:txBody>
          <a:bodyPr/>
          <a:lstStyle/>
          <a:p>
            <a:pPr>
              <a:defRPr/>
            </a:pPr>
            <a:endParaRPr lang="en-US" altLang="zh-CN"/>
          </a:p>
        </p:txBody>
      </p:sp>
      <p:sp>
        <p:nvSpPr>
          <p:cNvPr id="3" name="日期占位符 2"/>
          <p:cNvSpPr>
            <a:spLocks noGrp="1"/>
          </p:cNvSpPr>
          <p:nvPr>
            <p:ph type="dt" idx="11"/>
          </p:nvPr>
        </p:nvSpPr>
        <p:spPr/>
        <p:txBody>
          <a:bodyPr/>
          <a:lstStyle/>
          <a:p>
            <a:r>
              <a:rPr lang="en-US" altLang="zh-CN"/>
              <a:t>2013/11/8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latin typeface="黑体" pitchFamily="49" charset="-122"/>
              <a:ea typeface="黑体" pitchFamily="49" charset="-122"/>
            </a:endParaRPr>
          </a:p>
        </p:txBody>
      </p:sp>
      <p:sp>
        <p:nvSpPr>
          <p:cNvPr id="5" name="灯片编号占位符 4"/>
          <p:cNvSpPr>
            <a:spLocks noGrp="1"/>
          </p:cNvSpPr>
          <p:nvPr>
            <p:ph type="sldNum" sz="quarter" idx="11"/>
          </p:nvPr>
        </p:nvSpPr>
        <p:spPr/>
        <p:txBody>
          <a:bodyPr/>
          <a:lstStyle/>
          <a:p>
            <a:fld id="{C3689804-E647-4622-AD71-2A79BC4B438F}" type="slidenum">
              <a:rPr lang="zh-CN" altLang="en-US" smtClean="0"/>
              <a:t>25</a:t>
            </a:fld>
            <a:endParaRPr lang="zh-CN" altLang="en-US"/>
          </a:p>
        </p:txBody>
      </p:sp>
      <p:sp>
        <p:nvSpPr>
          <p:cNvPr id="4" name="日期占位符 3"/>
          <p:cNvSpPr>
            <a:spLocks noGrp="1"/>
          </p:cNvSpPr>
          <p:nvPr>
            <p:ph type="dt" idx="12"/>
          </p:nvPr>
        </p:nvSpPr>
        <p:spPr/>
        <p:txBody>
          <a:bodyPr/>
          <a:lstStyle/>
          <a:p>
            <a:r>
              <a:rPr lang="en-US" altLang="zh-CN"/>
              <a:t>2013/11/8</a:t>
            </a:r>
            <a:endParaRPr lang="zh-CN" altLang="en-US"/>
          </a:p>
        </p:txBody>
      </p:sp>
      <p:sp>
        <p:nvSpPr>
          <p:cNvPr id="6" name="页眉占位符 5"/>
          <p:cNvSpPr>
            <a:spLocks noGrp="1"/>
          </p:cNvSpPr>
          <p:nvPr>
            <p:ph type="hdr" sz="quarter" idx="13"/>
          </p:nvPr>
        </p:nvSpPr>
        <p:spPr/>
        <p:txBody>
          <a:bodyPr/>
          <a:lstStyle/>
          <a:p>
            <a:endParaRPr lang="zh-CN" altLang="en-US"/>
          </a:p>
        </p:txBody>
      </p:sp>
    </p:spTree>
    <p:extLst>
      <p:ext uri="{BB962C8B-B14F-4D97-AF65-F5344CB8AC3E}">
        <p14:creationId xmlns:p14="http://schemas.microsoft.com/office/powerpoint/2010/main" val="227670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r>
              <a:rPr lang="en-US" altLang="zh-CN"/>
              <a:t>2013/11/8</a:t>
            </a:r>
            <a:endParaRPr lang="zh-CN" altLang="en-US"/>
          </a:p>
        </p:txBody>
      </p:sp>
      <p:sp>
        <p:nvSpPr>
          <p:cNvPr id="6" name="灯片编号占位符 5"/>
          <p:cNvSpPr>
            <a:spLocks noGrp="1"/>
          </p:cNvSpPr>
          <p:nvPr>
            <p:ph type="sldNum" sz="quarter" idx="5"/>
          </p:nvPr>
        </p:nvSpPr>
        <p:spPr/>
        <p:txBody>
          <a:bodyPr/>
          <a:lstStyle/>
          <a:p>
            <a:fld id="{C3689804-E647-4622-AD71-2A79BC4B438F}" type="slidenum">
              <a:rPr lang="zh-CN" altLang="en-US" smtClean="0"/>
              <a:t>36</a:t>
            </a:fld>
            <a:endParaRPr lang="zh-CN" altLang="en-US"/>
          </a:p>
        </p:txBody>
      </p:sp>
    </p:spTree>
    <p:extLst>
      <p:ext uri="{BB962C8B-B14F-4D97-AF65-F5344CB8AC3E}">
        <p14:creationId xmlns:p14="http://schemas.microsoft.com/office/powerpoint/2010/main" val="322588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黑体" pitchFamily="49" charset="-122"/>
                <a:ea typeface="黑体" pitchFamily="49"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rgbClr val="336699"/>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276087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7763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262098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a:prstGeom prst="rect">
            <a:avLst/>
          </a:prstGeom>
        </p:spPr>
        <p:txBody>
          <a:bodyPr/>
          <a:lstStyle/>
          <a:p>
            <a:r>
              <a:rPr lang="en-US" altLang="zh-CN"/>
              <a:t>Click to edit Master text styles
</a:t>
            </a:r>
            <a:r>
              <a:rPr lang="zh-CN" altLang="en-US"/>
              <a:t>第二等级
第三等级
第四等级
第五等级</a:t>
            </a:r>
            <a:endParaRPr lang="en-US"/>
          </a:p>
        </p:txBody>
      </p:sp>
      <p:sp>
        <p:nvSpPr>
          <p:cNvPr id="3" name="Rectangle 24">
            <a:extLst>
              <a:ext uri="{FF2B5EF4-FFF2-40B4-BE49-F238E27FC236}">
                <a16:creationId xmlns:a16="http://schemas.microsoft.com/office/drawing/2014/main" id="{26EF461C-95E1-4D72-9E0F-55D07693621B}"/>
              </a:ext>
            </a:extLst>
          </p:cNvPr>
          <p:cNvSpPr>
            <a:spLocks noGrp="1" noChangeArrowheads="1"/>
          </p:cNvSpPr>
          <p:nvPr>
            <p:ph type="dt" sz="half" idx="10"/>
          </p:nvPr>
        </p:nvSpPr>
        <p:spPr>
          <a:xfrm>
            <a:off x="457200" y="6248400"/>
            <a:ext cx="2133600" cy="457200"/>
          </a:xfrm>
        </p:spPr>
        <p:txBody>
          <a:bodyPr/>
          <a:lstStyle>
            <a:lvl1pPr algn="r">
              <a:defRPr>
                <a:solidFill>
                  <a:srgbClr val="898989"/>
                </a:solidFill>
                <a:latin typeface="Arial" charset="0"/>
                <a:ea typeface="宋体" charset="0"/>
                <a:cs typeface="宋体" charset="0"/>
              </a:defRPr>
            </a:lvl1pPr>
          </a:lstStyle>
          <a:p>
            <a:pPr>
              <a:defRPr/>
            </a:pPr>
            <a:endParaRPr lang="en-US" altLang="zh-CN"/>
          </a:p>
        </p:txBody>
      </p:sp>
      <p:sp>
        <p:nvSpPr>
          <p:cNvPr id="4" name="Rectangle 25">
            <a:extLst>
              <a:ext uri="{FF2B5EF4-FFF2-40B4-BE49-F238E27FC236}">
                <a16:creationId xmlns:a16="http://schemas.microsoft.com/office/drawing/2014/main" id="{5A1AA1F9-59DD-4216-A8C5-23587B0DF225}"/>
              </a:ext>
            </a:extLst>
          </p:cNvPr>
          <p:cNvSpPr>
            <a:spLocks noGrp="1" noChangeArrowheads="1"/>
          </p:cNvSpPr>
          <p:nvPr>
            <p:ph type="ftr" sz="quarter" idx="11"/>
          </p:nvPr>
        </p:nvSpPr>
        <p:spPr>
          <a:xfrm>
            <a:off x="3124200" y="6248400"/>
            <a:ext cx="2895600" cy="457200"/>
          </a:xfrm>
        </p:spPr>
        <p:txBody>
          <a:bodyPr/>
          <a:lstStyle>
            <a:lvl1pPr algn="r">
              <a:defRPr>
                <a:latin typeface="Arial" charset="0"/>
                <a:ea typeface="宋体" charset="0"/>
                <a:cs typeface="宋体" charset="0"/>
              </a:defRPr>
            </a:lvl1pPr>
          </a:lstStyle>
          <a:p>
            <a:pPr>
              <a:defRPr/>
            </a:pPr>
            <a:endParaRPr lang="en-US" altLang="zh-CN"/>
          </a:p>
        </p:txBody>
      </p:sp>
      <p:sp>
        <p:nvSpPr>
          <p:cNvPr id="5" name="Rectangle 26">
            <a:extLst>
              <a:ext uri="{FF2B5EF4-FFF2-40B4-BE49-F238E27FC236}">
                <a16:creationId xmlns:a16="http://schemas.microsoft.com/office/drawing/2014/main" id="{3ED680E9-DE44-4F4B-A0AF-93A101C0B848}"/>
              </a:ext>
            </a:extLst>
          </p:cNvPr>
          <p:cNvSpPr>
            <a:spLocks noGrp="1" noChangeArrowheads="1"/>
          </p:cNvSpPr>
          <p:nvPr>
            <p:ph type="sldNum" sz="quarter" idx="12"/>
          </p:nvPr>
        </p:nvSpPr>
        <p:spPr>
          <a:xfrm>
            <a:off x="6553200" y="6248400"/>
            <a:ext cx="2133600" cy="457200"/>
          </a:xfrm>
        </p:spPr>
        <p:txBody>
          <a:bodyPr/>
          <a:lstStyle>
            <a:lvl1pPr>
              <a:defRPr/>
            </a:lvl1pPr>
          </a:lstStyle>
          <a:p>
            <a:pPr>
              <a:defRPr/>
            </a:pPr>
            <a:fld id="{AD2C8B63-8027-4A94-8DD8-D2A30DD6034B}" type="slidenum">
              <a:rPr lang="en-US" altLang="zh-CN"/>
              <a:pPr>
                <a:defRPr/>
              </a:pPr>
              <a:t>‹#›</a:t>
            </a:fld>
            <a:endParaRPr lang="en-US" altLang="zh-CN"/>
          </a:p>
        </p:txBody>
      </p:sp>
    </p:spTree>
    <p:extLst>
      <p:ext uri="{BB962C8B-B14F-4D97-AF65-F5344CB8AC3E}">
        <p14:creationId xmlns:p14="http://schemas.microsoft.com/office/powerpoint/2010/main" val="280515069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和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剪贴画占位符 3"/>
          <p:cNvSpPr>
            <a:spLocks noGrp="1"/>
          </p:cNvSpPr>
          <p:nvPr>
            <p:ph type="clipArt" sz="half" idx="2"/>
          </p:nvPr>
        </p:nvSpPr>
        <p:spPr>
          <a:xfrm>
            <a:off x="4648200" y="1600200"/>
            <a:ext cx="4038600" cy="4530725"/>
          </a:xfrm>
          <a:prstGeom prst="rect">
            <a:avLst/>
          </a:prstGeom>
        </p:spPr>
        <p:txBody>
          <a:bodyPr rtlCol="0">
            <a:normAutofit/>
          </a:bodyPr>
          <a:lstStyle/>
          <a:p>
            <a:pPr lvl="0"/>
            <a:endParaRPr lang="zh-CN" altLang="en-US" noProof="0"/>
          </a:p>
        </p:txBody>
      </p:sp>
      <p:sp>
        <p:nvSpPr>
          <p:cNvPr id="5" name="Rectangle 9">
            <a:extLst>
              <a:ext uri="{FF2B5EF4-FFF2-40B4-BE49-F238E27FC236}">
                <a16:creationId xmlns:a16="http://schemas.microsoft.com/office/drawing/2014/main" id="{947C4599-6D53-49A5-AE2F-7B26D58010BD}"/>
              </a:ext>
            </a:extLst>
          </p:cNvPr>
          <p:cNvSpPr>
            <a:spLocks noGrp="1" noChangeArrowheads="1"/>
          </p:cNvSpPr>
          <p:nvPr>
            <p:ph type="dt" sz="half" idx="10"/>
          </p:nvPr>
        </p:nvSpPr>
        <p:spPr>
          <a:xfrm>
            <a:off x="457200" y="6356350"/>
            <a:ext cx="2133600" cy="365125"/>
          </a:xfrm>
        </p:spPr>
        <p:txBody>
          <a:bodyPr/>
          <a:lstStyle>
            <a:lvl1pPr algn="r">
              <a:defRPr kumimoji="0">
                <a:latin typeface="Arial" charset="0"/>
                <a:ea typeface="宋体" charset="0"/>
                <a:cs typeface="宋体" charset="0"/>
              </a:defRPr>
            </a:lvl1pPr>
          </a:lstStyle>
          <a:p>
            <a:pPr>
              <a:defRPr/>
            </a:pPr>
            <a:endParaRPr lang="en-US" altLang="zh-CN"/>
          </a:p>
        </p:txBody>
      </p:sp>
      <p:sp>
        <p:nvSpPr>
          <p:cNvPr id="6" name="Rectangle 10">
            <a:extLst>
              <a:ext uri="{FF2B5EF4-FFF2-40B4-BE49-F238E27FC236}">
                <a16:creationId xmlns:a16="http://schemas.microsoft.com/office/drawing/2014/main" id="{66A103CB-65C3-4198-9988-ABBD9F65353E}"/>
              </a:ext>
            </a:extLst>
          </p:cNvPr>
          <p:cNvSpPr>
            <a:spLocks noGrp="1" noChangeArrowheads="1"/>
          </p:cNvSpPr>
          <p:nvPr>
            <p:ph type="ftr" sz="quarter" idx="11"/>
          </p:nvPr>
        </p:nvSpPr>
        <p:spPr>
          <a:xfrm>
            <a:off x="3124200" y="6356350"/>
            <a:ext cx="2895600" cy="365125"/>
          </a:xfrm>
        </p:spPr>
        <p:txBody>
          <a:bodyPr/>
          <a:lstStyle>
            <a:lvl1pPr algn="r">
              <a:defRPr kumimoji="0">
                <a:latin typeface="Arial" charset="0"/>
                <a:ea typeface="宋体" charset="0"/>
                <a:cs typeface="宋体" charset="0"/>
              </a:defRPr>
            </a:lvl1pPr>
          </a:lstStyle>
          <a:p>
            <a:pPr>
              <a:defRPr/>
            </a:pPr>
            <a:endParaRPr lang="en-US" altLang="zh-CN"/>
          </a:p>
        </p:txBody>
      </p:sp>
      <p:sp>
        <p:nvSpPr>
          <p:cNvPr id="7" name="Rectangle 11">
            <a:extLst>
              <a:ext uri="{FF2B5EF4-FFF2-40B4-BE49-F238E27FC236}">
                <a16:creationId xmlns:a16="http://schemas.microsoft.com/office/drawing/2014/main" id="{9CF49119-DC9B-4F5B-9E04-29EE73D938FD}"/>
              </a:ext>
            </a:extLst>
          </p:cNvPr>
          <p:cNvSpPr>
            <a:spLocks noGrp="1" noChangeArrowheads="1"/>
          </p:cNvSpPr>
          <p:nvPr>
            <p:ph type="sldNum" sz="quarter" idx="12"/>
          </p:nvPr>
        </p:nvSpPr>
        <p:spPr/>
        <p:txBody>
          <a:bodyPr/>
          <a:lstStyle>
            <a:lvl1pPr>
              <a:defRPr/>
            </a:lvl1pPr>
          </a:lstStyle>
          <a:p>
            <a:pPr>
              <a:defRPr/>
            </a:pPr>
            <a:fld id="{C0DBD7CE-B1C0-452B-A56A-8E27264AEAC8}" type="slidenum">
              <a:rPr lang="en-US" altLang="zh-CN"/>
              <a:pPr>
                <a:defRPr/>
              </a:pPr>
              <a:t>‹#›</a:t>
            </a:fld>
            <a:endParaRPr lang="en-US" altLang="zh-CN"/>
          </a:p>
        </p:txBody>
      </p:sp>
    </p:spTree>
    <p:extLst>
      <p:ext uri="{BB962C8B-B14F-4D97-AF65-F5344CB8AC3E}">
        <p14:creationId xmlns:p14="http://schemas.microsoft.com/office/powerpoint/2010/main" val="63639141"/>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 文字及内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91400" cy="487363"/>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457200" y="1228725"/>
            <a:ext cx="4038600" cy="5248275"/>
          </a:xfrm>
        </p:spPr>
        <p:txBody>
          <a:bodyPr/>
          <a:lstStyle/>
          <a:p>
            <a:r>
              <a:rPr lang="en-US" altLang="zh-CN"/>
              <a:t>Click to edit Master text styles
</a:t>
            </a:r>
            <a:r>
              <a:rPr lang="zh-CN" altLang="en-US"/>
              <a:t>第二等级
第三等级
第四等级
第五等级</a:t>
            </a:r>
            <a:endParaRPr lang="en-US"/>
          </a:p>
        </p:txBody>
      </p:sp>
      <p:sp>
        <p:nvSpPr>
          <p:cNvPr id="4" name="Content Placeholder 3"/>
          <p:cNvSpPr>
            <a:spLocks noGrp="1"/>
          </p:cNvSpPr>
          <p:nvPr>
            <p:ph sz="half" idx="2"/>
          </p:nvPr>
        </p:nvSpPr>
        <p:spPr>
          <a:xfrm>
            <a:off x="4648200" y="1228725"/>
            <a:ext cx="4038600" cy="5248275"/>
          </a:xfrm>
        </p:spPr>
        <p:txBody>
          <a:bodyPr/>
          <a:lstStyle/>
          <a:p>
            <a:r>
              <a:rPr lang="en-US" altLang="zh-CN"/>
              <a:t>Click to edit Master text styles
</a:t>
            </a:r>
            <a:r>
              <a:rPr lang="zh-CN" altLang="en-US"/>
              <a:t>第二等级
第三等级
第四等级
第五等级</a:t>
            </a:r>
            <a:endParaRPr lang="en-US"/>
          </a:p>
        </p:txBody>
      </p:sp>
      <p:sp>
        <p:nvSpPr>
          <p:cNvPr id="5" name="Slide Number Placeholder 4">
            <a:extLst>
              <a:ext uri="{FF2B5EF4-FFF2-40B4-BE49-F238E27FC236}">
                <a16:creationId xmlns:a16="http://schemas.microsoft.com/office/drawing/2014/main" id="{D3F1D34E-265F-4251-B256-2FC2BC705D3A}"/>
              </a:ext>
            </a:extLst>
          </p:cNvPr>
          <p:cNvSpPr>
            <a:spLocks noGrp="1"/>
          </p:cNvSpPr>
          <p:nvPr>
            <p:ph type="sldNum" sz="quarter" idx="10"/>
          </p:nvPr>
        </p:nvSpPr>
        <p:spPr>
          <a:xfrm>
            <a:off x="6659563" y="6537325"/>
            <a:ext cx="2133600" cy="320675"/>
          </a:xfrm>
        </p:spPr>
        <p:txBody>
          <a:bodyPr/>
          <a:lstStyle>
            <a:lvl1pPr>
              <a:defRPr/>
            </a:lvl1pPr>
          </a:lstStyle>
          <a:p>
            <a:pPr>
              <a:defRPr/>
            </a:pPr>
            <a:fld id="{327EDFE2-6751-4496-8F6B-80EA9E0A64A0}" type="slidenum">
              <a:rPr lang="en-US" altLang="zh-CN"/>
              <a:pPr>
                <a:defRPr/>
              </a:pPr>
              <a:t>‹#›</a:t>
            </a:fld>
            <a:endParaRPr lang="en-US" altLang="zh-CN"/>
          </a:p>
        </p:txBody>
      </p:sp>
      <p:sp>
        <p:nvSpPr>
          <p:cNvPr id="6" name="Date Placeholder 5">
            <a:extLst>
              <a:ext uri="{FF2B5EF4-FFF2-40B4-BE49-F238E27FC236}">
                <a16:creationId xmlns:a16="http://schemas.microsoft.com/office/drawing/2014/main" id="{9340AA35-7277-46EF-9A43-344D3DE3C978}"/>
              </a:ext>
            </a:extLst>
          </p:cNvPr>
          <p:cNvSpPr>
            <a:spLocks noGrp="1"/>
          </p:cNvSpPr>
          <p:nvPr>
            <p:ph type="dt" sz="half" idx="11"/>
          </p:nvPr>
        </p:nvSpPr>
        <p:spPr>
          <a:xfrm>
            <a:off x="5943600" y="68263"/>
            <a:ext cx="2590800" cy="236537"/>
          </a:xfrm>
        </p:spPr>
        <p:txBody>
          <a:bodyPr/>
          <a:lstStyle>
            <a:lvl1pPr algn="r">
              <a:defRPr>
                <a:latin typeface="Arial" charset="0"/>
                <a:ea typeface="宋体" charset="0"/>
                <a:cs typeface="宋体" charset="0"/>
              </a:defRPr>
            </a:lvl1pPr>
          </a:lstStyle>
          <a:p>
            <a:pPr>
              <a:defRPr/>
            </a:pPr>
            <a:r>
              <a:rPr lang="en-US" altLang="zh-CN"/>
              <a:t>www.themegallery.com</a:t>
            </a:r>
          </a:p>
        </p:txBody>
      </p:sp>
    </p:spTree>
    <p:extLst>
      <p:ext uri="{BB962C8B-B14F-4D97-AF65-F5344CB8AC3E}">
        <p14:creationId xmlns:p14="http://schemas.microsoft.com/office/powerpoint/2010/main" val="377356454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及表格">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ltLang="zh-CN"/>
              <a:t>Click to edit Master title style</a:t>
            </a:r>
            <a:endParaRPr lang="en-US"/>
          </a:p>
        </p:txBody>
      </p:sp>
      <p:sp>
        <p:nvSpPr>
          <p:cNvPr id="3" name="Table Placeholder 2"/>
          <p:cNvSpPr>
            <a:spLocks noGrp="1"/>
          </p:cNvSpPr>
          <p:nvPr>
            <p:ph type="tbl" idx="1"/>
          </p:nvPr>
        </p:nvSpPr>
        <p:spPr>
          <a:xfrm>
            <a:off x="457200" y="1600200"/>
            <a:ext cx="8229600" cy="4495800"/>
          </a:xfrm>
          <a:prstGeom prst="rect">
            <a:avLst/>
          </a:prstGeom>
        </p:spPr>
        <p:txBody>
          <a:bodyPr/>
          <a:lstStyle/>
          <a:p>
            <a:pPr lvl="0"/>
            <a:endParaRPr lang="en-US" noProof="0"/>
          </a:p>
        </p:txBody>
      </p:sp>
      <p:sp>
        <p:nvSpPr>
          <p:cNvPr id="4" name="Date Placeholder 3">
            <a:extLst>
              <a:ext uri="{FF2B5EF4-FFF2-40B4-BE49-F238E27FC236}">
                <a16:creationId xmlns:a16="http://schemas.microsoft.com/office/drawing/2014/main" id="{ED5A39B3-0860-4179-8168-5257116FAF55}"/>
              </a:ext>
            </a:extLst>
          </p:cNvPr>
          <p:cNvSpPr>
            <a:spLocks noGrp="1"/>
          </p:cNvSpPr>
          <p:nvPr>
            <p:ph type="dt" sz="half" idx="10"/>
          </p:nvPr>
        </p:nvSpPr>
        <p:spPr>
          <a:xfrm>
            <a:off x="457200" y="6248400"/>
            <a:ext cx="2133600" cy="457200"/>
          </a:xfrm>
        </p:spPr>
        <p:txBody>
          <a:bodyPr/>
          <a:lstStyle>
            <a:lvl1pPr eaLnBrk="1" hangingPunct="1">
              <a:defRPr>
                <a:latin typeface="Arial" charset="0"/>
                <a:ea typeface="宋体" charset="0"/>
                <a:cs typeface="宋体" charset="0"/>
              </a:defRPr>
            </a:lvl1pPr>
          </a:lstStyle>
          <a:p>
            <a:pPr>
              <a:defRPr/>
            </a:pPr>
            <a:endParaRPr lang="en-US" altLang="zh-CN"/>
          </a:p>
        </p:txBody>
      </p:sp>
      <p:sp>
        <p:nvSpPr>
          <p:cNvPr id="5" name="Footer Placeholder 4">
            <a:extLst>
              <a:ext uri="{FF2B5EF4-FFF2-40B4-BE49-F238E27FC236}">
                <a16:creationId xmlns:a16="http://schemas.microsoft.com/office/drawing/2014/main" id="{5BBA65E9-64CB-41F0-8B9B-2F2779F2133D}"/>
              </a:ext>
            </a:extLst>
          </p:cNvPr>
          <p:cNvSpPr>
            <a:spLocks noGrp="1"/>
          </p:cNvSpPr>
          <p:nvPr>
            <p:ph type="ftr" sz="quarter" idx="11"/>
          </p:nvPr>
        </p:nvSpPr>
        <p:spPr>
          <a:xfrm>
            <a:off x="3124200" y="6248400"/>
            <a:ext cx="2895600" cy="457200"/>
          </a:xfrm>
        </p:spPr>
        <p:txBody>
          <a:bodyPr/>
          <a:lstStyle>
            <a:lvl1pPr eaLnBrk="1" hangingPunct="1">
              <a:defRPr>
                <a:latin typeface="Arial" charset="0"/>
                <a:ea typeface="宋体" charset="0"/>
                <a:cs typeface="宋体" charset="0"/>
              </a:defRPr>
            </a:lvl1pPr>
          </a:lstStyle>
          <a:p>
            <a:pPr>
              <a:defRPr/>
            </a:pPr>
            <a:endParaRPr lang="en-US" altLang="zh-CN"/>
          </a:p>
        </p:txBody>
      </p:sp>
      <p:sp>
        <p:nvSpPr>
          <p:cNvPr id="6" name="Slide Number Placeholder 5">
            <a:extLst>
              <a:ext uri="{FF2B5EF4-FFF2-40B4-BE49-F238E27FC236}">
                <a16:creationId xmlns:a16="http://schemas.microsoft.com/office/drawing/2014/main" id="{E2F47C24-9E62-4A08-AC3D-6D0A51F74856}"/>
              </a:ext>
            </a:extLst>
          </p:cNvPr>
          <p:cNvSpPr>
            <a:spLocks noGrp="1"/>
          </p:cNvSpPr>
          <p:nvPr>
            <p:ph type="sldNum" sz="quarter" idx="12"/>
          </p:nvPr>
        </p:nvSpPr>
        <p:spPr>
          <a:xfrm>
            <a:off x="6553200" y="6248400"/>
            <a:ext cx="2133600" cy="457200"/>
          </a:xfrm>
        </p:spPr>
        <p:txBody>
          <a:bodyPr/>
          <a:lstStyle>
            <a:lvl1pPr>
              <a:defRPr smtClean="0"/>
            </a:lvl1pPr>
          </a:lstStyle>
          <a:p>
            <a:pPr>
              <a:defRPr/>
            </a:pPr>
            <a:fld id="{16FD7100-DE21-427F-885D-3AE4D75CF48F}" type="slidenum">
              <a:rPr lang="en-US" altLang="zh-CN"/>
              <a:pPr>
                <a:defRPr/>
              </a:pPr>
              <a:t>‹#›</a:t>
            </a:fld>
            <a:endParaRPr lang="en-US" altLang="zh-CN"/>
          </a:p>
        </p:txBody>
      </p:sp>
    </p:spTree>
    <p:extLst>
      <p:ext uri="{BB962C8B-B14F-4D97-AF65-F5344CB8AC3E}">
        <p14:creationId xmlns:p14="http://schemas.microsoft.com/office/powerpoint/2010/main" val="63651852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409418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89099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189585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258839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176531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33773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96852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8C9C6F-6B63-4269-8655-D847102AC863}"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3F649C-280B-4672-97B6-E33BF91D7D6D}" type="slidenum">
              <a:rPr lang="zh-CN" altLang="en-US" smtClean="0"/>
              <a:t>‹#›</a:t>
            </a:fld>
            <a:endParaRPr lang="zh-CN" altLang="en-US"/>
          </a:p>
        </p:txBody>
      </p:sp>
    </p:spTree>
    <p:extLst>
      <p:ext uri="{BB962C8B-B14F-4D97-AF65-F5344CB8AC3E}">
        <p14:creationId xmlns:p14="http://schemas.microsoft.com/office/powerpoint/2010/main" val="154297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tx1">
                    <a:tint val="75000"/>
                  </a:schemeClr>
                </a:solidFill>
                <a:latin typeface="Arial" pitchFamily="34" charset="0"/>
                <a:ea typeface="微软雅黑" pitchFamily="34" charset="-122"/>
                <a:cs typeface="Arial" pitchFamily="34" charset="0"/>
              </a:defRPr>
            </a:lvl1pPr>
          </a:lstStyle>
          <a:p>
            <a:fld id="{048C9C6F-6B63-4269-8655-D847102AC863}" type="datetimeFigureOut">
              <a:rPr lang="zh-CN" altLang="en-US" smtClean="0"/>
              <a:pPr/>
              <a:t>2021/5/31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tint val="75000"/>
                  </a:schemeClr>
                </a:solidFill>
                <a:latin typeface="Arial" pitchFamily="34" charset="0"/>
                <a:ea typeface="微软雅黑" pitchFamily="34" charset="-122"/>
                <a:cs typeface="Arial" pitchFamily="34" charset="0"/>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tx1">
                    <a:tint val="75000"/>
                  </a:schemeClr>
                </a:solidFill>
                <a:latin typeface="Arial" pitchFamily="34" charset="0"/>
                <a:ea typeface="微软雅黑" pitchFamily="34" charset="-122"/>
                <a:cs typeface="Arial" pitchFamily="34" charset="0"/>
              </a:defRPr>
            </a:lvl1pPr>
          </a:lstStyle>
          <a:p>
            <a:fld id="{253F649C-280B-4672-97B6-E33BF91D7D6D}" type="slidenum">
              <a:rPr lang="zh-CN" altLang="en-US" smtClean="0"/>
              <a:pPr/>
              <a:t>‹#›</a:t>
            </a:fld>
            <a:endParaRPr lang="zh-CN" altLang="en-US"/>
          </a:p>
        </p:txBody>
      </p:sp>
    </p:spTree>
    <p:extLst>
      <p:ext uri="{BB962C8B-B14F-4D97-AF65-F5344CB8AC3E}">
        <p14:creationId xmlns:p14="http://schemas.microsoft.com/office/powerpoint/2010/main" val="350428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Lst>
  <p:txStyles>
    <p:titleStyle>
      <a:lvl1pPr algn="ctr" defTabSz="914400" rtl="0" eaLnBrk="1" latinLnBrk="0" hangingPunct="1">
        <a:spcBef>
          <a:spcPct val="0"/>
        </a:spcBef>
        <a:buNone/>
        <a:defRPr sz="4400" b="1" kern="1200">
          <a:solidFill>
            <a:srgbClr val="C00000"/>
          </a:solidFill>
          <a:latin typeface="Arial" pitchFamily="34" charset="0"/>
          <a:ea typeface="微软雅黑" pitchFamily="34" charset="-122"/>
          <a:cs typeface="Arial" pitchFamily="34" charset="0"/>
        </a:defRPr>
      </a:lvl1pPr>
    </p:titleStyle>
    <p:bodyStyle>
      <a:lvl1pPr marL="342900" indent="-342900" algn="l" defTabSz="914400" rtl="0" eaLnBrk="1" latinLnBrk="0" hangingPunct="1">
        <a:spcBef>
          <a:spcPct val="20000"/>
        </a:spcBef>
        <a:buFont typeface="Wingdings" pitchFamily="2" charset="2"/>
        <a:buChar char="u"/>
        <a:defRPr sz="3200" b="1" kern="1200">
          <a:solidFill>
            <a:srgbClr val="336699"/>
          </a:solidFill>
          <a:latin typeface="Arial" pitchFamily="34" charset="0"/>
          <a:ea typeface="微软雅黑" pitchFamily="34" charset="-122"/>
          <a:cs typeface="Arial" pitchFamily="34" charset="0"/>
        </a:defRPr>
      </a:lvl1pPr>
      <a:lvl2pPr marL="742950" indent="-285750" algn="l" defTabSz="914400" rtl="0" eaLnBrk="1" latinLnBrk="0" hangingPunct="1">
        <a:spcBef>
          <a:spcPct val="20000"/>
        </a:spcBef>
        <a:buFont typeface="Wingdings" pitchFamily="2" charset="2"/>
        <a:buChar char="l"/>
        <a:defRPr sz="2800" b="1" kern="1200">
          <a:solidFill>
            <a:srgbClr val="336699"/>
          </a:solidFill>
          <a:latin typeface="Arial" pitchFamily="34" charset="0"/>
          <a:ea typeface="微软雅黑" pitchFamily="34" charset="-122"/>
          <a:cs typeface="Arial" pitchFamily="34" charset="0"/>
        </a:defRPr>
      </a:lvl2pPr>
      <a:lvl3pPr marL="1143000" indent="-228600" algn="l" defTabSz="914400" rtl="0" eaLnBrk="1" latinLnBrk="0" hangingPunct="1">
        <a:spcBef>
          <a:spcPct val="20000"/>
        </a:spcBef>
        <a:buFont typeface="Wingdings" pitchFamily="2" charset="2"/>
        <a:buChar char="Ø"/>
        <a:defRPr sz="2400" b="1" kern="1200">
          <a:solidFill>
            <a:srgbClr val="336699"/>
          </a:solidFill>
          <a:latin typeface="Arial" pitchFamily="34" charset="0"/>
          <a:ea typeface="微软雅黑" pitchFamily="34" charset="-122"/>
          <a:cs typeface="Arial" pitchFamily="34" charset="0"/>
        </a:defRPr>
      </a:lvl3pPr>
      <a:lvl4pPr marL="1600200" indent="-228600" algn="l" defTabSz="914400" rtl="0" eaLnBrk="1" latinLnBrk="0" hangingPunct="1">
        <a:spcBef>
          <a:spcPct val="20000"/>
        </a:spcBef>
        <a:buFont typeface="Wingdings" pitchFamily="2" charset="2"/>
        <a:buChar char="n"/>
        <a:defRPr sz="2000" b="1" kern="1200">
          <a:solidFill>
            <a:srgbClr val="336699"/>
          </a:solidFill>
          <a:latin typeface="Arial" pitchFamily="34" charset="0"/>
          <a:ea typeface="微软雅黑" pitchFamily="34" charset="-122"/>
          <a:cs typeface="Arial" pitchFamily="34" charset="0"/>
        </a:defRPr>
      </a:lvl4pPr>
      <a:lvl5pPr marL="2057400" indent="-228600" algn="l" defTabSz="914400" rtl="0" eaLnBrk="1" latinLnBrk="0" hangingPunct="1">
        <a:spcBef>
          <a:spcPct val="20000"/>
        </a:spcBef>
        <a:buFont typeface="Wingdings" pitchFamily="2" charset="2"/>
        <a:buChar char="ü"/>
        <a:defRPr sz="2000" b="1" kern="1200">
          <a:solidFill>
            <a:srgbClr val="336699"/>
          </a:solidFill>
          <a:latin typeface="Arial" pitchFamily="34" charset="0"/>
          <a:ea typeface="微软雅黑" pitchFamily="34" charset="-12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dzh.mop.com/dwdzh/topic/readSub_7_5034842_0_0.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Liang\Pictures\团队运作.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068960"/>
            <a:ext cx="4385030" cy="29292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251520" y="692696"/>
            <a:ext cx="8686800" cy="2074242"/>
          </a:xfrm>
          <a:effectLst>
            <a:outerShdw dist="35921" dir="2700000" algn="ctr" rotWithShape="0">
              <a:schemeClr val="tx1"/>
            </a:outerShdw>
          </a:effectLst>
        </p:spPr>
        <p:txBody>
          <a:bodyPr>
            <a:noAutofit/>
          </a:bodyPr>
          <a:lstStyle/>
          <a:p>
            <a:pPr defTabSz="979818">
              <a:lnSpc>
                <a:spcPct val="120000"/>
              </a:lnSpc>
            </a:pPr>
            <a:r>
              <a:rPr lang="zh-CN" altLang="en-US" sz="6000" dirty="0">
                <a:latin typeface="华文琥珀" pitchFamily="2" charset="-122"/>
                <a:ea typeface="华文琥珀" pitchFamily="2" charset="-122"/>
              </a:rPr>
              <a:t>自我赋能</a:t>
            </a:r>
            <a:br>
              <a:rPr lang="en-US" altLang="zh-CN" sz="6000" dirty="0">
                <a:latin typeface="华文琥珀" pitchFamily="2" charset="-122"/>
                <a:ea typeface="华文琥珀" pitchFamily="2" charset="-122"/>
              </a:rPr>
            </a:br>
            <a:r>
              <a:rPr lang="zh-CN" altLang="en-US" sz="6000" dirty="0">
                <a:latin typeface="华文琥珀" pitchFamily="2" charset="-122"/>
                <a:ea typeface="华文琥珀" pitchFamily="2" charset="-122"/>
              </a:rPr>
              <a:t>新任经理自我管理</a:t>
            </a:r>
          </a:p>
        </p:txBody>
      </p:sp>
    </p:spTree>
    <p:extLst>
      <p:ext uri="{BB962C8B-B14F-4D97-AF65-F5344CB8AC3E}">
        <p14:creationId xmlns:p14="http://schemas.microsoft.com/office/powerpoint/2010/main" val="13415763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F2C673CC-D648-4D23-A414-3A6F9540EE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w"/>
              <a:defRPr sz="3200">
                <a:solidFill>
                  <a:schemeClr val="tx1"/>
                </a:solidFill>
                <a:latin typeface="Times New Roman" panose="02020603050405020304" pitchFamily="18" charset="0"/>
                <a:ea typeface="方正大黑简体" pitchFamily="2" charset="-122"/>
              </a:defRPr>
            </a:lvl1pPr>
            <a:lvl2pPr marL="742950" indent="-285750">
              <a:spcBef>
                <a:spcPct val="20000"/>
              </a:spcBef>
              <a:buClr>
                <a:schemeClr val="accent2"/>
              </a:buClr>
              <a:buSzPct val="90000"/>
              <a:buFont typeface="Wingdings 2" panose="05020102010507070707" pitchFamily="18" charset="2"/>
              <a:buChar char=""/>
              <a:defRPr sz="2800">
                <a:solidFill>
                  <a:schemeClr val="tx1"/>
                </a:solidFill>
                <a:latin typeface="Times New Roman" panose="02020603050405020304" pitchFamily="18" charset="0"/>
                <a:ea typeface="方正大黑简体"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Times New Roman" panose="02020603050405020304" pitchFamily="18" charset="0"/>
                <a:ea typeface="方正大黑简体" pitchFamily="2" charset="-122"/>
              </a:defRPr>
            </a:lvl3pPr>
            <a:lvl4pPr marL="16002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方正大黑简体"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Times New Roman" panose="02020603050405020304" pitchFamily="18" charset="0"/>
                <a:ea typeface="方正大黑简体"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Times New Roman" panose="02020603050405020304" pitchFamily="18" charset="0"/>
                <a:ea typeface="方正大黑简体"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Times New Roman" panose="02020603050405020304" pitchFamily="18" charset="0"/>
                <a:ea typeface="方正大黑简体"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Times New Roman" panose="02020603050405020304" pitchFamily="18" charset="0"/>
                <a:ea typeface="方正大黑简体"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Times New Roman" panose="02020603050405020304" pitchFamily="18" charset="0"/>
                <a:ea typeface="方正大黑简体" pitchFamily="2" charset="-122"/>
              </a:defRPr>
            </a:lvl9pPr>
          </a:lstStyle>
          <a:p>
            <a:pPr>
              <a:spcBef>
                <a:spcPct val="0"/>
              </a:spcBef>
              <a:buClrTx/>
              <a:buFontTx/>
              <a:buNone/>
            </a:pPr>
            <a:fld id="{FDB24F21-4C06-4448-AB6E-469048C0F96D}" type="slidenum">
              <a:rPr lang="en-US" altLang="zh-CN" sz="1000">
                <a:latin typeface="Arial" panose="020B0604020202020204" pitchFamily="34" charset="0"/>
                <a:ea typeface="宋体" panose="02010600030101010101" pitchFamily="2" charset="-122"/>
              </a:rPr>
              <a:pPr>
                <a:spcBef>
                  <a:spcPct val="0"/>
                </a:spcBef>
                <a:buClrTx/>
                <a:buFontTx/>
                <a:buNone/>
              </a:pPr>
              <a:t>10</a:t>
            </a:fld>
            <a:endParaRPr lang="en-US" altLang="zh-CN" sz="1000">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2CACFF14-BA22-47F0-B2C4-24E957266E8B}"/>
              </a:ext>
            </a:extLst>
          </p:cNvPr>
          <p:cNvSpPr>
            <a:spLocks noGrp="1" noChangeArrowheads="1"/>
          </p:cNvSpPr>
          <p:nvPr>
            <p:ph type="title"/>
          </p:nvPr>
        </p:nvSpPr>
        <p:spPr>
          <a:xfrm>
            <a:off x="395288" y="765175"/>
            <a:ext cx="8353425" cy="984250"/>
          </a:xfrm>
        </p:spPr>
        <p:txBody>
          <a:bodyPr anchor="t"/>
          <a:lstStyle/>
          <a:p>
            <a:r>
              <a:rPr lang="zh-CN" altLang="en-US" dirty="0">
                <a:solidFill>
                  <a:srgbClr val="C00000"/>
                </a:solidFill>
              </a:rPr>
              <a:t>需求评估</a:t>
            </a:r>
          </a:p>
        </p:txBody>
      </p:sp>
      <p:graphicFrame>
        <p:nvGraphicFramePr>
          <p:cNvPr id="435222" name="Group 22">
            <a:extLst>
              <a:ext uri="{FF2B5EF4-FFF2-40B4-BE49-F238E27FC236}">
                <a16:creationId xmlns:a16="http://schemas.microsoft.com/office/drawing/2014/main" id="{92213C24-D205-4564-A6C9-7773D9442531}"/>
              </a:ext>
            </a:extLst>
          </p:cNvPr>
          <p:cNvGraphicFramePr>
            <a:graphicFrameLocks noGrp="1"/>
          </p:cNvGraphicFramePr>
          <p:nvPr>
            <p:ph idx="1"/>
            <p:extLst>
              <p:ext uri="{D42A27DB-BD31-4B8C-83A1-F6EECF244321}">
                <p14:modId xmlns:p14="http://schemas.microsoft.com/office/powerpoint/2010/main" val="251893128"/>
              </p:ext>
            </p:extLst>
          </p:nvPr>
        </p:nvGraphicFramePr>
        <p:xfrm>
          <a:off x="107950" y="1749425"/>
          <a:ext cx="8964613" cy="4924426"/>
        </p:xfrm>
        <a:graphic>
          <a:graphicData uri="http://schemas.openxmlformats.org/drawingml/2006/table">
            <a:tbl>
              <a:tblPr/>
              <a:tblGrid>
                <a:gridCol w="4464558">
                  <a:extLst>
                    <a:ext uri="{9D8B030D-6E8A-4147-A177-3AD203B41FA5}">
                      <a16:colId xmlns:a16="http://schemas.microsoft.com/office/drawing/2014/main" val="20000"/>
                    </a:ext>
                  </a:extLst>
                </a:gridCol>
                <a:gridCol w="4500055">
                  <a:extLst>
                    <a:ext uri="{9D8B030D-6E8A-4147-A177-3AD203B41FA5}">
                      <a16:colId xmlns:a16="http://schemas.microsoft.com/office/drawing/2014/main" val="20001"/>
                    </a:ext>
                  </a:extLst>
                </a:gridCol>
              </a:tblGrid>
              <a:tr h="2395082">
                <a:tc>
                  <a:txBody>
                    <a:bodyPr/>
                    <a:lstStyle/>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1. </a:t>
                      </a:r>
                      <a:r>
                        <a:rPr kumimoji="0" lang="zh-CN" altLang="en-US"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你如何描述自己目前的职场能力？</a:t>
                      </a:r>
                    </a:p>
                  </a:txBody>
                  <a:tcPr marL="91193" marR="91193" marT="45472" marB="454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2. </a:t>
                      </a:r>
                      <a:r>
                        <a:rPr kumimoji="0" lang="zh-CN" altLang="en-US"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你如何描述在工作中的管理能力？</a:t>
                      </a:r>
                      <a:endParaRPr kumimoji="0" lang="zh-CN" altLang="en-US" sz="28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txBody>
                  <a:tcPr marL="91193" marR="91193" marT="45472" marB="454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9343">
                <a:tc>
                  <a:txBody>
                    <a:bodyPr/>
                    <a:lstStyle/>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4.</a:t>
                      </a:r>
                      <a:r>
                        <a:rPr kumimoji="0" lang="zh-CN" altLang="en-US"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 你知道自己目前和将来的角色吗？</a:t>
                      </a:r>
                    </a:p>
                  </a:txBody>
                  <a:tcPr marL="91193" marR="91193" marT="45472" marB="454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p>
                      <a:pPr marL="0" marR="0" lvl="0" indent="0" algn="ctr" defTabSz="917575"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3. </a:t>
                      </a:r>
                      <a:r>
                        <a:rPr kumimoji="0" lang="zh-CN" altLang="en-US"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rPr>
                        <a:t>领导力和管理有何不同？</a:t>
                      </a:r>
                      <a:endParaRPr kumimoji="0" lang="en-US" altLang="zh-CN" sz="3200" b="1" i="0" u="none" strike="noStrike" cap="none" normalizeH="0" baseline="0" dirty="0">
                        <a:ln>
                          <a:noFill/>
                        </a:ln>
                        <a:solidFill>
                          <a:srgbClr val="336699"/>
                        </a:solidFill>
                        <a:effectLst/>
                        <a:latin typeface="Arial" panose="020B0604020202020204" pitchFamily="34" charset="0"/>
                        <a:ea typeface="微软雅黑" panose="020B0503020204020204" pitchFamily="34" charset="-122"/>
                        <a:cs typeface="Arial" panose="020B0604020202020204" pitchFamily="34" charset="0"/>
                      </a:endParaRPr>
                    </a:p>
                  </a:txBody>
                  <a:tcPr marL="91193" marR="91193" marT="45472" marB="454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386897A6-AD37-413B-9A8D-5F2AD537CE7D}"/>
              </a:ext>
            </a:extLst>
          </p:cNvPr>
          <p:cNvSpPr>
            <a:spLocks noGrp="1" noRot="1" noChangeArrowheads="1"/>
          </p:cNvSpPr>
          <p:nvPr>
            <p:ph type="body" idx="4294967295"/>
          </p:nvPr>
        </p:nvSpPr>
        <p:spPr>
          <a:xfrm>
            <a:off x="611188" y="1700213"/>
            <a:ext cx="8027987" cy="4824412"/>
          </a:xfrm>
        </p:spPr>
        <p:txBody>
          <a:bodyPr anchor="ctr">
            <a:normAutofit lnSpcReduction="10000"/>
          </a:bodyPr>
          <a:lstStyle/>
          <a:p>
            <a:pPr eaLnBrk="1" hangingPunct="1">
              <a:lnSpc>
                <a:spcPct val="110000"/>
              </a:lnSpc>
            </a:pPr>
            <a:r>
              <a:rPr lang="zh-CN" altLang="en-US" sz="1900" b="1" dirty="0">
                <a:ea typeface="华文中宋" panose="02010600040101010101" pitchFamily="2" charset="-122"/>
              </a:rPr>
              <a:t>转型过程中的管理者，是否经常有诸如此类的烦恼：</a:t>
            </a:r>
          </a:p>
          <a:p>
            <a:pPr lvl="1" eaLnBrk="1" hangingPunct="1">
              <a:lnSpc>
                <a:spcPct val="110000"/>
              </a:lnSpc>
            </a:pPr>
            <a:r>
              <a:rPr lang="zh-CN" altLang="en-US" sz="2000" b="1" dirty="0">
                <a:ea typeface="华文中宋" panose="02010600040101010101" pitchFamily="2" charset="-122"/>
              </a:rPr>
              <a:t>上司批评你太同情员工，不能充分地执行命令，从而出色地完成任务；</a:t>
            </a:r>
          </a:p>
          <a:p>
            <a:pPr lvl="1" eaLnBrk="1" hangingPunct="1">
              <a:lnSpc>
                <a:spcPct val="110000"/>
              </a:lnSpc>
              <a:buFont typeface="Wingdings" panose="05000000000000000000" pitchFamily="2" charset="2"/>
              <a:buNone/>
            </a:pPr>
            <a:r>
              <a:rPr lang="zh-CN" altLang="en-US" sz="2000" b="1" dirty="0">
                <a:ea typeface="华文中宋" panose="02010600040101010101" pitchFamily="2" charset="-122"/>
              </a:rPr>
              <a:t>而下属却埋怨你没有人情味，只顾抓工作绩效，而不体恤下属；</a:t>
            </a:r>
          </a:p>
          <a:p>
            <a:pPr lvl="1" eaLnBrk="1" hangingPunct="1">
              <a:lnSpc>
                <a:spcPct val="110000"/>
              </a:lnSpc>
            </a:pPr>
            <a:r>
              <a:rPr lang="zh-CN" altLang="en-US" sz="2000" b="1" dirty="0">
                <a:ea typeface="华文中宋" panose="02010600040101010101" pitchFamily="2" charset="-122"/>
              </a:rPr>
              <a:t>你关注细节，注重技术，认真帮助部属，可是他们并不买帐；</a:t>
            </a:r>
          </a:p>
          <a:p>
            <a:pPr lvl="1" eaLnBrk="1" hangingPunct="1">
              <a:lnSpc>
                <a:spcPct val="110000"/>
              </a:lnSpc>
            </a:pPr>
            <a:r>
              <a:rPr lang="zh-CN" altLang="en-US" sz="2000" b="1" dirty="0">
                <a:ea typeface="华文中宋" panose="02010600040101010101" pitchFamily="2" charset="-122"/>
              </a:rPr>
              <a:t>你凡事亲力亲为，忙得焦头烂额，可上司却嫌你的效率太低；</a:t>
            </a:r>
          </a:p>
          <a:p>
            <a:pPr lvl="1" eaLnBrk="1" hangingPunct="1">
              <a:lnSpc>
                <a:spcPct val="110000"/>
              </a:lnSpc>
            </a:pPr>
            <a:r>
              <a:rPr lang="zh-CN" altLang="en-US" sz="2000" b="1" dirty="0">
                <a:ea typeface="华文中宋" panose="02010600040101010101" pitchFamily="2" charset="-122"/>
              </a:rPr>
              <a:t>你希望下属多提意见，可他们却什么都不说，不愿承担责任；</a:t>
            </a:r>
          </a:p>
          <a:p>
            <a:pPr lvl="1" eaLnBrk="1" hangingPunct="1">
              <a:lnSpc>
                <a:spcPct val="110000"/>
              </a:lnSpc>
            </a:pPr>
            <a:r>
              <a:rPr lang="zh-CN" altLang="en-US" sz="2000" b="1" dirty="0">
                <a:ea typeface="华文中宋" panose="02010600040101010101" pitchFamily="2" charset="-122"/>
              </a:rPr>
              <a:t>你的上司让你制订目标和工作计划，可你却无从下手；</a:t>
            </a:r>
          </a:p>
          <a:p>
            <a:pPr lvl="1" eaLnBrk="1" hangingPunct="1">
              <a:lnSpc>
                <a:spcPct val="110000"/>
              </a:lnSpc>
            </a:pPr>
            <a:r>
              <a:rPr lang="zh-CN" altLang="en-US" sz="2000" b="1" dirty="0">
                <a:ea typeface="华文中宋" panose="02010600040101010101" pitchFamily="2" charset="-122"/>
              </a:rPr>
              <a:t>安排给下属的工作，经常不能按要求完成，而你却不知道应如何培育和激励下属；</a:t>
            </a:r>
          </a:p>
          <a:p>
            <a:pPr lvl="1" eaLnBrk="1" hangingPunct="1">
              <a:lnSpc>
                <a:spcPct val="110000"/>
              </a:lnSpc>
            </a:pPr>
            <a:r>
              <a:rPr lang="zh-CN" altLang="en-US" sz="2000" b="1" dirty="0">
                <a:ea typeface="华文中宋" panose="02010600040101010101" pitchFamily="2" charset="-122"/>
              </a:rPr>
              <a:t>你想对下属进行考核评估，却不知道应如何设定准确合理的考核指标；</a:t>
            </a:r>
          </a:p>
          <a:p>
            <a:pPr lvl="1" eaLnBrk="1" hangingPunct="1">
              <a:lnSpc>
                <a:spcPct val="110000"/>
              </a:lnSpc>
            </a:pPr>
            <a:r>
              <a:rPr lang="zh-CN" altLang="en-US" sz="2000" b="1" dirty="0">
                <a:ea typeface="华文中宋" panose="02010600040101010101" pitchFamily="2" charset="-122"/>
              </a:rPr>
              <a:t>面对各种各样的问题，不知道如何解决，甚至有时手足无措。</a:t>
            </a:r>
          </a:p>
        </p:txBody>
      </p:sp>
      <p:sp>
        <p:nvSpPr>
          <p:cNvPr id="67587" name="Rectangle 3">
            <a:extLst>
              <a:ext uri="{FF2B5EF4-FFF2-40B4-BE49-F238E27FC236}">
                <a16:creationId xmlns:a16="http://schemas.microsoft.com/office/drawing/2014/main" id="{38C224F4-5B88-4BD9-BA9D-3002AF193B56}"/>
              </a:ext>
            </a:extLst>
          </p:cNvPr>
          <p:cNvSpPr>
            <a:spLocks noGrp="1" noRot="1" noChangeArrowheads="1"/>
          </p:cNvSpPr>
          <p:nvPr>
            <p:ph type="title" idx="4294967295"/>
          </p:nvPr>
        </p:nvSpPr>
        <p:spPr>
          <a:xfrm>
            <a:off x="736600" y="341313"/>
            <a:ext cx="8156575" cy="1143000"/>
          </a:xfrm>
        </p:spPr>
        <p:txBody>
          <a:bodyPr anchor="ctr"/>
          <a:lstStyle/>
          <a:p>
            <a:pPr algn="ctr" eaLnBrk="1" hangingPunct="1"/>
            <a:r>
              <a:rPr lang="zh-CN" altLang="en-US" dirty="0">
                <a:ea typeface="黑体" panose="02010609060101010101" pitchFamily="49" charset="-122"/>
              </a:rPr>
              <a:t>新任主管的烦恼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Effect transition="in" filter="fade">
                                      <p:cBhvr>
                                        <p:cTn id="7" dur="770" decel="100000"/>
                                        <p:tgtEl>
                                          <p:spTgt spid="397314">
                                            <p:txEl>
                                              <p:pRg st="0" end="0"/>
                                            </p:txEl>
                                          </p:spTgt>
                                        </p:tgtEl>
                                      </p:cBhvr>
                                    </p:animEffect>
                                    <p:animScale>
                                      <p:cBhvr>
                                        <p:cTn id="8" dur="770" decel="100000"/>
                                        <p:tgtEl>
                                          <p:spTgt spid="397314">
                                            <p:txEl>
                                              <p:pRg st="0" end="0"/>
                                            </p:txEl>
                                          </p:spTgt>
                                        </p:tgtEl>
                                      </p:cBhvr>
                                      <p:from x="10000" y="10000"/>
                                      <p:to x="200000" y="450000"/>
                                    </p:animScale>
                                    <p:animScale>
                                      <p:cBhvr>
                                        <p:cTn id="9" dur="1230" accel="100000" fill="hold">
                                          <p:stCondLst>
                                            <p:cond delay="770"/>
                                          </p:stCondLst>
                                        </p:cTn>
                                        <p:tgtEl>
                                          <p:spTgt spid="397314">
                                            <p:txEl>
                                              <p:pRg st="0" end="0"/>
                                            </p:txEl>
                                          </p:spTgt>
                                        </p:tgtEl>
                                      </p:cBhvr>
                                      <p:from x="200000" y="450000"/>
                                      <p:to x="100000" y="100000"/>
                                    </p:animScale>
                                    <p:set>
                                      <p:cBhvr>
                                        <p:cTn id="10" dur="770" fill="hold"/>
                                        <p:tgtEl>
                                          <p:spTgt spid="397314">
                                            <p:txEl>
                                              <p:pRg st="0" end="0"/>
                                            </p:txEl>
                                          </p:spTgt>
                                        </p:tgtEl>
                                        <p:attrNameLst>
                                          <p:attrName>ppt_x</p:attrName>
                                        </p:attrNameLst>
                                      </p:cBhvr>
                                      <p:to>
                                        <p:strVal val="(0.5)"/>
                                      </p:to>
                                    </p:set>
                                    <p:anim from="(0.5)" to="(#ppt_x)" calcmode="lin" valueType="num">
                                      <p:cBhvr>
                                        <p:cTn id="11" dur="1230" accel="100000" fill="hold">
                                          <p:stCondLst>
                                            <p:cond delay="770"/>
                                          </p:stCondLst>
                                        </p:cTn>
                                        <p:tgtEl>
                                          <p:spTgt spid="397314">
                                            <p:txEl>
                                              <p:pRg st="0" end="0"/>
                                            </p:txEl>
                                          </p:spTgt>
                                        </p:tgtEl>
                                        <p:attrNameLst>
                                          <p:attrName>ppt_x</p:attrName>
                                        </p:attrNameLst>
                                      </p:cBhvr>
                                    </p:anim>
                                    <p:set>
                                      <p:cBhvr>
                                        <p:cTn id="12" dur="770" fill="hold"/>
                                        <p:tgtEl>
                                          <p:spTgt spid="397314">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397314">
                                            <p:txEl>
                                              <p:pRg st="0" end="0"/>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397314">
                                            <p:txEl>
                                              <p:pRg st="1" end="1"/>
                                            </p:txEl>
                                          </p:spTgt>
                                        </p:tgtEl>
                                        <p:attrNameLst>
                                          <p:attrName>style.visibility</p:attrName>
                                        </p:attrNameLst>
                                      </p:cBhvr>
                                      <p:to>
                                        <p:strVal val="visible"/>
                                      </p:to>
                                    </p:set>
                                    <p:animEffect transition="in" filter="fade">
                                      <p:cBhvr>
                                        <p:cTn id="18" dur="770" decel="100000"/>
                                        <p:tgtEl>
                                          <p:spTgt spid="397314">
                                            <p:txEl>
                                              <p:pRg st="1" end="1"/>
                                            </p:txEl>
                                          </p:spTgt>
                                        </p:tgtEl>
                                      </p:cBhvr>
                                    </p:animEffect>
                                    <p:animScale>
                                      <p:cBhvr>
                                        <p:cTn id="19" dur="770" decel="100000"/>
                                        <p:tgtEl>
                                          <p:spTgt spid="397314">
                                            <p:txEl>
                                              <p:pRg st="1" end="1"/>
                                            </p:txEl>
                                          </p:spTgt>
                                        </p:tgtEl>
                                      </p:cBhvr>
                                      <p:from x="10000" y="10000"/>
                                      <p:to x="200000" y="450000"/>
                                    </p:animScale>
                                    <p:animScale>
                                      <p:cBhvr>
                                        <p:cTn id="20" dur="1230" accel="100000" fill="hold">
                                          <p:stCondLst>
                                            <p:cond delay="770"/>
                                          </p:stCondLst>
                                        </p:cTn>
                                        <p:tgtEl>
                                          <p:spTgt spid="397314">
                                            <p:txEl>
                                              <p:pRg st="1" end="1"/>
                                            </p:txEl>
                                          </p:spTgt>
                                        </p:tgtEl>
                                      </p:cBhvr>
                                      <p:from x="200000" y="450000"/>
                                      <p:to x="100000" y="100000"/>
                                    </p:animScale>
                                    <p:set>
                                      <p:cBhvr>
                                        <p:cTn id="21" dur="770" fill="hold"/>
                                        <p:tgtEl>
                                          <p:spTgt spid="397314">
                                            <p:txEl>
                                              <p:pRg st="1" end="1"/>
                                            </p:txEl>
                                          </p:spTgt>
                                        </p:tgtEl>
                                        <p:attrNameLst>
                                          <p:attrName>ppt_x</p:attrName>
                                        </p:attrNameLst>
                                      </p:cBhvr>
                                      <p:to>
                                        <p:strVal val="(0.5)"/>
                                      </p:to>
                                    </p:set>
                                    <p:anim from="(0.5)" to="(#ppt_x)" calcmode="lin" valueType="num">
                                      <p:cBhvr>
                                        <p:cTn id="22" dur="1230" accel="100000" fill="hold">
                                          <p:stCondLst>
                                            <p:cond delay="770"/>
                                          </p:stCondLst>
                                        </p:cTn>
                                        <p:tgtEl>
                                          <p:spTgt spid="397314">
                                            <p:txEl>
                                              <p:pRg st="1" end="1"/>
                                            </p:txEl>
                                          </p:spTgt>
                                        </p:tgtEl>
                                        <p:attrNameLst>
                                          <p:attrName>ppt_x</p:attrName>
                                        </p:attrNameLst>
                                      </p:cBhvr>
                                    </p:anim>
                                    <p:set>
                                      <p:cBhvr>
                                        <p:cTn id="23" dur="770" fill="hold"/>
                                        <p:tgtEl>
                                          <p:spTgt spid="397314">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397314">
                                            <p:txEl>
                                              <p:pRg st="1" end="1"/>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397314">
                                            <p:txEl>
                                              <p:pRg st="2" end="2"/>
                                            </p:txEl>
                                          </p:spTgt>
                                        </p:tgtEl>
                                        <p:attrNameLst>
                                          <p:attrName>style.visibility</p:attrName>
                                        </p:attrNameLst>
                                      </p:cBhvr>
                                      <p:to>
                                        <p:strVal val="visible"/>
                                      </p:to>
                                    </p:set>
                                    <p:animEffect transition="in" filter="fade">
                                      <p:cBhvr>
                                        <p:cTn id="29" dur="770" decel="100000"/>
                                        <p:tgtEl>
                                          <p:spTgt spid="397314">
                                            <p:txEl>
                                              <p:pRg st="2" end="2"/>
                                            </p:txEl>
                                          </p:spTgt>
                                        </p:tgtEl>
                                      </p:cBhvr>
                                    </p:animEffect>
                                    <p:animScale>
                                      <p:cBhvr>
                                        <p:cTn id="30" dur="770" decel="100000"/>
                                        <p:tgtEl>
                                          <p:spTgt spid="397314">
                                            <p:txEl>
                                              <p:pRg st="2" end="2"/>
                                            </p:txEl>
                                          </p:spTgt>
                                        </p:tgtEl>
                                      </p:cBhvr>
                                      <p:from x="10000" y="10000"/>
                                      <p:to x="200000" y="450000"/>
                                    </p:animScale>
                                    <p:animScale>
                                      <p:cBhvr>
                                        <p:cTn id="31" dur="1230" accel="100000" fill="hold">
                                          <p:stCondLst>
                                            <p:cond delay="770"/>
                                          </p:stCondLst>
                                        </p:cTn>
                                        <p:tgtEl>
                                          <p:spTgt spid="397314">
                                            <p:txEl>
                                              <p:pRg st="2" end="2"/>
                                            </p:txEl>
                                          </p:spTgt>
                                        </p:tgtEl>
                                      </p:cBhvr>
                                      <p:from x="200000" y="450000"/>
                                      <p:to x="100000" y="100000"/>
                                    </p:animScale>
                                    <p:set>
                                      <p:cBhvr>
                                        <p:cTn id="32" dur="770" fill="hold"/>
                                        <p:tgtEl>
                                          <p:spTgt spid="397314">
                                            <p:txEl>
                                              <p:pRg st="2" end="2"/>
                                            </p:txEl>
                                          </p:spTgt>
                                        </p:tgtEl>
                                        <p:attrNameLst>
                                          <p:attrName>ppt_x</p:attrName>
                                        </p:attrNameLst>
                                      </p:cBhvr>
                                      <p:to>
                                        <p:strVal val="(0.5)"/>
                                      </p:to>
                                    </p:set>
                                    <p:anim from="(0.5)" to="(#ppt_x)" calcmode="lin" valueType="num">
                                      <p:cBhvr>
                                        <p:cTn id="33" dur="1230" accel="100000" fill="hold">
                                          <p:stCondLst>
                                            <p:cond delay="770"/>
                                          </p:stCondLst>
                                        </p:cTn>
                                        <p:tgtEl>
                                          <p:spTgt spid="397314">
                                            <p:txEl>
                                              <p:pRg st="2" end="2"/>
                                            </p:txEl>
                                          </p:spTgt>
                                        </p:tgtEl>
                                        <p:attrNameLst>
                                          <p:attrName>ppt_x</p:attrName>
                                        </p:attrNameLst>
                                      </p:cBhvr>
                                    </p:anim>
                                    <p:set>
                                      <p:cBhvr>
                                        <p:cTn id="34" dur="770" fill="hold"/>
                                        <p:tgtEl>
                                          <p:spTgt spid="397314">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397314">
                                            <p:txEl>
                                              <p:pRg st="2" end="2"/>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397314">
                                            <p:txEl>
                                              <p:pRg st="3" end="3"/>
                                            </p:txEl>
                                          </p:spTgt>
                                        </p:tgtEl>
                                        <p:attrNameLst>
                                          <p:attrName>style.visibility</p:attrName>
                                        </p:attrNameLst>
                                      </p:cBhvr>
                                      <p:to>
                                        <p:strVal val="visible"/>
                                      </p:to>
                                    </p:set>
                                    <p:animEffect transition="in" filter="fade">
                                      <p:cBhvr>
                                        <p:cTn id="40" dur="770" decel="100000"/>
                                        <p:tgtEl>
                                          <p:spTgt spid="397314">
                                            <p:txEl>
                                              <p:pRg st="3" end="3"/>
                                            </p:txEl>
                                          </p:spTgt>
                                        </p:tgtEl>
                                      </p:cBhvr>
                                    </p:animEffect>
                                    <p:animScale>
                                      <p:cBhvr>
                                        <p:cTn id="41" dur="770" decel="100000"/>
                                        <p:tgtEl>
                                          <p:spTgt spid="397314">
                                            <p:txEl>
                                              <p:pRg st="3" end="3"/>
                                            </p:txEl>
                                          </p:spTgt>
                                        </p:tgtEl>
                                      </p:cBhvr>
                                      <p:from x="10000" y="10000"/>
                                      <p:to x="200000" y="450000"/>
                                    </p:animScale>
                                    <p:animScale>
                                      <p:cBhvr>
                                        <p:cTn id="42" dur="1230" accel="100000" fill="hold">
                                          <p:stCondLst>
                                            <p:cond delay="770"/>
                                          </p:stCondLst>
                                        </p:cTn>
                                        <p:tgtEl>
                                          <p:spTgt spid="397314">
                                            <p:txEl>
                                              <p:pRg st="3" end="3"/>
                                            </p:txEl>
                                          </p:spTgt>
                                        </p:tgtEl>
                                      </p:cBhvr>
                                      <p:from x="200000" y="450000"/>
                                      <p:to x="100000" y="100000"/>
                                    </p:animScale>
                                    <p:set>
                                      <p:cBhvr>
                                        <p:cTn id="43" dur="770" fill="hold"/>
                                        <p:tgtEl>
                                          <p:spTgt spid="397314">
                                            <p:txEl>
                                              <p:pRg st="3" end="3"/>
                                            </p:txEl>
                                          </p:spTgt>
                                        </p:tgtEl>
                                        <p:attrNameLst>
                                          <p:attrName>ppt_x</p:attrName>
                                        </p:attrNameLst>
                                      </p:cBhvr>
                                      <p:to>
                                        <p:strVal val="(0.5)"/>
                                      </p:to>
                                    </p:set>
                                    <p:anim from="(0.5)" to="(#ppt_x)" calcmode="lin" valueType="num">
                                      <p:cBhvr>
                                        <p:cTn id="44" dur="1230" accel="100000" fill="hold">
                                          <p:stCondLst>
                                            <p:cond delay="770"/>
                                          </p:stCondLst>
                                        </p:cTn>
                                        <p:tgtEl>
                                          <p:spTgt spid="397314">
                                            <p:txEl>
                                              <p:pRg st="3" end="3"/>
                                            </p:txEl>
                                          </p:spTgt>
                                        </p:tgtEl>
                                        <p:attrNameLst>
                                          <p:attrName>ppt_x</p:attrName>
                                        </p:attrNameLst>
                                      </p:cBhvr>
                                    </p:anim>
                                    <p:set>
                                      <p:cBhvr>
                                        <p:cTn id="45" dur="770" fill="hold"/>
                                        <p:tgtEl>
                                          <p:spTgt spid="397314">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397314">
                                            <p:txEl>
                                              <p:pRg st="3" end="3"/>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397314">
                                            <p:txEl>
                                              <p:pRg st="4" end="4"/>
                                            </p:txEl>
                                          </p:spTgt>
                                        </p:tgtEl>
                                        <p:attrNameLst>
                                          <p:attrName>style.visibility</p:attrName>
                                        </p:attrNameLst>
                                      </p:cBhvr>
                                      <p:to>
                                        <p:strVal val="visible"/>
                                      </p:to>
                                    </p:set>
                                    <p:animEffect transition="in" filter="fade">
                                      <p:cBhvr>
                                        <p:cTn id="51" dur="770" decel="100000"/>
                                        <p:tgtEl>
                                          <p:spTgt spid="397314">
                                            <p:txEl>
                                              <p:pRg st="4" end="4"/>
                                            </p:txEl>
                                          </p:spTgt>
                                        </p:tgtEl>
                                      </p:cBhvr>
                                    </p:animEffect>
                                    <p:animScale>
                                      <p:cBhvr>
                                        <p:cTn id="52" dur="770" decel="100000"/>
                                        <p:tgtEl>
                                          <p:spTgt spid="397314">
                                            <p:txEl>
                                              <p:pRg st="4" end="4"/>
                                            </p:txEl>
                                          </p:spTgt>
                                        </p:tgtEl>
                                      </p:cBhvr>
                                      <p:from x="10000" y="10000"/>
                                      <p:to x="200000" y="450000"/>
                                    </p:animScale>
                                    <p:animScale>
                                      <p:cBhvr>
                                        <p:cTn id="53" dur="1230" accel="100000" fill="hold">
                                          <p:stCondLst>
                                            <p:cond delay="770"/>
                                          </p:stCondLst>
                                        </p:cTn>
                                        <p:tgtEl>
                                          <p:spTgt spid="397314">
                                            <p:txEl>
                                              <p:pRg st="4" end="4"/>
                                            </p:txEl>
                                          </p:spTgt>
                                        </p:tgtEl>
                                      </p:cBhvr>
                                      <p:from x="200000" y="450000"/>
                                      <p:to x="100000" y="100000"/>
                                    </p:animScale>
                                    <p:set>
                                      <p:cBhvr>
                                        <p:cTn id="54" dur="770" fill="hold"/>
                                        <p:tgtEl>
                                          <p:spTgt spid="397314">
                                            <p:txEl>
                                              <p:pRg st="4" end="4"/>
                                            </p:txEl>
                                          </p:spTgt>
                                        </p:tgtEl>
                                        <p:attrNameLst>
                                          <p:attrName>ppt_x</p:attrName>
                                        </p:attrNameLst>
                                      </p:cBhvr>
                                      <p:to>
                                        <p:strVal val="(0.5)"/>
                                      </p:to>
                                    </p:set>
                                    <p:anim from="(0.5)" to="(#ppt_x)" calcmode="lin" valueType="num">
                                      <p:cBhvr>
                                        <p:cTn id="55" dur="1230" accel="100000" fill="hold">
                                          <p:stCondLst>
                                            <p:cond delay="770"/>
                                          </p:stCondLst>
                                        </p:cTn>
                                        <p:tgtEl>
                                          <p:spTgt spid="397314">
                                            <p:txEl>
                                              <p:pRg st="4" end="4"/>
                                            </p:txEl>
                                          </p:spTgt>
                                        </p:tgtEl>
                                        <p:attrNameLst>
                                          <p:attrName>ppt_x</p:attrName>
                                        </p:attrNameLst>
                                      </p:cBhvr>
                                    </p:anim>
                                    <p:set>
                                      <p:cBhvr>
                                        <p:cTn id="56" dur="770" fill="hold"/>
                                        <p:tgtEl>
                                          <p:spTgt spid="397314">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397314">
                                            <p:txEl>
                                              <p:pRg st="4" end="4"/>
                                            </p:txEl>
                                          </p:spTgt>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397314">
                                            <p:txEl>
                                              <p:pRg st="5" end="5"/>
                                            </p:txEl>
                                          </p:spTgt>
                                        </p:tgtEl>
                                        <p:attrNameLst>
                                          <p:attrName>style.visibility</p:attrName>
                                        </p:attrNameLst>
                                      </p:cBhvr>
                                      <p:to>
                                        <p:strVal val="visible"/>
                                      </p:to>
                                    </p:set>
                                    <p:animEffect transition="in" filter="fade">
                                      <p:cBhvr>
                                        <p:cTn id="62" dur="770" decel="100000"/>
                                        <p:tgtEl>
                                          <p:spTgt spid="397314">
                                            <p:txEl>
                                              <p:pRg st="5" end="5"/>
                                            </p:txEl>
                                          </p:spTgt>
                                        </p:tgtEl>
                                      </p:cBhvr>
                                    </p:animEffect>
                                    <p:animScale>
                                      <p:cBhvr>
                                        <p:cTn id="63" dur="770" decel="100000"/>
                                        <p:tgtEl>
                                          <p:spTgt spid="397314">
                                            <p:txEl>
                                              <p:pRg st="5" end="5"/>
                                            </p:txEl>
                                          </p:spTgt>
                                        </p:tgtEl>
                                      </p:cBhvr>
                                      <p:from x="10000" y="10000"/>
                                      <p:to x="200000" y="450000"/>
                                    </p:animScale>
                                    <p:animScale>
                                      <p:cBhvr>
                                        <p:cTn id="64" dur="1230" accel="100000" fill="hold">
                                          <p:stCondLst>
                                            <p:cond delay="770"/>
                                          </p:stCondLst>
                                        </p:cTn>
                                        <p:tgtEl>
                                          <p:spTgt spid="397314">
                                            <p:txEl>
                                              <p:pRg st="5" end="5"/>
                                            </p:txEl>
                                          </p:spTgt>
                                        </p:tgtEl>
                                      </p:cBhvr>
                                      <p:from x="200000" y="450000"/>
                                      <p:to x="100000" y="100000"/>
                                    </p:animScale>
                                    <p:set>
                                      <p:cBhvr>
                                        <p:cTn id="65" dur="770" fill="hold"/>
                                        <p:tgtEl>
                                          <p:spTgt spid="397314">
                                            <p:txEl>
                                              <p:pRg st="5" end="5"/>
                                            </p:txEl>
                                          </p:spTgt>
                                        </p:tgtEl>
                                        <p:attrNameLst>
                                          <p:attrName>ppt_x</p:attrName>
                                        </p:attrNameLst>
                                      </p:cBhvr>
                                      <p:to>
                                        <p:strVal val="(0.5)"/>
                                      </p:to>
                                    </p:set>
                                    <p:anim from="(0.5)" to="(#ppt_x)" calcmode="lin" valueType="num">
                                      <p:cBhvr>
                                        <p:cTn id="66" dur="1230" accel="100000" fill="hold">
                                          <p:stCondLst>
                                            <p:cond delay="770"/>
                                          </p:stCondLst>
                                        </p:cTn>
                                        <p:tgtEl>
                                          <p:spTgt spid="397314">
                                            <p:txEl>
                                              <p:pRg st="5" end="5"/>
                                            </p:txEl>
                                          </p:spTgt>
                                        </p:tgtEl>
                                        <p:attrNameLst>
                                          <p:attrName>ppt_x</p:attrName>
                                        </p:attrNameLst>
                                      </p:cBhvr>
                                    </p:anim>
                                    <p:set>
                                      <p:cBhvr>
                                        <p:cTn id="67" dur="770" fill="hold"/>
                                        <p:tgtEl>
                                          <p:spTgt spid="397314">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397314">
                                            <p:txEl>
                                              <p:pRg st="5" end="5"/>
                                            </p:txEl>
                                          </p:spTgt>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397314">
                                            <p:txEl>
                                              <p:pRg st="6" end="6"/>
                                            </p:txEl>
                                          </p:spTgt>
                                        </p:tgtEl>
                                        <p:attrNameLst>
                                          <p:attrName>style.visibility</p:attrName>
                                        </p:attrNameLst>
                                      </p:cBhvr>
                                      <p:to>
                                        <p:strVal val="visible"/>
                                      </p:to>
                                    </p:set>
                                    <p:animEffect transition="in" filter="fade">
                                      <p:cBhvr>
                                        <p:cTn id="73" dur="770" decel="100000"/>
                                        <p:tgtEl>
                                          <p:spTgt spid="397314">
                                            <p:txEl>
                                              <p:pRg st="6" end="6"/>
                                            </p:txEl>
                                          </p:spTgt>
                                        </p:tgtEl>
                                      </p:cBhvr>
                                    </p:animEffect>
                                    <p:animScale>
                                      <p:cBhvr>
                                        <p:cTn id="74" dur="770" decel="100000"/>
                                        <p:tgtEl>
                                          <p:spTgt spid="397314">
                                            <p:txEl>
                                              <p:pRg st="6" end="6"/>
                                            </p:txEl>
                                          </p:spTgt>
                                        </p:tgtEl>
                                      </p:cBhvr>
                                      <p:from x="10000" y="10000"/>
                                      <p:to x="200000" y="450000"/>
                                    </p:animScale>
                                    <p:animScale>
                                      <p:cBhvr>
                                        <p:cTn id="75" dur="1230" accel="100000" fill="hold">
                                          <p:stCondLst>
                                            <p:cond delay="770"/>
                                          </p:stCondLst>
                                        </p:cTn>
                                        <p:tgtEl>
                                          <p:spTgt spid="397314">
                                            <p:txEl>
                                              <p:pRg st="6" end="6"/>
                                            </p:txEl>
                                          </p:spTgt>
                                        </p:tgtEl>
                                      </p:cBhvr>
                                      <p:from x="200000" y="450000"/>
                                      <p:to x="100000" y="100000"/>
                                    </p:animScale>
                                    <p:set>
                                      <p:cBhvr>
                                        <p:cTn id="76" dur="770" fill="hold"/>
                                        <p:tgtEl>
                                          <p:spTgt spid="397314">
                                            <p:txEl>
                                              <p:pRg st="6" end="6"/>
                                            </p:txEl>
                                          </p:spTgt>
                                        </p:tgtEl>
                                        <p:attrNameLst>
                                          <p:attrName>ppt_x</p:attrName>
                                        </p:attrNameLst>
                                      </p:cBhvr>
                                      <p:to>
                                        <p:strVal val="(0.5)"/>
                                      </p:to>
                                    </p:set>
                                    <p:anim from="(0.5)" to="(#ppt_x)" calcmode="lin" valueType="num">
                                      <p:cBhvr>
                                        <p:cTn id="77" dur="1230" accel="100000" fill="hold">
                                          <p:stCondLst>
                                            <p:cond delay="770"/>
                                          </p:stCondLst>
                                        </p:cTn>
                                        <p:tgtEl>
                                          <p:spTgt spid="397314">
                                            <p:txEl>
                                              <p:pRg st="6" end="6"/>
                                            </p:txEl>
                                          </p:spTgt>
                                        </p:tgtEl>
                                        <p:attrNameLst>
                                          <p:attrName>ppt_x</p:attrName>
                                        </p:attrNameLst>
                                      </p:cBhvr>
                                    </p:anim>
                                    <p:set>
                                      <p:cBhvr>
                                        <p:cTn id="78" dur="770" fill="hold"/>
                                        <p:tgtEl>
                                          <p:spTgt spid="397314">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397314">
                                            <p:txEl>
                                              <p:pRg st="6" end="6"/>
                                            </p:txEl>
                                          </p:spTgt>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397314">
                                            <p:txEl>
                                              <p:pRg st="7" end="7"/>
                                            </p:txEl>
                                          </p:spTgt>
                                        </p:tgtEl>
                                        <p:attrNameLst>
                                          <p:attrName>style.visibility</p:attrName>
                                        </p:attrNameLst>
                                      </p:cBhvr>
                                      <p:to>
                                        <p:strVal val="visible"/>
                                      </p:to>
                                    </p:set>
                                    <p:animEffect transition="in" filter="fade">
                                      <p:cBhvr>
                                        <p:cTn id="84" dur="770" decel="100000"/>
                                        <p:tgtEl>
                                          <p:spTgt spid="397314">
                                            <p:txEl>
                                              <p:pRg st="7" end="7"/>
                                            </p:txEl>
                                          </p:spTgt>
                                        </p:tgtEl>
                                      </p:cBhvr>
                                    </p:animEffect>
                                    <p:animScale>
                                      <p:cBhvr>
                                        <p:cTn id="85" dur="770" decel="100000"/>
                                        <p:tgtEl>
                                          <p:spTgt spid="397314">
                                            <p:txEl>
                                              <p:pRg st="7" end="7"/>
                                            </p:txEl>
                                          </p:spTgt>
                                        </p:tgtEl>
                                      </p:cBhvr>
                                      <p:from x="10000" y="10000"/>
                                      <p:to x="200000" y="450000"/>
                                    </p:animScale>
                                    <p:animScale>
                                      <p:cBhvr>
                                        <p:cTn id="86" dur="1230" accel="100000" fill="hold">
                                          <p:stCondLst>
                                            <p:cond delay="770"/>
                                          </p:stCondLst>
                                        </p:cTn>
                                        <p:tgtEl>
                                          <p:spTgt spid="397314">
                                            <p:txEl>
                                              <p:pRg st="7" end="7"/>
                                            </p:txEl>
                                          </p:spTgt>
                                        </p:tgtEl>
                                      </p:cBhvr>
                                      <p:from x="200000" y="450000"/>
                                      <p:to x="100000" y="100000"/>
                                    </p:animScale>
                                    <p:set>
                                      <p:cBhvr>
                                        <p:cTn id="87" dur="770" fill="hold"/>
                                        <p:tgtEl>
                                          <p:spTgt spid="397314">
                                            <p:txEl>
                                              <p:pRg st="7" end="7"/>
                                            </p:txEl>
                                          </p:spTgt>
                                        </p:tgtEl>
                                        <p:attrNameLst>
                                          <p:attrName>ppt_x</p:attrName>
                                        </p:attrNameLst>
                                      </p:cBhvr>
                                      <p:to>
                                        <p:strVal val="(0.5)"/>
                                      </p:to>
                                    </p:set>
                                    <p:anim from="(0.5)" to="(#ppt_x)" calcmode="lin" valueType="num">
                                      <p:cBhvr>
                                        <p:cTn id="88" dur="1230" accel="100000" fill="hold">
                                          <p:stCondLst>
                                            <p:cond delay="770"/>
                                          </p:stCondLst>
                                        </p:cTn>
                                        <p:tgtEl>
                                          <p:spTgt spid="397314">
                                            <p:txEl>
                                              <p:pRg st="7" end="7"/>
                                            </p:txEl>
                                          </p:spTgt>
                                        </p:tgtEl>
                                        <p:attrNameLst>
                                          <p:attrName>ppt_x</p:attrName>
                                        </p:attrNameLst>
                                      </p:cBhvr>
                                    </p:anim>
                                    <p:set>
                                      <p:cBhvr>
                                        <p:cTn id="89" dur="770" fill="hold"/>
                                        <p:tgtEl>
                                          <p:spTgt spid="397314">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397314">
                                            <p:txEl>
                                              <p:pRg st="7" end="7"/>
                                            </p:txEl>
                                          </p:spTgt>
                                        </p:tgtEl>
                                        <p:attrNameLst>
                                          <p:attrName>ppt_y</p:attrName>
                                        </p:attrNameLst>
                                      </p:cBhvr>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397314">
                                            <p:txEl>
                                              <p:pRg st="8" end="8"/>
                                            </p:txEl>
                                          </p:spTgt>
                                        </p:tgtEl>
                                        <p:attrNameLst>
                                          <p:attrName>style.visibility</p:attrName>
                                        </p:attrNameLst>
                                      </p:cBhvr>
                                      <p:to>
                                        <p:strVal val="visible"/>
                                      </p:to>
                                    </p:set>
                                    <p:animEffect transition="in" filter="fade">
                                      <p:cBhvr>
                                        <p:cTn id="95" dur="770" decel="100000"/>
                                        <p:tgtEl>
                                          <p:spTgt spid="397314">
                                            <p:txEl>
                                              <p:pRg st="8" end="8"/>
                                            </p:txEl>
                                          </p:spTgt>
                                        </p:tgtEl>
                                      </p:cBhvr>
                                    </p:animEffect>
                                    <p:animScale>
                                      <p:cBhvr>
                                        <p:cTn id="96" dur="770" decel="100000"/>
                                        <p:tgtEl>
                                          <p:spTgt spid="397314">
                                            <p:txEl>
                                              <p:pRg st="8" end="8"/>
                                            </p:txEl>
                                          </p:spTgt>
                                        </p:tgtEl>
                                      </p:cBhvr>
                                      <p:from x="10000" y="10000"/>
                                      <p:to x="200000" y="450000"/>
                                    </p:animScale>
                                    <p:animScale>
                                      <p:cBhvr>
                                        <p:cTn id="97" dur="1230" accel="100000" fill="hold">
                                          <p:stCondLst>
                                            <p:cond delay="770"/>
                                          </p:stCondLst>
                                        </p:cTn>
                                        <p:tgtEl>
                                          <p:spTgt spid="397314">
                                            <p:txEl>
                                              <p:pRg st="8" end="8"/>
                                            </p:txEl>
                                          </p:spTgt>
                                        </p:tgtEl>
                                      </p:cBhvr>
                                      <p:from x="200000" y="450000"/>
                                      <p:to x="100000" y="100000"/>
                                    </p:animScale>
                                    <p:set>
                                      <p:cBhvr>
                                        <p:cTn id="98" dur="770" fill="hold"/>
                                        <p:tgtEl>
                                          <p:spTgt spid="397314">
                                            <p:txEl>
                                              <p:pRg st="8" end="8"/>
                                            </p:txEl>
                                          </p:spTgt>
                                        </p:tgtEl>
                                        <p:attrNameLst>
                                          <p:attrName>ppt_x</p:attrName>
                                        </p:attrNameLst>
                                      </p:cBhvr>
                                      <p:to>
                                        <p:strVal val="(0.5)"/>
                                      </p:to>
                                    </p:set>
                                    <p:anim from="(0.5)" to="(#ppt_x)" calcmode="lin" valueType="num">
                                      <p:cBhvr>
                                        <p:cTn id="99" dur="1230" accel="100000" fill="hold">
                                          <p:stCondLst>
                                            <p:cond delay="770"/>
                                          </p:stCondLst>
                                        </p:cTn>
                                        <p:tgtEl>
                                          <p:spTgt spid="397314">
                                            <p:txEl>
                                              <p:pRg st="8" end="8"/>
                                            </p:txEl>
                                          </p:spTgt>
                                        </p:tgtEl>
                                        <p:attrNameLst>
                                          <p:attrName>ppt_x</p:attrName>
                                        </p:attrNameLst>
                                      </p:cBhvr>
                                    </p:anim>
                                    <p:set>
                                      <p:cBhvr>
                                        <p:cTn id="100" dur="770" fill="hold"/>
                                        <p:tgtEl>
                                          <p:spTgt spid="397314">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397314">
                                            <p:txEl>
                                              <p:pRg st="8" end="8"/>
                                            </p:txEl>
                                          </p:spTgt>
                                        </p:tgtEl>
                                        <p:attrNameLst>
                                          <p:attrName>ppt_y</p:attrName>
                                        </p:attrNameLst>
                                      </p:cBhvr>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397314">
                                            <p:txEl>
                                              <p:pRg st="9" end="9"/>
                                            </p:txEl>
                                          </p:spTgt>
                                        </p:tgtEl>
                                        <p:attrNameLst>
                                          <p:attrName>style.visibility</p:attrName>
                                        </p:attrNameLst>
                                      </p:cBhvr>
                                      <p:to>
                                        <p:strVal val="visible"/>
                                      </p:to>
                                    </p:set>
                                    <p:animEffect transition="in" filter="fade">
                                      <p:cBhvr>
                                        <p:cTn id="106" dur="770" decel="100000"/>
                                        <p:tgtEl>
                                          <p:spTgt spid="397314">
                                            <p:txEl>
                                              <p:pRg st="9" end="9"/>
                                            </p:txEl>
                                          </p:spTgt>
                                        </p:tgtEl>
                                      </p:cBhvr>
                                    </p:animEffect>
                                    <p:animScale>
                                      <p:cBhvr>
                                        <p:cTn id="107" dur="770" decel="100000"/>
                                        <p:tgtEl>
                                          <p:spTgt spid="397314">
                                            <p:txEl>
                                              <p:pRg st="9" end="9"/>
                                            </p:txEl>
                                          </p:spTgt>
                                        </p:tgtEl>
                                      </p:cBhvr>
                                      <p:from x="10000" y="10000"/>
                                      <p:to x="200000" y="450000"/>
                                    </p:animScale>
                                    <p:animScale>
                                      <p:cBhvr>
                                        <p:cTn id="108" dur="1230" accel="100000" fill="hold">
                                          <p:stCondLst>
                                            <p:cond delay="770"/>
                                          </p:stCondLst>
                                        </p:cTn>
                                        <p:tgtEl>
                                          <p:spTgt spid="397314">
                                            <p:txEl>
                                              <p:pRg st="9" end="9"/>
                                            </p:txEl>
                                          </p:spTgt>
                                        </p:tgtEl>
                                      </p:cBhvr>
                                      <p:from x="200000" y="450000"/>
                                      <p:to x="100000" y="100000"/>
                                    </p:animScale>
                                    <p:set>
                                      <p:cBhvr>
                                        <p:cTn id="109" dur="770" fill="hold"/>
                                        <p:tgtEl>
                                          <p:spTgt spid="397314">
                                            <p:txEl>
                                              <p:pRg st="9" end="9"/>
                                            </p:txEl>
                                          </p:spTgt>
                                        </p:tgtEl>
                                        <p:attrNameLst>
                                          <p:attrName>ppt_x</p:attrName>
                                        </p:attrNameLst>
                                      </p:cBhvr>
                                      <p:to>
                                        <p:strVal val="(0.5)"/>
                                      </p:to>
                                    </p:set>
                                    <p:anim from="(0.5)" to="(#ppt_x)" calcmode="lin" valueType="num">
                                      <p:cBhvr>
                                        <p:cTn id="110" dur="1230" accel="100000" fill="hold">
                                          <p:stCondLst>
                                            <p:cond delay="770"/>
                                          </p:stCondLst>
                                        </p:cTn>
                                        <p:tgtEl>
                                          <p:spTgt spid="397314">
                                            <p:txEl>
                                              <p:pRg st="9" end="9"/>
                                            </p:txEl>
                                          </p:spTgt>
                                        </p:tgtEl>
                                        <p:attrNameLst>
                                          <p:attrName>ppt_x</p:attrName>
                                        </p:attrNameLst>
                                      </p:cBhvr>
                                    </p:anim>
                                    <p:set>
                                      <p:cBhvr>
                                        <p:cTn id="111" dur="770" fill="hold"/>
                                        <p:tgtEl>
                                          <p:spTgt spid="397314">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397314">
                                            <p:txEl>
                                              <p:pRg st="9" end="9"/>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B7BA-4748-4011-BBBE-EBED3C8C61AB}"/>
              </a:ext>
            </a:extLst>
          </p:cNvPr>
          <p:cNvSpPr>
            <a:spLocks noGrp="1"/>
          </p:cNvSpPr>
          <p:nvPr>
            <p:ph type="title"/>
          </p:nvPr>
        </p:nvSpPr>
        <p:spPr/>
        <p:txBody>
          <a:bodyPr/>
          <a:lstStyle/>
          <a:p>
            <a:pPr>
              <a:defRPr/>
            </a:pPr>
            <a:r>
              <a:rPr lang="zh-CN" altLang="en-US" sz="3200" dirty="0"/>
              <a:t>中层主管对工作内涵的把握尤其重要了！</a:t>
            </a:r>
          </a:p>
        </p:txBody>
      </p:sp>
      <p:sp>
        <p:nvSpPr>
          <p:cNvPr id="51203" name="文本占位符 2">
            <a:extLst>
              <a:ext uri="{FF2B5EF4-FFF2-40B4-BE49-F238E27FC236}">
                <a16:creationId xmlns:a16="http://schemas.microsoft.com/office/drawing/2014/main" id="{C7EC5F1F-2171-430E-BB67-CDF2896A9F02}"/>
              </a:ext>
            </a:extLst>
          </p:cNvPr>
          <p:cNvSpPr>
            <a:spLocks noGrp="1" noChangeArrowheads="1"/>
          </p:cNvSpPr>
          <p:nvPr>
            <p:ph type="body" idx="1"/>
          </p:nvPr>
        </p:nvSpPr>
        <p:spPr/>
        <p:txBody>
          <a:bodyPr/>
          <a:lstStyle/>
          <a:p>
            <a:r>
              <a:rPr lang="en-US" altLang="zh-CN" sz="2800" b="1">
                <a:solidFill>
                  <a:schemeClr val="tx2"/>
                </a:solidFill>
              </a:rPr>
              <a:t>【</a:t>
            </a:r>
            <a:r>
              <a:rPr lang="zh-CN" altLang="en-US" sz="2800" b="1">
                <a:solidFill>
                  <a:schemeClr val="tx2"/>
                </a:solidFill>
              </a:rPr>
              <a:t>彼得原理：“在各种组织中，由于习惯于对在某个等级上称职的人员进行晋升提拔，因而雇员总是趋向于晋升到其不称职的地位。” </a:t>
            </a:r>
            <a:r>
              <a:rPr lang="en-US" altLang="zh-CN" sz="2800" b="1">
                <a:solidFill>
                  <a:schemeClr val="tx2"/>
                </a:solidFill>
              </a:rPr>
              <a:t>】</a:t>
            </a:r>
            <a:endParaRPr lang="zh-CN" altLang="en-US" sz="2800" b="1">
              <a:solidFill>
                <a:schemeClr val="tx2"/>
              </a:solidFill>
            </a:endParaRPr>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1143000"/>
          </a:xfrm>
        </p:spPr>
        <p:txBody>
          <a:bodyPr/>
          <a:lstStyle/>
          <a:p>
            <a:r>
              <a:rPr lang="zh-CN" altLang="en-US" dirty="0"/>
              <a:t>为什么需要这样的思考与辅导？</a:t>
            </a:r>
          </a:p>
        </p:txBody>
      </p:sp>
      <p:sp>
        <p:nvSpPr>
          <p:cNvPr id="3" name="内容占位符 2"/>
          <p:cNvSpPr>
            <a:spLocks noGrp="1"/>
          </p:cNvSpPr>
          <p:nvPr>
            <p:ph idx="1"/>
          </p:nvPr>
        </p:nvSpPr>
        <p:spPr>
          <a:xfrm>
            <a:off x="395536" y="1772816"/>
            <a:ext cx="8445624" cy="4392488"/>
          </a:xfrm>
        </p:spPr>
        <p:txBody>
          <a:bodyPr>
            <a:normAutofit/>
          </a:bodyPr>
          <a:lstStyle/>
          <a:p>
            <a:pPr marL="514350" indent="-514350">
              <a:buFont typeface="+mj-lt"/>
              <a:buAutoNum type="arabicPeriod"/>
            </a:pPr>
            <a:r>
              <a:rPr lang="zh-CN" altLang="en-US" dirty="0"/>
              <a:t>从“业务岗位”到“管理岗位”的角色转换是职业生涯中的一次重要转型，把握好才能使自己站在新的起点上；</a:t>
            </a:r>
            <a:endParaRPr lang="en-US" altLang="zh-CN" dirty="0"/>
          </a:p>
          <a:p>
            <a:pPr marL="514350" indent="-514350">
              <a:buFont typeface="+mj-lt"/>
              <a:buAutoNum type="arabicPeriod"/>
            </a:pPr>
            <a:r>
              <a:rPr lang="zh-CN" altLang="en-US" dirty="0"/>
              <a:t>管理的素养在于对管理“专业性”的认知和理解，掌握管理的秘诀才能在这条路上得到成长与发展；</a:t>
            </a:r>
            <a:endParaRPr lang="en-US" altLang="zh-CN" dirty="0"/>
          </a:p>
          <a:p>
            <a:pPr marL="514350" indent="-514350">
              <a:buFont typeface="+mj-lt"/>
              <a:buAutoNum type="arabicPeriod"/>
            </a:pPr>
            <a:r>
              <a:rPr lang="zh-CN" altLang="en-US" dirty="0"/>
              <a:t>管理者须确立“自他同一”的主体意识才能在组织中体现价值，做出贡献。</a:t>
            </a:r>
            <a:endParaRPr lang="en-US" altLang="zh-CN" dirty="0"/>
          </a:p>
        </p:txBody>
      </p:sp>
    </p:spTree>
    <p:extLst>
      <p:ext uri="{BB962C8B-B14F-4D97-AF65-F5344CB8AC3E}">
        <p14:creationId xmlns:p14="http://schemas.microsoft.com/office/powerpoint/2010/main" val="205277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36712"/>
            <a:ext cx="8686800" cy="1143000"/>
          </a:xfrm>
        </p:spPr>
        <p:txBody>
          <a:bodyPr>
            <a:normAutofit/>
          </a:bodyPr>
          <a:lstStyle/>
          <a:p>
            <a:r>
              <a:rPr lang="zh-CN" altLang="en-US" dirty="0"/>
              <a:t>“管理工作的专业性”</a:t>
            </a:r>
          </a:p>
        </p:txBody>
      </p:sp>
      <p:sp>
        <p:nvSpPr>
          <p:cNvPr id="3" name="内容占位符 2"/>
          <p:cNvSpPr>
            <a:spLocks noGrp="1"/>
          </p:cNvSpPr>
          <p:nvPr>
            <p:ph idx="1"/>
          </p:nvPr>
        </p:nvSpPr>
        <p:spPr>
          <a:xfrm>
            <a:off x="698376" y="1916832"/>
            <a:ext cx="8445624" cy="4392488"/>
          </a:xfrm>
        </p:spPr>
        <p:txBody>
          <a:bodyPr>
            <a:normAutofit lnSpcReduction="10000"/>
          </a:bodyPr>
          <a:lstStyle/>
          <a:p>
            <a:pPr marL="514350" indent="-514350">
              <a:lnSpc>
                <a:spcPct val="150000"/>
              </a:lnSpc>
              <a:spcBef>
                <a:spcPts val="0"/>
              </a:spcBef>
              <a:buFont typeface="+mj-lt"/>
              <a:buAutoNum type="arabicPeriod"/>
            </a:pPr>
            <a:r>
              <a:rPr lang="zh-CN" altLang="en-US" dirty="0"/>
              <a:t>对角色转型的辅导：</a:t>
            </a:r>
            <a:endParaRPr lang="en-US" altLang="zh-CN" dirty="0"/>
          </a:p>
          <a:p>
            <a:pPr lvl="1">
              <a:lnSpc>
                <a:spcPct val="150000"/>
              </a:lnSpc>
              <a:spcBef>
                <a:spcPts val="0"/>
              </a:spcBef>
              <a:buFont typeface="Wingdings" pitchFamily="2" charset="2"/>
              <a:buChar char="Ø"/>
            </a:pPr>
            <a:r>
              <a:rPr lang="zh-CN" altLang="en-US" sz="3200" dirty="0"/>
              <a:t>了解初任主管有效行为的起点</a:t>
            </a:r>
            <a:endParaRPr lang="en-US" altLang="zh-CN" sz="3200" dirty="0"/>
          </a:p>
          <a:p>
            <a:pPr marL="514350" indent="-514350">
              <a:lnSpc>
                <a:spcPct val="150000"/>
              </a:lnSpc>
              <a:spcBef>
                <a:spcPts val="0"/>
              </a:spcBef>
              <a:buFont typeface="+mj-lt"/>
              <a:buAutoNum type="arabicPeriod"/>
            </a:pPr>
            <a:r>
              <a:rPr lang="zh-CN" altLang="en-US" dirty="0"/>
              <a:t>对管理“专业性”认知的辅导：</a:t>
            </a:r>
            <a:endParaRPr lang="en-US" altLang="zh-CN" dirty="0"/>
          </a:p>
          <a:p>
            <a:pPr lvl="1">
              <a:lnSpc>
                <a:spcPct val="150000"/>
              </a:lnSpc>
              <a:spcBef>
                <a:spcPts val="0"/>
              </a:spcBef>
              <a:buFont typeface="Wingdings" pitchFamily="2" charset="2"/>
              <a:buChar char="Ø"/>
            </a:pPr>
            <a:r>
              <a:rPr lang="zh-CN" altLang="en-US" sz="3200" dirty="0"/>
              <a:t>了解面对“人和事”两大领域的管理秘诀</a:t>
            </a:r>
            <a:endParaRPr lang="en-US" altLang="zh-CN" sz="3200" dirty="0"/>
          </a:p>
          <a:p>
            <a:pPr marL="514350" indent="-514350">
              <a:lnSpc>
                <a:spcPct val="150000"/>
              </a:lnSpc>
              <a:spcBef>
                <a:spcPts val="0"/>
              </a:spcBef>
              <a:buFont typeface="+mj-lt"/>
              <a:buAutoNum type="arabicPeriod"/>
            </a:pPr>
            <a:r>
              <a:rPr lang="zh-CN" altLang="en-US" dirty="0"/>
              <a:t>对管理者主体意识的辅导：</a:t>
            </a:r>
            <a:endParaRPr lang="en-US" altLang="zh-CN" dirty="0"/>
          </a:p>
          <a:p>
            <a:pPr lvl="1">
              <a:lnSpc>
                <a:spcPct val="150000"/>
              </a:lnSpc>
              <a:spcBef>
                <a:spcPts val="0"/>
              </a:spcBef>
              <a:buFont typeface="Wingdings" pitchFamily="2" charset="2"/>
              <a:buChar char="Ø"/>
            </a:pPr>
            <a:r>
              <a:rPr lang="zh-CN" altLang="en-US" sz="3200" dirty="0"/>
              <a:t>在转变管理模式中体现价值做出贡献</a:t>
            </a:r>
            <a:endParaRPr lang="en-US" altLang="zh-CN" sz="3200" dirty="0"/>
          </a:p>
        </p:txBody>
      </p:sp>
    </p:spTree>
    <p:extLst>
      <p:ext uri="{BB962C8B-B14F-4D97-AF65-F5344CB8AC3E}">
        <p14:creationId xmlns:p14="http://schemas.microsoft.com/office/powerpoint/2010/main" val="121935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33872"/>
            <a:ext cx="8435280" cy="1719064"/>
          </a:xfrm>
        </p:spPr>
        <p:txBody>
          <a:bodyPr>
            <a:normAutofit/>
          </a:bodyPr>
          <a:lstStyle/>
          <a:p>
            <a:r>
              <a:rPr lang="zh-CN" altLang="en-US" sz="4800" dirty="0">
                <a:latin typeface="华文琥珀" pitchFamily="2" charset="-122"/>
                <a:ea typeface="华文琥珀" pitchFamily="2" charset="-122"/>
              </a:rPr>
              <a:t>课题一</a:t>
            </a:r>
            <a:br>
              <a:rPr lang="en-US" altLang="zh-CN" sz="4800" dirty="0">
                <a:latin typeface="华文琥珀" pitchFamily="2" charset="-122"/>
                <a:ea typeface="华文琥珀" pitchFamily="2" charset="-122"/>
              </a:rPr>
            </a:br>
            <a:r>
              <a:rPr lang="zh-CN" altLang="en-US" sz="4800" dirty="0">
                <a:latin typeface="华文琥珀" pitchFamily="2" charset="-122"/>
                <a:ea typeface="华文琥珀" pitchFamily="2" charset="-122"/>
              </a:rPr>
              <a:t>新任主管新角色认知</a:t>
            </a:r>
          </a:p>
        </p:txBody>
      </p:sp>
      <p:pic>
        <p:nvPicPr>
          <p:cNvPr id="2050" name="Picture 2" descr="https://timgsa.baidu.com/timg?image&amp;quality=80&amp;size=b9999_10000&amp;sec=1560186915569&amp;di=592eb16acef28b275897d9e1077d6fef&amp;imgtype=0&amp;src=http%3A%2F%2Fwww.bosum.com.cn%2Fd%2Ffile%2Fbszx%2F1057%2F2017-08-09%2Fe2d3469812c68f5e558d5f169c47d8f4.jpg">
            <a:extLst>
              <a:ext uri="{FF2B5EF4-FFF2-40B4-BE49-F238E27FC236}">
                <a16:creationId xmlns:a16="http://schemas.microsoft.com/office/drawing/2014/main" id="{23B196AC-CF74-43AD-9210-164056B66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18656"/>
            <a:ext cx="3962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defTabSz="886950" eaLnBrk="0" hangingPunct="0">
              <a:defRPr kumimoji="1" sz="2600" b="1">
                <a:solidFill>
                  <a:schemeClr val="tx1"/>
                </a:solidFill>
                <a:latin typeface="Arial" pitchFamily="34" charset="0"/>
                <a:ea typeface="黑体" pitchFamily="49" charset="-122"/>
              </a:defRPr>
            </a:lvl1pPr>
            <a:lvl2pPr marL="687238" indent="-264330" defTabSz="886950" eaLnBrk="0" hangingPunct="0">
              <a:defRPr kumimoji="1" sz="2600" b="1">
                <a:solidFill>
                  <a:schemeClr val="tx1"/>
                </a:solidFill>
                <a:latin typeface="Arial" pitchFamily="34" charset="0"/>
                <a:ea typeface="黑体" pitchFamily="49" charset="-122"/>
              </a:defRPr>
            </a:lvl2pPr>
            <a:lvl3pPr marL="1057312" indent="-211455" defTabSz="886950" eaLnBrk="0" hangingPunct="0">
              <a:defRPr kumimoji="1" sz="2600" b="1">
                <a:solidFill>
                  <a:schemeClr val="tx1"/>
                </a:solidFill>
                <a:latin typeface="Arial" pitchFamily="34" charset="0"/>
                <a:ea typeface="黑体" pitchFamily="49" charset="-122"/>
              </a:defRPr>
            </a:lvl3pPr>
            <a:lvl4pPr marL="1480214" indent="-211455" defTabSz="886950" eaLnBrk="0" hangingPunct="0">
              <a:defRPr kumimoji="1" sz="2600" b="1">
                <a:solidFill>
                  <a:schemeClr val="tx1"/>
                </a:solidFill>
                <a:latin typeface="Arial" pitchFamily="34" charset="0"/>
                <a:ea typeface="黑体" pitchFamily="49" charset="-122"/>
              </a:defRPr>
            </a:lvl4pPr>
            <a:lvl5pPr marL="1903124" indent="-211455" defTabSz="886950" eaLnBrk="0" hangingPunct="0">
              <a:defRPr kumimoji="1" sz="2600" b="1">
                <a:solidFill>
                  <a:schemeClr val="tx1"/>
                </a:solidFill>
                <a:latin typeface="Arial" pitchFamily="34" charset="0"/>
                <a:ea typeface="黑体" pitchFamily="49" charset="-122"/>
              </a:defRPr>
            </a:lvl5pPr>
            <a:lvl6pPr marL="2326039" indent="-211455" algn="ctr" defTabSz="886950" eaLnBrk="0" fontAlgn="base" hangingPunct="0">
              <a:spcBef>
                <a:spcPct val="0"/>
              </a:spcBef>
              <a:spcAft>
                <a:spcPct val="0"/>
              </a:spcAft>
              <a:defRPr kumimoji="1" sz="2600" b="1">
                <a:solidFill>
                  <a:schemeClr val="tx1"/>
                </a:solidFill>
                <a:latin typeface="Arial" pitchFamily="34" charset="0"/>
                <a:ea typeface="黑体" pitchFamily="49" charset="-122"/>
              </a:defRPr>
            </a:lvl6pPr>
            <a:lvl7pPr marL="2748964" indent="-211455" algn="ctr" defTabSz="886950" eaLnBrk="0" fontAlgn="base" hangingPunct="0">
              <a:spcBef>
                <a:spcPct val="0"/>
              </a:spcBef>
              <a:spcAft>
                <a:spcPct val="0"/>
              </a:spcAft>
              <a:defRPr kumimoji="1" sz="2600" b="1">
                <a:solidFill>
                  <a:schemeClr val="tx1"/>
                </a:solidFill>
                <a:latin typeface="Arial" pitchFamily="34" charset="0"/>
                <a:ea typeface="黑体" pitchFamily="49" charset="-122"/>
              </a:defRPr>
            </a:lvl7pPr>
            <a:lvl8pPr marL="3171887" indent="-211455" algn="ctr" defTabSz="886950" eaLnBrk="0" fontAlgn="base" hangingPunct="0">
              <a:spcBef>
                <a:spcPct val="0"/>
              </a:spcBef>
              <a:spcAft>
                <a:spcPct val="0"/>
              </a:spcAft>
              <a:defRPr kumimoji="1" sz="2600" b="1">
                <a:solidFill>
                  <a:schemeClr val="tx1"/>
                </a:solidFill>
                <a:latin typeface="Arial" pitchFamily="34" charset="0"/>
                <a:ea typeface="黑体" pitchFamily="49" charset="-122"/>
              </a:defRPr>
            </a:lvl8pPr>
            <a:lvl9pPr marL="3594800" indent="-211455" algn="ctr" defTabSz="886950" eaLnBrk="0" fontAlgn="base" hangingPunct="0">
              <a:spcBef>
                <a:spcPct val="0"/>
              </a:spcBef>
              <a:spcAft>
                <a:spcPct val="0"/>
              </a:spcAft>
              <a:defRPr kumimoji="1" sz="2600" b="1">
                <a:solidFill>
                  <a:schemeClr val="tx1"/>
                </a:solidFill>
                <a:latin typeface="Arial" pitchFamily="34" charset="0"/>
                <a:ea typeface="黑体" pitchFamily="49" charset="-122"/>
              </a:defRPr>
            </a:lvl9pPr>
          </a:lstStyle>
          <a:p>
            <a:pPr eaLnBrk="1" hangingPunct="1"/>
            <a:fld id="{575B2EC7-08A1-4ACF-819F-A5C204FD12E7}" type="slidenum">
              <a:rPr kumimoji="0" lang="en-US" altLang="zh-CN" sz="1400" b="0">
                <a:latin typeface="微软雅黑" pitchFamily="34" charset="-122"/>
                <a:ea typeface="微软雅黑" pitchFamily="34" charset="-122"/>
              </a:rPr>
              <a:pPr eaLnBrk="1" hangingPunct="1"/>
              <a:t>16</a:t>
            </a:fld>
            <a:endParaRPr kumimoji="0" lang="en-US" altLang="zh-CN" sz="1400" b="0" dirty="0">
              <a:latin typeface="微软雅黑" pitchFamily="34" charset="-122"/>
              <a:ea typeface="微软雅黑" pitchFamily="34" charset="-122"/>
            </a:endParaRPr>
          </a:p>
        </p:txBody>
      </p:sp>
      <p:sp>
        <p:nvSpPr>
          <p:cNvPr id="63491" name="Rectangle 2"/>
          <p:cNvSpPr>
            <a:spLocks noChangeArrowheads="1"/>
          </p:cNvSpPr>
          <p:nvPr/>
        </p:nvSpPr>
        <p:spPr bwMode="auto">
          <a:xfrm>
            <a:off x="251525" y="1098323"/>
            <a:ext cx="8640960" cy="1034533"/>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926" tIns="39967" rIns="79926" bIns="39967" anchor="ctr"/>
          <a:lstStyle/>
          <a:p>
            <a:pPr algn="ctr" defTabSz="817940"/>
            <a:r>
              <a:rPr lang="zh-CN" altLang="en-US" sz="4400" b="1" dirty="0">
                <a:solidFill>
                  <a:srgbClr val="CC0000"/>
                </a:solidFill>
                <a:latin typeface="微软雅黑" pitchFamily="34" charset="-122"/>
                <a:ea typeface="微软雅黑" pitchFamily="34" charset="-122"/>
              </a:rPr>
              <a:t>管理者的角色意识与效能</a:t>
            </a:r>
          </a:p>
        </p:txBody>
      </p:sp>
      <p:sp>
        <p:nvSpPr>
          <p:cNvPr id="12613636" name="Rectangle 4"/>
          <p:cNvSpPr>
            <a:spLocks noChangeArrowheads="1"/>
          </p:cNvSpPr>
          <p:nvPr/>
        </p:nvSpPr>
        <p:spPr bwMode="auto">
          <a:xfrm>
            <a:off x="990659" y="2348914"/>
            <a:ext cx="1968906" cy="27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79926" tIns="39967" rIns="79926" bIns="39967"/>
          <a:lstStyle/>
          <a:p>
            <a:pPr marL="457035" indent="-457035" defTabSz="806180">
              <a:lnSpc>
                <a:spcPct val="130000"/>
              </a:lnSpc>
              <a:spcBef>
                <a:spcPct val="10000"/>
              </a:spcBef>
              <a:buClr>
                <a:srgbClr val="336699"/>
              </a:buClr>
              <a:buFont typeface="Wingdings" pitchFamily="2" charset="2"/>
              <a:buChar char="u"/>
            </a:pPr>
            <a:r>
              <a:rPr lang="zh-CN" altLang="en-US" sz="3200" b="1" dirty="0">
                <a:solidFill>
                  <a:srgbClr val="336699"/>
                </a:solidFill>
                <a:latin typeface="微软雅黑" pitchFamily="34" charset="-122"/>
                <a:ea typeface="微软雅黑" pitchFamily="34" charset="-122"/>
              </a:rPr>
              <a:t>业务型</a:t>
            </a:r>
          </a:p>
          <a:p>
            <a:pPr marL="457035" indent="-457035" defTabSz="806180">
              <a:lnSpc>
                <a:spcPct val="130000"/>
              </a:lnSpc>
              <a:spcBef>
                <a:spcPct val="10000"/>
              </a:spcBef>
              <a:buClr>
                <a:srgbClr val="336699"/>
              </a:buClr>
              <a:buFont typeface="Wingdings" pitchFamily="2" charset="2"/>
              <a:buChar char="u"/>
            </a:pPr>
            <a:r>
              <a:rPr lang="zh-CN" altLang="en-US" sz="3200" b="1" dirty="0">
                <a:solidFill>
                  <a:srgbClr val="336699"/>
                </a:solidFill>
                <a:latin typeface="微软雅黑" pitchFamily="34" charset="-122"/>
                <a:ea typeface="微软雅黑" pitchFamily="34" charset="-122"/>
              </a:rPr>
              <a:t>指挥型</a:t>
            </a:r>
          </a:p>
          <a:p>
            <a:pPr marL="457035" indent="-457035" defTabSz="806180">
              <a:lnSpc>
                <a:spcPct val="130000"/>
              </a:lnSpc>
              <a:spcBef>
                <a:spcPct val="10000"/>
              </a:spcBef>
              <a:buClr>
                <a:srgbClr val="336699"/>
              </a:buClr>
              <a:buFont typeface="Wingdings" pitchFamily="2" charset="2"/>
              <a:buChar char="u"/>
            </a:pPr>
            <a:r>
              <a:rPr lang="zh-CN" altLang="en-US" sz="3200" b="1" dirty="0">
                <a:solidFill>
                  <a:srgbClr val="336699"/>
                </a:solidFill>
                <a:latin typeface="微软雅黑" pitchFamily="34" charset="-122"/>
                <a:ea typeface="微软雅黑" pitchFamily="34" charset="-122"/>
              </a:rPr>
              <a:t>育才型</a:t>
            </a:r>
          </a:p>
        </p:txBody>
      </p:sp>
      <p:sp>
        <p:nvSpPr>
          <p:cNvPr id="63494" name="Line 5"/>
          <p:cNvSpPr>
            <a:spLocks noChangeShapeType="1"/>
          </p:cNvSpPr>
          <p:nvPr/>
        </p:nvSpPr>
        <p:spPr bwMode="auto">
          <a:xfrm>
            <a:off x="3094138" y="2708920"/>
            <a:ext cx="704835" cy="0"/>
          </a:xfrm>
          <a:prstGeom prst="line">
            <a:avLst/>
          </a:prstGeom>
          <a:noFill/>
          <a:ln w="76200">
            <a:solidFill>
              <a:srgbClr val="336699"/>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578" tIns="42297" rIns="84578" bIns="42297"/>
          <a:lstStyle/>
          <a:p>
            <a:endParaRPr lang="zh-CN" altLang="en-US" sz="2000" b="1">
              <a:latin typeface="微软雅黑" pitchFamily="34" charset="-122"/>
              <a:ea typeface="微软雅黑" pitchFamily="34" charset="-122"/>
            </a:endParaRPr>
          </a:p>
        </p:txBody>
      </p:sp>
      <p:sp>
        <p:nvSpPr>
          <p:cNvPr id="63495" name="Line 6"/>
          <p:cNvSpPr>
            <a:spLocks noChangeShapeType="1"/>
          </p:cNvSpPr>
          <p:nvPr/>
        </p:nvSpPr>
        <p:spPr bwMode="auto">
          <a:xfrm>
            <a:off x="3094138" y="3413446"/>
            <a:ext cx="704835" cy="0"/>
          </a:xfrm>
          <a:prstGeom prst="line">
            <a:avLst/>
          </a:prstGeom>
          <a:noFill/>
          <a:ln w="76200">
            <a:solidFill>
              <a:srgbClr val="336699"/>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578" tIns="42297" rIns="84578" bIns="42297"/>
          <a:lstStyle/>
          <a:p>
            <a:endParaRPr lang="zh-CN" altLang="en-US" sz="2000" b="1">
              <a:latin typeface="微软雅黑" pitchFamily="34" charset="-122"/>
              <a:ea typeface="微软雅黑" pitchFamily="34" charset="-122"/>
            </a:endParaRPr>
          </a:p>
        </p:txBody>
      </p:sp>
      <p:sp>
        <p:nvSpPr>
          <p:cNvPr id="63496" name="Line 7"/>
          <p:cNvSpPr>
            <a:spLocks noChangeShapeType="1"/>
          </p:cNvSpPr>
          <p:nvPr/>
        </p:nvSpPr>
        <p:spPr bwMode="auto">
          <a:xfrm>
            <a:off x="3094138" y="4082979"/>
            <a:ext cx="704835" cy="0"/>
          </a:xfrm>
          <a:prstGeom prst="line">
            <a:avLst/>
          </a:prstGeom>
          <a:noFill/>
          <a:ln w="76200">
            <a:solidFill>
              <a:srgbClr val="336699"/>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578" tIns="42297" rIns="84578" bIns="42297"/>
          <a:lstStyle/>
          <a:p>
            <a:endParaRPr lang="zh-CN" altLang="en-US" sz="2000" b="1">
              <a:latin typeface="微软雅黑" pitchFamily="34" charset="-122"/>
              <a:ea typeface="微软雅黑" pitchFamily="34" charset="-122"/>
            </a:endParaRPr>
          </a:p>
        </p:txBody>
      </p:sp>
      <p:sp>
        <p:nvSpPr>
          <p:cNvPr id="12613640" name="AutoShape 8"/>
          <p:cNvSpPr>
            <a:spLocks noChangeArrowheads="1"/>
          </p:cNvSpPr>
          <p:nvPr/>
        </p:nvSpPr>
        <p:spPr bwMode="auto">
          <a:xfrm>
            <a:off x="251525" y="5007900"/>
            <a:ext cx="8640960" cy="927520"/>
          </a:xfrm>
          <a:prstGeom prst="roundRect">
            <a:avLst>
              <a:gd name="adj" fmla="val 16667"/>
            </a:avLst>
          </a:prstGeom>
          <a:solidFill>
            <a:srgbClr val="FFFFCC"/>
          </a:solidFill>
          <a:ln w="12700" algn="ctr">
            <a:solidFill>
              <a:srgbClr val="3366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691" tIns="42847" rIns="85691" bIns="42847" anchor="ctr"/>
          <a:lstStyle/>
          <a:p>
            <a:pPr algn="ctr" defTabSz="782690">
              <a:lnSpc>
                <a:spcPct val="120000"/>
              </a:lnSpc>
            </a:pPr>
            <a:r>
              <a:rPr lang="zh-CN" altLang="en-US" sz="3200" b="1" dirty="0">
                <a:solidFill>
                  <a:srgbClr val="336699"/>
                </a:solidFill>
                <a:latin typeface="微软雅黑" pitchFamily="34" charset="-122"/>
                <a:ea typeface="微软雅黑" pitchFamily="34" charset="-122"/>
              </a:rPr>
              <a:t>主管的效能来自对职务角色与管理职责的认知</a:t>
            </a:r>
          </a:p>
        </p:txBody>
      </p:sp>
      <p:sp>
        <p:nvSpPr>
          <p:cNvPr id="12" name="Rectangle 3"/>
          <p:cNvSpPr>
            <a:spLocks noChangeArrowheads="1"/>
          </p:cNvSpPr>
          <p:nvPr/>
        </p:nvSpPr>
        <p:spPr bwMode="auto">
          <a:xfrm>
            <a:off x="4015012" y="2324577"/>
            <a:ext cx="4752517" cy="276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79926" tIns="39967" rIns="79926" bIns="39967"/>
          <a:lstStyle/>
          <a:p>
            <a:pPr defTabSz="806180">
              <a:lnSpc>
                <a:spcPct val="130000"/>
              </a:lnSpc>
              <a:spcBef>
                <a:spcPct val="10000"/>
              </a:spcBef>
              <a:buClr>
                <a:srgbClr val="336699"/>
              </a:buClr>
            </a:pPr>
            <a:r>
              <a:rPr lang="zh-CN" altLang="en-US" sz="3200" b="1" dirty="0">
                <a:solidFill>
                  <a:srgbClr val="336699"/>
                </a:solidFill>
                <a:latin typeface="微软雅黑" pitchFamily="34" charset="-122"/>
                <a:ea typeface="微软雅黑" pitchFamily="34" charset="-122"/>
              </a:rPr>
              <a:t>靠自己苦干的三流主管 </a:t>
            </a:r>
            <a:endParaRPr lang="en-US" altLang="zh-CN" sz="3200" b="1" dirty="0">
              <a:solidFill>
                <a:srgbClr val="336699"/>
              </a:solidFill>
              <a:latin typeface="微软雅黑" pitchFamily="34" charset="-122"/>
              <a:ea typeface="微软雅黑" pitchFamily="34" charset="-122"/>
            </a:endParaRPr>
          </a:p>
          <a:p>
            <a:pPr defTabSz="806180">
              <a:lnSpc>
                <a:spcPct val="130000"/>
              </a:lnSpc>
              <a:spcBef>
                <a:spcPct val="10000"/>
              </a:spcBef>
              <a:buClr>
                <a:srgbClr val="336699"/>
              </a:buClr>
            </a:pPr>
            <a:r>
              <a:rPr lang="zh-CN" altLang="en-US" sz="3200" b="1" dirty="0">
                <a:solidFill>
                  <a:srgbClr val="336699"/>
                </a:solidFill>
                <a:latin typeface="微软雅黑" pitchFamily="34" charset="-122"/>
                <a:ea typeface="微软雅黑" pitchFamily="34" charset="-122"/>
              </a:rPr>
              <a:t>靠下属负责的二流主管 </a:t>
            </a:r>
            <a:endParaRPr lang="en-US" altLang="zh-CN" sz="3200" b="1" dirty="0">
              <a:solidFill>
                <a:srgbClr val="336699"/>
              </a:solidFill>
              <a:latin typeface="微软雅黑" pitchFamily="34" charset="-122"/>
              <a:ea typeface="微软雅黑" pitchFamily="34" charset="-122"/>
            </a:endParaRPr>
          </a:p>
          <a:p>
            <a:pPr defTabSz="806180">
              <a:lnSpc>
                <a:spcPct val="130000"/>
              </a:lnSpc>
              <a:spcBef>
                <a:spcPct val="10000"/>
              </a:spcBef>
              <a:buClr>
                <a:srgbClr val="336699"/>
              </a:buClr>
            </a:pPr>
            <a:r>
              <a:rPr lang="zh-CN" altLang="en-US" sz="3200" b="1" dirty="0">
                <a:solidFill>
                  <a:srgbClr val="336699"/>
                </a:solidFill>
                <a:latin typeface="微软雅黑" pitchFamily="34" charset="-122"/>
                <a:ea typeface="微软雅黑" pitchFamily="34" charset="-122"/>
              </a:rPr>
              <a:t>靠团队当责的一流主管</a:t>
            </a:r>
          </a:p>
        </p:txBody>
      </p:sp>
      <p:sp>
        <p:nvSpPr>
          <p:cNvPr id="13" name="矩形 12"/>
          <p:cNvSpPr/>
          <p:nvPr/>
        </p:nvSpPr>
        <p:spPr>
          <a:xfrm>
            <a:off x="755576" y="3756876"/>
            <a:ext cx="7823200" cy="680236"/>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08" tIns="45703" rIns="91408" bIns="45703"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391976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wipe(left)">
                                      <p:cBhvr>
                                        <p:cTn id="7" dur="500"/>
                                        <p:tgtEl>
                                          <p:spTgt spid="634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wipe(left)">
                                      <p:cBhvr>
                                        <p:cTn id="12" dur="500"/>
                                        <p:tgtEl>
                                          <p:spTgt spid="634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3496"/>
                                        </p:tgtEl>
                                        <p:attrNameLst>
                                          <p:attrName>style.visibility</p:attrName>
                                        </p:attrNameLst>
                                      </p:cBhvr>
                                      <p:to>
                                        <p:strVal val="visible"/>
                                      </p:to>
                                    </p:set>
                                    <p:animEffect transition="in" filter="wipe(down)">
                                      <p:cBhvr>
                                        <p:cTn id="17" dur="500"/>
                                        <p:tgtEl>
                                          <p:spTgt spid="6349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613640"/>
                                        </p:tgtEl>
                                        <p:attrNameLst>
                                          <p:attrName>style.visibility</p:attrName>
                                        </p:attrNameLst>
                                      </p:cBhvr>
                                      <p:to>
                                        <p:strVal val="visible"/>
                                      </p:to>
                                    </p:set>
                                    <p:animEffect transition="in" filter="fade">
                                      <p:cBhvr>
                                        <p:cTn id="27" dur="1000"/>
                                        <p:tgtEl>
                                          <p:spTgt spid="12613640"/>
                                        </p:tgtEl>
                                      </p:cBhvr>
                                    </p:animEffect>
                                    <p:anim calcmode="lin" valueType="num">
                                      <p:cBhvr>
                                        <p:cTn id="28" dur="1000" fill="hold"/>
                                        <p:tgtEl>
                                          <p:spTgt spid="12613640"/>
                                        </p:tgtEl>
                                        <p:attrNameLst>
                                          <p:attrName>ppt_x</p:attrName>
                                        </p:attrNameLst>
                                      </p:cBhvr>
                                      <p:tavLst>
                                        <p:tav tm="0">
                                          <p:val>
                                            <p:strVal val="#ppt_x"/>
                                          </p:val>
                                        </p:tav>
                                        <p:tav tm="100000">
                                          <p:val>
                                            <p:strVal val="#ppt_x"/>
                                          </p:val>
                                        </p:tav>
                                      </p:tavLst>
                                    </p:anim>
                                    <p:anim calcmode="lin" valueType="num">
                                      <p:cBhvr>
                                        <p:cTn id="29" dur="1000" fill="hold"/>
                                        <p:tgtEl>
                                          <p:spTgt spid="126136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P spid="63495" grpId="0" animBg="1"/>
      <p:bldP spid="63496" grpId="0" animBg="1"/>
      <p:bldP spid="12613640"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813DD19B-0F35-4809-8743-B66A3C524DFC}" type="slidenum">
              <a:rPr kumimoji="0" lang="en-US" altLang="zh-CN" sz="1400" b="0"/>
              <a:pPr eaLnBrk="1" hangingPunct="1"/>
              <a:t>17</a:t>
            </a:fld>
            <a:endParaRPr kumimoji="0" lang="en-US" altLang="zh-CN" sz="1400" b="0"/>
          </a:p>
        </p:txBody>
      </p:sp>
      <p:sp>
        <p:nvSpPr>
          <p:cNvPr id="75779" name="Text Box 2"/>
          <p:cNvSpPr txBox="1">
            <a:spLocks noChangeArrowheads="1"/>
          </p:cNvSpPr>
          <p:nvPr/>
        </p:nvSpPr>
        <p:spPr bwMode="auto">
          <a:xfrm>
            <a:off x="819361" y="810435"/>
            <a:ext cx="7817760" cy="609216"/>
          </a:xfrm>
          <a:prstGeom prst="rect">
            <a:avLst/>
          </a:prstGeom>
          <a:solidFill>
            <a:srgbClr val="336699"/>
          </a:solidFill>
          <a:ln w="57150" cmpd="thinThick">
            <a:solidFill>
              <a:schemeClr val="bg1"/>
            </a:solidFill>
            <a:miter lim="800000"/>
            <a:headEnd/>
            <a:tailEnd/>
          </a:ln>
          <a:effectLst>
            <a:outerShdw dist="35921" dir="2700000" algn="ctr" rotWithShape="0">
              <a:schemeClr val="tx1"/>
            </a:outerShdw>
          </a:effec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eaLnBrk="1" hangingPunct="1"/>
            <a:r>
              <a:rPr lang="zh-CN" altLang="en-US" sz="3400">
                <a:solidFill>
                  <a:schemeClr val="bg1"/>
                </a:solidFill>
                <a:latin typeface="Times New Roman" pitchFamily="18" charset="0"/>
              </a:rPr>
              <a:t>微软首席设计师理察 </a:t>
            </a:r>
            <a:r>
              <a:rPr lang="zh-CN" altLang="en-US" sz="3400">
                <a:solidFill>
                  <a:schemeClr val="bg1"/>
                </a:solidFill>
                <a:latin typeface="Times New Roman" pitchFamily="18" charset="0"/>
                <a:sym typeface="Symbol" pitchFamily="18" charset="2"/>
              </a:rPr>
              <a:t> 布兰迪的故事</a:t>
            </a:r>
            <a:endParaRPr lang="zh-CN" altLang="en-US" sz="3400">
              <a:solidFill>
                <a:schemeClr val="bg1"/>
              </a:solidFill>
              <a:latin typeface="Times New Roman" pitchFamily="18" charset="0"/>
            </a:endParaRPr>
          </a:p>
        </p:txBody>
      </p:sp>
      <p:pic>
        <p:nvPicPr>
          <p:cNvPr id="75780" name="Picture 3" descr="布兰迪"/>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881" y="1926319"/>
            <a:ext cx="2967840" cy="470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4" descr="word"/>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560" y="2704520"/>
            <a:ext cx="4285440" cy="372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Text Box 5"/>
          <p:cNvSpPr txBox="1">
            <a:spLocks noChangeArrowheads="1"/>
          </p:cNvSpPr>
          <p:nvPr/>
        </p:nvSpPr>
        <p:spPr bwMode="auto">
          <a:xfrm>
            <a:off x="3291840" y="1910969"/>
            <a:ext cx="5398560" cy="57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en-US" altLang="zh-CN" sz="3100">
                <a:solidFill>
                  <a:srgbClr val="336699"/>
                </a:solidFill>
              </a:rPr>
              <a:t>26</a:t>
            </a:r>
            <a:r>
              <a:rPr lang="zh-CN" altLang="en-US" sz="3100">
                <a:solidFill>
                  <a:srgbClr val="336699"/>
                </a:solidFill>
              </a:rPr>
              <a:t>岁就成功开发出</a:t>
            </a:r>
            <a:r>
              <a:rPr lang="en-US" altLang="zh-CN" sz="3100">
                <a:solidFill>
                  <a:srgbClr val="336699"/>
                </a:solidFill>
              </a:rPr>
              <a:t>Word</a:t>
            </a:r>
            <a:r>
              <a:rPr lang="zh-CN" altLang="en-US" sz="3100">
                <a:solidFill>
                  <a:srgbClr val="336699"/>
                </a:solidFill>
              </a:rPr>
              <a:t>软件</a:t>
            </a:r>
          </a:p>
        </p:txBody>
      </p:sp>
    </p:spTree>
    <p:extLst>
      <p:ext uri="{BB962C8B-B14F-4D97-AF65-F5344CB8AC3E}">
        <p14:creationId xmlns:p14="http://schemas.microsoft.com/office/powerpoint/2010/main" val="345231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0142B443-7ADE-49A0-B5F1-44B19853D649}" type="slidenum">
              <a:rPr kumimoji="0" lang="en-US" altLang="zh-CN" sz="1400" b="0"/>
              <a:pPr eaLnBrk="1" hangingPunct="1"/>
              <a:t>18</a:t>
            </a:fld>
            <a:endParaRPr kumimoji="0" lang="en-US" altLang="zh-CN" sz="1400" b="0"/>
          </a:p>
        </p:txBody>
      </p:sp>
      <p:pic>
        <p:nvPicPr>
          <p:cNvPr id="76803" name="Picture 2" descr="布兰迪"/>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60" y="1286258"/>
            <a:ext cx="3422880" cy="491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3"/>
          <p:cNvSpPr txBox="1">
            <a:spLocks noChangeArrowheads="1"/>
          </p:cNvSpPr>
          <p:nvPr/>
        </p:nvSpPr>
        <p:spPr bwMode="auto">
          <a:xfrm>
            <a:off x="3526560" y="1999995"/>
            <a:ext cx="4652640" cy="327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lnSpc>
                <a:spcPct val="120000"/>
              </a:lnSpc>
            </a:pPr>
            <a:r>
              <a:rPr lang="zh-CN" altLang="en-US" sz="3400">
                <a:solidFill>
                  <a:srgbClr val="336699"/>
                </a:solidFill>
                <a:latin typeface="Times New Roman" pitchFamily="18" charset="0"/>
              </a:rPr>
              <a:t>随后，他被聘为总裁的私人助理，并担当了新部门的主管，负责开发</a:t>
            </a:r>
            <a:r>
              <a:rPr lang="en-US" altLang="zh-CN" sz="3400">
                <a:solidFill>
                  <a:srgbClr val="336699"/>
                </a:solidFill>
              </a:rPr>
              <a:t>Cashmere</a:t>
            </a:r>
            <a:r>
              <a:rPr lang="zh-CN" altLang="en-US" sz="3400">
                <a:solidFill>
                  <a:srgbClr val="336699"/>
                </a:solidFill>
              </a:rPr>
              <a:t>－这一新的</a:t>
            </a:r>
            <a:r>
              <a:rPr lang="zh-CN" altLang="en-US" sz="3400">
                <a:solidFill>
                  <a:srgbClr val="336699"/>
                </a:solidFill>
                <a:latin typeface="Times New Roman" pitchFamily="18" charset="0"/>
              </a:rPr>
              <a:t>软件计划</a:t>
            </a:r>
            <a:r>
              <a:rPr lang="zh-CN" altLang="en-US" sz="3400">
                <a:solidFill>
                  <a:srgbClr val="336699"/>
                </a:solidFill>
              </a:rPr>
              <a:t>。</a:t>
            </a:r>
          </a:p>
        </p:txBody>
      </p:sp>
    </p:spTree>
    <p:extLst>
      <p:ext uri="{BB962C8B-B14F-4D97-AF65-F5344CB8AC3E}">
        <p14:creationId xmlns:p14="http://schemas.microsoft.com/office/powerpoint/2010/main" val="184679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16EB3812-44FF-461E-9FA1-FB16E8CB3EE8}" type="slidenum">
              <a:rPr kumimoji="0" lang="en-US" altLang="zh-CN" sz="1400" b="0"/>
              <a:pPr eaLnBrk="1" hangingPunct="1"/>
              <a:t>19</a:t>
            </a:fld>
            <a:endParaRPr kumimoji="0" lang="en-US" altLang="zh-CN" sz="1400" b="0"/>
          </a:p>
        </p:txBody>
      </p:sp>
      <p:pic>
        <p:nvPicPr>
          <p:cNvPr id="77827" name="Picture 2" descr="布兰迪离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040" y="838064"/>
            <a:ext cx="3970080" cy="571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3"/>
          <p:cNvSpPr txBox="1">
            <a:spLocks noChangeArrowheads="1"/>
          </p:cNvSpPr>
          <p:nvPr/>
        </p:nvSpPr>
        <p:spPr bwMode="auto">
          <a:xfrm>
            <a:off x="4577760" y="1502683"/>
            <a:ext cx="4001760" cy="165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zh-CN" altLang="en-US" sz="3400">
                <a:solidFill>
                  <a:srgbClr val="336699"/>
                </a:solidFill>
                <a:latin typeface="Times New Roman" pitchFamily="18" charset="0"/>
              </a:rPr>
              <a:t>但九个月之后，他因难以胜任离开了微软。</a:t>
            </a:r>
          </a:p>
        </p:txBody>
      </p:sp>
      <p:sp>
        <p:nvSpPr>
          <p:cNvPr id="77829" name="Text Box 4"/>
          <p:cNvSpPr txBox="1">
            <a:spLocks noChangeArrowheads="1"/>
          </p:cNvSpPr>
          <p:nvPr/>
        </p:nvSpPr>
        <p:spPr bwMode="auto">
          <a:xfrm>
            <a:off x="4577761" y="3347650"/>
            <a:ext cx="4633920" cy="168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zh-CN" altLang="en-US" sz="3400">
                <a:solidFill>
                  <a:srgbClr val="336699"/>
                </a:solidFill>
                <a:latin typeface="Times New Roman" pitchFamily="18" charset="0"/>
              </a:rPr>
              <a:t>离开之前，</a:t>
            </a:r>
          </a:p>
          <a:p>
            <a:pPr algn="l" eaLnBrk="1" hangingPunct="1"/>
            <a:r>
              <a:rPr lang="zh-CN" altLang="en-US" sz="3400">
                <a:solidFill>
                  <a:srgbClr val="336699"/>
                </a:solidFill>
                <a:latin typeface="Times New Roman" pitchFamily="18" charset="0"/>
              </a:rPr>
              <a:t>比尔 </a:t>
            </a:r>
            <a:r>
              <a:rPr lang="zh-CN" altLang="en-US" sz="3400">
                <a:solidFill>
                  <a:srgbClr val="336699"/>
                </a:solidFill>
                <a:latin typeface="Times New Roman" pitchFamily="18" charset="0"/>
                <a:sym typeface="Symbol" pitchFamily="18" charset="2"/>
              </a:rPr>
              <a:t> 盖兹曾鼓励他，</a:t>
            </a:r>
          </a:p>
          <a:p>
            <a:pPr algn="l" eaLnBrk="1" hangingPunct="1"/>
            <a:r>
              <a:rPr lang="zh-CN" altLang="en-US" sz="3400">
                <a:solidFill>
                  <a:srgbClr val="336699"/>
                </a:solidFill>
                <a:latin typeface="Times New Roman" pitchFamily="18" charset="0"/>
                <a:sym typeface="Symbol" pitchFamily="18" charset="2"/>
              </a:rPr>
              <a:t>但他不知道如何着手。</a:t>
            </a:r>
            <a:endParaRPr lang="zh-CN" altLang="en-US" sz="3400">
              <a:solidFill>
                <a:srgbClr val="336699"/>
              </a:solidFill>
              <a:latin typeface="Times New Roman" pitchFamily="18" charset="0"/>
            </a:endParaRPr>
          </a:p>
        </p:txBody>
      </p:sp>
    </p:spTree>
    <p:extLst>
      <p:ext uri="{BB962C8B-B14F-4D97-AF65-F5344CB8AC3E}">
        <p14:creationId xmlns:p14="http://schemas.microsoft.com/office/powerpoint/2010/main" val="197718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539552" y="4365104"/>
            <a:ext cx="8208912" cy="1224136"/>
          </a:xfrm>
        </p:spPr>
        <p:txBody>
          <a:bodyPr>
            <a:normAutofit/>
          </a:bodyPr>
          <a:lstStyle/>
          <a:p>
            <a:r>
              <a:rPr lang="zh-CN" altLang="en-US" sz="4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辅导员：赵承阁</a:t>
            </a:r>
            <a:endParaRPr lang="en-US" altLang="zh-CN" sz="2400" dirty="0">
              <a:latin typeface="微软雅黑" pitchFamily="34" charset="-122"/>
              <a:ea typeface="微软雅黑" pitchFamily="34" charset="-122"/>
            </a:endParaRPr>
          </a:p>
        </p:txBody>
      </p:sp>
      <p:sp>
        <p:nvSpPr>
          <p:cNvPr id="6" name="标题 2"/>
          <p:cNvSpPr>
            <a:spLocks noGrp="1"/>
          </p:cNvSpPr>
          <p:nvPr>
            <p:ph type="ctrTitle"/>
          </p:nvPr>
        </p:nvSpPr>
        <p:spPr>
          <a:xfrm>
            <a:off x="827584" y="1670943"/>
            <a:ext cx="7772400" cy="1470025"/>
          </a:xfrm>
        </p:spPr>
        <p:txBody>
          <a:bodyPr>
            <a:normAutofit/>
          </a:bodyPr>
          <a:lstStyle/>
          <a:p>
            <a:r>
              <a:rPr lang="zh-CN" altLang="en-US" sz="6000" dirty="0">
                <a:latin typeface="华文琥珀" pitchFamily="2" charset="-122"/>
                <a:ea typeface="华文琥珀" pitchFamily="2" charset="-122"/>
              </a:rPr>
              <a:t> </a:t>
            </a:r>
            <a:r>
              <a:rPr lang="zh-CN" altLang="en-US" sz="6600" dirty="0">
                <a:latin typeface="华文琥珀" pitchFamily="2" charset="-122"/>
                <a:ea typeface="华文琥珀" pitchFamily="2" charset="-122"/>
              </a:rPr>
              <a:t>新任主管管理培训</a:t>
            </a:r>
          </a:p>
        </p:txBody>
      </p:sp>
      <p:sp>
        <p:nvSpPr>
          <p:cNvPr id="7" name="副标题 1"/>
          <p:cNvSpPr txBox="1">
            <a:spLocks/>
          </p:cNvSpPr>
          <p:nvPr/>
        </p:nvSpPr>
        <p:spPr>
          <a:xfrm>
            <a:off x="231502" y="3140968"/>
            <a:ext cx="9144000"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itchFamily="2" charset="2"/>
              <a:buNone/>
              <a:defRPr sz="3200" b="1" kern="1200">
                <a:solidFill>
                  <a:srgbClr val="336699"/>
                </a:solidFill>
                <a:latin typeface="黑体" pitchFamily="49" charset="-122"/>
                <a:ea typeface="黑体" pitchFamily="49" charset="-122"/>
                <a:cs typeface="+mn-cs"/>
              </a:defRPr>
            </a:lvl1pPr>
            <a:lvl2pPr marL="457200" indent="0" algn="ctr" defTabSz="914400" rtl="0" eaLnBrk="1" latinLnBrk="0" hangingPunct="1">
              <a:spcBef>
                <a:spcPct val="20000"/>
              </a:spcBef>
              <a:buFont typeface="Wingdings" pitchFamily="2" charset="2"/>
              <a:buNone/>
              <a:defRPr sz="2800" b="1" kern="1200">
                <a:solidFill>
                  <a:schemeClr val="tx1">
                    <a:tint val="75000"/>
                  </a:schemeClr>
                </a:solidFill>
                <a:latin typeface="黑体" pitchFamily="49" charset="-122"/>
                <a:ea typeface="黑体" pitchFamily="49" charset="-122"/>
                <a:cs typeface="+mn-cs"/>
              </a:defRPr>
            </a:lvl2pPr>
            <a:lvl3pPr marL="914400" indent="0" algn="ctr" defTabSz="914400" rtl="0" eaLnBrk="1" latinLnBrk="0" hangingPunct="1">
              <a:spcBef>
                <a:spcPct val="20000"/>
              </a:spcBef>
              <a:buFont typeface="Wingdings" pitchFamily="2" charset="2"/>
              <a:buNone/>
              <a:defRPr sz="2400" b="1" kern="1200">
                <a:solidFill>
                  <a:schemeClr val="tx1">
                    <a:tint val="75000"/>
                  </a:schemeClr>
                </a:solidFill>
                <a:latin typeface="黑体" pitchFamily="49" charset="-122"/>
                <a:ea typeface="黑体" pitchFamily="49" charset="-122"/>
                <a:cs typeface="+mn-cs"/>
              </a:defRPr>
            </a:lvl3pPr>
            <a:lvl4pPr marL="1371600" indent="0" algn="ctr" defTabSz="914400" rtl="0" eaLnBrk="1" latinLnBrk="0" hangingPunct="1">
              <a:spcBef>
                <a:spcPct val="20000"/>
              </a:spcBef>
              <a:buFont typeface="Wingdings" pitchFamily="2" charset="2"/>
              <a:buNone/>
              <a:defRPr sz="2000" b="1" kern="1200">
                <a:solidFill>
                  <a:schemeClr val="tx1">
                    <a:tint val="75000"/>
                  </a:schemeClr>
                </a:solidFill>
                <a:latin typeface="黑体" pitchFamily="49" charset="-122"/>
                <a:ea typeface="黑体" pitchFamily="49" charset="-122"/>
                <a:cs typeface="+mn-cs"/>
              </a:defRPr>
            </a:lvl4pPr>
            <a:lvl5pPr marL="1828800" indent="0" algn="ctr" defTabSz="914400" rtl="0" eaLnBrk="1" latinLnBrk="0" hangingPunct="1">
              <a:spcBef>
                <a:spcPct val="20000"/>
              </a:spcBef>
              <a:buFont typeface="Wingdings" pitchFamily="2" charset="2"/>
              <a:buNone/>
              <a:defRPr sz="2000" b="1" kern="1200">
                <a:solidFill>
                  <a:schemeClr val="tx1">
                    <a:tint val="75000"/>
                  </a:schemeClr>
                </a:solidFill>
                <a:latin typeface="黑体" pitchFamily="49" charset="-122"/>
                <a:ea typeface="黑体" pitchFamily="49"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a:solidFill>
                  <a:srgbClr val="0000CC"/>
                </a:solidFill>
                <a:latin typeface="微软雅黑" pitchFamily="34" charset="-122"/>
                <a:ea typeface="微软雅黑" pitchFamily="34" charset="-122"/>
              </a:rPr>
              <a:t>— </a:t>
            </a:r>
            <a:r>
              <a:rPr lang="zh-CN" altLang="en-US" dirty="0">
                <a:solidFill>
                  <a:srgbClr val="0000CC"/>
                </a:solidFill>
                <a:latin typeface="微软雅黑" pitchFamily="34" charset="-122"/>
                <a:ea typeface="微软雅黑" pitchFamily="34" charset="-122"/>
              </a:rPr>
              <a:t>如何把握职务角色、提升管理能力</a:t>
            </a:r>
            <a:endParaRPr lang="en-US" altLang="zh-CN"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343772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895DCE2E-F37C-464B-94CE-FCD60F58F17D}" type="slidenum">
              <a:rPr kumimoji="0" lang="en-US" altLang="zh-CN" sz="1400" b="0"/>
              <a:pPr eaLnBrk="1" hangingPunct="1"/>
              <a:t>20</a:t>
            </a:fld>
            <a:endParaRPr kumimoji="0" lang="en-US" altLang="zh-CN" sz="1400" b="0"/>
          </a:p>
        </p:txBody>
      </p:sp>
      <p:pic>
        <p:nvPicPr>
          <p:cNvPr id="78851" name="Picture 2" descr="离开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20" y="1247887"/>
            <a:ext cx="3908160" cy="482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3"/>
          <p:cNvSpPr txBox="1">
            <a:spLocks noChangeArrowheads="1"/>
          </p:cNvSpPr>
          <p:nvPr/>
        </p:nvSpPr>
        <p:spPr bwMode="auto">
          <a:xfrm>
            <a:off x="4589280" y="1760548"/>
            <a:ext cx="4521600" cy="168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zh-CN" altLang="en-US" sz="3400">
                <a:solidFill>
                  <a:srgbClr val="336699"/>
                </a:solidFill>
                <a:latin typeface="Times New Roman" pitchFamily="18" charset="0"/>
              </a:rPr>
              <a:t>离开微软后，</a:t>
            </a:r>
          </a:p>
          <a:p>
            <a:pPr algn="l" eaLnBrk="1" hangingPunct="1"/>
            <a:r>
              <a:rPr lang="zh-CN" altLang="en-US" sz="3400">
                <a:solidFill>
                  <a:srgbClr val="336699"/>
                </a:solidFill>
                <a:latin typeface="Times New Roman" pitchFamily="18" charset="0"/>
              </a:rPr>
              <a:t>他花了三年的时间</a:t>
            </a:r>
          </a:p>
          <a:p>
            <a:pPr algn="l" eaLnBrk="1" hangingPunct="1"/>
            <a:r>
              <a:rPr lang="zh-CN" altLang="en-US" sz="3400">
                <a:solidFill>
                  <a:srgbClr val="336699"/>
                </a:solidFill>
                <a:latin typeface="Times New Roman" pitchFamily="18" charset="0"/>
              </a:rPr>
              <a:t>去寻找生命的意义。</a:t>
            </a:r>
          </a:p>
        </p:txBody>
      </p:sp>
      <p:sp>
        <p:nvSpPr>
          <p:cNvPr id="78853" name="Text Box 4"/>
          <p:cNvSpPr txBox="1">
            <a:spLocks noChangeArrowheads="1"/>
          </p:cNvSpPr>
          <p:nvPr/>
        </p:nvSpPr>
        <p:spPr bwMode="auto">
          <a:xfrm>
            <a:off x="4595041" y="4019943"/>
            <a:ext cx="4340160" cy="115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zh-CN" altLang="en-US" sz="3400">
                <a:solidFill>
                  <a:srgbClr val="336699"/>
                </a:solidFill>
                <a:latin typeface="Times New Roman" pitchFamily="18" charset="0"/>
              </a:rPr>
              <a:t>在重新思考自己的目标后，他又重返微软。</a:t>
            </a:r>
          </a:p>
        </p:txBody>
      </p:sp>
    </p:spTree>
    <p:extLst>
      <p:ext uri="{BB962C8B-B14F-4D97-AF65-F5344CB8AC3E}">
        <p14:creationId xmlns:p14="http://schemas.microsoft.com/office/powerpoint/2010/main" val="429065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5044D6C2-0353-48D0-B467-98AE12A188FC}" type="slidenum">
              <a:rPr kumimoji="0" lang="en-US" altLang="zh-CN" sz="1400" b="0"/>
              <a:pPr eaLnBrk="1" hangingPunct="1"/>
              <a:t>21</a:t>
            </a:fld>
            <a:endParaRPr kumimoji="0" lang="en-US" altLang="zh-CN" sz="1400" b="0"/>
          </a:p>
        </p:txBody>
      </p:sp>
      <p:pic>
        <p:nvPicPr>
          <p:cNvPr id="79875" name="Picture 2" descr="离开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20" y="1775897"/>
            <a:ext cx="4026240" cy="443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3"/>
          <p:cNvSpPr txBox="1">
            <a:spLocks noChangeArrowheads="1"/>
          </p:cNvSpPr>
          <p:nvPr/>
        </p:nvSpPr>
        <p:spPr bwMode="auto">
          <a:xfrm>
            <a:off x="4370400" y="1060627"/>
            <a:ext cx="4612320" cy="115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89" tIns="42582" rIns="85189" bIns="42582">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r>
              <a:rPr lang="zh-CN" altLang="en-US" sz="3400">
                <a:solidFill>
                  <a:srgbClr val="336699"/>
                </a:solidFill>
                <a:latin typeface="Times New Roman" pitchFamily="18" charset="0"/>
              </a:rPr>
              <a:t>成功开发</a:t>
            </a:r>
            <a:r>
              <a:rPr lang="en-US" altLang="zh-CN" sz="3400">
                <a:solidFill>
                  <a:srgbClr val="336699"/>
                </a:solidFill>
              </a:rPr>
              <a:t>Excel</a:t>
            </a:r>
            <a:r>
              <a:rPr lang="zh-CN" altLang="en-US" sz="3400">
                <a:solidFill>
                  <a:srgbClr val="336699"/>
                </a:solidFill>
              </a:rPr>
              <a:t>软件</a:t>
            </a:r>
            <a:r>
              <a:rPr lang="zh-CN" altLang="en-US" sz="3400">
                <a:solidFill>
                  <a:srgbClr val="336699"/>
                </a:solidFill>
                <a:latin typeface="Times New Roman" pitchFamily="18" charset="0"/>
              </a:rPr>
              <a:t>，</a:t>
            </a:r>
          </a:p>
          <a:p>
            <a:pPr algn="l" eaLnBrk="1" hangingPunct="1"/>
            <a:r>
              <a:rPr lang="zh-CN" altLang="en-US" sz="3400">
                <a:solidFill>
                  <a:srgbClr val="336699"/>
                </a:solidFill>
                <a:latin typeface="Times New Roman" pitchFamily="18" charset="0"/>
              </a:rPr>
              <a:t>再度获得巨大成功。</a:t>
            </a:r>
          </a:p>
        </p:txBody>
      </p:sp>
      <p:pic>
        <p:nvPicPr>
          <p:cNvPr id="79877" name="Picture 4" descr="excel"/>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00" y="2775126"/>
            <a:ext cx="4291200" cy="372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357209"/>
      </p:ext>
    </p:extLst>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497EC655-5904-41D1-90E9-C8C9E928F67D}" type="slidenum">
              <a:rPr kumimoji="0" lang="en-US" altLang="zh-CN" sz="1400" b="0"/>
              <a:pPr eaLnBrk="1" hangingPunct="1"/>
              <a:t>22</a:t>
            </a:fld>
            <a:endParaRPr kumimoji="0" lang="en-US" altLang="zh-CN" sz="1400" b="0"/>
          </a:p>
        </p:txBody>
      </p:sp>
      <p:sp>
        <p:nvSpPr>
          <p:cNvPr id="80899" name="Text Box 2"/>
          <p:cNvSpPr txBox="1">
            <a:spLocks noChangeArrowheads="1"/>
          </p:cNvSpPr>
          <p:nvPr/>
        </p:nvSpPr>
        <p:spPr bwMode="auto">
          <a:xfrm>
            <a:off x="1330560" y="1189560"/>
            <a:ext cx="7315200" cy="460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1239" tIns="40617" rIns="81239" bIns="40617">
            <a:spAutoFit/>
          </a:bodyPr>
          <a:lstStyle>
            <a:lvl1pPr defTabSz="874713" eaLnBrk="0" hangingPunct="0">
              <a:defRPr kumimoji="1" sz="4400" b="1">
                <a:solidFill>
                  <a:schemeClr val="tx1"/>
                </a:solidFill>
                <a:latin typeface="Arial" pitchFamily="34" charset="0"/>
                <a:ea typeface="黑体" pitchFamily="49" charset="-122"/>
              </a:defRPr>
            </a:lvl1pPr>
            <a:lvl2pPr marL="742950" indent="-285750" defTabSz="874713" eaLnBrk="0" hangingPunct="0">
              <a:defRPr kumimoji="1" sz="4400" b="1">
                <a:solidFill>
                  <a:schemeClr val="tx1"/>
                </a:solidFill>
                <a:latin typeface="Arial" pitchFamily="34" charset="0"/>
                <a:ea typeface="黑体" pitchFamily="49" charset="-122"/>
              </a:defRPr>
            </a:lvl2pPr>
            <a:lvl3pPr marL="1143000" indent="-228600" defTabSz="874713" eaLnBrk="0" hangingPunct="0">
              <a:defRPr kumimoji="1" sz="4400" b="1">
                <a:solidFill>
                  <a:schemeClr val="tx1"/>
                </a:solidFill>
                <a:latin typeface="Arial" pitchFamily="34" charset="0"/>
                <a:ea typeface="黑体" pitchFamily="49" charset="-122"/>
              </a:defRPr>
            </a:lvl3pPr>
            <a:lvl4pPr marL="1600200" indent="-228600" defTabSz="874713" eaLnBrk="0" hangingPunct="0">
              <a:defRPr kumimoji="1" sz="4400" b="1">
                <a:solidFill>
                  <a:schemeClr val="tx1"/>
                </a:solidFill>
                <a:latin typeface="Arial" pitchFamily="34" charset="0"/>
                <a:ea typeface="黑体" pitchFamily="49" charset="-122"/>
              </a:defRPr>
            </a:lvl4pPr>
            <a:lvl5pPr marL="2057400" indent="-228600" defTabSz="874713" eaLnBrk="0" hangingPunct="0">
              <a:defRPr kumimoji="1" sz="4400" b="1">
                <a:solidFill>
                  <a:schemeClr val="tx1"/>
                </a:solidFill>
                <a:latin typeface="Arial" pitchFamily="34" charset="0"/>
                <a:ea typeface="黑体" pitchFamily="49" charset="-122"/>
              </a:defRPr>
            </a:lvl5pPr>
            <a:lvl6pPr marL="25146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lnSpc>
                <a:spcPct val="140000"/>
              </a:lnSpc>
            </a:pPr>
            <a:r>
              <a:rPr lang="zh-CN" altLang="en-US" dirty="0">
                <a:solidFill>
                  <a:srgbClr val="CC0000"/>
                </a:solidFill>
                <a:latin typeface="黑体" pitchFamily="49" charset="-122"/>
              </a:rPr>
              <a:t>布兰迪回忆：</a:t>
            </a:r>
            <a:endParaRPr lang="zh-CN" altLang="en-US" sz="4800" dirty="0">
              <a:solidFill>
                <a:srgbClr val="CC0000"/>
              </a:solidFill>
              <a:latin typeface="黑体" pitchFamily="49" charset="-122"/>
            </a:endParaRPr>
          </a:p>
          <a:p>
            <a:pPr algn="l" eaLnBrk="1" hangingPunct="1">
              <a:lnSpc>
                <a:spcPct val="140000"/>
              </a:lnSpc>
            </a:pPr>
            <a:endParaRPr lang="zh-CN" altLang="en-US" sz="1100" dirty="0">
              <a:solidFill>
                <a:srgbClr val="CC0000"/>
              </a:solidFill>
              <a:latin typeface="黑体" pitchFamily="49" charset="-122"/>
              <a:sym typeface="Symbol" pitchFamily="18" charset="2"/>
            </a:endParaRPr>
          </a:p>
          <a:p>
            <a:pPr algn="l" eaLnBrk="1" hangingPunct="1">
              <a:lnSpc>
                <a:spcPct val="140000"/>
              </a:lnSpc>
            </a:pPr>
            <a:r>
              <a:rPr lang="zh-CN" altLang="en-US" sz="3800" dirty="0">
                <a:solidFill>
                  <a:srgbClr val="336699"/>
                </a:solidFill>
                <a:latin typeface="黑体" pitchFamily="49" charset="-122"/>
                <a:sym typeface="Symbol" pitchFamily="18" charset="2"/>
              </a:rPr>
              <a:t>对我而言，在主管的职务上 </a:t>
            </a:r>
          </a:p>
          <a:p>
            <a:pPr algn="l" eaLnBrk="1" hangingPunct="1">
              <a:lnSpc>
                <a:spcPct val="140000"/>
              </a:lnSpc>
            </a:pPr>
            <a:r>
              <a:rPr lang="zh-CN" altLang="en-US" sz="3800" dirty="0">
                <a:solidFill>
                  <a:srgbClr val="336699"/>
                </a:solidFill>
                <a:latin typeface="黑体" pitchFamily="49" charset="-122"/>
                <a:sym typeface="Symbol" pitchFamily="18" charset="2"/>
              </a:rPr>
              <a:t> 欠缺适任的感觉。我从没有</a:t>
            </a:r>
          </a:p>
          <a:p>
            <a:pPr algn="l" eaLnBrk="1" hangingPunct="1">
              <a:lnSpc>
                <a:spcPct val="140000"/>
              </a:lnSpc>
            </a:pPr>
            <a:r>
              <a:rPr lang="zh-CN" altLang="en-US" sz="3800" dirty="0">
                <a:solidFill>
                  <a:srgbClr val="336699"/>
                </a:solidFill>
                <a:latin typeface="黑体" pitchFamily="49" charset="-122"/>
                <a:sym typeface="Symbol" pitchFamily="18" charset="2"/>
              </a:rPr>
              <a:t> 接受过管理训练，不知如何</a:t>
            </a:r>
          </a:p>
          <a:p>
            <a:pPr algn="l" eaLnBrk="1" hangingPunct="1">
              <a:lnSpc>
                <a:spcPct val="140000"/>
              </a:lnSpc>
            </a:pPr>
            <a:r>
              <a:rPr lang="zh-CN" altLang="en-US" sz="3800" dirty="0">
                <a:solidFill>
                  <a:srgbClr val="336699"/>
                </a:solidFill>
                <a:latin typeface="黑体" pitchFamily="49" charset="-122"/>
                <a:sym typeface="Symbol" pitchFamily="18" charset="2"/>
              </a:rPr>
              <a:t> 着手，也不知如何求助。</a:t>
            </a:r>
            <a:endParaRPr lang="zh-CN" altLang="en-US" sz="3800" dirty="0">
              <a:solidFill>
                <a:srgbClr val="336699"/>
              </a:solidFill>
              <a:latin typeface="黑体" pitchFamily="49" charset="-122"/>
            </a:endParaRPr>
          </a:p>
        </p:txBody>
      </p:sp>
    </p:spTree>
    <p:extLst>
      <p:ext uri="{BB962C8B-B14F-4D97-AF65-F5344CB8AC3E}">
        <p14:creationId xmlns:p14="http://schemas.microsoft.com/office/powerpoint/2010/main" val="305001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13846DB9-EC8D-4524-851C-9BAA811C5102}" type="slidenum">
              <a:rPr kumimoji="0" lang="en-US" altLang="zh-CN" sz="1400" b="0"/>
              <a:pPr eaLnBrk="1" hangingPunct="1"/>
              <a:t>23</a:t>
            </a:fld>
            <a:endParaRPr kumimoji="0" lang="en-US" altLang="zh-CN" sz="1400" b="0"/>
          </a:p>
        </p:txBody>
      </p:sp>
      <p:sp>
        <p:nvSpPr>
          <p:cNvPr id="81923" name="Text Box 2"/>
          <p:cNvSpPr txBox="1">
            <a:spLocks noChangeArrowheads="1"/>
          </p:cNvSpPr>
          <p:nvPr/>
        </p:nvSpPr>
        <p:spPr bwMode="auto">
          <a:xfrm>
            <a:off x="1308961" y="1149652"/>
            <a:ext cx="6937920" cy="460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1239" tIns="40617" rIns="81239" bIns="40617">
            <a:spAutoFit/>
          </a:bodyPr>
          <a:lstStyle>
            <a:lvl1pPr defTabSz="874713" eaLnBrk="0" hangingPunct="0">
              <a:defRPr kumimoji="1" sz="4400" b="1">
                <a:solidFill>
                  <a:schemeClr val="tx1"/>
                </a:solidFill>
                <a:latin typeface="Arial" pitchFamily="34" charset="0"/>
                <a:ea typeface="黑体" pitchFamily="49" charset="-122"/>
              </a:defRPr>
            </a:lvl1pPr>
            <a:lvl2pPr marL="742950" indent="-285750" defTabSz="874713" eaLnBrk="0" hangingPunct="0">
              <a:defRPr kumimoji="1" sz="4400" b="1">
                <a:solidFill>
                  <a:schemeClr val="tx1"/>
                </a:solidFill>
                <a:latin typeface="Arial" pitchFamily="34" charset="0"/>
                <a:ea typeface="黑体" pitchFamily="49" charset="-122"/>
              </a:defRPr>
            </a:lvl2pPr>
            <a:lvl3pPr marL="1143000" indent="-228600" defTabSz="874713" eaLnBrk="0" hangingPunct="0">
              <a:defRPr kumimoji="1" sz="4400" b="1">
                <a:solidFill>
                  <a:schemeClr val="tx1"/>
                </a:solidFill>
                <a:latin typeface="Arial" pitchFamily="34" charset="0"/>
                <a:ea typeface="黑体" pitchFamily="49" charset="-122"/>
              </a:defRPr>
            </a:lvl3pPr>
            <a:lvl4pPr marL="1600200" indent="-228600" defTabSz="874713" eaLnBrk="0" hangingPunct="0">
              <a:defRPr kumimoji="1" sz="4400" b="1">
                <a:solidFill>
                  <a:schemeClr val="tx1"/>
                </a:solidFill>
                <a:latin typeface="Arial" pitchFamily="34" charset="0"/>
                <a:ea typeface="黑体" pitchFamily="49" charset="-122"/>
              </a:defRPr>
            </a:lvl4pPr>
            <a:lvl5pPr marL="2057400" indent="-228600" defTabSz="874713" eaLnBrk="0" hangingPunct="0">
              <a:defRPr kumimoji="1" sz="4400" b="1">
                <a:solidFill>
                  <a:schemeClr val="tx1"/>
                </a:solidFill>
                <a:latin typeface="Arial" pitchFamily="34" charset="0"/>
                <a:ea typeface="黑体" pitchFamily="49" charset="-122"/>
              </a:defRPr>
            </a:lvl5pPr>
            <a:lvl6pPr marL="25146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8747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lnSpc>
                <a:spcPct val="140000"/>
              </a:lnSpc>
            </a:pPr>
            <a:r>
              <a:rPr lang="zh-CN" altLang="en-US" dirty="0">
                <a:solidFill>
                  <a:srgbClr val="CC0000"/>
                </a:solidFill>
                <a:latin typeface="黑体" pitchFamily="49" charset="-122"/>
              </a:rPr>
              <a:t>布兰迪：自欺欺人</a:t>
            </a:r>
            <a:endParaRPr lang="zh-CN" altLang="en-US" sz="4800" dirty="0">
              <a:solidFill>
                <a:srgbClr val="CC0000"/>
              </a:solidFill>
              <a:latin typeface="黑体" pitchFamily="49" charset="-122"/>
            </a:endParaRPr>
          </a:p>
          <a:p>
            <a:pPr algn="l" eaLnBrk="1" hangingPunct="1">
              <a:lnSpc>
                <a:spcPct val="140000"/>
              </a:lnSpc>
            </a:pPr>
            <a:endParaRPr lang="zh-CN" altLang="en-US" sz="1100" dirty="0">
              <a:solidFill>
                <a:srgbClr val="FF0000"/>
              </a:solidFill>
              <a:latin typeface="黑体" pitchFamily="49" charset="-122"/>
              <a:sym typeface="Symbol" pitchFamily="18" charset="2"/>
            </a:endParaRPr>
          </a:p>
          <a:p>
            <a:pPr algn="l" eaLnBrk="1" hangingPunct="1">
              <a:lnSpc>
                <a:spcPct val="140000"/>
              </a:lnSpc>
            </a:pPr>
            <a:r>
              <a:rPr lang="zh-CN" altLang="en-US" sz="3800" dirty="0">
                <a:solidFill>
                  <a:srgbClr val="336699"/>
                </a:solidFill>
                <a:latin typeface="黑体" pitchFamily="49" charset="-122"/>
                <a:sym typeface="Symbol" pitchFamily="18" charset="2"/>
              </a:rPr>
              <a:t>要让一个职员发疯最快的方法就是交给他们新的任务，却不提供必要的指导和训练来做好这个工作。</a:t>
            </a:r>
            <a:endParaRPr lang="zh-CN" altLang="en-US" sz="3800" dirty="0">
              <a:solidFill>
                <a:srgbClr val="336699"/>
              </a:solidFill>
              <a:latin typeface="黑体" pitchFamily="49" charset="-122"/>
            </a:endParaRPr>
          </a:p>
        </p:txBody>
      </p:sp>
    </p:spTree>
    <p:extLst>
      <p:ext uri="{BB962C8B-B14F-4D97-AF65-F5344CB8AC3E}">
        <p14:creationId xmlns:p14="http://schemas.microsoft.com/office/powerpoint/2010/main" val="96312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59CE-4E5F-44DD-91D5-08F626F9FD1B}"/>
              </a:ext>
            </a:extLst>
          </p:cNvPr>
          <p:cNvSpPr>
            <a:spLocks noGrp="1"/>
          </p:cNvSpPr>
          <p:nvPr>
            <p:ph type="title"/>
          </p:nvPr>
        </p:nvSpPr>
        <p:spPr/>
        <p:txBody>
          <a:bodyPr/>
          <a:lstStyle/>
          <a:p>
            <a:r>
              <a:rPr lang="zh-CN" altLang="en-US" dirty="0"/>
              <a:t>课堂互动</a:t>
            </a:r>
            <a:r>
              <a:rPr lang="en-US" altLang="zh-CN" dirty="0"/>
              <a:t>H2</a:t>
            </a:r>
            <a:endParaRPr lang="zh-CN" altLang="en-US" dirty="0"/>
          </a:p>
        </p:txBody>
      </p:sp>
      <p:sp>
        <p:nvSpPr>
          <p:cNvPr id="3" name="内容占位符 2">
            <a:extLst>
              <a:ext uri="{FF2B5EF4-FFF2-40B4-BE49-F238E27FC236}">
                <a16:creationId xmlns:a16="http://schemas.microsoft.com/office/drawing/2014/main" id="{588EFE30-BE98-4D89-8775-4EB1DC94530A}"/>
              </a:ext>
            </a:extLst>
          </p:cNvPr>
          <p:cNvSpPr>
            <a:spLocks noGrp="1"/>
          </p:cNvSpPr>
          <p:nvPr>
            <p:ph idx="1"/>
          </p:nvPr>
        </p:nvSpPr>
        <p:spPr>
          <a:xfrm>
            <a:off x="457200" y="1642187"/>
            <a:ext cx="8229600" cy="4525963"/>
          </a:xfrm>
        </p:spPr>
        <p:txBody>
          <a:bodyPr/>
          <a:lstStyle/>
          <a:p>
            <a:r>
              <a:rPr lang="en-US" altLang="zh-CN" dirty="0"/>
              <a:t>H2</a:t>
            </a:r>
            <a:r>
              <a:rPr lang="zh-CN" altLang="zh-CN" dirty="0"/>
              <a:t>、观看《痛苦的擢升》案例后思考（</a:t>
            </a:r>
            <a:r>
              <a:rPr lang="en-US" altLang="zh-CN" dirty="0"/>
              <a:t>5</a:t>
            </a:r>
            <a:r>
              <a:rPr lang="zh-CN" altLang="zh-CN" dirty="0"/>
              <a:t>分钟）</a:t>
            </a:r>
          </a:p>
          <a:p>
            <a:r>
              <a:rPr lang="en-US" altLang="zh-CN" dirty="0"/>
              <a:t>1</a:t>
            </a:r>
            <a:r>
              <a:rPr lang="zh-CN" altLang="zh-CN" dirty="0"/>
              <a:t>）章小明上任部门主管后遇到了哪些问题？</a:t>
            </a:r>
          </a:p>
          <a:p>
            <a:r>
              <a:rPr lang="en-US" altLang="zh-CN" dirty="0"/>
              <a:t>2</a:t>
            </a:r>
            <a:r>
              <a:rPr lang="zh-CN" altLang="zh-CN" dirty="0"/>
              <a:t>）他升任主管前后的工作和角色有何不同？</a:t>
            </a:r>
          </a:p>
          <a:p>
            <a:r>
              <a:rPr lang="en-US" altLang="zh-CN" dirty="0"/>
              <a:t>3</a:t>
            </a:r>
            <a:r>
              <a:rPr lang="zh-CN" altLang="zh-CN" dirty="0"/>
              <a:t>）他既敬业又懂技术为什么当主管不称职？</a:t>
            </a:r>
          </a:p>
          <a:p>
            <a:r>
              <a:rPr lang="en-US" altLang="zh-CN" dirty="0"/>
              <a:t>4</a:t>
            </a:r>
            <a:r>
              <a:rPr lang="zh-CN" altLang="zh-CN" dirty="0"/>
              <a:t>）你认为章小明应如何面对这些新的挑战？</a:t>
            </a:r>
          </a:p>
          <a:p>
            <a:endParaRPr lang="zh-CN" altLang="en-US" dirty="0"/>
          </a:p>
        </p:txBody>
      </p:sp>
    </p:spTree>
    <p:extLst>
      <p:ext uri="{BB962C8B-B14F-4D97-AF65-F5344CB8AC3E}">
        <p14:creationId xmlns:p14="http://schemas.microsoft.com/office/powerpoint/2010/main" val="1370029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45840"/>
            <a:ext cx="8229600" cy="1143000"/>
          </a:xfrm>
        </p:spPr>
        <p:txBody>
          <a:bodyPr/>
          <a:lstStyle/>
          <a:p>
            <a:r>
              <a:rPr lang="zh-CN" altLang="en-US" dirty="0"/>
              <a:t>案例分析与研讨：痛苦的擢升</a:t>
            </a:r>
          </a:p>
        </p:txBody>
      </p:sp>
      <p:sp>
        <p:nvSpPr>
          <p:cNvPr id="3" name="内容占位符 2"/>
          <p:cNvSpPr>
            <a:spLocks noGrp="1"/>
          </p:cNvSpPr>
          <p:nvPr>
            <p:ph idx="1"/>
          </p:nvPr>
        </p:nvSpPr>
        <p:spPr>
          <a:xfrm>
            <a:off x="313184" y="1988840"/>
            <a:ext cx="8507288" cy="1224136"/>
          </a:xfrm>
        </p:spPr>
        <p:txBody>
          <a:bodyPr/>
          <a:lstStyle/>
          <a:p>
            <a:r>
              <a:rPr lang="zh-CN" altLang="en-US" dirty="0"/>
              <a:t>请从章小明痛苦擢升的经历中，体验从业务骨干走到管理岗位上将面临的挑战。</a:t>
            </a:r>
          </a:p>
        </p:txBody>
      </p:sp>
      <p:sp>
        <p:nvSpPr>
          <p:cNvPr id="4" name="内容占位符 2"/>
          <p:cNvSpPr txBox="1">
            <a:spLocks/>
          </p:cNvSpPr>
          <p:nvPr/>
        </p:nvSpPr>
        <p:spPr>
          <a:xfrm>
            <a:off x="873187" y="3284984"/>
            <a:ext cx="7587245" cy="23762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u"/>
              <a:defRPr sz="3200" b="1" kern="1200">
                <a:solidFill>
                  <a:srgbClr val="336699"/>
                </a:solidFill>
                <a:latin typeface="黑体" pitchFamily="49" charset="-122"/>
                <a:ea typeface="黑体" pitchFamily="49" charset="-122"/>
                <a:cs typeface="+mn-cs"/>
              </a:defRPr>
            </a:lvl1pPr>
            <a:lvl2pPr marL="742950" indent="-285750" algn="l" defTabSz="914400" rtl="0" eaLnBrk="1" latinLnBrk="0" hangingPunct="1">
              <a:spcBef>
                <a:spcPct val="20000"/>
              </a:spcBef>
              <a:buFont typeface="Wingdings" pitchFamily="2" charset="2"/>
              <a:buChar char="l"/>
              <a:defRPr sz="2800" b="1" kern="1200">
                <a:solidFill>
                  <a:srgbClr val="336699"/>
                </a:solidFill>
                <a:latin typeface="黑体" pitchFamily="49" charset="-122"/>
                <a:ea typeface="黑体" pitchFamily="49" charset="-122"/>
                <a:cs typeface="+mn-cs"/>
              </a:defRPr>
            </a:lvl2pPr>
            <a:lvl3pPr marL="1143000" indent="-228600" algn="l" defTabSz="914400" rtl="0" eaLnBrk="1" latinLnBrk="0" hangingPunct="1">
              <a:spcBef>
                <a:spcPct val="20000"/>
              </a:spcBef>
              <a:buFont typeface="Wingdings" pitchFamily="2" charset="2"/>
              <a:buChar char="Ø"/>
              <a:defRPr sz="2400" b="1" kern="1200">
                <a:solidFill>
                  <a:srgbClr val="336699"/>
                </a:solidFill>
                <a:latin typeface="黑体" pitchFamily="49" charset="-122"/>
                <a:ea typeface="黑体" pitchFamily="49" charset="-122"/>
                <a:cs typeface="+mn-cs"/>
              </a:defRPr>
            </a:lvl3pPr>
            <a:lvl4pPr marL="1600200" indent="-228600" algn="l" defTabSz="914400" rtl="0" eaLnBrk="1" latinLnBrk="0" hangingPunct="1">
              <a:spcBef>
                <a:spcPct val="20000"/>
              </a:spcBef>
              <a:buFont typeface="Wingdings" pitchFamily="2" charset="2"/>
              <a:buChar char="n"/>
              <a:defRPr sz="2000" b="1" kern="1200">
                <a:solidFill>
                  <a:srgbClr val="336699"/>
                </a:solidFill>
                <a:latin typeface="黑体" pitchFamily="49" charset="-122"/>
                <a:ea typeface="黑体" pitchFamily="49" charset="-122"/>
                <a:cs typeface="+mn-cs"/>
              </a:defRPr>
            </a:lvl4pPr>
            <a:lvl5pPr marL="2057400" indent="-228600" algn="l" defTabSz="914400" rtl="0" eaLnBrk="1" latinLnBrk="0" hangingPunct="1">
              <a:spcBef>
                <a:spcPct val="20000"/>
              </a:spcBef>
              <a:buFont typeface="Wingdings" pitchFamily="2" charset="2"/>
              <a:buChar char="ü"/>
              <a:defRPr sz="2000" b="1" kern="1200">
                <a:solidFill>
                  <a:srgbClr val="336699"/>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sz="2800" dirty="0">
                <a:latin typeface="Arial" pitchFamily="34" charset="0"/>
                <a:cs typeface="Arial" pitchFamily="34" charset="0"/>
              </a:rPr>
              <a:t>1</a:t>
            </a:r>
            <a:r>
              <a:rPr lang="zh-CN" altLang="en-US" sz="2800" dirty="0">
                <a:latin typeface="Arial" pitchFamily="34" charset="0"/>
                <a:cs typeface="Arial" pitchFamily="34" charset="0"/>
              </a:rPr>
              <a:t>）章小明上任部门主管后遇到了哪些问题？</a:t>
            </a:r>
            <a:endParaRPr lang="en-US" altLang="zh-CN" sz="2800" dirty="0">
              <a:latin typeface="Arial" pitchFamily="34" charset="0"/>
              <a:cs typeface="Arial" pitchFamily="34" charset="0"/>
            </a:endParaRPr>
          </a:p>
          <a:p>
            <a:pPr marL="0" indent="0">
              <a:buFont typeface="Wingdings" pitchFamily="2" charset="2"/>
              <a:buNone/>
            </a:pPr>
            <a:r>
              <a:rPr lang="en-US" altLang="zh-CN" sz="2800" dirty="0">
                <a:latin typeface="Arial" pitchFamily="34" charset="0"/>
                <a:cs typeface="Arial" pitchFamily="34" charset="0"/>
              </a:rPr>
              <a:t>2</a:t>
            </a:r>
            <a:r>
              <a:rPr lang="zh-CN" altLang="en-US" sz="2800" dirty="0">
                <a:latin typeface="Arial" pitchFamily="34" charset="0"/>
                <a:cs typeface="Arial" pitchFamily="34" charset="0"/>
              </a:rPr>
              <a:t>）他升任主管前后的工作和角色有何不同？</a:t>
            </a:r>
            <a:endParaRPr lang="en-US" altLang="zh-CN" sz="2800" dirty="0">
              <a:latin typeface="Arial" pitchFamily="34" charset="0"/>
              <a:cs typeface="Arial" pitchFamily="34" charset="0"/>
            </a:endParaRPr>
          </a:p>
          <a:p>
            <a:pPr marL="0" indent="0">
              <a:buFont typeface="Wingdings" pitchFamily="2" charset="2"/>
              <a:buNone/>
            </a:pPr>
            <a:r>
              <a:rPr lang="en-US" altLang="zh-CN" sz="2800" dirty="0">
                <a:latin typeface="Arial" pitchFamily="34" charset="0"/>
                <a:cs typeface="Arial" pitchFamily="34" charset="0"/>
              </a:rPr>
              <a:t>3</a:t>
            </a:r>
            <a:r>
              <a:rPr lang="zh-CN" altLang="en-US" sz="2800" dirty="0">
                <a:latin typeface="Arial" pitchFamily="34" charset="0"/>
                <a:cs typeface="Arial" pitchFamily="34" charset="0"/>
              </a:rPr>
              <a:t>）他既敬业又懂技术为什么当主管不称职？</a:t>
            </a:r>
            <a:endParaRPr lang="en-US" altLang="zh-CN" sz="2800" dirty="0">
              <a:latin typeface="Arial" pitchFamily="34" charset="0"/>
              <a:cs typeface="Arial" pitchFamily="34" charset="0"/>
            </a:endParaRPr>
          </a:p>
          <a:p>
            <a:pPr marL="0" indent="0">
              <a:buFont typeface="Wingdings" pitchFamily="2" charset="2"/>
              <a:buNone/>
            </a:pPr>
            <a:r>
              <a:rPr lang="en-US" altLang="zh-CN" sz="2800" dirty="0">
                <a:latin typeface="Arial" pitchFamily="34" charset="0"/>
                <a:cs typeface="Arial" pitchFamily="34" charset="0"/>
              </a:rPr>
              <a:t>4</a:t>
            </a:r>
            <a:r>
              <a:rPr lang="zh-CN" altLang="en-US" sz="2800" dirty="0">
                <a:latin typeface="Arial" pitchFamily="34" charset="0"/>
                <a:cs typeface="Arial" pitchFamily="34" charset="0"/>
              </a:rPr>
              <a:t>）你认为章小明应如何面对这些新的挑战？</a:t>
            </a:r>
            <a:endParaRPr lang="en-US" altLang="zh-CN" sz="2800" dirty="0">
              <a:latin typeface="Arial" pitchFamily="34" charset="0"/>
              <a:cs typeface="Arial" pitchFamily="34" charset="0"/>
            </a:endParaRPr>
          </a:p>
        </p:txBody>
      </p:sp>
    </p:spTree>
    <p:extLst>
      <p:ext uri="{BB962C8B-B14F-4D97-AF65-F5344CB8AC3E}">
        <p14:creationId xmlns:p14="http://schemas.microsoft.com/office/powerpoint/2010/main" val="3843136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p:spPr>
        <p:txBody>
          <a:bodyPr/>
          <a:lstStyle>
            <a:lvl1pPr defTabSz="893361" eaLnBrk="0" hangingPunct="0">
              <a:defRPr kumimoji="1" sz="4100" b="1">
                <a:solidFill>
                  <a:schemeClr val="tx1"/>
                </a:solidFill>
                <a:latin typeface="Arial" pitchFamily="34" charset="0"/>
                <a:ea typeface="黑体" pitchFamily="49" charset="-122"/>
              </a:defRPr>
            </a:lvl1pPr>
            <a:lvl2pPr marL="692207" indent="-266233" defTabSz="893361" eaLnBrk="0" hangingPunct="0">
              <a:defRPr kumimoji="1" sz="4100" b="1">
                <a:solidFill>
                  <a:schemeClr val="tx1"/>
                </a:solidFill>
                <a:latin typeface="Arial" pitchFamily="34" charset="0"/>
                <a:ea typeface="黑体" pitchFamily="49" charset="-122"/>
              </a:defRPr>
            </a:lvl2pPr>
            <a:lvl3pPr marL="1064933" indent="-212987" defTabSz="893361" eaLnBrk="0" hangingPunct="0">
              <a:defRPr kumimoji="1" sz="4100" b="1">
                <a:solidFill>
                  <a:schemeClr val="tx1"/>
                </a:solidFill>
                <a:latin typeface="Arial" pitchFamily="34" charset="0"/>
                <a:ea typeface="黑体" pitchFamily="49" charset="-122"/>
              </a:defRPr>
            </a:lvl3pPr>
            <a:lvl4pPr marL="1490906" indent="-212987" defTabSz="893361" eaLnBrk="0" hangingPunct="0">
              <a:defRPr kumimoji="1" sz="4100" b="1">
                <a:solidFill>
                  <a:schemeClr val="tx1"/>
                </a:solidFill>
                <a:latin typeface="Arial" pitchFamily="34" charset="0"/>
                <a:ea typeface="黑体" pitchFamily="49" charset="-122"/>
              </a:defRPr>
            </a:lvl4pPr>
            <a:lvl5pPr marL="1916880" indent="-212987" defTabSz="893361" eaLnBrk="0" hangingPunct="0">
              <a:defRPr kumimoji="1" sz="4100" b="1">
                <a:solidFill>
                  <a:schemeClr val="tx1"/>
                </a:solidFill>
                <a:latin typeface="Arial" pitchFamily="34" charset="0"/>
                <a:ea typeface="黑体" pitchFamily="49" charset="-122"/>
              </a:defRPr>
            </a:lvl5pPr>
            <a:lvl6pPr marL="234285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68826"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94799"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620773" indent="-212987" algn="ctr" defTabSz="893361"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C2557124-8296-40A6-B59B-CC33ED149D10}" type="slidenum">
              <a:rPr kumimoji="0" lang="en-US" altLang="zh-CN" sz="1400" b="0"/>
              <a:pPr eaLnBrk="1" hangingPunct="1"/>
              <a:t>26</a:t>
            </a:fld>
            <a:endParaRPr kumimoji="0" lang="en-US" altLang="zh-CN" sz="1400" b="0"/>
          </a:p>
        </p:txBody>
      </p:sp>
      <p:pic>
        <p:nvPicPr>
          <p:cNvPr id="82947" name="Picture 2" descr="离开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41" y="1184955"/>
            <a:ext cx="3736800" cy="498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3"/>
          <p:cNvSpPr txBox="1">
            <a:spLocks noChangeArrowheads="1"/>
          </p:cNvSpPr>
          <p:nvPr/>
        </p:nvSpPr>
        <p:spPr bwMode="auto">
          <a:xfrm>
            <a:off x="4644008" y="2060848"/>
            <a:ext cx="4154400" cy="223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156" tIns="42567" rIns="85156" bIns="42567">
            <a:spAutoFit/>
          </a:bodyPr>
          <a:lstStyle>
            <a:lvl1pPr defTabSz="912813" eaLnBrk="0" hangingPunct="0">
              <a:defRPr kumimoji="1" sz="4400" b="1">
                <a:solidFill>
                  <a:schemeClr val="tx1"/>
                </a:solidFill>
                <a:latin typeface="Arial" pitchFamily="34" charset="0"/>
                <a:ea typeface="黑体" pitchFamily="49" charset="-122"/>
              </a:defRPr>
            </a:lvl1pPr>
            <a:lvl2pPr marL="742950" indent="-285750" defTabSz="912813" eaLnBrk="0" hangingPunct="0">
              <a:defRPr kumimoji="1" sz="4400" b="1">
                <a:solidFill>
                  <a:schemeClr val="tx1"/>
                </a:solidFill>
                <a:latin typeface="Arial" pitchFamily="34" charset="0"/>
                <a:ea typeface="黑体" pitchFamily="49" charset="-122"/>
              </a:defRPr>
            </a:lvl2pPr>
            <a:lvl3pPr marL="1143000" indent="-228600" defTabSz="912813" eaLnBrk="0" hangingPunct="0">
              <a:defRPr kumimoji="1" sz="4400" b="1">
                <a:solidFill>
                  <a:schemeClr val="tx1"/>
                </a:solidFill>
                <a:latin typeface="Arial" pitchFamily="34" charset="0"/>
                <a:ea typeface="黑体" pitchFamily="49" charset="-122"/>
              </a:defRPr>
            </a:lvl3pPr>
            <a:lvl4pPr marL="1600200" indent="-228600" defTabSz="912813" eaLnBrk="0" hangingPunct="0">
              <a:defRPr kumimoji="1" sz="4400" b="1">
                <a:solidFill>
                  <a:schemeClr val="tx1"/>
                </a:solidFill>
                <a:latin typeface="Arial" pitchFamily="34" charset="0"/>
                <a:ea typeface="黑体" pitchFamily="49" charset="-122"/>
              </a:defRPr>
            </a:lvl4pPr>
            <a:lvl5pPr marL="2057400" indent="-228600" defTabSz="912813" eaLnBrk="0" hangingPunct="0">
              <a:defRPr kumimoji="1" sz="4400" b="1">
                <a:solidFill>
                  <a:schemeClr val="tx1"/>
                </a:solidFill>
                <a:latin typeface="Arial" pitchFamily="34" charset="0"/>
                <a:ea typeface="黑体" pitchFamily="49" charset="-122"/>
              </a:defRPr>
            </a:lvl5pPr>
            <a:lvl6pPr marL="25146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6pPr>
            <a:lvl7pPr marL="29718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7pPr>
            <a:lvl8pPr marL="34290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8pPr>
            <a:lvl9pPr marL="3886200" indent="-228600" algn="ctr" defTabSz="912813" eaLnBrk="0" fontAlgn="base" hangingPunct="0">
              <a:spcBef>
                <a:spcPct val="0"/>
              </a:spcBef>
              <a:spcAft>
                <a:spcPct val="0"/>
              </a:spcAft>
              <a:defRPr kumimoji="1" sz="4400" b="1">
                <a:solidFill>
                  <a:schemeClr val="tx1"/>
                </a:solidFill>
                <a:latin typeface="Arial" pitchFamily="34" charset="0"/>
                <a:ea typeface="黑体" pitchFamily="49" charset="-122"/>
              </a:defRPr>
            </a:lvl9pPr>
          </a:lstStyle>
          <a:p>
            <a:pPr algn="l" eaLnBrk="1" hangingPunct="1">
              <a:lnSpc>
                <a:spcPct val="120000"/>
              </a:lnSpc>
            </a:pPr>
            <a:r>
              <a:rPr lang="zh-CN" altLang="en-US" sz="4000" dirty="0">
                <a:solidFill>
                  <a:srgbClr val="336699"/>
                </a:solidFill>
                <a:latin typeface="Times New Roman" pitchFamily="18" charset="0"/>
              </a:rPr>
              <a:t>很多主管人员面临与章小明和布兰迪一样的问题。</a:t>
            </a:r>
            <a:endParaRPr lang="zh-CN" altLang="en-US" sz="2000" dirty="0">
              <a:solidFill>
                <a:srgbClr val="336699"/>
              </a:solidFill>
              <a:latin typeface="Times New Roman" pitchFamily="18" charset="0"/>
            </a:endParaRPr>
          </a:p>
        </p:txBody>
      </p:sp>
    </p:spTree>
    <p:extLst>
      <p:ext uri="{BB962C8B-B14F-4D97-AF65-F5344CB8AC3E}">
        <p14:creationId xmlns:p14="http://schemas.microsoft.com/office/powerpoint/2010/main" val="288468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132856"/>
            <a:ext cx="8451341" cy="3960440"/>
          </a:xfrm>
        </p:spPr>
        <p:txBody>
          <a:bodyPr/>
          <a:lstStyle/>
          <a:p>
            <a:pPr marL="0" indent="0">
              <a:buNone/>
            </a:pPr>
            <a:r>
              <a:rPr lang="en-US" altLang="zh-CN" dirty="0"/>
              <a:t>1</a:t>
            </a:r>
            <a:r>
              <a:rPr lang="zh-CN" altLang="en-US" dirty="0"/>
              <a:t>）章小明上任部门主管后遇到了哪些问题？</a:t>
            </a:r>
            <a:endParaRPr lang="en-US" altLang="zh-CN" dirty="0"/>
          </a:p>
          <a:p>
            <a:pPr lvl="1">
              <a:buFont typeface="Wingdings" pitchFamily="2" charset="2"/>
              <a:buChar char="Ø"/>
            </a:pPr>
            <a:r>
              <a:rPr lang="zh-CN" altLang="en-US" sz="3200" dirty="0"/>
              <a:t>得到升迁被肯定，但要处理比自己资深  的同仁心理不平衡的问题；</a:t>
            </a:r>
            <a:endParaRPr lang="en-US" altLang="zh-CN" sz="3200" dirty="0"/>
          </a:p>
          <a:p>
            <a:pPr lvl="1">
              <a:buFont typeface="Wingdings" pitchFamily="2" charset="2"/>
              <a:buChar char="Ø"/>
            </a:pPr>
            <a:r>
              <a:rPr lang="zh-CN" altLang="en-US" sz="3200" dirty="0"/>
              <a:t>主管不是孤立完成自己负责范围的工作，而是须透过他人的配合才能把事情完成；</a:t>
            </a:r>
            <a:endParaRPr lang="en-US" altLang="zh-CN" sz="3200" dirty="0"/>
          </a:p>
          <a:p>
            <a:pPr lvl="1">
              <a:buFont typeface="Wingdings" pitchFamily="2" charset="2"/>
              <a:buChar char="Ø"/>
            </a:pPr>
            <a:r>
              <a:rPr lang="zh-CN" altLang="en-US" sz="3200" dirty="0"/>
              <a:t>胜任主管的职责不是靠自己的技术能力，而是要靠部门责任的团体共担。</a:t>
            </a:r>
            <a:endParaRPr lang="en-US" altLang="zh-CN" sz="3200" dirty="0"/>
          </a:p>
          <a:p>
            <a:pPr lvl="1"/>
            <a:endParaRPr lang="en-US" altLang="zh-CN" sz="3200" dirty="0"/>
          </a:p>
        </p:txBody>
      </p:sp>
      <p:sp>
        <p:nvSpPr>
          <p:cNvPr id="5" name="标题 1"/>
          <p:cNvSpPr>
            <a:spLocks noGrp="1"/>
          </p:cNvSpPr>
          <p:nvPr>
            <p:ph type="title"/>
          </p:nvPr>
        </p:nvSpPr>
        <p:spPr>
          <a:xfrm>
            <a:off x="457200" y="917848"/>
            <a:ext cx="8229600" cy="1143000"/>
          </a:xfrm>
        </p:spPr>
        <p:txBody>
          <a:bodyPr/>
          <a:lstStyle/>
          <a:p>
            <a:r>
              <a:rPr lang="zh-CN" altLang="en-US" dirty="0"/>
              <a:t>案例分析与研讨：痛苦的擢升</a:t>
            </a:r>
          </a:p>
        </p:txBody>
      </p:sp>
    </p:spTree>
    <p:extLst>
      <p:ext uri="{BB962C8B-B14F-4D97-AF65-F5344CB8AC3E}">
        <p14:creationId xmlns:p14="http://schemas.microsoft.com/office/powerpoint/2010/main" val="154129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39DBBCD-7615-4C75-89A4-2260CFF23BED}"/>
              </a:ext>
            </a:extLst>
          </p:cNvPr>
          <p:cNvSpPr>
            <a:spLocks noGrp="1" noChangeArrowheads="1"/>
          </p:cNvSpPr>
          <p:nvPr>
            <p:ph type="title"/>
          </p:nvPr>
        </p:nvSpPr>
        <p:spPr bwMode="auto">
          <a:xfrm>
            <a:off x="395288" y="476250"/>
            <a:ext cx="82359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b="1" dirty="0">
                <a:solidFill>
                  <a:srgbClr val="FF0000"/>
                </a:solidFill>
              </a:rPr>
              <a:t>带给您场景化赋能的培训体验</a:t>
            </a:r>
            <a:br>
              <a:rPr lang="en-US" altLang="zh-CN" b="1" dirty="0">
                <a:solidFill>
                  <a:srgbClr val="FF0000"/>
                </a:solidFill>
              </a:rPr>
            </a:br>
            <a:r>
              <a:rPr lang="zh-CN" altLang="en-US" b="1" dirty="0">
                <a:solidFill>
                  <a:srgbClr val="FF0000"/>
                </a:solidFill>
              </a:rPr>
              <a:t>（一）</a:t>
            </a:r>
          </a:p>
        </p:txBody>
      </p:sp>
      <p:sp>
        <p:nvSpPr>
          <p:cNvPr id="40963" name="灯片编号占位符 3">
            <a:extLst>
              <a:ext uri="{FF2B5EF4-FFF2-40B4-BE49-F238E27FC236}">
                <a16:creationId xmlns:a16="http://schemas.microsoft.com/office/drawing/2014/main" id="{21BAD513-C701-4157-A482-B0E7ED7B50F2}"/>
              </a:ext>
            </a:extLst>
          </p:cNvPr>
          <p:cNvSpPr>
            <a:spLocks noGrp="1"/>
          </p:cNvSpPr>
          <p:nvPr>
            <p:ph type="sldNum" sz="quarter" idx="4294967295"/>
          </p:nvPr>
        </p:nvSpPr>
        <p:spPr bwMode="auto">
          <a:xfrm>
            <a:off x="6546850" y="6245225"/>
            <a:ext cx="2143125" cy="477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607" tIns="44311" rIns="88607" bIns="44311"/>
          <a:lstStyle>
            <a:lvl1pPr defTabSz="885825">
              <a:defRPr sz="1400">
                <a:solidFill>
                  <a:schemeClr val="tx1"/>
                </a:solidFill>
                <a:latin typeface="Arial" panose="020B0604020202020204" pitchFamily="34" charset="0"/>
                <a:ea typeface="宋体" panose="02010600030101010101" pitchFamily="2" charset="-122"/>
              </a:defRPr>
            </a:lvl1pPr>
            <a:lvl2pPr marL="742950" indent="-285750" defTabSz="885825">
              <a:defRPr sz="1400">
                <a:solidFill>
                  <a:schemeClr val="tx1"/>
                </a:solidFill>
                <a:latin typeface="Arial" panose="020B0604020202020204" pitchFamily="34" charset="0"/>
                <a:ea typeface="宋体" panose="02010600030101010101" pitchFamily="2" charset="-122"/>
              </a:defRPr>
            </a:lvl2pPr>
            <a:lvl3pPr marL="1143000" indent="-228600" defTabSz="885825">
              <a:defRPr sz="1400">
                <a:solidFill>
                  <a:schemeClr val="tx1"/>
                </a:solidFill>
                <a:latin typeface="Arial" panose="020B0604020202020204" pitchFamily="34" charset="0"/>
                <a:ea typeface="宋体" panose="02010600030101010101" pitchFamily="2" charset="-122"/>
              </a:defRPr>
            </a:lvl3pPr>
            <a:lvl4pPr marL="1600200" indent="-228600" defTabSz="885825">
              <a:defRPr sz="1400">
                <a:solidFill>
                  <a:schemeClr val="tx1"/>
                </a:solidFill>
                <a:latin typeface="Arial" panose="020B0604020202020204" pitchFamily="34" charset="0"/>
                <a:ea typeface="宋体" panose="02010600030101010101" pitchFamily="2" charset="-122"/>
              </a:defRPr>
            </a:lvl4pPr>
            <a:lvl5pPr marL="2057400" indent="-228600" defTabSz="885825">
              <a:defRPr sz="1400">
                <a:solidFill>
                  <a:schemeClr val="tx1"/>
                </a:solidFill>
                <a:latin typeface="Arial" panose="020B0604020202020204" pitchFamily="34" charset="0"/>
                <a:ea typeface="宋体" panose="02010600030101010101" pitchFamily="2" charset="-122"/>
              </a:defRPr>
            </a:lvl5pPr>
            <a:lvl6pPr marL="25146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r" eaLnBrk="1" hangingPunct="1"/>
            <a:fld id="{9214F780-1869-4781-AC7C-1A6C2853CA21}" type="slidenum">
              <a:rPr lang="en-US" altLang="zh-CN">
                <a:solidFill>
                  <a:srgbClr val="000000"/>
                </a:solidFill>
              </a:rPr>
              <a:pPr algn="r" eaLnBrk="1" hangingPunct="1"/>
              <a:t>28</a:t>
            </a:fld>
            <a:endParaRPr lang="en-US" altLang="zh-CN">
              <a:solidFill>
                <a:srgbClr val="000000"/>
              </a:solidFill>
            </a:endParaRPr>
          </a:p>
        </p:txBody>
      </p:sp>
      <p:pic>
        <p:nvPicPr>
          <p:cNvPr id="40964" name="图片 5" descr="正在游泳的人&#10;&#10;描述已自动生成">
            <a:extLst>
              <a:ext uri="{FF2B5EF4-FFF2-40B4-BE49-F238E27FC236}">
                <a16:creationId xmlns:a16="http://schemas.microsoft.com/office/drawing/2014/main" id="{3F643401-8B80-4773-B1EA-5141F131B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46275"/>
            <a:ext cx="64166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F92B0-F9A5-48A3-89A2-3E25CB275658}"/>
              </a:ext>
            </a:extLst>
          </p:cNvPr>
          <p:cNvSpPr>
            <a:spLocks noGrp="1"/>
          </p:cNvSpPr>
          <p:nvPr>
            <p:ph type="title"/>
          </p:nvPr>
        </p:nvSpPr>
        <p:spPr>
          <a:xfrm>
            <a:off x="106363" y="908050"/>
            <a:ext cx="8713787" cy="1077913"/>
          </a:xfrm>
        </p:spPr>
        <p:txBody>
          <a:bodyPr>
            <a:normAutofit fontScale="90000"/>
          </a:bodyPr>
          <a:lstStyle/>
          <a:p>
            <a:pPr>
              <a:defRPr/>
            </a:pPr>
            <a:r>
              <a:rPr lang="zh-CN" altLang="en-US" sz="4000" dirty="0"/>
              <a:t>活动体验：领导促进绩效转化的管理职责</a:t>
            </a:r>
          </a:p>
        </p:txBody>
      </p:sp>
      <p:sp>
        <p:nvSpPr>
          <p:cNvPr id="3" name="内容占位符 2">
            <a:extLst>
              <a:ext uri="{FF2B5EF4-FFF2-40B4-BE49-F238E27FC236}">
                <a16:creationId xmlns:a16="http://schemas.microsoft.com/office/drawing/2014/main" id="{BA37DDF2-3337-440D-824D-B078965E25E9}"/>
              </a:ext>
            </a:extLst>
          </p:cNvPr>
          <p:cNvSpPr>
            <a:spLocks noGrp="1"/>
          </p:cNvSpPr>
          <p:nvPr>
            <p:ph idx="1"/>
          </p:nvPr>
        </p:nvSpPr>
        <p:spPr>
          <a:xfrm>
            <a:off x="323850" y="1989138"/>
            <a:ext cx="8713788" cy="4464050"/>
          </a:xfrm>
        </p:spPr>
        <p:txBody>
          <a:bodyPr>
            <a:noAutofit/>
          </a:bodyPr>
          <a:lstStyle/>
          <a:p>
            <a:pPr>
              <a:lnSpc>
                <a:spcPct val="120000"/>
              </a:lnSpc>
              <a:spcBef>
                <a:spcPts val="0"/>
              </a:spcBef>
              <a:defRPr/>
            </a:pPr>
            <a:r>
              <a:rPr lang="en-US" altLang="zh-CN" dirty="0"/>
              <a:t> </a:t>
            </a:r>
            <a:r>
              <a:rPr lang="zh-CN" altLang="en-US" dirty="0"/>
              <a:t>请阅读任务单，并熟悉活动所用的组件。</a:t>
            </a:r>
            <a:endParaRPr lang="en-US" altLang="zh-CN" dirty="0"/>
          </a:p>
          <a:p>
            <a:pPr marL="0" indent="0">
              <a:lnSpc>
                <a:spcPct val="120000"/>
              </a:lnSpc>
              <a:spcBef>
                <a:spcPts val="0"/>
              </a:spcBef>
              <a:buFontTx/>
              <a:buNone/>
              <a:defRPr/>
            </a:pPr>
            <a:r>
              <a:rPr lang="en-US" altLang="zh-CN" dirty="0"/>
              <a:t>  </a:t>
            </a:r>
            <a:r>
              <a:rPr lang="zh-CN" altLang="en-US" dirty="0"/>
              <a:t>（</a:t>
            </a:r>
            <a:r>
              <a:rPr lang="en-US" altLang="zh-CN" dirty="0"/>
              <a:t>10</a:t>
            </a:r>
            <a:r>
              <a:rPr lang="zh-CN" altLang="en-US" dirty="0"/>
              <a:t>分钟）</a:t>
            </a:r>
            <a:endParaRPr lang="en-US" altLang="zh-CN" dirty="0"/>
          </a:p>
          <a:p>
            <a:pPr>
              <a:lnSpc>
                <a:spcPct val="120000"/>
              </a:lnSpc>
              <a:spcBef>
                <a:spcPts val="0"/>
              </a:spcBef>
              <a:defRPr/>
            </a:pPr>
            <a:r>
              <a:rPr lang="zh-CN" altLang="en-US" dirty="0"/>
              <a:t> 请用</a:t>
            </a:r>
            <a:r>
              <a:rPr lang="en-US" altLang="zh-CN" dirty="0"/>
              <a:t>20</a:t>
            </a:r>
            <a:r>
              <a:rPr lang="zh-CN" altLang="en-US" dirty="0"/>
              <a:t>分钟时间完成任务，并达到任务单的</a:t>
            </a:r>
            <a:endParaRPr lang="en-US" altLang="zh-CN" dirty="0"/>
          </a:p>
          <a:p>
            <a:pPr marL="0" indent="0">
              <a:lnSpc>
                <a:spcPct val="120000"/>
              </a:lnSpc>
              <a:spcBef>
                <a:spcPts val="0"/>
              </a:spcBef>
              <a:buFontTx/>
              <a:buNone/>
              <a:defRPr/>
            </a:pPr>
            <a:r>
              <a:rPr lang="en-US" altLang="zh-CN" dirty="0"/>
              <a:t>     </a:t>
            </a:r>
            <a:r>
              <a:rPr lang="zh-CN" altLang="en-US" dirty="0"/>
              <a:t>要求。</a:t>
            </a:r>
            <a:endParaRPr lang="en-US" altLang="zh-CN" dirty="0"/>
          </a:p>
          <a:p>
            <a:pPr>
              <a:lnSpc>
                <a:spcPct val="120000"/>
              </a:lnSpc>
              <a:spcBef>
                <a:spcPts val="0"/>
              </a:spcBef>
              <a:defRPr/>
            </a:pPr>
            <a:r>
              <a:rPr lang="en-US" altLang="zh-CN" dirty="0"/>
              <a:t> </a:t>
            </a:r>
            <a:r>
              <a:rPr lang="zh-CN" altLang="en-US" dirty="0"/>
              <a:t>请用</a:t>
            </a:r>
            <a:r>
              <a:rPr lang="en-US" altLang="zh-CN" dirty="0"/>
              <a:t>10</a:t>
            </a:r>
            <a:r>
              <a:rPr lang="zh-CN" altLang="en-US" dirty="0"/>
              <a:t>分钟时间评估工作绩效，并准备做第</a:t>
            </a:r>
            <a:endParaRPr lang="en-US" altLang="zh-CN" dirty="0"/>
          </a:p>
          <a:p>
            <a:pPr marL="0" indent="0">
              <a:lnSpc>
                <a:spcPct val="120000"/>
              </a:lnSpc>
              <a:spcBef>
                <a:spcPts val="0"/>
              </a:spcBef>
              <a:buFontTx/>
              <a:buNone/>
              <a:defRPr/>
            </a:pPr>
            <a:r>
              <a:rPr lang="en-US" altLang="zh-CN" dirty="0"/>
              <a:t>     </a:t>
            </a:r>
            <a:r>
              <a:rPr lang="zh-CN" altLang="en-US" dirty="0"/>
              <a:t>二次比赛。</a:t>
            </a:r>
            <a:endParaRPr lang="en-US" altLang="zh-CN" dirty="0"/>
          </a:p>
          <a:p>
            <a:pPr>
              <a:lnSpc>
                <a:spcPct val="120000"/>
              </a:lnSpc>
              <a:spcBef>
                <a:spcPts val="0"/>
              </a:spcBef>
              <a:defRPr/>
            </a:pPr>
            <a:r>
              <a:rPr lang="en-US" altLang="zh-CN" dirty="0"/>
              <a:t> </a:t>
            </a:r>
            <a:r>
              <a:rPr lang="zh-CN" altLang="en-US" dirty="0"/>
              <a:t>第二次比赛开始，</a:t>
            </a:r>
            <a:r>
              <a:rPr lang="en-US" altLang="zh-CN" dirty="0"/>
              <a:t>10</a:t>
            </a:r>
            <a:r>
              <a:rPr lang="zh-CN" altLang="en-US" dirty="0"/>
              <a:t>分钟后交付成果。</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15"/>
          <p:cNvSpPr>
            <a:spLocks noGrp="1" noChangeArrowheads="1"/>
          </p:cNvSpPr>
          <p:nvPr>
            <p:ph type="ctrTitle"/>
          </p:nvPr>
        </p:nvSpPr>
        <p:spPr>
          <a:xfrm>
            <a:off x="1143000" y="2338083"/>
            <a:ext cx="6858000" cy="1302544"/>
          </a:xfrm>
        </p:spPr>
        <p:txBody>
          <a:bodyPr/>
          <a:lstStyle/>
          <a:p>
            <a:r>
              <a:rPr lang="zh-CN" altLang="en-US" sz="5400" dirty="0"/>
              <a:t>大格局大布局大思维</a:t>
            </a:r>
          </a:p>
        </p:txBody>
      </p:sp>
    </p:spTree>
    <p:extLst>
      <p:ext uri="{BB962C8B-B14F-4D97-AF65-F5344CB8AC3E}">
        <p14:creationId xmlns:p14="http://schemas.microsoft.com/office/powerpoint/2010/main" val="1972464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8E6DBD3-C99E-4984-80AB-5D616427C923}"/>
              </a:ext>
            </a:extLst>
          </p:cNvPr>
          <p:cNvSpPr>
            <a:spLocks noGrp="1" noChangeArrowheads="1"/>
          </p:cNvSpPr>
          <p:nvPr>
            <p:ph type="title"/>
          </p:nvPr>
        </p:nvSpPr>
        <p:spPr bwMode="auto">
          <a:xfrm>
            <a:off x="107950" y="766763"/>
            <a:ext cx="8713788" cy="1077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t>活动分析：什么影响了任务的达成？</a:t>
            </a:r>
          </a:p>
        </p:txBody>
      </p:sp>
      <p:sp>
        <p:nvSpPr>
          <p:cNvPr id="3" name="内容占位符 2">
            <a:extLst>
              <a:ext uri="{FF2B5EF4-FFF2-40B4-BE49-F238E27FC236}">
                <a16:creationId xmlns:a16="http://schemas.microsoft.com/office/drawing/2014/main" id="{21885FA5-796C-4246-9342-543123D40F69}"/>
              </a:ext>
            </a:extLst>
          </p:cNvPr>
          <p:cNvSpPr>
            <a:spLocks noGrp="1"/>
          </p:cNvSpPr>
          <p:nvPr>
            <p:ph idx="1"/>
          </p:nvPr>
        </p:nvSpPr>
        <p:spPr>
          <a:xfrm>
            <a:off x="639763" y="1773238"/>
            <a:ext cx="7864475" cy="4895850"/>
          </a:xfrm>
        </p:spPr>
        <p:txBody>
          <a:bodyPr>
            <a:noAutofit/>
          </a:bodyPr>
          <a:lstStyle/>
          <a:p>
            <a:pPr>
              <a:lnSpc>
                <a:spcPct val="120000"/>
              </a:lnSpc>
              <a:spcBef>
                <a:spcPts val="0"/>
              </a:spcBef>
              <a:defRPr/>
            </a:pPr>
            <a:r>
              <a:rPr lang="en-US" altLang="zh-CN" dirty="0"/>
              <a:t> </a:t>
            </a:r>
            <a:r>
              <a:rPr lang="zh-CN" altLang="en-US" dirty="0"/>
              <a:t>接到任务的</a:t>
            </a:r>
            <a:r>
              <a:rPr lang="en-US" altLang="zh-CN" dirty="0"/>
              <a:t>10</a:t>
            </a:r>
            <a:r>
              <a:rPr lang="zh-CN" altLang="en-US" dirty="0"/>
              <a:t>分钟内：</a:t>
            </a:r>
            <a:endParaRPr lang="en-US" altLang="zh-CN" dirty="0"/>
          </a:p>
          <a:p>
            <a:pPr marL="0" indent="0">
              <a:lnSpc>
                <a:spcPct val="120000"/>
              </a:lnSpc>
              <a:spcBef>
                <a:spcPts val="0"/>
              </a:spcBef>
              <a:buFontTx/>
              <a:buNone/>
              <a:defRPr/>
            </a:pPr>
            <a:r>
              <a:rPr lang="en-US" altLang="zh-CN" dirty="0"/>
              <a:t>     </a:t>
            </a:r>
            <a:r>
              <a:rPr lang="zh-CN" altLang="en-US" sz="2800" dirty="0"/>
              <a:t>厘清目标和影响任务完成的绩效标准了吗？</a:t>
            </a:r>
            <a:endParaRPr lang="en-US" altLang="zh-CN" dirty="0"/>
          </a:p>
          <a:p>
            <a:pPr>
              <a:lnSpc>
                <a:spcPct val="120000"/>
              </a:lnSpc>
              <a:spcBef>
                <a:spcPts val="0"/>
              </a:spcBef>
              <a:defRPr/>
            </a:pPr>
            <a:r>
              <a:rPr lang="en-US" altLang="zh-CN" dirty="0"/>
              <a:t> </a:t>
            </a:r>
            <a:r>
              <a:rPr lang="zh-CN" altLang="en-US" dirty="0"/>
              <a:t>实施过程的</a:t>
            </a:r>
            <a:r>
              <a:rPr lang="en-US" altLang="zh-CN" dirty="0"/>
              <a:t>20</a:t>
            </a:r>
            <a:r>
              <a:rPr lang="zh-CN" altLang="en-US" dirty="0"/>
              <a:t>分钟内：</a:t>
            </a:r>
            <a:endParaRPr lang="en-US" altLang="zh-CN" dirty="0"/>
          </a:p>
          <a:p>
            <a:pPr marL="0" indent="0">
              <a:lnSpc>
                <a:spcPct val="120000"/>
              </a:lnSpc>
              <a:spcBef>
                <a:spcPts val="0"/>
              </a:spcBef>
              <a:buFontTx/>
              <a:buNone/>
              <a:defRPr/>
            </a:pPr>
            <a:r>
              <a:rPr lang="en-US" altLang="zh-CN" dirty="0"/>
              <a:t>     </a:t>
            </a:r>
            <a:r>
              <a:rPr lang="zh-CN" altLang="en-US" sz="2800" dirty="0"/>
              <a:t>是否通过分工把目标分解到每个人的身上？</a:t>
            </a:r>
            <a:endParaRPr lang="en-US" altLang="zh-CN" sz="2800" dirty="0"/>
          </a:p>
          <a:p>
            <a:pPr>
              <a:lnSpc>
                <a:spcPct val="120000"/>
              </a:lnSpc>
              <a:spcBef>
                <a:spcPts val="0"/>
              </a:spcBef>
              <a:defRPr/>
            </a:pPr>
            <a:r>
              <a:rPr lang="en-US" altLang="zh-CN" dirty="0"/>
              <a:t> </a:t>
            </a:r>
            <a:r>
              <a:rPr lang="zh-CN" altLang="en-US" dirty="0"/>
              <a:t>检查成果的</a:t>
            </a:r>
            <a:r>
              <a:rPr lang="en-US" altLang="zh-CN" dirty="0"/>
              <a:t>10</a:t>
            </a:r>
            <a:r>
              <a:rPr lang="zh-CN" altLang="en-US" dirty="0"/>
              <a:t>分钟内：</a:t>
            </a:r>
            <a:endParaRPr lang="en-US" altLang="zh-CN" dirty="0"/>
          </a:p>
          <a:p>
            <a:pPr marL="0" indent="0">
              <a:lnSpc>
                <a:spcPct val="120000"/>
              </a:lnSpc>
              <a:spcBef>
                <a:spcPts val="0"/>
              </a:spcBef>
              <a:buFontTx/>
              <a:buNone/>
              <a:defRPr/>
            </a:pPr>
            <a:r>
              <a:rPr lang="en-US" altLang="zh-CN" dirty="0"/>
              <a:t>     </a:t>
            </a:r>
            <a:r>
              <a:rPr lang="zh-CN" altLang="en-US" sz="2800" dirty="0"/>
              <a:t>抓到影响工作成果的关键因素了吗？</a:t>
            </a:r>
            <a:endParaRPr lang="en-US" altLang="zh-CN" sz="2800" dirty="0"/>
          </a:p>
          <a:p>
            <a:pPr>
              <a:lnSpc>
                <a:spcPct val="120000"/>
              </a:lnSpc>
              <a:spcBef>
                <a:spcPts val="0"/>
              </a:spcBef>
              <a:defRPr/>
            </a:pPr>
            <a:r>
              <a:rPr lang="en-US" altLang="zh-CN" dirty="0"/>
              <a:t> </a:t>
            </a:r>
            <a:r>
              <a:rPr lang="zh-CN" altLang="en-US" dirty="0"/>
              <a:t>最后冲刺的</a:t>
            </a:r>
            <a:r>
              <a:rPr lang="en-US" altLang="zh-CN" dirty="0"/>
              <a:t>10</a:t>
            </a:r>
            <a:r>
              <a:rPr lang="zh-CN" altLang="en-US" dirty="0"/>
              <a:t>分钟内？</a:t>
            </a:r>
            <a:endParaRPr lang="en-US" altLang="zh-CN" dirty="0"/>
          </a:p>
          <a:p>
            <a:pPr marL="0" indent="0">
              <a:lnSpc>
                <a:spcPct val="120000"/>
              </a:lnSpc>
              <a:spcBef>
                <a:spcPts val="0"/>
              </a:spcBef>
              <a:buFontTx/>
              <a:buNone/>
              <a:defRPr/>
            </a:pPr>
            <a:r>
              <a:rPr lang="en-US" altLang="zh-CN" sz="2800" dirty="0"/>
              <a:t>     </a:t>
            </a:r>
            <a:r>
              <a:rPr lang="zh-CN" altLang="en-US" sz="2800" dirty="0"/>
              <a:t>是否把行动聚焦在工作成果的达成？</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15F924FC-547F-4F01-A535-A1669A005BD6}"/>
              </a:ext>
            </a:extLst>
          </p:cNvPr>
          <p:cNvSpPr>
            <a:spLocks noGrp="1"/>
          </p:cNvSpPr>
          <p:nvPr>
            <p:ph type="sldNum" sz="quarter" idx="4294967295"/>
          </p:nvPr>
        </p:nvSpPr>
        <p:spPr bwMode="auto">
          <a:xfrm>
            <a:off x="6546850" y="6245225"/>
            <a:ext cx="2143125" cy="477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607" tIns="44311" rIns="88607" bIns="44311"/>
          <a:lstStyle>
            <a:lvl1pPr defTabSz="885825">
              <a:defRPr sz="1400">
                <a:solidFill>
                  <a:schemeClr val="tx1"/>
                </a:solidFill>
                <a:latin typeface="Arial" panose="020B0604020202020204" pitchFamily="34" charset="0"/>
                <a:ea typeface="宋体" panose="02010600030101010101" pitchFamily="2" charset="-122"/>
              </a:defRPr>
            </a:lvl1pPr>
            <a:lvl2pPr marL="742950" indent="-285750" defTabSz="885825">
              <a:defRPr sz="1400">
                <a:solidFill>
                  <a:schemeClr val="tx1"/>
                </a:solidFill>
                <a:latin typeface="Arial" panose="020B0604020202020204" pitchFamily="34" charset="0"/>
                <a:ea typeface="宋体" panose="02010600030101010101" pitchFamily="2" charset="-122"/>
              </a:defRPr>
            </a:lvl2pPr>
            <a:lvl3pPr marL="1143000" indent="-228600" defTabSz="885825">
              <a:defRPr sz="1400">
                <a:solidFill>
                  <a:schemeClr val="tx1"/>
                </a:solidFill>
                <a:latin typeface="Arial" panose="020B0604020202020204" pitchFamily="34" charset="0"/>
                <a:ea typeface="宋体" panose="02010600030101010101" pitchFamily="2" charset="-122"/>
              </a:defRPr>
            </a:lvl3pPr>
            <a:lvl4pPr marL="1600200" indent="-228600" defTabSz="885825">
              <a:defRPr sz="1400">
                <a:solidFill>
                  <a:schemeClr val="tx1"/>
                </a:solidFill>
                <a:latin typeface="Arial" panose="020B0604020202020204" pitchFamily="34" charset="0"/>
                <a:ea typeface="宋体" panose="02010600030101010101" pitchFamily="2" charset="-122"/>
              </a:defRPr>
            </a:lvl4pPr>
            <a:lvl5pPr marL="2057400" indent="-228600" defTabSz="885825">
              <a:defRPr sz="1400">
                <a:solidFill>
                  <a:schemeClr val="tx1"/>
                </a:solidFill>
                <a:latin typeface="Arial" panose="020B0604020202020204" pitchFamily="34" charset="0"/>
                <a:ea typeface="宋体" panose="02010600030101010101" pitchFamily="2" charset="-122"/>
              </a:defRPr>
            </a:lvl5pPr>
            <a:lvl6pPr marL="25146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defTabSz="8858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r" eaLnBrk="1" hangingPunct="1"/>
            <a:fld id="{5A9D7A2A-7D05-4879-94A7-4C164D79B5D6}" type="slidenum">
              <a:rPr lang="en-US" altLang="zh-CN">
                <a:solidFill>
                  <a:srgbClr val="000000"/>
                </a:solidFill>
              </a:rPr>
              <a:pPr algn="r" eaLnBrk="1" hangingPunct="1"/>
              <a:t>31</a:t>
            </a:fld>
            <a:endParaRPr lang="en-US" altLang="zh-CN">
              <a:solidFill>
                <a:srgbClr val="000000"/>
              </a:solidFill>
            </a:endParaRPr>
          </a:p>
        </p:txBody>
      </p:sp>
      <p:sp>
        <p:nvSpPr>
          <p:cNvPr id="6" name="标题 1">
            <a:extLst>
              <a:ext uri="{FF2B5EF4-FFF2-40B4-BE49-F238E27FC236}">
                <a16:creationId xmlns:a16="http://schemas.microsoft.com/office/drawing/2014/main" id="{AB1A1B47-E943-4451-AFD0-A8D70DA10E0F}"/>
              </a:ext>
            </a:extLst>
          </p:cNvPr>
          <p:cNvSpPr>
            <a:spLocks noGrp="1"/>
          </p:cNvSpPr>
          <p:nvPr>
            <p:ph type="title"/>
          </p:nvPr>
        </p:nvSpPr>
        <p:spPr>
          <a:xfrm>
            <a:off x="512763" y="693738"/>
            <a:ext cx="8235950" cy="935037"/>
          </a:xfrm>
        </p:spPr>
        <p:txBody>
          <a:bodyPr>
            <a:normAutofit/>
          </a:bodyPr>
          <a:lstStyle/>
          <a:p>
            <a:pPr>
              <a:defRPr/>
            </a:pPr>
            <a:r>
              <a:rPr lang="zh-CN" altLang="en-US" sz="3854" dirty="0"/>
              <a:t>活动反思：</a:t>
            </a:r>
            <a:r>
              <a:rPr lang="zh-CN" altLang="en-US" sz="4000" dirty="0"/>
              <a:t>领导力与管理目标</a:t>
            </a:r>
            <a:endParaRPr lang="zh-CN" altLang="en-US" sz="3854" dirty="0"/>
          </a:p>
        </p:txBody>
      </p:sp>
      <p:sp>
        <p:nvSpPr>
          <p:cNvPr id="7" name="内容占位符 6">
            <a:extLst>
              <a:ext uri="{FF2B5EF4-FFF2-40B4-BE49-F238E27FC236}">
                <a16:creationId xmlns:a16="http://schemas.microsoft.com/office/drawing/2014/main" id="{072DB7F8-7A05-4133-91CC-B22C89699CD9}"/>
              </a:ext>
            </a:extLst>
          </p:cNvPr>
          <p:cNvSpPr>
            <a:spLocks noGrp="1"/>
          </p:cNvSpPr>
          <p:nvPr>
            <p:ph idx="1"/>
          </p:nvPr>
        </p:nvSpPr>
        <p:spPr>
          <a:xfrm>
            <a:off x="250825" y="1628775"/>
            <a:ext cx="8929688" cy="4284663"/>
          </a:xfrm>
        </p:spPr>
        <p:txBody>
          <a:bodyPr/>
          <a:lstStyle/>
          <a:p>
            <a:pPr>
              <a:defRPr/>
            </a:pPr>
            <a:r>
              <a:rPr lang="en-US" altLang="zh-CN" dirty="0"/>
              <a:t> </a:t>
            </a:r>
            <a:r>
              <a:rPr lang="zh-CN" altLang="en-US" dirty="0"/>
              <a:t>影响企业绩效转化的症结所在：</a:t>
            </a:r>
            <a:endParaRPr lang="en-US" altLang="zh-CN" dirty="0"/>
          </a:p>
          <a:p>
            <a:pPr marL="0" indent="0">
              <a:buFontTx/>
              <a:buNone/>
              <a:defRPr/>
            </a:pPr>
            <a:r>
              <a:rPr lang="en-US" altLang="zh-CN" dirty="0"/>
              <a:t>    </a:t>
            </a:r>
            <a:r>
              <a:rPr lang="zh-CN" altLang="en-US" dirty="0"/>
              <a:t>管理者的领导式管理力</a:t>
            </a:r>
            <a:r>
              <a:rPr lang="en-US" altLang="zh-CN" dirty="0"/>
              <a:t>+</a:t>
            </a:r>
            <a:r>
              <a:rPr lang="zh-CN" altLang="en-US" dirty="0"/>
              <a:t>员工的高效执行力。</a:t>
            </a:r>
            <a:endParaRPr lang="en-US" altLang="zh-CN" dirty="0"/>
          </a:p>
          <a:p>
            <a:pPr>
              <a:defRPr/>
            </a:pPr>
            <a:r>
              <a:rPr lang="zh-CN" altLang="en-US" dirty="0"/>
              <a:t>“通关”活动的启示</a:t>
            </a:r>
          </a:p>
        </p:txBody>
      </p:sp>
      <p:sp>
        <p:nvSpPr>
          <p:cNvPr id="44037" name="文本框 7">
            <a:extLst>
              <a:ext uri="{FF2B5EF4-FFF2-40B4-BE49-F238E27FC236}">
                <a16:creationId xmlns:a16="http://schemas.microsoft.com/office/drawing/2014/main" id="{EDF4FFA5-7DB5-4CD8-BECC-FEF2F5597DE7}"/>
              </a:ext>
            </a:extLst>
          </p:cNvPr>
          <p:cNvSpPr txBox="1">
            <a:spLocks noChangeArrowheads="1"/>
          </p:cNvSpPr>
          <p:nvPr/>
        </p:nvSpPr>
        <p:spPr bwMode="auto">
          <a:xfrm>
            <a:off x="825500" y="4471988"/>
            <a:ext cx="4287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zh-CN" altLang="en-US" sz="3200" b="1">
                <a:solidFill>
                  <a:srgbClr val="C00000"/>
                </a:solidFill>
                <a:latin typeface="微软雅黑" panose="020B0503020204020204" pitchFamily="34" charset="-122"/>
                <a:ea typeface="微软雅黑" panose="020B0503020204020204" pitchFamily="34" charset="-122"/>
              </a:rPr>
              <a:t>管理者的目标导向管理</a:t>
            </a:r>
          </a:p>
        </p:txBody>
      </p:sp>
      <p:sp>
        <p:nvSpPr>
          <p:cNvPr id="10" name="标注: 线形 9">
            <a:extLst>
              <a:ext uri="{FF2B5EF4-FFF2-40B4-BE49-F238E27FC236}">
                <a16:creationId xmlns:a16="http://schemas.microsoft.com/office/drawing/2014/main" id="{5425BEC5-2CC7-49C9-B274-E94AD207CB2A}"/>
              </a:ext>
            </a:extLst>
          </p:cNvPr>
          <p:cNvSpPr/>
          <p:nvPr/>
        </p:nvSpPr>
        <p:spPr bwMode="auto">
          <a:xfrm>
            <a:off x="5619750" y="2865438"/>
            <a:ext cx="3073400" cy="1898650"/>
          </a:xfrm>
          <a:prstGeom prst="borderCallout1">
            <a:avLst>
              <a:gd name="adj1" fmla="val 35700"/>
              <a:gd name="adj2" fmla="val -63"/>
              <a:gd name="adj3" fmla="val 91463"/>
              <a:gd name="adj4" fmla="val -19249"/>
            </a:avLst>
          </a:prstGeom>
          <a:solidFill>
            <a:srgbClr val="FFFFCC"/>
          </a:solidFill>
          <a:ln w="28575">
            <a:solidFill>
              <a:srgbClr val="336699"/>
            </a:solidFill>
          </a:ln>
          <a:effectLst/>
        </p:spPr>
        <p:txBody>
          <a:bodyPr wrap="none" anchor="ctr"/>
          <a:lstStyle/>
          <a:p>
            <a:pPr algn="ctr" defTabSz="915988" eaLnBrk="1" hangingPunct="1">
              <a:lnSpc>
                <a:spcPct val="120000"/>
              </a:lnSpc>
              <a:spcAft>
                <a:spcPts val="600"/>
              </a:spcAft>
              <a:defRPr/>
            </a:pPr>
            <a:r>
              <a:rPr lang="zh-CN" altLang="en-US" sz="2000" b="1" dirty="0">
                <a:solidFill>
                  <a:srgbClr val="C00000"/>
                </a:solidFill>
                <a:latin typeface="微软雅黑" panose="020B0503020204020204" pitchFamily="34" charset="-122"/>
                <a:ea typeface="微软雅黑" panose="020B0503020204020204" pitchFamily="34" charset="-122"/>
              </a:rPr>
              <a:t>明确任务的思考</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zh-CN" altLang="en-US" b="1" dirty="0">
                <a:solidFill>
                  <a:srgbClr val="336699"/>
                </a:solidFill>
                <a:latin typeface="微软雅黑" panose="020B0503020204020204" pitchFamily="34" charset="-122"/>
                <a:ea typeface="微软雅黑" panose="020B0503020204020204" pitchFamily="34" charset="-122"/>
              </a:rPr>
              <a:t>目的：在比赛中取得高分</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zh-CN" altLang="en-US" b="1" dirty="0">
                <a:solidFill>
                  <a:srgbClr val="336699"/>
                </a:solidFill>
                <a:latin typeface="微软雅黑" panose="020B0503020204020204" pitchFamily="34" charset="-122"/>
                <a:ea typeface="微软雅黑" panose="020B0503020204020204" pitchFamily="34" charset="-122"/>
              </a:rPr>
              <a:t>目标：达到绩效公式要求</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zh-CN" altLang="en-US" b="1" dirty="0">
                <a:solidFill>
                  <a:srgbClr val="336699"/>
                </a:solidFill>
                <a:latin typeface="微软雅黑" panose="020B0503020204020204" pitchFamily="34" charset="-122"/>
                <a:ea typeface="微软雅黑" panose="020B0503020204020204" pitchFamily="34" charset="-122"/>
              </a:rPr>
              <a:t>关键：托盘价值的最大化</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zh-CN" altLang="en-US" b="1" dirty="0">
                <a:solidFill>
                  <a:srgbClr val="336699"/>
                </a:solidFill>
                <a:latin typeface="微软雅黑" panose="020B0503020204020204" pitchFamily="34" charset="-122"/>
                <a:ea typeface="微软雅黑" panose="020B0503020204020204" pitchFamily="34" charset="-122"/>
              </a:rPr>
              <a:t>限制：时间压力下的合作</a:t>
            </a:r>
          </a:p>
        </p:txBody>
      </p:sp>
      <p:sp>
        <p:nvSpPr>
          <p:cNvPr id="12" name="标注: 线形 11">
            <a:extLst>
              <a:ext uri="{FF2B5EF4-FFF2-40B4-BE49-F238E27FC236}">
                <a16:creationId xmlns:a16="http://schemas.microsoft.com/office/drawing/2014/main" id="{BE463526-07D9-46AB-90A3-62DE06E4DD87}"/>
              </a:ext>
            </a:extLst>
          </p:cNvPr>
          <p:cNvSpPr/>
          <p:nvPr/>
        </p:nvSpPr>
        <p:spPr bwMode="auto">
          <a:xfrm>
            <a:off x="5616575" y="4892675"/>
            <a:ext cx="3073400" cy="1776413"/>
          </a:xfrm>
          <a:prstGeom prst="borderCallout1">
            <a:avLst>
              <a:gd name="adj1" fmla="val 65750"/>
              <a:gd name="adj2" fmla="val -375"/>
              <a:gd name="adj3" fmla="val 2403"/>
              <a:gd name="adj4" fmla="val -19175"/>
            </a:avLst>
          </a:prstGeom>
          <a:solidFill>
            <a:srgbClr val="FFFFCC"/>
          </a:solidFill>
          <a:ln w="28575">
            <a:solidFill>
              <a:srgbClr val="336699"/>
            </a:solidFill>
          </a:ln>
          <a:effectLst/>
        </p:spPr>
        <p:txBody>
          <a:bodyPr wrap="none" anchor="ctr"/>
          <a:lstStyle/>
          <a:p>
            <a:pPr algn="ctr" defTabSz="915988" eaLnBrk="1" hangingPunct="1">
              <a:lnSpc>
                <a:spcPct val="120000"/>
              </a:lnSpc>
              <a:spcAft>
                <a:spcPts val="600"/>
              </a:spcAft>
              <a:defRPr/>
            </a:pPr>
            <a:r>
              <a:rPr lang="zh-CN" altLang="en-US" sz="2000" b="1" dirty="0">
                <a:solidFill>
                  <a:srgbClr val="C00000"/>
                </a:solidFill>
                <a:latin typeface="微软雅黑" panose="020B0503020204020204" pitchFamily="34" charset="-122"/>
                <a:ea typeface="微软雅黑" panose="020B0503020204020204" pitchFamily="34" charset="-122"/>
              </a:rPr>
              <a:t>执行任务的组织</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en-US" altLang="zh-CN" b="1" dirty="0">
                <a:solidFill>
                  <a:srgbClr val="336699"/>
                </a:solidFill>
                <a:latin typeface="微软雅黑" panose="020B0503020204020204" pitchFamily="34" charset="-122"/>
                <a:ea typeface="微软雅黑" panose="020B0503020204020204" pitchFamily="34" charset="-122"/>
              </a:rPr>
              <a:t>P</a:t>
            </a:r>
            <a:r>
              <a:rPr lang="zh-CN" altLang="en-US" b="1" dirty="0">
                <a:solidFill>
                  <a:srgbClr val="336699"/>
                </a:solidFill>
                <a:latin typeface="微软雅黑" panose="020B0503020204020204" pitchFamily="34" charset="-122"/>
                <a:ea typeface="微软雅黑" panose="020B0503020204020204" pitchFamily="34" charset="-122"/>
              </a:rPr>
              <a:t>：制定计划中的转化</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en-US" altLang="zh-CN" b="1" dirty="0">
                <a:solidFill>
                  <a:srgbClr val="336699"/>
                </a:solidFill>
                <a:latin typeface="微软雅黑" panose="020B0503020204020204" pitchFamily="34" charset="-122"/>
                <a:ea typeface="微软雅黑" panose="020B0503020204020204" pitchFamily="34" charset="-122"/>
              </a:rPr>
              <a:t>D</a:t>
            </a:r>
            <a:r>
              <a:rPr lang="zh-CN" altLang="en-US" b="1" dirty="0">
                <a:solidFill>
                  <a:srgbClr val="336699"/>
                </a:solidFill>
                <a:latin typeface="微软雅黑" panose="020B0503020204020204" pitchFamily="34" charset="-122"/>
                <a:ea typeface="微软雅黑" panose="020B0503020204020204" pitchFamily="34" charset="-122"/>
              </a:rPr>
              <a:t>：执行进程中的转化</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en-US" altLang="zh-CN" b="1" dirty="0">
                <a:solidFill>
                  <a:srgbClr val="336699"/>
                </a:solidFill>
                <a:ea typeface="微软雅黑" panose="020B0503020204020204" pitchFamily="34" charset="-122"/>
              </a:rPr>
              <a:t>C</a:t>
            </a:r>
            <a:r>
              <a:rPr lang="zh-CN" altLang="en-US" b="1" dirty="0">
                <a:solidFill>
                  <a:srgbClr val="336699"/>
                </a:solidFill>
                <a:latin typeface="微软雅黑" panose="020B0503020204020204" pitchFamily="34" charset="-122"/>
                <a:ea typeface="微软雅黑" panose="020B0503020204020204" pitchFamily="34" charset="-122"/>
              </a:rPr>
              <a:t>：复盘检核中的转化</a:t>
            </a:r>
            <a:endParaRPr lang="en-US" altLang="zh-CN" b="1" dirty="0">
              <a:solidFill>
                <a:srgbClr val="336699"/>
              </a:solidFill>
              <a:latin typeface="微软雅黑" panose="020B0503020204020204" pitchFamily="34" charset="-122"/>
              <a:ea typeface="微软雅黑" panose="020B0503020204020204" pitchFamily="34" charset="-122"/>
            </a:endParaRPr>
          </a:p>
          <a:p>
            <a:pPr marL="342900" indent="-342900" defTabSz="915988" eaLnBrk="1" hangingPunct="1">
              <a:lnSpc>
                <a:spcPct val="120000"/>
              </a:lnSpc>
              <a:buFont typeface="Wingdings" panose="05000000000000000000" pitchFamily="2" charset="2"/>
              <a:buChar char="u"/>
              <a:defRPr/>
            </a:pPr>
            <a:r>
              <a:rPr lang="en-US" altLang="zh-CN" b="1" dirty="0">
                <a:solidFill>
                  <a:srgbClr val="336699"/>
                </a:solidFill>
                <a:latin typeface="微软雅黑" panose="020B0503020204020204" pitchFamily="34" charset="-122"/>
                <a:ea typeface="微软雅黑" panose="020B0503020204020204" pitchFamily="34" charset="-122"/>
              </a:rPr>
              <a:t>A</a:t>
            </a:r>
            <a:r>
              <a:rPr lang="zh-CN" altLang="en-US" b="1" dirty="0">
                <a:solidFill>
                  <a:srgbClr val="336699"/>
                </a:solidFill>
                <a:latin typeface="微软雅黑" panose="020B0503020204020204" pitchFamily="34" charset="-122"/>
                <a:ea typeface="微软雅黑" panose="020B0503020204020204" pitchFamily="34" charset="-122"/>
              </a:rPr>
              <a:t>：调整行动中的转化</a:t>
            </a:r>
            <a:endParaRPr lang="en-US" altLang="zh-CN" b="1" dirty="0">
              <a:solidFill>
                <a:srgbClr val="33669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828661C2-31F1-4EF2-8878-6C53C6BF030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横向领导力</a:t>
            </a:r>
          </a:p>
        </p:txBody>
      </p:sp>
      <p:sp>
        <p:nvSpPr>
          <p:cNvPr id="3" name="内容占位符 2">
            <a:extLst>
              <a:ext uri="{FF2B5EF4-FFF2-40B4-BE49-F238E27FC236}">
                <a16:creationId xmlns:a16="http://schemas.microsoft.com/office/drawing/2014/main" id="{28DC2E7F-1C5C-4C70-B418-747EA50C0CC9}"/>
              </a:ext>
            </a:extLst>
          </p:cNvPr>
          <p:cNvSpPr>
            <a:spLocks noGrp="1"/>
          </p:cNvSpPr>
          <p:nvPr>
            <p:ph idx="1"/>
          </p:nvPr>
        </p:nvSpPr>
        <p:spPr/>
        <p:txBody>
          <a:bodyPr/>
          <a:lstStyle/>
          <a:p>
            <a:pPr marL="0" indent="0">
              <a:buFontTx/>
              <a:buNone/>
              <a:defRPr/>
            </a:pP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其实合作这件事并没有那么难，你之所以觉得难，是因为你没有正确的方法。如果方法正确，不管你是不是领导，一样能带领大家精诚合作、高效配合，而这就是你所能具备的横向领导力。</a:t>
            </a:r>
          </a:p>
          <a:p>
            <a:pPr>
              <a:defRPr/>
            </a:pPr>
            <a:r>
              <a:rPr lang="zh-CN" altLang="zh-CN" sz="2800" dirty="0">
                <a:ea typeface="等线" panose="02010600030101010101" pitchFamily="2" charset="-122"/>
                <a:cs typeface="Times New Roman" panose="02020603050405020304" pitchFamily="18" charset="0"/>
              </a:rPr>
              <a:t>要培养自己的横向领导力就得做到如下三点：</a:t>
            </a:r>
            <a:endParaRPr lang="en-US" altLang="zh-CN" sz="2800" dirty="0">
              <a:ea typeface="等线" panose="02010600030101010101" pitchFamily="2" charset="-122"/>
              <a:cs typeface="Times New Roman" panose="02020603050405020304" pitchFamily="18" charset="0"/>
            </a:endParaRPr>
          </a:p>
          <a:p>
            <a:pPr>
              <a:defRPr/>
            </a:pPr>
            <a:r>
              <a:rPr lang="zh-CN" altLang="zh-CN" sz="2800" dirty="0">
                <a:ea typeface="等线" panose="02010600030101010101" pitchFamily="2" charset="-122"/>
                <a:cs typeface="Times New Roman" panose="02020603050405020304" pitchFamily="18" charset="0"/>
              </a:rPr>
              <a:t>第一，培养技能；</a:t>
            </a:r>
            <a:endParaRPr lang="en-US" altLang="zh-CN" sz="2800" dirty="0">
              <a:ea typeface="等线" panose="02010600030101010101" pitchFamily="2" charset="-122"/>
              <a:cs typeface="Times New Roman" panose="02020603050405020304" pitchFamily="18" charset="0"/>
            </a:endParaRPr>
          </a:p>
          <a:p>
            <a:pPr>
              <a:defRPr/>
            </a:pPr>
            <a:r>
              <a:rPr lang="zh-CN" altLang="zh-CN" sz="2800" dirty="0">
                <a:ea typeface="等线" panose="02010600030101010101" pitchFamily="2" charset="-122"/>
                <a:cs typeface="Times New Roman" panose="02020603050405020304" pitchFamily="18" charset="0"/>
              </a:rPr>
              <a:t>第二，明确目标；</a:t>
            </a:r>
            <a:endParaRPr lang="en-US" altLang="zh-CN" sz="2800" dirty="0">
              <a:ea typeface="等线" panose="02010600030101010101" pitchFamily="2" charset="-122"/>
              <a:cs typeface="Times New Roman" panose="02020603050405020304" pitchFamily="18" charset="0"/>
            </a:endParaRPr>
          </a:p>
          <a:p>
            <a:pPr>
              <a:defRPr/>
            </a:pPr>
            <a:r>
              <a:rPr lang="zh-CN" altLang="zh-CN" sz="2800" dirty="0">
                <a:ea typeface="等线" panose="02010600030101010101" pitchFamily="2" charset="-122"/>
                <a:cs typeface="Times New Roman" panose="02020603050405020304" pitchFamily="18" charset="0"/>
              </a:rPr>
              <a:t>第三，影响别人。</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3147" y="2204864"/>
            <a:ext cx="8235317" cy="3960440"/>
          </a:xfrm>
        </p:spPr>
        <p:txBody>
          <a:bodyPr/>
          <a:lstStyle/>
          <a:p>
            <a:pPr marL="0" indent="0">
              <a:buNone/>
            </a:pPr>
            <a:r>
              <a:rPr lang="en-US" altLang="zh-CN" dirty="0"/>
              <a:t>2</a:t>
            </a:r>
            <a:r>
              <a:rPr lang="zh-CN" altLang="en-US" dirty="0"/>
              <a:t>）他升任主管前后的工作和角色有何不同？</a:t>
            </a:r>
            <a:endParaRPr lang="en-US" altLang="zh-CN" dirty="0"/>
          </a:p>
        </p:txBody>
      </p:sp>
      <p:sp>
        <p:nvSpPr>
          <p:cNvPr id="4" name="Text Box 2"/>
          <p:cNvSpPr txBox="1">
            <a:spLocks noChangeArrowheads="1"/>
          </p:cNvSpPr>
          <p:nvPr/>
        </p:nvSpPr>
        <p:spPr bwMode="auto">
          <a:xfrm>
            <a:off x="1711961" y="2924944"/>
            <a:ext cx="5884375" cy="215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496" tIns="43254" rIns="86496" bIns="43254">
            <a:spAutoFit/>
          </a:bodyPr>
          <a:lstStyle>
            <a:lvl1pPr defTabSz="847725" eaLnBrk="0" hangingPunct="0">
              <a:defRPr kumimoji="1" sz="2800" b="1">
                <a:solidFill>
                  <a:schemeClr val="tx1"/>
                </a:solidFill>
                <a:latin typeface="Arial" charset="0"/>
                <a:ea typeface="黑体" pitchFamily="49" charset="-122"/>
              </a:defRPr>
            </a:lvl1pPr>
            <a:lvl2pPr marL="742950" indent="-285750" defTabSz="847725" eaLnBrk="0" hangingPunct="0">
              <a:defRPr kumimoji="1" sz="2800" b="1">
                <a:solidFill>
                  <a:schemeClr val="tx1"/>
                </a:solidFill>
                <a:latin typeface="Arial" charset="0"/>
                <a:ea typeface="黑体" pitchFamily="49" charset="-122"/>
              </a:defRPr>
            </a:lvl2pPr>
            <a:lvl3pPr marL="1143000" indent="-228600" defTabSz="847725" eaLnBrk="0" hangingPunct="0">
              <a:defRPr kumimoji="1" sz="2800" b="1">
                <a:solidFill>
                  <a:schemeClr val="tx1"/>
                </a:solidFill>
                <a:latin typeface="Arial" charset="0"/>
                <a:ea typeface="黑体" pitchFamily="49" charset="-122"/>
              </a:defRPr>
            </a:lvl3pPr>
            <a:lvl4pPr marL="1600200" indent="-228600" defTabSz="847725" eaLnBrk="0" hangingPunct="0">
              <a:defRPr kumimoji="1" sz="2800" b="1">
                <a:solidFill>
                  <a:schemeClr val="tx1"/>
                </a:solidFill>
                <a:latin typeface="Arial" charset="0"/>
                <a:ea typeface="黑体" pitchFamily="49" charset="-122"/>
              </a:defRPr>
            </a:lvl4pPr>
            <a:lvl5pPr marL="2057400" indent="-228600" defTabSz="847725" eaLnBrk="0" hangingPunct="0">
              <a:defRPr kumimoji="1" sz="2800" b="1">
                <a:solidFill>
                  <a:schemeClr val="tx1"/>
                </a:solidFill>
                <a:latin typeface="Arial" charset="0"/>
                <a:ea typeface="黑体" pitchFamily="49" charset="-122"/>
              </a:defRPr>
            </a:lvl5pPr>
            <a:lvl6pPr marL="2514600" indent="-228600" algn="ctr" defTabSz="847725" eaLnBrk="0" fontAlgn="base" hangingPunct="0">
              <a:spcBef>
                <a:spcPct val="0"/>
              </a:spcBef>
              <a:spcAft>
                <a:spcPct val="0"/>
              </a:spcAft>
              <a:defRPr kumimoji="1" sz="2800" b="1">
                <a:solidFill>
                  <a:schemeClr val="tx1"/>
                </a:solidFill>
                <a:latin typeface="Arial" charset="0"/>
                <a:ea typeface="黑体" pitchFamily="49" charset="-122"/>
              </a:defRPr>
            </a:lvl6pPr>
            <a:lvl7pPr marL="2971800" indent="-228600" algn="ctr" defTabSz="847725" eaLnBrk="0" fontAlgn="base" hangingPunct="0">
              <a:spcBef>
                <a:spcPct val="0"/>
              </a:spcBef>
              <a:spcAft>
                <a:spcPct val="0"/>
              </a:spcAft>
              <a:defRPr kumimoji="1" sz="2800" b="1">
                <a:solidFill>
                  <a:schemeClr val="tx1"/>
                </a:solidFill>
                <a:latin typeface="Arial" charset="0"/>
                <a:ea typeface="黑体" pitchFamily="49" charset="-122"/>
              </a:defRPr>
            </a:lvl7pPr>
            <a:lvl8pPr marL="3429000" indent="-228600" algn="ctr" defTabSz="847725" eaLnBrk="0" fontAlgn="base" hangingPunct="0">
              <a:spcBef>
                <a:spcPct val="0"/>
              </a:spcBef>
              <a:spcAft>
                <a:spcPct val="0"/>
              </a:spcAft>
              <a:defRPr kumimoji="1" sz="2800" b="1">
                <a:solidFill>
                  <a:schemeClr val="tx1"/>
                </a:solidFill>
                <a:latin typeface="Arial" charset="0"/>
                <a:ea typeface="黑体" pitchFamily="49" charset="-122"/>
              </a:defRPr>
            </a:lvl8pPr>
            <a:lvl9pPr marL="3886200" indent="-228600" algn="ctr" defTabSz="847725" eaLnBrk="0" fontAlgn="base" hangingPunct="0">
              <a:spcBef>
                <a:spcPct val="0"/>
              </a:spcBef>
              <a:spcAft>
                <a:spcPct val="0"/>
              </a:spcAft>
              <a:defRPr kumimoji="1" sz="2800" b="1">
                <a:solidFill>
                  <a:schemeClr val="tx1"/>
                </a:solidFill>
                <a:latin typeface="Arial" charset="0"/>
                <a:ea typeface="黑体" pitchFamily="49" charset="-122"/>
              </a:defRPr>
            </a:lvl9pPr>
          </a:lstStyle>
          <a:p>
            <a:pPr marL="457200" indent="-457200" eaLnBrk="1" fontAlgn="base" hangingPunct="1">
              <a:lnSpc>
                <a:spcPct val="140000"/>
              </a:lnSpc>
              <a:spcBef>
                <a:spcPct val="0"/>
              </a:spcBef>
              <a:spcAft>
                <a:spcPct val="0"/>
              </a:spcAft>
              <a:buFont typeface="Wingdings" pitchFamily="2" charset="2"/>
              <a:buChar char="Ø"/>
            </a:pPr>
            <a:r>
              <a:rPr lang="zh-CN" altLang="en-US" sz="3200" dirty="0">
                <a:solidFill>
                  <a:srgbClr val="336699"/>
                </a:solidFill>
              </a:rPr>
              <a:t>个人做贡献  到 </a:t>
            </a:r>
            <a:r>
              <a:rPr lang="zh-CN" altLang="en-US" sz="3200" dirty="0">
                <a:solidFill>
                  <a:srgbClr val="CC0000"/>
                </a:solidFill>
              </a:rPr>
              <a:t>使他人贡献</a:t>
            </a:r>
            <a:endParaRPr lang="en-US" altLang="zh-CN" sz="3200" dirty="0">
              <a:solidFill>
                <a:srgbClr val="CC0000"/>
              </a:solidFill>
            </a:endParaRPr>
          </a:p>
          <a:p>
            <a:pPr marL="457200" indent="-457200" eaLnBrk="1" fontAlgn="base" hangingPunct="1">
              <a:lnSpc>
                <a:spcPct val="140000"/>
              </a:lnSpc>
              <a:spcBef>
                <a:spcPct val="0"/>
              </a:spcBef>
              <a:spcAft>
                <a:spcPct val="0"/>
              </a:spcAft>
              <a:buFont typeface="Wingdings" pitchFamily="2" charset="2"/>
              <a:buChar char="Ø"/>
            </a:pPr>
            <a:r>
              <a:rPr lang="zh-CN" altLang="en-US" sz="3200" dirty="0">
                <a:solidFill>
                  <a:srgbClr val="336699"/>
                </a:solidFill>
              </a:rPr>
              <a:t>直接去控制  到 </a:t>
            </a:r>
            <a:r>
              <a:rPr lang="zh-CN" altLang="en-US" sz="3200" dirty="0">
                <a:solidFill>
                  <a:srgbClr val="CC0000"/>
                </a:solidFill>
              </a:rPr>
              <a:t>间接地控制</a:t>
            </a:r>
          </a:p>
          <a:p>
            <a:pPr marL="457200" indent="-457200" eaLnBrk="1" fontAlgn="base" hangingPunct="1">
              <a:lnSpc>
                <a:spcPct val="140000"/>
              </a:lnSpc>
              <a:spcBef>
                <a:spcPct val="0"/>
              </a:spcBef>
              <a:spcAft>
                <a:spcPct val="0"/>
              </a:spcAft>
              <a:buFont typeface="Wingdings" pitchFamily="2" charset="2"/>
              <a:buChar char="Ø"/>
            </a:pPr>
            <a:r>
              <a:rPr lang="zh-CN" altLang="en-US" sz="3200" dirty="0">
                <a:solidFill>
                  <a:srgbClr val="336699"/>
                </a:solidFill>
              </a:rPr>
              <a:t>支配式管理  到 </a:t>
            </a:r>
            <a:r>
              <a:rPr lang="zh-CN" altLang="en-US" sz="3200" dirty="0">
                <a:solidFill>
                  <a:srgbClr val="CC0000"/>
                </a:solidFill>
              </a:rPr>
              <a:t>团队式带领　</a:t>
            </a:r>
          </a:p>
        </p:txBody>
      </p:sp>
      <p:sp>
        <p:nvSpPr>
          <p:cNvPr id="5" name="AutoShape 4"/>
          <p:cNvSpPr>
            <a:spLocks noChangeArrowheads="1"/>
          </p:cNvSpPr>
          <p:nvPr/>
        </p:nvSpPr>
        <p:spPr bwMode="auto">
          <a:xfrm>
            <a:off x="395536" y="5353201"/>
            <a:ext cx="8568951" cy="884111"/>
          </a:xfrm>
          <a:prstGeom prst="roundRect">
            <a:avLst>
              <a:gd name="adj" fmla="val 16667"/>
            </a:avLst>
          </a:prstGeom>
          <a:solidFill>
            <a:srgbClr val="FFFFCC"/>
          </a:solidFill>
          <a:ln w="12700" algn="ctr">
            <a:solidFill>
              <a:srgbClr val="336699"/>
            </a:solidFill>
            <a:round/>
            <a:headEnd type="none" w="sm" len="sm"/>
            <a:tailEnd type="none" w="sm" len="sm"/>
          </a:ln>
          <a:effectLst/>
        </p:spPr>
        <p:txBody>
          <a:bodyPr wrap="none" lIns="85279" tIns="42642" rIns="85279" bIns="42642" anchor="ctr"/>
          <a:lstStyle/>
          <a:p>
            <a:pPr algn="ctr" defTabSz="789191" fontAlgn="base">
              <a:spcBef>
                <a:spcPct val="0"/>
              </a:spcBef>
              <a:spcAft>
                <a:spcPct val="0"/>
              </a:spcAft>
            </a:pPr>
            <a:r>
              <a:rPr kumimoji="1" lang="zh-CN" altLang="en-US" sz="3200" b="1" dirty="0">
                <a:solidFill>
                  <a:srgbClr val="336699"/>
                </a:solidFill>
                <a:latin typeface="黑体" pitchFamily="49" charset="-122"/>
                <a:ea typeface="黑体" pitchFamily="49" charset="-122"/>
              </a:rPr>
              <a:t>胜任管理工作须在角色、技能、心态上的转变</a:t>
            </a:r>
          </a:p>
        </p:txBody>
      </p:sp>
      <p:sp>
        <p:nvSpPr>
          <p:cNvPr id="7" name="标题 1"/>
          <p:cNvSpPr>
            <a:spLocks noGrp="1"/>
          </p:cNvSpPr>
          <p:nvPr>
            <p:ph type="title"/>
          </p:nvPr>
        </p:nvSpPr>
        <p:spPr>
          <a:xfrm>
            <a:off x="457200" y="845840"/>
            <a:ext cx="8229600" cy="1143000"/>
          </a:xfrm>
        </p:spPr>
        <p:txBody>
          <a:bodyPr/>
          <a:lstStyle/>
          <a:p>
            <a:r>
              <a:rPr lang="zh-CN" altLang="en-US" dirty="0"/>
              <a:t>案例分析与研讨：痛苦的擢升</a:t>
            </a:r>
          </a:p>
        </p:txBody>
      </p:sp>
    </p:spTree>
    <p:extLst>
      <p:ext uri="{BB962C8B-B14F-4D97-AF65-F5344CB8AC3E}">
        <p14:creationId xmlns:p14="http://schemas.microsoft.com/office/powerpoint/2010/main" val="17045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131" y="1835696"/>
            <a:ext cx="8451341" cy="1224136"/>
          </a:xfrm>
        </p:spPr>
        <p:txBody>
          <a:bodyPr/>
          <a:lstStyle/>
          <a:p>
            <a:pPr marL="0" indent="0">
              <a:buNone/>
            </a:pPr>
            <a:r>
              <a:rPr lang="en-US" altLang="zh-CN" dirty="0"/>
              <a:t>3</a:t>
            </a:r>
            <a:r>
              <a:rPr lang="zh-CN" altLang="en-US" dirty="0"/>
              <a:t>）他既敬业又懂技术为什么当主管不称职？</a:t>
            </a:r>
            <a:endParaRPr lang="en-US" altLang="zh-CN" dirty="0"/>
          </a:p>
          <a:p>
            <a:pPr lvl="1">
              <a:buFont typeface="Wingdings" pitchFamily="2" charset="2"/>
              <a:buChar char="Ø"/>
            </a:pPr>
            <a:r>
              <a:rPr lang="zh-CN" altLang="en-US" sz="3200" dirty="0"/>
              <a:t>管理角色的职责和技能与专业人士不同</a:t>
            </a:r>
            <a:endParaRPr lang="en-US" altLang="zh-CN" sz="3200" dirty="0"/>
          </a:p>
        </p:txBody>
      </p:sp>
      <p:sp>
        <p:nvSpPr>
          <p:cNvPr id="5" name="标题 1"/>
          <p:cNvSpPr>
            <a:spLocks noGrp="1"/>
          </p:cNvSpPr>
          <p:nvPr>
            <p:ph type="title"/>
          </p:nvPr>
        </p:nvSpPr>
        <p:spPr>
          <a:xfrm>
            <a:off x="457200" y="764704"/>
            <a:ext cx="8229600" cy="1143000"/>
          </a:xfrm>
        </p:spPr>
        <p:txBody>
          <a:bodyPr/>
          <a:lstStyle/>
          <a:p>
            <a:r>
              <a:rPr lang="zh-CN" altLang="en-US" dirty="0"/>
              <a:t>案例分析与研讨：痛苦的擢升</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02276"/>
            <a:ext cx="6336704" cy="34579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75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017" y="1988840"/>
            <a:ext cx="8964487" cy="4320480"/>
          </a:xfrm>
        </p:spPr>
        <p:txBody>
          <a:bodyPr>
            <a:normAutofit/>
          </a:bodyPr>
          <a:lstStyle/>
          <a:p>
            <a:pPr marL="0" indent="0">
              <a:lnSpc>
                <a:spcPct val="120000"/>
              </a:lnSpc>
              <a:spcBef>
                <a:spcPts val="0"/>
              </a:spcBef>
              <a:buNone/>
            </a:pPr>
            <a:r>
              <a:rPr lang="en-US" altLang="zh-CN" dirty="0"/>
              <a:t>4</a:t>
            </a:r>
            <a:r>
              <a:rPr lang="zh-CN" altLang="en-US" dirty="0"/>
              <a:t>）你认为章小明应如何面对这些新的挑战？</a:t>
            </a:r>
            <a:endParaRPr lang="en-US" altLang="zh-CN" dirty="0"/>
          </a:p>
          <a:p>
            <a:pPr lvl="1">
              <a:lnSpc>
                <a:spcPct val="120000"/>
              </a:lnSpc>
              <a:spcBef>
                <a:spcPts val="0"/>
              </a:spcBef>
              <a:buFont typeface="Wingdings" pitchFamily="2" charset="2"/>
              <a:buChar char="Ø"/>
            </a:pPr>
            <a:r>
              <a:rPr lang="zh-CN" altLang="en-US" sz="3200" dirty="0"/>
              <a:t>新任主管在组织中承担的是督导管理的角色</a:t>
            </a:r>
            <a:endParaRPr lang="en-US" altLang="zh-CN" sz="3200" dirty="0"/>
          </a:p>
          <a:p>
            <a:pPr lvl="1">
              <a:lnSpc>
                <a:spcPct val="120000"/>
              </a:lnSpc>
              <a:spcBef>
                <a:spcPts val="0"/>
              </a:spcBef>
              <a:buFont typeface="Wingdings" pitchFamily="2" charset="2"/>
              <a:buChar char="Ø"/>
            </a:pPr>
            <a:r>
              <a:rPr lang="zh-CN" altLang="en-US" sz="3200" dirty="0"/>
              <a:t>督导管理者的关键职责是 </a:t>
            </a:r>
            <a:r>
              <a:rPr lang="en-US" altLang="zh-CN" sz="3200" dirty="0"/>
              <a:t>——</a:t>
            </a:r>
            <a:r>
              <a:rPr lang="zh-CN" altLang="en-US" sz="3200" dirty="0">
                <a:solidFill>
                  <a:srgbClr val="FF0000"/>
                </a:solidFill>
              </a:rPr>
              <a:t>“灌能”</a:t>
            </a:r>
            <a:r>
              <a:rPr lang="zh-CN" altLang="en-US" sz="3200" dirty="0"/>
              <a:t>：</a:t>
            </a:r>
            <a:endParaRPr lang="en-US" altLang="zh-CN" sz="3200" dirty="0"/>
          </a:p>
          <a:p>
            <a:pPr marL="457200" lvl="1" indent="0">
              <a:lnSpc>
                <a:spcPct val="120000"/>
              </a:lnSpc>
              <a:spcBef>
                <a:spcPts val="0"/>
              </a:spcBef>
              <a:buNone/>
            </a:pPr>
            <a:r>
              <a:rPr lang="en-US" altLang="zh-CN" sz="3200" dirty="0"/>
              <a:t>   </a:t>
            </a:r>
            <a:r>
              <a:rPr lang="zh-CN" altLang="en-US" sz="3200" dirty="0"/>
              <a:t>即创造一种组织氛围，让员工在工作中发挥</a:t>
            </a:r>
            <a:endParaRPr lang="en-US" altLang="zh-CN" sz="3200" dirty="0"/>
          </a:p>
          <a:p>
            <a:pPr marL="457200" lvl="1" indent="0">
              <a:lnSpc>
                <a:spcPct val="120000"/>
              </a:lnSpc>
              <a:spcBef>
                <a:spcPts val="0"/>
              </a:spcBef>
              <a:buNone/>
            </a:pPr>
            <a:r>
              <a:rPr lang="en-US" altLang="zh-CN" sz="3200" dirty="0"/>
              <a:t>   </a:t>
            </a:r>
            <a:r>
              <a:rPr lang="zh-CN" altLang="en-US" sz="3200" dirty="0"/>
              <a:t>自己的聪明才智，   允许他们用自己的知识、</a:t>
            </a:r>
            <a:endParaRPr lang="en-US" altLang="zh-CN" sz="3200" dirty="0"/>
          </a:p>
          <a:p>
            <a:pPr marL="457200" lvl="1" indent="0">
              <a:lnSpc>
                <a:spcPct val="120000"/>
              </a:lnSpc>
              <a:spcBef>
                <a:spcPts val="0"/>
              </a:spcBef>
              <a:buNone/>
            </a:pPr>
            <a:r>
              <a:rPr lang="en-US" altLang="zh-CN" sz="3200" dirty="0"/>
              <a:t>   </a:t>
            </a:r>
            <a:r>
              <a:rPr lang="zh-CN" altLang="en-US" sz="3200" dirty="0"/>
              <a:t>经验和动力去创建高绩效的团体，成为一名</a:t>
            </a:r>
            <a:endParaRPr lang="en-US" altLang="zh-CN" sz="3200" dirty="0"/>
          </a:p>
          <a:p>
            <a:pPr marL="457200" lvl="1" indent="0">
              <a:lnSpc>
                <a:spcPct val="120000"/>
              </a:lnSpc>
              <a:spcBef>
                <a:spcPts val="0"/>
              </a:spcBef>
              <a:buNone/>
            </a:pPr>
            <a:r>
              <a:rPr lang="en-US" altLang="zh-CN" sz="3200" dirty="0"/>
              <a:t>   </a:t>
            </a:r>
            <a:r>
              <a:rPr lang="zh-CN" altLang="en-US" sz="3200" dirty="0"/>
              <a:t>高效率的团队成员。</a:t>
            </a:r>
            <a:endParaRPr lang="en-US" altLang="zh-CN" sz="3200" dirty="0"/>
          </a:p>
        </p:txBody>
      </p:sp>
      <p:sp>
        <p:nvSpPr>
          <p:cNvPr id="5" name="标题 1"/>
          <p:cNvSpPr>
            <a:spLocks noGrp="1"/>
          </p:cNvSpPr>
          <p:nvPr>
            <p:ph type="title"/>
          </p:nvPr>
        </p:nvSpPr>
        <p:spPr>
          <a:xfrm>
            <a:off x="457200" y="836712"/>
            <a:ext cx="8229600" cy="1143000"/>
          </a:xfrm>
        </p:spPr>
        <p:txBody>
          <a:bodyPr/>
          <a:lstStyle/>
          <a:p>
            <a:r>
              <a:rPr lang="zh-CN" altLang="en-US" dirty="0"/>
              <a:t>案例分析与研讨：痛苦的擢升</a:t>
            </a:r>
          </a:p>
        </p:txBody>
      </p:sp>
    </p:spTree>
    <p:extLst>
      <p:ext uri="{BB962C8B-B14F-4D97-AF65-F5344CB8AC3E}">
        <p14:creationId xmlns:p14="http://schemas.microsoft.com/office/powerpoint/2010/main" val="273229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lvl1pPr defTabSz="885993" eaLnBrk="0" hangingPunct="0">
              <a:defRPr kumimoji="1" sz="4100" b="1">
                <a:solidFill>
                  <a:schemeClr val="tx1"/>
                </a:solidFill>
                <a:latin typeface="Arial" pitchFamily="34" charset="0"/>
                <a:ea typeface="黑体" pitchFamily="49" charset="-122"/>
              </a:defRPr>
            </a:lvl1pPr>
            <a:lvl2pPr marL="686500" indent="-264037" defTabSz="885993" eaLnBrk="0" hangingPunct="0">
              <a:defRPr kumimoji="1" sz="4100" b="1">
                <a:solidFill>
                  <a:schemeClr val="tx1"/>
                </a:solidFill>
                <a:latin typeface="Arial" pitchFamily="34" charset="0"/>
                <a:ea typeface="黑体" pitchFamily="49" charset="-122"/>
              </a:defRPr>
            </a:lvl2pPr>
            <a:lvl3pPr marL="1056167" indent="-211230" defTabSz="885993" eaLnBrk="0" hangingPunct="0">
              <a:defRPr kumimoji="1" sz="4100" b="1">
                <a:solidFill>
                  <a:schemeClr val="tx1"/>
                </a:solidFill>
                <a:latin typeface="Arial" pitchFamily="34" charset="0"/>
                <a:ea typeface="黑体" pitchFamily="49" charset="-122"/>
              </a:defRPr>
            </a:lvl3pPr>
            <a:lvl4pPr marL="1478609" indent="-211230" defTabSz="885993" eaLnBrk="0" hangingPunct="0">
              <a:defRPr kumimoji="1" sz="4100" b="1">
                <a:solidFill>
                  <a:schemeClr val="tx1"/>
                </a:solidFill>
                <a:latin typeface="Arial" pitchFamily="34" charset="0"/>
                <a:ea typeface="黑体" pitchFamily="49" charset="-122"/>
              </a:defRPr>
            </a:lvl4pPr>
            <a:lvl5pPr marL="1901079" indent="-211230" defTabSz="885993" eaLnBrk="0" hangingPunct="0">
              <a:defRPr kumimoji="1" sz="4100" b="1">
                <a:solidFill>
                  <a:schemeClr val="tx1"/>
                </a:solidFill>
                <a:latin typeface="Arial" pitchFamily="34" charset="0"/>
                <a:ea typeface="黑体" pitchFamily="49" charset="-122"/>
              </a:defRPr>
            </a:lvl5pPr>
            <a:lvl6pPr marL="2323536" indent="-211230" algn="ctr" defTabSz="885993" eaLnBrk="0" fontAlgn="base" hangingPunct="0">
              <a:spcBef>
                <a:spcPct val="0"/>
              </a:spcBef>
              <a:spcAft>
                <a:spcPct val="0"/>
              </a:spcAft>
              <a:defRPr kumimoji="1" sz="4100" b="1">
                <a:solidFill>
                  <a:schemeClr val="tx1"/>
                </a:solidFill>
                <a:latin typeface="Arial" pitchFamily="34" charset="0"/>
                <a:ea typeface="黑体" pitchFamily="49" charset="-122"/>
              </a:defRPr>
            </a:lvl6pPr>
            <a:lvl7pPr marL="2746001" indent="-211230" algn="ctr" defTabSz="885993" eaLnBrk="0" fontAlgn="base" hangingPunct="0">
              <a:spcBef>
                <a:spcPct val="0"/>
              </a:spcBef>
              <a:spcAft>
                <a:spcPct val="0"/>
              </a:spcAft>
              <a:defRPr kumimoji="1" sz="4100" b="1">
                <a:solidFill>
                  <a:schemeClr val="tx1"/>
                </a:solidFill>
                <a:latin typeface="Arial" pitchFamily="34" charset="0"/>
                <a:ea typeface="黑体" pitchFamily="49" charset="-122"/>
              </a:defRPr>
            </a:lvl7pPr>
            <a:lvl8pPr marL="3168457" indent="-211230" algn="ctr" defTabSz="885993" eaLnBrk="0" fontAlgn="base" hangingPunct="0">
              <a:spcBef>
                <a:spcPct val="0"/>
              </a:spcBef>
              <a:spcAft>
                <a:spcPct val="0"/>
              </a:spcAft>
              <a:defRPr kumimoji="1" sz="4100" b="1">
                <a:solidFill>
                  <a:schemeClr val="tx1"/>
                </a:solidFill>
                <a:latin typeface="Arial" pitchFamily="34" charset="0"/>
                <a:ea typeface="黑体" pitchFamily="49" charset="-122"/>
              </a:defRPr>
            </a:lvl8pPr>
            <a:lvl9pPr marL="3590918" indent="-211230" algn="ctr" defTabSz="885993" eaLnBrk="0" fontAlgn="base" hangingPunct="0">
              <a:spcBef>
                <a:spcPct val="0"/>
              </a:spcBef>
              <a:spcAft>
                <a:spcPct val="0"/>
              </a:spcAft>
              <a:defRPr kumimoji="1" sz="4100" b="1">
                <a:solidFill>
                  <a:schemeClr val="tx1"/>
                </a:solidFill>
                <a:latin typeface="Arial" pitchFamily="34" charset="0"/>
                <a:ea typeface="黑体" pitchFamily="49" charset="-122"/>
              </a:defRPr>
            </a:lvl9pPr>
          </a:lstStyle>
          <a:p>
            <a:pPr eaLnBrk="1" hangingPunct="1"/>
            <a:fld id="{D893E530-4A5E-42CE-9FB5-A028400725D0}" type="slidenum">
              <a:rPr kumimoji="0" lang="en-US" altLang="zh-CN" sz="1400" b="0"/>
              <a:pPr eaLnBrk="1" hangingPunct="1"/>
              <a:t>36</a:t>
            </a:fld>
            <a:endParaRPr kumimoji="0" lang="en-US" altLang="zh-CN" sz="1400" b="0" dirty="0"/>
          </a:p>
        </p:txBody>
      </p:sp>
      <p:sp>
        <p:nvSpPr>
          <p:cNvPr id="83971" name="Rectangle 2"/>
          <p:cNvSpPr>
            <a:spLocks noGrp="1" noChangeArrowheads="1"/>
          </p:cNvSpPr>
          <p:nvPr>
            <p:ph type="title"/>
          </p:nvPr>
        </p:nvSpPr>
        <p:spPr>
          <a:xfrm>
            <a:off x="0" y="764704"/>
            <a:ext cx="9144000" cy="1146582"/>
          </a:xfrm>
        </p:spPr>
        <p:txBody>
          <a:bodyPr>
            <a:noAutofit/>
          </a:bodyPr>
          <a:lstStyle/>
          <a:p>
            <a:r>
              <a:rPr lang="zh-CN" altLang="en-US" dirty="0"/>
              <a:t>从章小明案例引发的思考</a:t>
            </a:r>
          </a:p>
        </p:txBody>
      </p:sp>
      <p:sp>
        <p:nvSpPr>
          <p:cNvPr id="13378563" name="Rectangle 3"/>
          <p:cNvSpPr>
            <a:spLocks noGrp="1" noChangeArrowheads="1"/>
          </p:cNvSpPr>
          <p:nvPr>
            <p:ph type="body" idx="1"/>
          </p:nvPr>
        </p:nvSpPr>
        <p:spPr>
          <a:xfrm>
            <a:off x="539552" y="1844824"/>
            <a:ext cx="8280920" cy="3698671"/>
          </a:xfrm>
        </p:spPr>
        <p:txBody>
          <a:bodyPr>
            <a:noAutofit/>
          </a:bodyPr>
          <a:lstStyle/>
          <a:p>
            <a:pPr>
              <a:lnSpc>
                <a:spcPct val="150000"/>
              </a:lnSpc>
              <a:defRPr/>
            </a:pPr>
            <a:r>
              <a:rPr lang="zh-CN" altLang="en-US" dirty="0"/>
              <a:t>主管获得组织任命后如何得到员工的认同？</a:t>
            </a:r>
            <a:endParaRPr lang="en-US" altLang="zh-CN" dirty="0">
              <a:solidFill>
                <a:srgbClr val="C00000"/>
              </a:solidFill>
            </a:endParaRPr>
          </a:p>
          <a:p>
            <a:pPr>
              <a:lnSpc>
                <a:spcPct val="150000"/>
              </a:lnSpc>
              <a:defRPr/>
            </a:pPr>
            <a:r>
              <a:rPr lang="zh-CN" altLang="en-US" dirty="0"/>
              <a:t>人们对一名新主管的上任有什么样的期待？</a:t>
            </a:r>
            <a:endParaRPr lang="en-US" altLang="zh-CN" dirty="0"/>
          </a:p>
          <a:p>
            <a:pPr>
              <a:lnSpc>
                <a:spcPct val="150000"/>
              </a:lnSpc>
              <a:defRPr/>
            </a:pPr>
            <a:r>
              <a:rPr lang="zh-CN" altLang="en-US" dirty="0"/>
              <a:t>主管如何做到不失原则赢得人心取得成果？</a:t>
            </a:r>
            <a:endParaRPr lang="en-US" altLang="zh-CN" dirty="0"/>
          </a:p>
          <a:p>
            <a:pPr>
              <a:lnSpc>
                <a:spcPct val="150000"/>
              </a:lnSpc>
              <a:defRPr/>
            </a:pPr>
            <a:r>
              <a:rPr lang="zh-CN" altLang="en-US" dirty="0"/>
              <a:t>如何让自己的职业生涯在管理岗位上发展？</a:t>
            </a:r>
          </a:p>
        </p:txBody>
      </p:sp>
    </p:spTree>
    <p:extLst>
      <p:ext uri="{BB962C8B-B14F-4D97-AF65-F5344CB8AC3E}">
        <p14:creationId xmlns:p14="http://schemas.microsoft.com/office/powerpoint/2010/main" val="1937476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64704"/>
            <a:ext cx="9144000" cy="1143000"/>
          </a:xfrm>
        </p:spPr>
        <p:txBody>
          <a:bodyPr>
            <a:normAutofit/>
          </a:bodyPr>
          <a:lstStyle/>
          <a:p>
            <a:r>
              <a:rPr lang="zh-CN" altLang="en-US" dirty="0"/>
              <a:t>从技术到管理的飞跃</a:t>
            </a:r>
          </a:p>
        </p:txBody>
      </p:sp>
      <p:sp>
        <p:nvSpPr>
          <p:cNvPr id="3" name="内容占位符 2"/>
          <p:cNvSpPr>
            <a:spLocks noGrp="1"/>
          </p:cNvSpPr>
          <p:nvPr>
            <p:ph idx="1"/>
          </p:nvPr>
        </p:nvSpPr>
        <p:spPr>
          <a:xfrm>
            <a:off x="395536" y="1916832"/>
            <a:ext cx="8517632" cy="4176464"/>
          </a:xfrm>
        </p:spPr>
        <p:txBody>
          <a:bodyPr>
            <a:normAutofit/>
          </a:bodyPr>
          <a:lstStyle/>
          <a:p>
            <a:pPr marL="0" indent="0">
              <a:lnSpc>
                <a:spcPct val="120000"/>
              </a:lnSpc>
              <a:buNone/>
            </a:pPr>
            <a:r>
              <a:rPr lang="zh-CN" altLang="en-US" dirty="0"/>
              <a:t>创造一个真正的整体，发挥乘数效应，就是管理和管理者的在组织中的附加价值所在。</a:t>
            </a:r>
          </a:p>
        </p:txBody>
      </p:sp>
      <p:pic>
        <p:nvPicPr>
          <p:cNvPr id="4" name="图片 3"/>
          <p:cNvPicPr>
            <a:picLocks noChangeAspect="1"/>
          </p:cNvPicPr>
          <p:nvPr/>
        </p:nvPicPr>
        <p:blipFill>
          <a:blip r:embed="rId2"/>
          <a:stretch>
            <a:fillRect/>
          </a:stretch>
        </p:blipFill>
        <p:spPr>
          <a:xfrm>
            <a:off x="1555021" y="3372404"/>
            <a:ext cx="6401355" cy="2072820"/>
          </a:xfrm>
          <a:prstGeom prst="rect">
            <a:avLst/>
          </a:prstGeom>
        </p:spPr>
      </p:pic>
      <p:sp>
        <p:nvSpPr>
          <p:cNvPr id="5" name="TextBox 2"/>
          <p:cNvSpPr txBox="1"/>
          <p:nvPr/>
        </p:nvSpPr>
        <p:spPr>
          <a:xfrm>
            <a:off x="230832" y="5445224"/>
            <a:ext cx="4197152" cy="1077218"/>
          </a:xfrm>
          <a:prstGeom prst="rect">
            <a:avLst/>
          </a:prstGeom>
          <a:noFill/>
        </p:spPr>
        <p:txBody>
          <a:bodyPr wrap="square" rtlCol="0">
            <a:spAutoFit/>
          </a:bodyPr>
          <a:lstStyle/>
          <a:p>
            <a:pPr algn="ctr"/>
            <a:r>
              <a:rPr lang="zh-CN" altLang="en-US" sz="3200" b="1" dirty="0">
                <a:solidFill>
                  <a:srgbClr val="C00000"/>
                </a:solidFill>
                <a:latin typeface="微软雅黑" pitchFamily="34" charset="-122"/>
                <a:ea typeface="微软雅黑" pitchFamily="34" charset="-122"/>
              </a:rPr>
              <a:t>业务精英的</a:t>
            </a:r>
            <a:endParaRPr lang="en-US" altLang="zh-CN" sz="3200" b="1" dirty="0">
              <a:solidFill>
                <a:srgbClr val="C00000"/>
              </a:solidFill>
              <a:latin typeface="微软雅黑" pitchFamily="34" charset="-122"/>
              <a:ea typeface="微软雅黑" pitchFamily="34" charset="-122"/>
            </a:endParaRPr>
          </a:p>
          <a:p>
            <a:pPr algn="ctr"/>
            <a:r>
              <a:rPr lang="zh-CN" altLang="en-US" sz="3200" b="1" dirty="0">
                <a:solidFill>
                  <a:srgbClr val="C00000"/>
                </a:solidFill>
                <a:latin typeface="微软雅黑" pitchFamily="34" charset="-122"/>
                <a:ea typeface="微软雅黑" pitchFamily="34" charset="-122"/>
              </a:rPr>
              <a:t>价值取向</a:t>
            </a:r>
            <a:endParaRPr lang="en-US" altLang="zh-CN" sz="3200" b="1" dirty="0">
              <a:solidFill>
                <a:srgbClr val="C00000"/>
              </a:solidFill>
              <a:latin typeface="微软雅黑" pitchFamily="34" charset="-122"/>
              <a:ea typeface="微软雅黑" pitchFamily="34" charset="-122"/>
            </a:endParaRPr>
          </a:p>
        </p:txBody>
      </p:sp>
      <p:sp>
        <p:nvSpPr>
          <p:cNvPr id="6" name="TextBox 2"/>
          <p:cNvSpPr txBox="1"/>
          <p:nvPr/>
        </p:nvSpPr>
        <p:spPr>
          <a:xfrm>
            <a:off x="4499992" y="5445224"/>
            <a:ext cx="4032448" cy="1077218"/>
          </a:xfrm>
          <a:prstGeom prst="rect">
            <a:avLst/>
          </a:prstGeom>
          <a:noFill/>
        </p:spPr>
        <p:txBody>
          <a:bodyPr wrap="square" rtlCol="0">
            <a:spAutoFit/>
          </a:bodyPr>
          <a:lstStyle/>
          <a:p>
            <a:pPr algn="ctr"/>
            <a:r>
              <a:rPr lang="zh-CN" altLang="en-US" sz="3200" b="1" dirty="0">
                <a:solidFill>
                  <a:srgbClr val="C00000"/>
                </a:solidFill>
                <a:latin typeface="微软雅黑" pitchFamily="34" charset="-122"/>
                <a:ea typeface="微软雅黑" pitchFamily="34" charset="-122"/>
              </a:rPr>
              <a:t>更换角色的</a:t>
            </a:r>
            <a:endParaRPr lang="en-US" altLang="zh-CN" sz="3200" b="1" dirty="0">
              <a:solidFill>
                <a:srgbClr val="C00000"/>
              </a:solidFill>
              <a:latin typeface="微软雅黑" pitchFamily="34" charset="-122"/>
              <a:ea typeface="微软雅黑" pitchFamily="34" charset="-122"/>
            </a:endParaRPr>
          </a:p>
          <a:p>
            <a:pPr algn="ctr"/>
            <a:r>
              <a:rPr lang="zh-CN" altLang="en-US" sz="3200" b="1" dirty="0">
                <a:solidFill>
                  <a:srgbClr val="C00000"/>
                </a:solidFill>
                <a:latin typeface="微软雅黑" pitchFamily="34" charset="-122"/>
                <a:ea typeface="微软雅黑" pitchFamily="34" charset="-122"/>
              </a:rPr>
              <a:t>主管价值呈现</a:t>
            </a:r>
            <a:endParaRPr lang="en-US" altLang="zh-CN" sz="32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99820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bwMode="auto">
          <a:xfrm>
            <a:off x="359082" y="1052736"/>
            <a:ext cx="8784918"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37" tIns="43919" rIns="87837" bIns="43919" numCol="1" anchor="t" anchorCtr="0" compatLnSpc="1">
            <a:prstTxWarp prst="textNoShape">
              <a:avLst/>
            </a:prstTxWarp>
            <a:normAutofit/>
          </a:bodyPr>
          <a:lstStyle/>
          <a:p>
            <a:pPr defTabSz="935038"/>
            <a:r>
              <a:rPr lang="zh-CN" altLang="en-US" b="1" dirty="0"/>
              <a:t>让各位真正成为</a:t>
            </a:r>
            <a:r>
              <a:rPr lang="zh-CN" altLang="en-US" dirty="0"/>
              <a:t>公司的中坚</a:t>
            </a:r>
            <a:endParaRPr lang="zh-CN" altLang="en-US" b="1" dirty="0"/>
          </a:p>
        </p:txBody>
      </p:sp>
      <p:sp>
        <p:nvSpPr>
          <p:cNvPr id="18434" name="灯片编号占位符 4"/>
          <p:cNvSpPr>
            <a:spLocks noGrp="1"/>
          </p:cNvSpPr>
          <p:nvPr>
            <p:ph type="sldNum" sz="quarter" idx="12"/>
          </p:nvPr>
        </p:nvSpPr>
        <p:spPr>
          <a:xfrm>
            <a:off x="6516216" y="6309320"/>
            <a:ext cx="2895600" cy="365125"/>
          </a:xfrm>
          <a:noFill/>
        </p:spPr>
        <p:txBody>
          <a:bodyPr/>
          <a:lstStyle>
            <a:lvl1pPr eaLnBrk="0" hangingPunct="0">
              <a:defRPr kumimoji="1" sz="3300" b="1">
                <a:solidFill>
                  <a:srgbClr val="A50021"/>
                </a:solidFill>
                <a:latin typeface="Arial" pitchFamily="34" charset="0"/>
                <a:ea typeface="黑体" pitchFamily="49" charset="-122"/>
              </a:defRPr>
            </a:lvl1pPr>
            <a:lvl2pPr marL="742950" indent="-285750" eaLnBrk="0" hangingPunct="0">
              <a:defRPr kumimoji="1" sz="3300" b="1">
                <a:solidFill>
                  <a:srgbClr val="A50021"/>
                </a:solidFill>
                <a:latin typeface="Arial" pitchFamily="34" charset="0"/>
                <a:ea typeface="黑体" pitchFamily="49" charset="-122"/>
              </a:defRPr>
            </a:lvl2pPr>
            <a:lvl3pPr marL="1143000" indent="-228600" eaLnBrk="0" hangingPunct="0">
              <a:defRPr kumimoji="1" sz="3300" b="1">
                <a:solidFill>
                  <a:srgbClr val="A50021"/>
                </a:solidFill>
                <a:latin typeface="Arial" pitchFamily="34" charset="0"/>
                <a:ea typeface="黑体" pitchFamily="49" charset="-122"/>
              </a:defRPr>
            </a:lvl3pPr>
            <a:lvl4pPr marL="1600200" indent="-228600" eaLnBrk="0" hangingPunct="0">
              <a:defRPr kumimoji="1" sz="3300" b="1">
                <a:solidFill>
                  <a:srgbClr val="A50021"/>
                </a:solidFill>
                <a:latin typeface="Arial" pitchFamily="34" charset="0"/>
                <a:ea typeface="黑体" pitchFamily="49" charset="-122"/>
              </a:defRPr>
            </a:lvl4pPr>
            <a:lvl5pPr marL="2057400" indent="-228600" eaLnBrk="0" hangingPunct="0">
              <a:defRPr kumimoji="1" sz="3300" b="1">
                <a:solidFill>
                  <a:srgbClr val="A50021"/>
                </a:solidFill>
                <a:latin typeface="Arial" pitchFamily="34" charset="0"/>
                <a:ea typeface="黑体" pitchFamily="49" charset="-122"/>
              </a:defRPr>
            </a:lvl5pPr>
            <a:lvl6pPr marL="2514600" indent="-228600" eaLnBrk="0" fontAlgn="base" hangingPunct="0">
              <a:spcBef>
                <a:spcPct val="50000"/>
              </a:spcBef>
              <a:spcAft>
                <a:spcPct val="0"/>
              </a:spcAft>
              <a:defRPr kumimoji="1" sz="3300" b="1">
                <a:solidFill>
                  <a:srgbClr val="A50021"/>
                </a:solidFill>
                <a:latin typeface="Arial" pitchFamily="34" charset="0"/>
                <a:ea typeface="黑体" pitchFamily="49" charset="-122"/>
              </a:defRPr>
            </a:lvl6pPr>
            <a:lvl7pPr marL="2971800" indent="-228600" eaLnBrk="0" fontAlgn="base" hangingPunct="0">
              <a:spcBef>
                <a:spcPct val="50000"/>
              </a:spcBef>
              <a:spcAft>
                <a:spcPct val="0"/>
              </a:spcAft>
              <a:defRPr kumimoji="1" sz="3300" b="1">
                <a:solidFill>
                  <a:srgbClr val="A50021"/>
                </a:solidFill>
                <a:latin typeface="Arial" pitchFamily="34" charset="0"/>
                <a:ea typeface="黑体" pitchFamily="49" charset="-122"/>
              </a:defRPr>
            </a:lvl7pPr>
            <a:lvl8pPr marL="3429000" indent="-228600" eaLnBrk="0" fontAlgn="base" hangingPunct="0">
              <a:spcBef>
                <a:spcPct val="50000"/>
              </a:spcBef>
              <a:spcAft>
                <a:spcPct val="0"/>
              </a:spcAft>
              <a:defRPr kumimoji="1" sz="3300" b="1">
                <a:solidFill>
                  <a:srgbClr val="A50021"/>
                </a:solidFill>
                <a:latin typeface="Arial" pitchFamily="34" charset="0"/>
                <a:ea typeface="黑体" pitchFamily="49" charset="-122"/>
              </a:defRPr>
            </a:lvl8pPr>
            <a:lvl9pPr marL="3886200" indent="-228600" eaLnBrk="0" fontAlgn="base" hangingPunct="0">
              <a:spcBef>
                <a:spcPct val="50000"/>
              </a:spcBef>
              <a:spcAft>
                <a:spcPct val="0"/>
              </a:spcAft>
              <a:defRPr kumimoji="1" sz="3300" b="1">
                <a:solidFill>
                  <a:srgbClr val="A50021"/>
                </a:solidFill>
                <a:latin typeface="Arial" pitchFamily="34" charset="0"/>
                <a:ea typeface="黑体" pitchFamily="49" charset="-122"/>
              </a:defRPr>
            </a:lvl9pPr>
          </a:lstStyle>
          <a:p>
            <a:pPr eaLnBrk="1" hangingPunct="1"/>
            <a:fld id="{B3C49E67-AC41-4125-8A2F-D1D5B3BDA893}" type="slidenum">
              <a:rPr kumimoji="0" lang="en-US" altLang="zh-CN" sz="2000" smtClean="0">
                <a:solidFill>
                  <a:schemeClr val="tx1"/>
                </a:solidFill>
                <a:latin typeface="黑体" pitchFamily="49" charset="-122"/>
              </a:rPr>
              <a:pPr eaLnBrk="1" hangingPunct="1"/>
              <a:t>38</a:t>
            </a:fld>
            <a:endParaRPr kumimoji="0" lang="en-US" altLang="zh-CN" sz="2000" dirty="0">
              <a:solidFill>
                <a:schemeClr val="tx1"/>
              </a:solidFill>
              <a:latin typeface="黑体" pitchFamily="49" charset="-122"/>
            </a:endParaRPr>
          </a:p>
        </p:txBody>
      </p:sp>
      <p:sp>
        <p:nvSpPr>
          <p:cNvPr id="18437" name="Text Box 4"/>
          <p:cNvSpPr txBox="1">
            <a:spLocks noChangeArrowheads="1"/>
          </p:cNvSpPr>
          <p:nvPr/>
        </p:nvSpPr>
        <p:spPr bwMode="auto">
          <a:xfrm>
            <a:off x="1513349" y="2636912"/>
            <a:ext cx="6624737" cy="208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890" tIns="43945" rIns="87890" bIns="43945">
            <a:spAutoFit/>
          </a:bodyPr>
          <a:lstStyle>
            <a:lvl1pPr defTabSz="811213" eaLnBrk="0" hangingPunct="0">
              <a:defRPr kumimoji="1" sz="3300" b="1">
                <a:solidFill>
                  <a:srgbClr val="A50021"/>
                </a:solidFill>
                <a:latin typeface="Arial" pitchFamily="34" charset="0"/>
                <a:ea typeface="黑体" pitchFamily="49" charset="-122"/>
              </a:defRPr>
            </a:lvl1pPr>
            <a:lvl2pPr marL="742950" indent="-285750" defTabSz="811213" eaLnBrk="0" hangingPunct="0">
              <a:defRPr kumimoji="1" sz="3300" b="1">
                <a:solidFill>
                  <a:srgbClr val="A50021"/>
                </a:solidFill>
                <a:latin typeface="Arial" pitchFamily="34" charset="0"/>
                <a:ea typeface="黑体" pitchFamily="49" charset="-122"/>
              </a:defRPr>
            </a:lvl2pPr>
            <a:lvl3pPr marL="1143000" indent="-228600" defTabSz="811213" eaLnBrk="0" hangingPunct="0">
              <a:defRPr kumimoji="1" sz="3300" b="1">
                <a:solidFill>
                  <a:srgbClr val="A50021"/>
                </a:solidFill>
                <a:latin typeface="Arial" pitchFamily="34" charset="0"/>
                <a:ea typeface="黑体" pitchFamily="49" charset="-122"/>
              </a:defRPr>
            </a:lvl3pPr>
            <a:lvl4pPr marL="1600200" indent="-228600" defTabSz="811213" eaLnBrk="0" hangingPunct="0">
              <a:defRPr kumimoji="1" sz="3300" b="1">
                <a:solidFill>
                  <a:srgbClr val="A50021"/>
                </a:solidFill>
                <a:latin typeface="Arial" pitchFamily="34" charset="0"/>
                <a:ea typeface="黑体" pitchFamily="49" charset="-122"/>
              </a:defRPr>
            </a:lvl4pPr>
            <a:lvl5pPr marL="2057400" indent="-228600" defTabSz="811213" eaLnBrk="0" hangingPunct="0">
              <a:defRPr kumimoji="1" sz="3300" b="1">
                <a:solidFill>
                  <a:srgbClr val="A50021"/>
                </a:solidFill>
                <a:latin typeface="Arial" pitchFamily="34" charset="0"/>
                <a:ea typeface="黑体" pitchFamily="49" charset="-122"/>
              </a:defRPr>
            </a:lvl5pPr>
            <a:lvl6pPr marL="2514600" indent="-228600" defTabSz="811213" eaLnBrk="0" fontAlgn="base" hangingPunct="0">
              <a:spcBef>
                <a:spcPct val="50000"/>
              </a:spcBef>
              <a:spcAft>
                <a:spcPct val="0"/>
              </a:spcAft>
              <a:defRPr kumimoji="1" sz="3300" b="1">
                <a:solidFill>
                  <a:srgbClr val="A50021"/>
                </a:solidFill>
                <a:latin typeface="Arial" pitchFamily="34" charset="0"/>
                <a:ea typeface="黑体" pitchFamily="49" charset="-122"/>
              </a:defRPr>
            </a:lvl6pPr>
            <a:lvl7pPr marL="2971800" indent="-228600" defTabSz="811213" eaLnBrk="0" fontAlgn="base" hangingPunct="0">
              <a:spcBef>
                <a:spcPct val="50000"/>
              </a:spcBef>
              <a:spcAft>
                <a:spcPct val="0"/>
              </a:spcAft>
              <a:defRPr kumimoji="1" sz="3300" b="1">
                <a:solidFill>
                  <a:srgbClr val="A50021"/>
                </a:solidFill>
                <a:latin typeface="Arial" pitchFamily="34" charset="0"/>
                <a:ea typeface="黑体" pitchFamily="49" charset="-122"/>
              </a:defRPr>
            </a:lvl7pPr>
            <a:lvl8pPr marL="3429000" indent="-228600" defTabSz="811213" eaLnBrk="0" fontAlgn="base" hangingPunct="0">
              <a:spcBef>
                <a:spcPct val="50000"/>
              </a:spcBef>
              <a:spcAft>
                <a:spcPct val="0"/>
              </a:spcAft>
              <a:defRPr kumimoji="1" sz="3300" b="1">
                <a:solidFill>
                  <a:srgbClr val="A50021"/>
                </a:solidFill>
                <a:latin typeface="Arial" pitchFamily="34" charset="0"/>
                <a:ea typeface="黑体" pitchFamily="49" charset="-122"/>
              </a:defRPr>
            </a:lvl8pPr>
            <a:lvl9pPr marL="3886200" indent="-228600" defTabSz="811213" eaLnBrk="0" fontAlgn="base" hangingPunct="0">
              <a:spcBef>
                <a:spcPct val="50000"/>
              </a:spcBef>
              <a:spcAft>
                <a:spcPct val="0"/>
              </a:spcAft>
              <a:defRPr kumimoji="1" sz="3300" b="1">
                <a:solidFill>
                  <a:srgbClr val="A50021"/>
                </a:solidFill>
                <a:latin typeface="Arial" pitchFamily="34" charset="0"/>
                <a:ea typeface="黑体" pitchFamily="49" charset="-122"/>
              </a:defRPr>
            </a:lvl9pPr>
          </a:lstStyle>
          <a:p>
            <a:pPr eaLnBrk="1" hangingPunct="1">
              <a:lnSpc>
                <a:spcPct val="120000"/>
              </a:lnSpc>
              <a:spcBef>
                <a:spcPct val="0"/>
              </a:spcBef>
            </a:pPr>
            <a:r>
              <a:rPr lang="zh-CN" altLang="en-US" sz="5400" dirty="0">
                <a:solidFill>
                  <a:srgbClr val="336699"/>
                </a:solidFill>
              </a:rPr>
              <a:t>承上启下的带动力量</a:t>
            </a:r>
          </a:p>
          <a:p>
            <a:pPr eaLnBrk="1" hangingPunct="1">
              <a:lnSpc>
                <a:spcPct val="120000"/>
              </a:lnSpc>
              <a:spcBef>
                <a:spcPct val="0"/>
              </a:spcBef>
            </a:pPr>
            <a:r>
              <a:rPr lang="zh-CN" altLang="en-US" sz="5400" dirty="0">
                <a:solidFill>
                  <a:srgbClr val="336699"/>
                </a:solidFill>
              </a:rPr>
              <a:t>承前启后的推动力量</a:t>
            </a:r>
          </a:p>
        </p:txBody>
      </p:sp>
      <p:pic>
        <p:nvPicPr>
          <p:cNvPr id="18436" name="Picture 3" descr="BS02094_[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97325" y="1916832"/>
            <a:ext cx="7056784" cy="4055466"/>
          </a:xfrm>
          <a:noFill/>
          <a:effectLst>
            <a:outerShdw dist="35921" dir="2700000" algn="ctr" rotWithShape="0">
              <a:srgbClr val="3333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271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EFAE69DD-0DD2-4184-A9E3-1F47D92D7DF1}"/>
              </a:ext>
            </a:extLst>
          </p:cNvPr>
          <p:cNvCxnSpPr>
            <a:cxnSpLocks/>
          </p:cNvCxnSpPr>
          <p:nvPr/>
        </p:nvCxnSpPr>
        <p:spPr>
          <a:xfrm flipV="1">
            <a:off x="107156" y="3654029"/>
            <a:ext cx="8926116" cy="53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2192CCE-28F5-4273-A9FF-02E14BF63100}"/>
              </a:ext>
            </a:extLst>
          </p:cNvPr>
          <p:cNvCxnSpPr/>
          <p:nvPr/>
        </p:nvCxnSpPr>
        <p:spPr>
          <a:xfrm>
            <a:off x="4757737" y="900113"/>
            <a:ext cx="42863" cy="5261372"/>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C8D8596-758A-44C4-966F-5E5D330FB1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823" y="1886083"/>
            <a:ext cx="2283914" cy="15644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2A0B6F-86C7-4E92-AC01-4B1A8B8E4E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9742" y="853018"/>
            <a:ext cx="2634258" cy="2638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BBC5FC7-F053-496D-8B76-BCFC873FC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083" y="3718322"/>
            <a:ext cx="2634258" cy="21752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EB21E00-B2C5-467C-A6E5-807AEF4A7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07" y="3762525"/>
            <a:ext cx="2984300" cy="223822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AC7CA609-C180-4787-A3BC-B5BEC9B0A1BE}"/>
              </a:ext>
            </a:extLst>
          </p:cNvPr>
          <p:cNvSpPr/>
          <p:nvPr/>
        </p:nvSpPr>
        <p:spPr>
          <a:xfrm>
            <a:off x="1934975" y="1587520"/>
            <a:ext cx="2089033" cy="300082"/>
          </a:xfrm>
          <a:prstGeom prst="rect">
            <a:avLst/>
          </a:prstGeom>
        </p:spPr>
        <p:txBody>
          <a:bodyPr wrap="none">
            <a:spAutoFit/>
          </a:bodyPr>
          <a:lstStyle/>
          <a:p>
            <a:r>
              <a:rPr lang="zh-CN" altLang="zh-CN" sz="1350" dirty="0">
                <a:latin typeface="Arial" panose="020B0604020202020204" pitchFamily="34" charset="0"/>
                <a:ea typeface="宋体" panose="02010600030101010101" pitchFamily="2" charset="-122"/>
                <a:cs typeface="Arial" panose="020B0604020202020204" pitchFamily="34" charset="0"/>
              </a:rPr>
              <a:t>今天在课程中学到的内容</a:t>
            </a:r>
            <a:endParaRPr lang="zh-CN" altLang="en-US" sz="1350" dirty="0"/>
          </a:p>
        </p:txBody>
      </p:sp>
      <p:sp>
        <p:nvSpPr>
          <p:cNvPr id="10" name="矩形 9">
            <a:extLst>
              <a:ext uri="{FF2B5EF4-FFF2-40B4-BE49-F238E27FC236}">
                <a16:creationId xmlns:a16="http://schemas.microsoft.com/office/drawing/2014/main" id="{25A80E3F-955D-44D3-8105-16AEB9EFC243}"/>
              </a:ext>
            </a:extLst>
          </p:cNvPr>
          <p:cNvSpPr/>
          <p:nvPr/>
        </p:nvSpPr>
        <p:spPr>
          <a:xfrm>
            <a:off x="4908113" y="1587520"/>
            <a:ext cx="2262158" cy="300082"/>
          </a:xfrm>
          <a:prstGeom prst="rect">
            <a:avLst/>
          </a:prstGeom>
        </p:spPr>
        <p:txBody>
          <a:bodyPr wrap="none">
            <a:spAutoFit/>
          </a:bodyPr>
          <a:lstStyle/>
          <a:p>
            <a:r>
              <a:rPr lang="zh-CN" altLang="zh-CN" sz="1350" dirty="0">
                <a:latin typeface="Arial" panose="020B0604020202020204" pitchFamily="34" charset="0"/>
                <a:ea typeface="宋体" panose="02010600030101010101" pitchFamily="2" charset="-122"/>
                <a:cs typeface="Arial" panose="020B0604020202020204" pitchFamily="34" charset="0"/>
              </a:rPr>
              <a:t>学到的这些内容给你的启发</a:t>
            </a:r>
            <a:endParaRPr lang="zh-CN" altLang="en-US" sz="1350" dirty="0"/>
          </a:p>
        </p:txBody>
      </p:sp>
      <p:sp>
        <p:nvSpPr>
          <p:cNvPr id="11" name="矩形 10">
            <a:extLst>
              <a:ext uri="{FF2B5EF4-FFF2-40B4-BE49-F238E27FC236}">
                <a16:creationId xmlns:a16="http://schemas.microsoft.com/office/drawing/2014/main" id="{0DE1079F-C11B-476F-9481-C174195619D4}"/>
              </a:ext>
            </a:extLst>
          </p:cNvPr>
          <p:cNvSpPr/>
          <p:nvPr/>
        </p:nvSpPr>
        <p:spPr>
          <a:xfrm>
            <a:off x="1717357" y="4249549"/>
            <a:ext cx="2262158" cy="300082"/>
          </a:xfrm>
          <a:prstGeom prst="rect">
            <a:avLst/>
          </a:prstGeom>
        </p:spPr>
        <p:txBody>
          <a:bodyPr wrap="none">
            <a:spAutoFit/>
          </a:bodyPr>
          <a:lstStyle/>
          <a:p>
            <a:r>
              <a:rPr lang="zh-CN" altLang="zh-CN" sz="1350" dirty="0">
                <a:latin typeface="Arial" panose="020B0604020202020204" pitchFamily="34" charset="0"/>
                <a:ea typeface="宋体" panose="02010600030101010101" pitchFamily="2" charset="-122"/>
                <a:cs typeface="Arial" panose="020B0604020202020204" pitchFamily="34" charset="0"/>
              </a:rPr>
              <a:t>你还有哪些问题没有弄清楚</a:t>
            </a:r>
            <a:endParaRPr lang="zh-CN" altLang="en-US" sz="1350" dirty="0"/>
          </a:p>
        </p:txBody>
      </p:sp>
      <p:sp>
        <p:nvSpPr>
          <p:cNvPr id="12" name="矩形 11">
            <a:extLst>
              <a:ext uri="{FF2B5EF4-FFF2-40B4-BE49-F238E27FC236}">
                <a16:creationId xmlns:a16="http://schemas.microsoft.com/office/drawing/2014/main" id="{32ED53AD-9751-421B-9D62-51F9C1D6E01D}"/>
              </a:ext>
            </a:extLst>
          </p:cNvPr>
          <p:cNvSpPr/>
          <p:nvPr/>
        </p:nvSpPr>
        <p:spPr>
          <a:xfrm>
            <a:off x="4994015" y="4249549"/>
            <a:ext cx="2089033" cy="300082"/>
          </a:xfrm>
          <a:prstGeom prst="rect">
            <a:avLst/>
          </a:prstGeom>
        </p:spPr>
        <p:txBody>
          <a:bodyPr wrap="none">
            <a:spAutoFit/>
          </a:bodyPr>
          <a:lstStyle/>
          <a:p>
            <a:r>
              <a:rPr lang="zh-CN" altLang="zh-CN" sz="1350" dirty="0">
                <a:latin typeface="Arial" panose="020B0604020202020204" pitchFamily="34" charset="0"/>
                <a:ea typeface="宋体" panose="02010600030101010101" pitchFamily="2" charset="-122"/>
                <a:cs typeface="Arial" panose="020B0604020202020204" pitchFamily="34" charset="0"/>
              </a:rPr>
              <a:t>将立刻采取的行动是什么</a:t>
            </a:r>
            <a:endParaRPr lang="zh-CN" altLang="en-US" sz="1350" dirty="0"/>
          </a:p>
        </p:txBody>
      </p:sp>
      <p:sp>
        <p:nvSpPr>
          <p:cNvPr id="13" name="矩形 12">
            <a:extLst>
              <a:ext uri="{FF2B5EF4-FFF2-40B4-BE49-F238E27FC236}">
                <a16:creationId xmlns:a16="http://schemas.microsoft.com/office/drawing/2014/main" id="{36C305C2-7767-4AB1-9A75-9C02F5ACFF49}"/>
              </a:ext>
            </a:extLst>
          </p:cNvPr>
          <p:cNvSpPr/>
          <p:nvPr/>
        </p:nvSpPr>
        <p:spPr>
          <a:xfrm>
            <a:off x="107156" y="958915"/>
            <a:ext cx="2384227" cy="48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bg1"/>
                </a:solidFill>
              </a:rPr>
              <a:t>课后作业</a:t>
            </a:r>
          </a:p>
        </p:txBody>
      </p:sp>
    </p:spTree>
    <p:extLst>
      <p:ext uri="{BB962C8B-B14F-4D97-AF65-F5344CB8AC3E}">
        <p14:creationId xmlns:p14="http://schemas.microsoft.com/office/powerpoint/2010/main" val="424739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1439466" y="1431131"/>
            <a:ext cx="6172200" cy="3371850"/>
          </a:xfrm>
        </p:spPr>
        <p:txBody>
          <a:bodyPr>
            <a:normAutofit fontScale="85000" lnSpcReduction="10000"/>
          </a:bodyPr>
          <a:lstStyle/>
          <a:p>
            <a:pPr algn="ctr">
              <a:lnSpc>
                <a:spcPct val="90000"/>
              </a:lnSpc>
              <a:buFontTx/>
              <a:buNone/>
            </a:pPr>
            <a:r>
              <a:rPr lang="zh-CN" altLang="en-US"/>
              <a:t>低端的人，才能是衡量的第一标准；</a:t>
            </a:r>
            <a:endParaRPr lang="en-US" altLang="zh-CN"/>
          </a:p>
          <a:p>
            <a:pPr algn="ctr">
              <a:lnSpc>
                <a:spcPct val="90000"/>
              </a:lnSpc>
              <a:buFontTx/>
              <a:buNone/>
            </a:pPr>
            <a:endParaRPr lang="en-US" altLang="zh-CN"/>
          </a:p>
          <a:p>
            <a:pPr algn="ctr">
              <a:lnSpc>
                <a:spcPct val="90000"/>
              </a:lnSpc>
              <a:buFontTx/>
              <a:buNone/>
            </a:pPr>
            <a:r>
              <a:rPr lang="zh-CN" altLang="en-US"/>
              <a:t>中端的人，品德是衡量的第一标准；</a:t>
            </a:r>
            <a:endParaRPr lang="en-US" altLang="zh-CN"/>
          </a:p>
          <a:p>
            <a:pPr algn="ctr">
              <a:lnSpc>
                <a:spcPct val="90000"/>
              </a:lnSpc>
              <a:buFontTx/>
              <a:buNone/>
            </a:pPr>
            <a:endParaRPr lang="en-US" altLang="zh-CN"/>
          </a:p>
          <a:p>
            <a:pPr algn="ctr">
              <a:lnSpc>
                <a:spcPct val="90000"/>
              </a:lnSpc>
              <a:buFontTx/>
              <a:buNone/>
            </a:pPr>
            <a:r>
              <a:rPr lang="zh-CN" altLang="en-US"/>
              <a:t>高端的人，格局是衡量的第一标准。</a:t>
            </a:r>
            <a:endParaRPr lang="en-US" altLang="zh-CN"/>
          </a:p>
          <a:p>
            <a:pPr algn="ctr">
              <a:lnSpc>
                <a:spcPct val="90000"/>
              </a:lnSpc>
              <a:buFontTx/>
              <a:buNone/>
            </a:pPr>
            <a:endParaRPr lang="en-US" altLang="zh-CN"/>
          </a:p>
          <a:p>
            <a:pPr>
              <a:lnSpc>
                <a:spcPct val="90000"/>
              </a:lnSpc>
              <a:buFontTx/>
              <a:buNone/>
            </a:pPr>
            <a:r>
              <a:rPr lang="en-US" altLang="zh-CN"/>
              <a:t>          </a:t>
            </a:r>
            <a:r>
              <a:rPr lang="zh-CN" altLang="en-US"/>
              <a:t>格局就是指一个人的眼光、胸襟、胆识、等心理要素的内在布局！</a:t>
            </a:r>
            <a:endParaRPr lang="en-US" altLang="zh-CN"/>
          </a:p>
          <a:p>
            <a:pPr algn="ctr">
              <a:lnSpc>
                <a:spcPct val="90000"/>
              </a:lnSpc>
              <a:buFontTx/>
              <a:buNone/>
            </a:pPr>
            <a:endParaRPr lang="zh-CN" altLang="en-US"/>
          </a:p>
        </p:txBody>
      </p:sp>
    </p:spTree>
    <p:extLst>
      <p:ext uri="{BB962C8B-B14F-4D97-AF65-F5344CB8AC3E}">
        <p14:creationId xmlns:p14="http://schemas.microsoft.com/office/powerpoint/2010/main" val="3367560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BD06663_">
            <a:extLst>
              <a:ext uri="{FF2B5EF4-FFF2-40B4-BE49-F238E27FC236}">
                <a16:creationId xmlns:a16="http://schemas.microsoft.com/office/drawing/2014/main" id="{6D1C4272-C372-472C-982E-C62193DB2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800" y="2451100"/>
            <a:ext cx="42291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5" name="WordArt 3">
            <a:extLst>
              <a:ext uri="{FF2B5EF4-FFF2-40B4-BE49-F238E27FC236}">
                <a16:creationId xmlns:a16="http://schemas.microsoft.com/office/drawing/2014/main" id="{6DC38845-C40F-433A-9614-90AE4020BD73}"/>
              </a:ext>
            </a:extLst>
          </p:cNvPr>
          <p:cNvSpPr>
            <a:spLocks noChangeArrowheads="1" noChangeShapeType="1" noTextEdit="1"/>
          </p:cNvSpPr>
          <p:nvPr/>
        </p:nvSpPr>
        <p:spPr bwMode="auto">
          <a:xfrm rot="5400000">
            <a:off x="927100" y="3441700"/>
            <a:ext cx="3581400" cy="1447800"/>
          </a:xfrm>
          <a:prstGeom prst="rect">
            <a:avLst/>
          </a:prstGeom>
        </p:spPr>
        <p:txBody>
          <a:bodyPr vert="eaVert" wrap="none" fromWordArt="1">
            <a:prstTxWarp prst="textPlain">
              <a:avLst>
                <a:gd name="adj" fmla="val 56491"/>
              </a:avLst>
            </a:prstTxWarp>
          </a:bodyPr>
          <a:lstStyle/>
          <a:p>
            <a:pPr algn="ctr" fontAlgn="auto"/>
            <a:r>
              <a:rPr lang="zh-CN" altLang="en-US" sz="3600" kern="10" dirty="0">
                <a:ln w="9525">
                  <a:solidFill>
                    <a:schemeClr val="folHlink"/>
                  </a:solidFill>
                  <a:miter lim="800000"/>
                  <a:headEnd/>
                  <a:tailEnd/>
                </a:ln>
                <a:solidFill>
                  <a:schemeClr val="folHlink"/>
                </a:solidFill>
                <a:latin typeface="宋体" panose="02010600030101010101" pitchFamily="2" charset="-122"/>
              </a:rPr>
              <a:t>四个角色认知</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WordArt 3">
            <a:extLst>
              <a:ext uri="{FF2B5EF4-FFF2-40B4-BE49-F238E27FC236}">
                <a16:creationId xmlns:a16="http://schemas.microsoft.com/office/drawing/2014/main" id="{52F1E994-E5C6-4FC8-B44B-46C7A3B03199}"/>
              </a:ext>
            </a:extLst>
          </p:cNvPr>
          <p:cNvSpPr>
            <a:spLocks noChangeArrowheads="1" noChangeShapeType="1" noTextEdit="1"/>
          </p:cNvSpPr>
          <p:nvPr/>
        </p:nvSpPr>
        <p:spPr bwMode="auto">
          <a:xfrm>
            <a:off x="1979613" y="1916113"/>
            <a:ext cx="5184775" cy="30972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rgbClr val="000066"/>
                </a:solidFill>
                <a:effectLst>
                  <a:outerShdw dist="45791" dir="2021404" algn="ctr" rotWithShape="0">
                    <a:srgbClr val="B2B2B2">
                      <a:alpha val="79999"/>
                    </a:srgbClr>
                  </a:outerShdw>
                </a:effectLst>
                <a:latin typeface="隶书" panose="02010509060101010101" pitchFamily="49" charset="-122"/>
                <a:ea typeface="隶书" panose="02010509060101010101" pitchFamily="49" charset="-122"/>
              </a:rPr>
              <a:t>沟通者</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06179"/>
                                        </p:tgtEl>
                                        <p:attrNameLst>
                                          <p:attrName>style.visibility</p:attrName>
                                        </p:attrNameLst>
                                      </p:cBhvr>
                                      <p:to>
                                        <p:strVal val="visible"/>
                                      </p:to>
                                    </p:set>
                                    <p:anim calcmode="lin" valueType="num">
                                      <p:cBhvr>
                                        <p:cTn id="7" dur="3000" fill="hold"/>
                                        <p:tgtEl>
                                          <p:spTgt spid="306179"/>
                                        </p:tgtEl>
                                        <p:attrNameLst>
                                          <p:attrName>ppt_w</p:attrName>
                                        </p:attrNameLst>
                                      </p:cBhvr>
                                      <p:tavLst>
                                        <p:tav tm="0">
                                          <p:val>
                                            <p:fltVal val="0"/>
                                          </p:val>
                                        </p:tav>
                                        <p:tav tm="100000">
                                          <p:val>
                                            <p:strVal val="#ppt_w"/>
                                          </p:val>
                                        </p:tav>
                                      </p:tavLst>
                                    </p:anim>
                                    <p:anim calcmode="lin" valueType="num">
                                      <p:cBhvr>
                                        <p:cTn id="8" dur="3000" fill="hold"/>
                                        <p:tgtEl>
                                          <p:spTgt spid="306179"/>
                                        </p:tgtEl>
                                        <p:attrNameLst>
                                          <p:attrName>ppt_h</p:attrName>
                                        </p:attrNameLst>
                                      </p:cBhvr>
                                      <p:tavLst>
                                        <p:tav tm="0">
                                          <p:val>
                                            <p:fltVal val="0"/>
                                          </p:val>
                                        </p:tav>
                                        <p:tav tm="100000">
                                          <p:val>
                                            <p:strVal val="#ppt_h"/>
                                          </p:val>
                                        </p:tav>
                                      </p:tavLst>
                                    </p:anim>
                                    <p:anim calcmode="lin" valueType="num">
                                      <p:cBhvr>
                                        <p:cTn id="9" dur="3000" fill="hold"/>
                                        <p:tgtEl>
                                          <p:spTgt spid="306179"/>
                                        </p:tgtEl>
                                        <p:attrNameLst>
                                          <p:attrName>style.rotation</p:attrName>
                                        </p:attrNameLst>
                                      </p:cBhvr>
                                      <p:tavLst>
                                        <p:tav tm="0">
                                          <p:val>
                                            <p:fltVal val="360"/>
                                          </p:val>
                                        </p:tav>
                                        <p:tav tm="100000">
                                          <p:val>
                                            <p:fltVal val="0"/>
                                          </p:val>
                                        </p:tav>
                                      </p:tavLst>
                                    </p:anim>
                                    <p:animEffect transition="in" filter="fade">
                                      <p:cBhvr>
                                        <p:cTn id="10" dur="3000"/>
                                        <p:tgtEl>
                                          <p:spTgt spid="306179"/>
                                        </p:tgtEl>
                                      </p:cBhvr>
                                    </p:animEffect>
                                  </p:childTnLst>
                                </p:cTn>
                              </p:par>
                            </p:childTnLst>
                          </p:cTn>
                        </p:par>
                        <p:par>
                          <p:cTn id="11" fill="hold" nodeType="afterGroup">
                            <p:stCondLst>
                              <p:cond delay="3000"/>
                            </p:stCondLst>
                            <p:childTnLst>
                              <p:par>
                                <p:cTn id="12" presetID="35" presetClass="emph" presetSubtype="0" repeatCount="3000" fill="hold" nodeType="afterEffect">
                                  <p:stCondLst>
                                    <p:cond delay="1000"/>
                                  </p:stCondLst>
                                  <p:childTnLst>
                                    <p:anim calcmode="discrete" valueType="str">
                                      <p:cBhvr>
                                        <p:cTn id="13" dur="1000" fill="hold"/>
                                        <p:tgtEl>
                                          <p:spTgt spid="30617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6179"/>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Oval 3">
            <a:extLst>
              <a:ext uri="{FF2B5EF4-FFF2-40B4-BE49-F238E27FC236}">
                <a16:creationId xmlns:a16="http://schemas.microsoft.com/office/drawing/2014/main" id="{558D8BC1-9280-4DCD-A70D-7C16894C3240}"/>
              </a:ext>
            </a:extLst>
          </p:cNvPr>
          <p:cNvSpPr>
            <a:spLocks noChangeArrowheads="1"/>
          </p:cNvSpPr>
          <p:nvPr/>
        </p:nvSpPr>
        <p:spPr bwMode="auto">
          <a:xfrm>
            <a:off x="2700338" y="2852738"/>
            <a:ext cx="3354387" cy="1806575"/>
          </a:xfrm>
          <a:prstGeom prst="ellipse">
            <a:avLst/>
          </a:prstGeom>
          <a:solidFill>
            <a:srgbClr val="009900"/>
          </a:solidFill>
          <a:ln>
            <a:noFill/>
          </a:ln>
          <a:effectLst>
            <a:outerShdw blurRad="63500" dist="107763" dir="2700000" algn="ctr" rotWithShape="0">
              <a:srgbClr val="000000">
                <a:alpha val="74998"/>
              </a:srgbClr>
            </a:outerShdw>
          </a:effectLst>
          <a:extLst>
            <a:ext uri="{91240B29-F687-4f45-9708-019B960494DF}"/>
          </a:extLst>
        </p:spPr>
        <p:txBody>
          <a:bodyPr wrap="none" anchor="ctr"/>
          <a:lstStyle/>
          <a:p>
            <a:pPr algn="ctr" eaLnBrk="1" fontAlgn="auto" hangingPunct="1">
              <a:spcBef>
                <a:spcPct val="20000"/>
              </a:spcBef>
              <a:spcAft>
                <a:spcPts val="0"/>
              </a:spcAft>
              <a:buClr>
                <a:schemeClr val="accent2"/>
              </a:buClr>
              <a:buFont typeface="Monotype Sorts" charset="0"/>
              <a:buNone/>
              <a:defRPr/>
            </a:pPr>
            <a:endParaRPr lang="en-US" altLang="zh-CN" sz="2000" b="1">
              <a:solidFill>
                <a:srgbClr val="FFFF00"/>
              </a:solidFill>
              <a:latin typeface="Tahoma" charset="0"/>
              <a:ea typeface="+mn-ea"/>
            </a:endParaRPr>
          </a:p>
          <a:p>
            <a:pPr algn="ctr" eaLnBrk="1" fontAlgn="auto" hangingPunct="1">
              <a:spcBef>
                <a:spcPct val="20000"/>
              </a:spcBef>
              <a:spcAft>
                <a:spcPts val="0"/>
              </a:spcAft>
              <a:buClr>
                <a:schemeClr val="accent2"/>
              </a:buClr>
              <a:buFont typeface="Monotype Sorts" charset="0"/>
              <a:buNone/>
              <a:defRPr/>
            </a:pPr>
            <a:endParaRPr lang="zh-CN" altLang="en-US" sz="2000" b="1">
              <a:solidFill>
                <a:srgbClr val="FFFF00"/>
              </a:solidFill>
              <a:latin typeface="Tahoma" charset="0"/>
              <a:ea typeface="+mn-ea"/>
            </a:endParaRPr>
          </a:p>
        </p:txBody>
      </p:sp>
      <p:sp>
        <p:nvSpPr>
          <p:cNvPr id="449540" name="AutoShape 4">
            <a:extLst>
              <a:ext uri="{FF2B5EF4-FFF2-40B4-BE49-F238E27FC236}">
                <a16:creationId xmlns:a16="http://schemas.microsoft.com/office/drawing/2014/main" id="{745B65AA-D458-48E0-9131-89DEBD0B9550}"/>
              </a:ext>
            </a:extLst>
          </p:cNvPr>
          <p:cNvSpPr>
            <a:spLocks noChangeArrowheads="1"/>
          </p:cNvSpPr>
          <p:nvPr/>
        </p:nvSpPr>
        <p:spPr bwMode="auto">
          <a:xfrm>
            <a:off x="5867400" y="2205038"/>
            <a:ext cx="2295525" cy="1144587"/>
          </a:xfrm>
          <a:prstGeom prst="wedgeEllipseCallout">
            <a:avLst>
              <a:gd name="adj1" fmla="val -39421"/>
              <a:gd name="adj2" fmla="val 22259"/>
            </a:avLst>
          </a:prstGeom>
          <a:solidFill>
            <a:srgbClr val="000066"/>
          </a:solidFill>
          <a:ln>
            <a:noFill/>
          </a:ln>
          <a:effectLst/>
          <a:extLst>
            <a:ext uri="{91240B29-F687-4f45-9708-019B960494DF}"/>
            <a:ext uri="{AF507438-7753-43e0-B8FC-AC1667EBCBE1}"/>
          </a:extLst>
        </p:spPr>
        <p:txBody>
          <a:bodyPr wrap="none" anchor="ctr"/>
          <a:lstStyle/>
          <a:p>
            <a:pPr algn="ctr" eaLnBrk="1" fontAlgn="auto" hangingPunct="1">
              <a:spcBef>
                <a:spcPct val="20000"/>
              </a:spcBef>
              <a:spcAft>
                <a:spcPts val="0"/>
              </a:spcAft>
              <a:buClr>
                <a:schemeClr val="accent2"/>
              </a:buClr>
              <a:buFont typeface="Monotype Sorts" charset="0"/>
              <a:buNone/>
              <a:defRPr/>
            </a:pPr>
            <a:r>
              <a:rPr lang="zh-CN" altLang="en-US" sz="2800" b="1">
                <a:solidFill>
                  <a:srgbClr val="FFFF00"/>
                </a:solidFill>
                <a:latin typeface="Tahoma" charset="0"/>
                <a:ea typeface="+mn-ea"/>
              </a:rPr>
              <a:t>外文方面</a:t>
            </a:r>
          </a:p>
        </p:txBody>
      </p:sp>
      <p:sp>
        <p:nvSpPr>
          <p:cNvPr id="449541" name="AutoShape 5">
            <a:extLst>
              <a:ext uri="{FF2B5EF4-FFF2-40B4-BE49-F238E27FC236}">
                <a16:creationId xmlns:a16="http://schemas.microsoft.com/office/drawing/2014/main" id="{1A7CC6A9-DE75-4183-A000-ADC0C735BA2E}"/>
              </a:ext>
            </a:extLst>
          </p:cNvPr>
          <p:cNvSpPr>
            <a:spLocks noChangeArrowheads="1"/>
          </p:cNvSpPr>
          <p:nvPr/>
        </p:nvSpPr>
        <p:spPr bwMode="auto">
          <a:xfrm rot="151881">
            <a:off x="6659563" y="3429000"/>
            <a:ext cx="1901825" cy="1087438"/>
          </a:xfrm>
          <a:prstGeom prst="wedgeEllipseCallout">
            <a:avLst>
              <a:gd name="adj1" fmla="val -94042"/>
              <a:gd name="adj2" fmla="val -63282"/>
            </a:avLst>
          </a:prstGeom>
          <a:solidFill>
            <a:srgbClr val="000066"/>
          </a:solidFill>
          <a:ln>
            <a:noFill/>
          </a:ln>
          <a:effectLst/>
          <a:extLst>
            <a:ext uri="{91240B29-F687-4f45-9708-019B960494DF}"/>
            <a:ext uri="{AF507438-7753-43e0-B8FC-AC1667EBCBE1}"/>
          </a:extLst>
        </p:spPr>
        <p:txBody>
          <a:bodyPr wrap="none" anchor="ctr"/>
          <a:lstStyle/>
          <a:p>
            <a:pPr algn="ctr" eaLnBrk="1" fontAlgn="auto" hangingPunct="1">
              <a:spcBef>
                <a:spcPct val="20000"/>
              </a:spcBef>
              <a:spcAft>
                <a:spcPts val="0"/>
              </a:spcAft>
              <a:buClr>
                <a:schemeClr val="accent2"/>
              </a:buClr>
              <a:buFont typeface="Monotype Sorts" charset="0"/>
              <a:buNone/>
              <a:defRPr/>
            </a:pPr>
            <a:r>
              <a:rPr lang="zh-CN" altLang="en-US" sz="2800" b="1">
                <a:solidFill>
                  <a:srgbClr val="FFFF00"/>
                </a:solidFill>
                <a:latin typeface="Tahoma" charset="0"/>
                <a:ea typeface="+mn-ea"/>
              </a:rPr>
              <a:t>数字方面</a:t>
            </a:r>
          </a:p>
        </p:txBody>
      </p:sp>
      <p:sp>
        <p:nvSpPr>
          <p:cNvPr id="449542" name="AutoShape 6">
            <a:extLst>
              <a:ext uri="{FF2B5EF4-FFF2-40B4-BE49-F238E27FC236}">
                <a16:creationId xmlns:a16="http://schemas.microsoft.com/office/drawing/2014/main" id="{57BAD635-3C6F-49DD-9C45-E27BFD939515}"/>
              </a:ext>
            </a:extLst>
          </p:cNvPr>
          <p:cNvSpPr>
            <a:spLocks noChangeArrowheads="1"/>
          </p:cNvSpPr>
          <p:nvPr/>
        </p:nvSpPr>
        <p:spPr bwMode="auto">
          <a:xfrm>
            <a:off x="5403850" y="4478338"/>
            <a:ext cx="2087563" cy="1157287"/>
          </a:xfrm>
          <a:prstGeom prst="wedgeEllipseCallout">
            <a:avLst>
              <a:gd name="adj1" fmla="val -40264"/>
              <a:gd name="adj2" fmla="val -99245"/>
            </a:avLst>
          </a:prstGeom>
          <a:solidFill>
            <a:srgbClr val="000066"/>
          </a:solidFill>
          <a:ln>
            <a:noFill/>
          </a:ln>
          <a:effectLst/>
          <a:extLst>
            <a:ext uri="{91240B29-F687-4f45-9708-019B960494DF}"/>
            <a:ext uri="{AF507438-7753-43e0-B8FC-AC1667EBCBE1}"/>
          </a:extLst>
        </p:spPr>
        <p:txBody>
          <a:bodyPr wrap="none" anchor="ctr"/>
          <a:lstStyle/>
          <a:p>
            <a:pPr algn="ctr" eaLnBrk="1" fontAlgn="auto" hangingPunct="1">
              <a:spcBef>
                <a:spcPct val="20000"/>
              </a:spcBef>
              <a:spcAft>
                <a:spcPts val="0"/>
              </a:spcAft>
              <a:buClr>
                <a:schemeClr val="accent2"/>
              </a:buClr>
              <a:buFont typeface="Monotype Sorts" charset="0"/>
              <a:buNone/>
              <a:defRPr/>
            </a:pPr>
            <a:r>
              <a:rPr lang="zh-CN" altLang="en-US" sz="2800" b="1">
                <a:solidFill>
                  <a:srgbClr val="FFFF00"/>
                </a:solidFill>
                <a:latin typeface="Tahoma" charset="0"/>
                <a:ea typeface="+mn-ea"/>
              </a:rPr>
              <a:t>情商方面</a:t>
            </a:r>
          </a:p>
        </p:txBody>
      </p:sp>
      <p:sp>
        <p:nvSpPr>
          <p:cNvPr id="143366" name="AutoShape 7">
            <a:extLst>
              <a:ext uri="{FF2B5EF4-FFF2-40B4-BE49-F238E27FC236}">
                <a16:creationId xmlns:a16="http://schemas.microsoft.com/office/drawing/2014/main" id="{72FE78A5-90C0-45A2-9D26-50C8E6013C31}"/>
              </a:ext>
            </a:extLst>
          </p:cNvPr>
          <p:cNvSpPr>
            <a:spLocks noChangeArrowheads="1"/>
          </p:cNvSpPr>
          <p:nvPr/>
        </p:nvSpPr>
        <p:spPr bwMode="auto">
          <a:xfrm>
            <a:off x="4356100" y="1196975"/>
            <a:ext cx="1884363" cy="1247775"/>
          </a:xfrm>
          <a:prstGeom prst="wedgeEllipseCallout">
            <a:avLst>
              <a:gd name="adj1" fmla="val -14111"/>
              <a:gd name="adj2" fmla="val 53435"/>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阅读理解</a:t>
            </a:r>
            <a:endParaRPr lang="en-US" altLang="zh-CN" sz="2800" b="1">
              <a:solidFill>
                <a:srgbClr val="FFFF00"/>
              </a:solidFill>
              <a:latin typeface="Tahoma" panose="020B0604030504040204" pitchFamily="34" charset="0"/>
            </a:endParaRPr>
          </a:p>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方面</a:t>
            </a:r>
          </a:p>
        </p:txBody>
      </p:sp>
      <p:sp>
        <p:nvSpPr>
          <p:cNvPr id="143367" name="AutoShape 8">
            <a:extLst>
              <a:ext uri="{FF2B5EF4-FFF2-40B4-BE49-F238E27FC236}">
                <a16:creationId xmlns:a16="http://schemas.microsoft.com/office/drawing/2014/main" id="{203A36D1-BC17-4C7A-AF57-A51A185FAFF8}"/>
              </a:ext>
            </a:extLst>
          </p:cNvPr>
          <p:cNvSpPr>
            <a:spLocks noChangeArrowheads="1"/>
          </p:cNvSpPr>
          <p:nvPr/>
        </p:nvSpPr>
        <p:spPr bwMode="auto">
          <a:xfrm rot="96454">
            <a:off x="2344738" y="1922463"/>
            <a:ext cx="1925637" cy="1101725"/>
          </a:xfrm>
          <a:prstGeom prst="wedgeEllipseCallout">
            <a:avLst>
              <a:gd name="adj1" fmla="val 81606"/>
              <a:gd name="adj2" fmla="val 35329"/>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专业方面</a:t>
            </a:r>
          </a:p>
        </p:txBody>
      </p:sp>
      <p:sp>
        <p:nvSpPr>
          <p:cNvPr id="143368" name="AutoShape 9">
            <a:extLst>
              <a:ext uri="{FF2B5EF4-FFF2-40B4-BE49-F238E27FC236}">
                <a16:creationId xmlns:a16="http://schemas.microsoft.com/office/drawing/2014/main" id="{632DA1FC-EF55-4739-A553-7BC6E836F572}"/>
              </a:ext>
            </a:extLst>
          </p:cNvPr>
          <p:cNvSpPr>
            <a:spLocks noChangeArrowheads="1"/>
          </p:cNvSpPr>
          <p:nvPr/>
        </p:nvSpPr>
        <p:spPr bwMode="auto">
          <a:xfrm>
            <a:off x="4140200" y="5138738"/>
            <a:ext cx="2008188" cy="1243012"/>
          </a:xfrm>
          <a:prstGeom prst="wedgeEllipseCallout">
            <a:avLst>
              <a:gd name="adj1" fmla="val -2727"/>
              <a:gd name="adj2" fmla="val -127523"/>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话题方面</a:t>
            </a:r>
          </a:p>
        </p:txBody>
      </p:sp>
      <p:sp>
        <p:nvSpPr>
          <p:cNvPr id="449546" name="AutoShape 10">
            <a:extLst>
              <a:ext uri="{FF2B5EF4-FFF2-40B4-BE49-F238E27FC236}">
                <a16:creationId xmlns:a16="http://schemas.microsoft.com/office/drawing/2014/main" id="{7CF7DB08-64F4-4431-80A7-87813A98A720}"/>
              </a:ext>
            </a:extLst>
          </p:cNvPr>
          <p:cNvSpPr>
            <a:spLocks noChangeArrowheads="1"/>
          </p:cNvSpPr>
          <p:nvPr/>
        </p:nvSpPr>
        <p:spPr bwMode="auto">
          <a:xfrm>
            <a:off x="2082800" y="5008563"/>
            <a:ext cx="1930400" cy="1149350"/>
          </a:xfrm>
          <a:prstGeom prst="wedgeEllipseCallout">
            <a:avLst>
              <a:gd name="adj1" fmla="val 79111"/>
              <a:gd name="adj2" fmla="val -125968"/>
            </a:avLst>
          </a:prstGeom>
          <a:solidFill>
            <a:srgbClr val="000066"/>
          </a:solidFill>
          <a:ln>
            <a:noFill/>
          </a:ln>
          <a:effectLst/>
          <a:extLst>
            <a:ext uri="{91240B29-F687-4f45-9708-019B960494DF}"/>
            <a:ext uri="{AF507438-7753-43e0-B8FC-AC1667EBCBE1}"/>
          </a:extLst>
        </p:spPr>
        <p:txBody>
          <a:bodyPr wrap="none" anchor="ctr"/>
          <a:lstStyle/>
          <a:p>
            <a:pPr algn="ctr" eaLnBrk="1" fontAlgn="auto" hangingPunct="1">
              <a:spcBef>
                <a:spcPct val="20000"/>
              </a:spcBef>
              <a:spcAft>
                <a:spcPts val="0"/>
              </a:spcAft>
              <a:buClr>
                <a:schemeClr val="accent2"/>
              </a:buClr>
              <a:buFont typeface="Monotype Sorts" charset="0"/>
              <a:buNone/>
              <a:defRPr/>
            </a:pPr>
            <a:r>
              <a:rPr lang="zh-CN" altLang="en-US" sz="2800" b="1">
                <a:solidFill>
                  <a:srgbClr val="FFFF00"/>
                </a:solidFill>
                <a:latin typeface="Tahoma" charset="0"/>
                <a:ea typeface="+mn-ea"/>
              </a:rPr>
              <a:t>健康方面</a:t>
            </a:r>
          </a:p>
        </p:txBody>
      </p:sp>
      <p:sp>
        <p:nvSpPr>
          <p:cNvPr id="143370" name="AutoShape 11">
            <a:extLst>
              <a:ext uri="{FF2B5EF4-FFF2-40B4-BE49-F238E27FC236}">
                <a16:creationId xmlns:a16="http://schemas.microsoft.com/office/drawing/2014/main" id="{4338CCDD-FE50-4E3F-8A77-32C8EDBCE8EF}"/>
              </a:ext>
            </a:extLst>
          </p:cNvPr>
          <p:cNvSpPr>
            <a:spLocks noChangeArrowheads="1"/>
          </p:cNvSpPr>
          <p:nvPr/>
        </p:nvSpPr>
        <p:spPr bwMode="auto">
          <a:xfrm>
            <a:off x="906463" y="4357688"/>
            <a:ext cx="1897062" cy="1211262"/>
          </a:xfrm>
          <a:prstGeom prst="wedgeEllipseCallout">
            <a:avLst>
              <a:gd name="adj1" fmla="val 104227"/>
              <a:gd name="adj2" fmla="val -87093"/>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兴趣方面</a:t>
            </a:r>
          </a:p>
        </p:txBody>
      </p:sp>
      <p:sp>
        <p:nvSpPr>
          <p:cNvPr id="143371" name="AutoShape 12">
            <a:extLst>
              <a:ext uri="{FF2B5EF4-FFF2-40B4-BE49-F238E27FC236}">
                <a16:creationId xmlns:a16="http://schemas.microsoft.com/office/drawing/2014/main" id="{3544DFA7-7E13-4E41-8BA5-12554EF40975}"/>
              </a:ext>
            </a:extLst>
          </p:cNvPr>
          <p:cNvSpPr>
            <a:spLocks noChangeArrowheads="1"/>
          </p:cNvSpPr>
          <p:nvPr/>
        </p:nvSpPr>
        <p:spPr bwMode="auto">
          <a:xfrm>
            <a:off x="0" y="3213100"/>
            <a:ext cx="3221038" cy="1177925"/>
          </a:xfrm>
          <a:prstGeom prst="wedgeEllipseCallout">
            <a:avLst>
              <a:gd name="adj1" fmla="val 50444"/>
              <a:gd name="adj2" fmla="val -9301"/>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3200" b="1">
                <a:solidFill>
                  <a:srgbClr val="FFFF00"/>
                </a:solidFill>
                <a:latin typeface="Tahoma" panose="020B0604030504040204" pitchFamily="34" charset="0"/>
              </a:rPr>
              <a:t>仪表方面</a:t>
            </a:r>
          </a:p>
        </p:txBody>
      </p:sp>
      <p:sp>
        <p:nvSpPr>
          <p:cNvPr id="143372" name="AutoShape 13">
            <a:extLst>
              <a:ext uri="{FF2B5EF4-FFF2-40B4-BE49-F238E27FC236}">
                <a16:creationId xmlns:a16="http://schemas.microsoft.com/office/drawing/2014/main" id="{BA22BA3D-2715-4EE1-B90A-04A5C7319A2C}"/>
              </a:ext>
            </a:extLst>
          </p:cNvPr>
          <p:cNvSpPr>
            <a:spLocks noChangeArrowheads="1"/>
          </p:cNvSpPr>
          <p:nvPr/>
        </p:nvSpPr>
        <p:spPr bwMode="auto">
          <a:xfrm>
            <a:off x="417513" y="2173288"/>
            <a:ext cx="1978025" cy="1184275"/>
          </a:xfrm>
          <a:prstGeom prst="wedgeEllipseCallout">
            <a:avLst>
              <a:gd name="adj1" fmla="val 118940"/>
              <a:gd name="adj2" fmla="val 25736"/>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Monotype Sorts" charset="2"/>
              <a:buNone/>
            </a:pPr>
            <a:r>
              <a:rPr lang="zh-CN" altLang="en-US" sz="2800" b="1">
                <a:solidFill>
                  <a:srgbClr val="FFFF00"/>
                </a:solidFill>
                <a:latin typeface="Tahoma" panose="020B0604030504040204" pitchFamily="34" charset="0"/>
              </a:rPr>
              <a:t>表现力方面</a:t>
            </a:r>
          </a:p>
        </p:txBody>
      </p:sp>
      <p:sp>
        <p:nvSpPr>
          <p:cNvPr id="449550" name="Oval 14">
            <a:extLst>
              <a:ext uri="{FF2B5EF4-FFF2-40B4-BE49-F238E27FC236}">
                <a16:creationId xmlns:a16="http://schemas.microsoft.com/office/drawing/2014/main" id="{580C474B-517E-409E-BE65-A78671BD49EF}"/>
              </a:ext>
            </a:extLst>
          </p:cNvPr>
          <p:cNvSpPr>
            <a:spLocks noChangeArrowheads="1"/>
          </p:cNvSpPr>
          <p:nvPr/>
        </p:nvSpPr>
        <p:spPr bwMode="auto">
          <a:xfrm>
            <a:off x="1692275" y="549275"/>
            <a:ext cx="3565525" cy="528638"/>
          </a:xfrm>
          <a:prstGeom prst="ellipse">
            <a:avLst/>
          </a:prstGeom>
          <a:solidFill>
            <a:schemeClr val="bg2"/>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3600" b="1">
                <a:solidFill>
                  <a:schemeClr val="bg1"/>
                </a:solidFill>
                <a:latin typeface="Tahoma" panose="020B0604030504040204" pitchFamily="34" charset="0"/>
                <a:ea typeface="华文细黑" panose="02010600040101010101" pitchFamily="2" charset="-122"/>
              </a:rPr>
              <a:t>基本素养</a:t>
            </a:r>
          </a:p>
        </p:txBody>
      </p:sp>
      <p:sp>
        <p:nvSpPr>
          <p:cNvPr id="143374" name="Text Box 15">
            <a:extLst>
              <a:ext uri="{FF2B5EF4-FFF2-40B4-BE49-F238E27FC236}">
                <a16:creationId xmlns:a16="http://schemas.microsoft.com/office/drawing/2014/main" id="{92EDDE5E-6D39-4D6E-BB82-CCC39A931904}"/>
              </a:ext>
            </a:extLst>
          </p:cNvPr>
          <p:cNvSpPr txBox="1">
            <a:spLocks noChangeArrowheads="1"/>
          </p:cNvSpPr>
          <p:nvPr/>
        </p:nvSpPr>
        <p:spPr bwMode="auto">
          <a:xfrm>
            <a:off x="3779838" y="36449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solidFill>
                  <a:srgbClr val="FFFF00"/>
                </a:solidFill>
                <a:latin typeface="Times New Roman" panose="02020603050405020304" pitchFamily="18" charset="0"/>
              </a:rPr>
              <a:t>现代人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4499584-757A-4875-A615-86CBDE4BFD4D}"/>
              </a:ext>
            </a:extLst>
          </p:cNvPr>
          <p:cNvSpPr>
            <a:spLocks noGrp="1" noChangeArrowheads="1"/>
          </p:cNvSpPr>
          <p:nvPr>
            <p:ph type="title"/>
          </p:nvPr>
        </p:nvSpPr>
        <p:spPr/>
        <p:txBody>
          <a:bodyPr anchor="t"/>
          <a:lstStyle/>
          <a:p>
            <a:pPr eaLnBrk="1" hangingPunct="1"/>
            <a:r>
              <a:rPr lang="zh-CN" altLang="en-US"/>
              <a:t>三国人物－弥衡的ＥＱ</a:t>
            </a:r>
          </a:p>
        </p:txBody>
      </p:sp>
      <p:pic>
        <p:nvPicPr>
          <p:cNvPr id="145411" name="Picture 3" descr="81c67201">
            <a:hlinkClick r:id="rId2"/>
            <a:extLst>
              <a:ext uri="{FF2B5EF4-FFF2-40B4-BE49-F238E27FC236}">
                <a16:creationId xmlns:a16="http://schemas.microsoft.com/office/drawing/2014/main" id="{D50FB00F-DED3-43E9-B0D3-E5F8F201A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484313"/>
            <a:ext cx="34083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Text Box 4">
            <a:extLst>
              <a:ext uri="{FF2B5EF4-FFF2-40B4-BE49-F238E27FC236}">
                <a16:creationId xmlns:a16="http://schemas.microsoft.com/office/drawing/2014/main" id="{8A87C7EC-0ADC-457C-B0CF-9F24A61B6EA8}"/>
              </a:ext>
            </a:extLst>
          </p:cNvPr>
          <p:cNvSpPr txBox="1">
            <a:spLocks noChangeArrowheads="1"/>
          </p:cNvSpPr>
          <p:nvPr/>
        </p:nvSpPr>
        <p:spPr bwMode="auto">
          <a:xfrm>
            <a:off x="735013" y="3330575"/>
            <a:ext cx="50609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4800">
                <a:latin typeface="Calibri" panose="020F0502020204030204" pitchFamily="34" charset="0"/>
              </a:rPr>
              <a:t>是曹操害死的吗？</a:t>
            </a:r>
            <a:endParaRPr lang="en-US" altLang="zh-CN" sz="4800">
              <a:latin typeface="Calibri" panose="020F0502020204030204" pitchFamily="34" charset="0"/>
            </a:endParaRPr>
          </a:p>
          <a:p>
            <a:pPr algn="r" eaLnBrk="1" hangingPunct="1"/>
            <a:r>
              <a:rPr lang="zh-CN" altLang="en-US" sz="4800">
                <a:latin typeface="Calibri" panose="020F0502020204030204" pitchFamily="34" charset="0"/>
              </a:rPr>
              <a:t>是刘表？</a:t>
            </a:r>
            <a:endParaRPr lang="en-US" altLang="zh-CN" sz="4800">
              <a:latin typeface="Calibri" panose="020F0502020204030204" pitchFamily="34" charset="0"/>
            </a:endParaRPr>
          </a:p>
          <a:p>
            <a:pPr algn="r" eaLnBrk="1" hangingPunct="1"/>
            <a:r>
              <a:rPr lang="zh-CN" altLang="en-US" sz="4800">
                <a:latin typeface="Calibri" panose="020F0502020204030204" pitchFamily="34" charset="0"/>
              </a:rPr>
              <a:t>是黄祖？</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D615AF0-1101-4165-9088-DC952D1D2E92}"/>
              </a:ext>
            </a:extLst>
          </p:cNvPr>
          <p:cNvSpPr>
            <a:spLocks noGrp="1" noChangeArrowheads="1"/>
          </p:cNvSpPr>
          <p:nvPr>
            <p:ph type="body" sz="half" idx="1"/>
          </p:nvPr>
        </p:nvSpPr>
        <p:spPr>
          <a:xfrm>
            <a:off x="2514600" y="1676400"/>
            <a:ext cx="5105400" cy="5181600"/>
          </a:xfrm>
        </p:spPr>
        <p:txBody>
          <a:bodyPr/>
          <a:lstStyle/>
          <a:p>
            <a:pPr eaLnBrk="1" hangingPunct="1"/>
            <a:r>
              <a:rPr lang="zh-CN" altLang="zh-CN" sz="3600">
                <a:ea typeface="创艺简魏碑" pitchFamily="2" charset="-122"/>
              </a:rPr>
              <a:t>情绪的知觉、评估和表达能力</a:t>
            </a:r>
            <a:endParaRPr lang="en-US" altLang="zh-CN" sz="3600">
              <a:ea typeface="创艺简魏碑" pitchFamily="2" charset="-122"/>
            </a:endParaRPr>
          </a:p>
          <a:p>
            <a:pPr eaLnBrk="1" hangingPunct="1"/>
            <a:r>
              <a:rPr lang="zh-CN" altLang="zh-CN" sz="3600">
                <a:ea typeface="创艺简魏碑" pitchFamily="2" charset="-122"/>
              </a:rPr>
              <a:t>思维过程当中的情绪促进能力</a:t>
            </a:r>
            <a:endParaRPr lang="en-US" altLang="zh-CN" sz="3600">
              <a:ea typeface="创艺简魏碑" pitchFamily="2" charset="-122"/>
            </a:endParaRPr>
          </a:p>
          <a:p>
            <a:pPr eaLnBrk="1" hangingPunct="1"/>
            <a:r>
              <a:rPr lang="zh-CN" altLang="zh-CN" sz="3600">
                <a:ea typeface="创艺简魏碑" pitchFamily="2" charset="-122"/>
              </a:rPr>
              <a:t>理解与分析情绪，可获得情绪知识的能力</a:t>
            </a:r>
            <a:endParaRPr lang="en-US" altLang="zh-CN" sz="3600">
              <a:ea typeface="创艺简魏碑" pitchFamily="2" charset="-122"/>
            </a:endParaRPr>
          </a:p>
          <a:p>
            <a:pPr eaLnBrk="1" hangingPunct="1"/>
            <a:r>
              <a:rPr lang="zh-CN" altLang="zh-CN" sz="3600">
                <a:ea typeface="创艺简魏碑" pitchFamily="2" charset="-122"/>
              </a:rPr>
              <a:t>对情绪进行成熟调节的能力</a:t>
            </a:r>
          </a:p>
        </p:txBody>
      </p:sp>
      <p:sp>
        <p:nvSpPr>
          <p:cNvPr id="146435" name="Rectangle 3">
            <a:extLst>
              <a:ext uri="{FF2B5EF4-FFF2-40B4-BE49-F238E27FC236}">
                <a16:creationId xmlns:a16="http://schemas.microsoft.com/office/drawing/2014/main" id="{B36D38A6-FCD9-4353-9A12-2F03A8B002F5}"/>
              </a:ext>
            </a:extLst>
          </p:cNvPr>
          <p:cNvSpPr>
            <a:spLocks noChangeArrowheads="1"/>
          </p:cNvSpPr>
          <p:nvPr/>
        </p:nvSpPr>
        <p:spPr bwMode="auto">
          <a:xfrm>
            <a:off x="6096000" y="2743200"/>
            <a:ext cx="2438400" cy="3600450"/>
          </a:xfrm>
          <a:prstGeom prst="rect">
            <a:avLst/>
          </a:prstGeom>
          <a:noFill/>
          <a:ln>
            <a:noFill/>
          </a:ln>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p>
        </p:txBody>
      </p:sp>
      <p:sp>
        <p:nvSpPr>
          <p:cNvPr id="217092" name="Oval 4">
            <a:extLst>
              <a:ext uri="{FF2B5EF4-FFF2-40B4-BE49-F238E27FC236}">
                <a16:creationId xmlns:a16="http://schemas.microsoft.com/office/drawing/2014/main" id="{3720033F-6AA7-4DC5-B335-B0101DC78B17}"/>
              </a:ext>
            </a:extLst>
          </p:cNvPr>
          <p:cNvSpPr>
            <a:spLocks noChangeArrowheads="1"/>
          </p:cNvSpPr>
          <p:nvPr/>
        </p:nvSpPr>
        <p:spPr bwMode="auto">
          <a:xfrm>
            <a:off x="3886200" y="457200"/>
            <a:ext cx="1905000" cy="1295400"/>
          </a:xfrm>
          <a:prstGeom prst="ellipse">
            <a:avLst/>
          </a:prstGeom>
          <a:solidFill>
            <a:srgbClr val="E1E1FF"/>
          </a:solidFill>
          <a:ln w="9525">
            <a:solidFill>
              <a:schemeClr val="tx1"/>
            </a:solidFill>
            <a:round/>
            <a:headEnd/>
            <a:tailEnd/>
          </a:ln>
          <a:effectLst/>
          <a:extLst>
            <a:ext uri="{AF507438-7753-43e0-B8FC-AC1667EBCBE1}"/>
          </a:extLst>
        </p:spPr>
        <p:txBody>
          <a:bodyPr wrap="none" anchor="ctr"/>
          <a:lstStyle/>
          <a:p>
            <a:pPr algn="ctr" eaLnBrk="1" fontAlgn="auto" hangingPunct="1">
              <a:spcBef>
                <a:spcPts val="0"/>
              </a:spcBef>
              <a:spcAft>
                <a:spcPts val="0"/>
              </a:spcAft>
              <a:defRPr/>
            </a:pPr>
            <a:endParaRPr lang="zh-CN" altLang="en-US" sz="2400">
              <a:latin typeface="Times New Roman" charset="0"/>
              <a:ea typeface="+mn-ea"/>
            </a:endParaRPr>
          </a:p>
        </p:txBody>
      </p:sp>
      <p:sp>
        <p:nvSpPr>
          <p:cNvPr id="217093" name="Text Box 5">
            <a:extLst>
              <a:ext uri="{FF2B5EF4-FFF2-40B4-BE49-F238E27FC236}">
                <a16:creationId xmlns:a16="http://schemas.microsoft.com/office/drawing/2014/main" id="{BAB24834-11E1-4E8A-A30A-98F8BE9A7F64}"/>
              </a:ext>
            </a:extLst>
          </p:cNvPr>
          <p:cNvSpPr txBox="1">
            <a:spLocks noChangeArrowheads="1"/>
          </p:cNvSpPr>
          <p:nvPr/>
        </p:nvSpPr>
        <p:spPr bwMode="auto">
          <a:xfrm>
            <a:off x="3276600" y="609600"/>
            <a:ext cx="2209800" cy="823913"/>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r" eaLnBrk="1" fontAlgn="auto" hangingPunct="1">
              <a:spcBef>
                <a:spcPct val="50000"/>
              </a:spcBef>
              <a:spcAft>
                <a:spcPts val="0"/>
              </a:spcAft>
              <a:defRPr/>
            </a:pPr>
            <a:r>
              <a:rPr lang="en-US" altLang="zh-CN" sz="4800" b="1" dirty="0">
                <a:latin typeface="Times New Roman" charset="0"/>
                <a:ea typeface="+mn-ea"/>
              </a:rPr>
              <a:t>EQ</a:t>
            </a:r>
            <a:endParaRPr lang="en-US" altLang="zh-CN" sz="6000" dirty="0">
              <a:latin typeface="Times New Roman" charset="0"/>
              <a:ea typeface="+mn-ea"/>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6B98DFFB-87FA-4777-B78D-51180F322CFF}"/>
              </a:ext>
            </a:extLst>
          </p:cNvPr>
          <p:cNvSpPr>
            <a:spLocks noGrp="1" noChangeArrowheads="1"/>
          </p:cNvSpPr>
          <p:nvPr>
            <p:ph type="title"/>
          </p:nvPr>
        </p:nvSpPr>
        <p:spPr/>
        <p:txBody>
          <a:bodyPr anchor="t"/>
          <a:lstStyle/>
          <a:p>
            <a:pPr eaLnBrk="1" hangingPunct="1"/>
            <a:r>
              <a:rPr lang="zh-CN" altLang="en-US" sz="5100"/>
              <a:t>情商的五个方面</a:t>
            </a:r>
          </a:p>
        </p:txBody>
      </p:sp>
      <p:sp>
        <p:nvSpPr>
          <p:cNvPr id="148483" name="Rectangle 3">
            <a:extLst>
              <a:ext uri="{FF2B5EF4-FFF2-40B4-BE49-F238E27FC236}">
                <a16:creationId xmlns:a16="http://schemas.microsoft.com/office/drawing/2014/main" id="{B8B3FF7D-8590-4033-A422-99DC4F0E9741}"/>
              </a:ext>
            </a:extLst>
          </p:cNvPr>
          <p:cNvSpPr>
            <a:spLocks noGrp="1" noChangeArrowheads="1"/>
          </p:cNvSpPr>
          <p:nvPr>
            <p:ph type="body" idx="1"/>
          </p:nvPr>
        </p:nvSpPr>
        <p:spPr>
          <a:xfrm>
            <a:off x="301625" y="1772816"/>
            <a:ext cx="8540750" cy="4498975"/>
          </a:xfrm>
        </p:spPr>
        <p:txBody>
          <a:bodyPr/>
          <a:lstStyle/>
          <a:p>
            <a:pPr marL="495300" indent="-495300" defTabSz="762000" eaLnBrk="1" hangingPunct="1">
              <a:buFont typeface="Monotype Sorts" charset="2"/>
              <a:buAutoNum type="arabicPeriod"/>
            </a:pPr>
            <a:r>
              <a:rPr lang="zh-CN" altLang="zh-CN" sz="3600" dirty="0"/>
              <a:t>有自知之明</a:t>
            </a:r>
            <a:endParaRPr lang="en-US" altLang="zh-CN" sz="3600" dirty="0"/>
          </a:p>
          <a:p>
            <a:pPr marL="495300" indent="-495300" defTabSz="762000" eaLnBrk="1" hangingPunct="1">
              <a:buFont typeface="Monotype Sorts" charset="2"/>
              <a:buAutoNum type="arabicPeriod"/>
            </a:pPr>
            <a:r>
              <a:rPr lang="zh-CN" altLang="zh-CN" sz="3600" dirty="0"/>
              <a:t>能够控制自己，激励自己（情绪稳定性）</a:t>
            </a:r>
            <a:endParaRPr lang="en-US" altLang="zh-CN" sz="3600" dirty="0"/>
          </a:p>
          <a:p>
            <a:pPr marL="495300" indent="-495300" defTabSz="762000" eaLnBrk="1" hangingPunct="1">
              <a:buFont typeface="Monotype Sorts" charset="2"/>
              <a:buAutoNum type="arabicPeriod"/>
            </a:pPr>
            <a:r>
              <a:rPr lang="zh-CN" altLang="zh-CN" sz="3600" dirty="0"/>
              <a:t>善于识人</a:t>
            </a:r>
            <a:endParaRPr lang="en-US" altLang="zh-CN" sz="3600" dirty="0"/>
          </a:p>
          <a:p>
            <a:pPr marL="495300" indent="-495300" defTabSz="762000" eaLnBrk="1" hangingPunct="1">
              <a:buFont typeface="Monotype Sorts" charset="2"/>
              <a:buAutoNum type="arabicPeriod"/>
            </a:pPr>
            <a:r>
              <a:rPr lang="zh-CN" altLang="zh-CN" sz="3600" dirty="0"/>
              <a:t>善于沟通，人际关系</a:t>
            </a:r>
            <a:endParaRPr lang="en-US" altLang="zh-CN" sz="3600" dirty="0"/>
          </a:p>
          <a:p>
            <a:pPr marL="495300" indent="-495300" defTabSz="762000" eaLnBrk="1" hangingPunct="1">
              <a:buFont typeface="Monotype Sorts" charset="2"/>
              <a:buAutoNum type="arabicPeriod"/>
            </a:pPr>
            <a:r>
              <a:rPr lang="zh-CN" altLang="zh-CN" sz="3600" dirty="0"/>
              <a:t>悟性高</a:t>
            </a:r>
            <a:endParaRPr lang="en-US" altLang="zh-CN" sz="3600" dirty="0"/>
          </a:p>
          <a:p>
            <a:pPr marL="495300" indent="-495300" defTabSz="762000" eaLnBrk="1" hangingPunct="1">
              <a:buFont typeface="Wingdings" panose="05000000000000000000" pitchFamily="2" charset="2"/>
              <a:buNone/>
            </a:pPr>
            <a:endParaRPr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a:extLst>
              <a:ext uri="{FF2B5EF4-FFF2-40B4-BE49-F238E27FC236}">
                <a16:creationId xmlns:a16="http://schemas.microsoft.com/office/drawing/2014/main" id="{40D358E6-BE82-4E16-8544-FD090DE82152}"/>
              </a:ext>
            </a:extLst>
          </p:cNvPr>
          <p:cNvSpPr>
            <a:spLocks noGrp="1" noChangeArrowheads="1"/>
          </p:cNvSpPr>
          <p:nvPr>
            <p:ph type="title"/>
          </p:nvPr>
        </p:nvSpPr>
        <p:spPr/>
        <p:txBody>
          <a:bodyPr anchor="t"/>
          <a:lstStyle/>
          <a:p>
            <a:pPr eaLnBrk="1" hangingPunct="1"/>
            <a:r>
              <a:rPr lang="zh-CN" altLang="en-US"/>
              <a:t>情商的五个方面与五项管理</a:t>
            </a:r>
          </a:p>
        </p:txBody>
      </p:sp>
      <p:sp>
        <p:nvSpPr>
          <p:cNvPr id="149507" name="内容占位符 2">
            <a:extLst>
              <a:ext uri="{FF2B5EF4-FFF2-40B4-BE49-F238E27FC236}">
                <a16:creationId xmlns:a16="http://schemas.microsoft.com/office/drawing/2014/main" id="{805CC52E-E75F-4D89-9B19-2FD104902717}"/>
              </a:ext>
            </a:extLst>
          </p:cNvPr>
          <p:cNvSpPr>
            <a:spLocks noGrp="1" noChangeArrowheads="1"/>
          </p:cNvSpPr>
          <p:nvPr>
            <p:ph idx="1"/>
          </p:nvPr>
        </p:nvSpPr>
        <p:spPr/>
        <p:txBody>
          <a:bodyPr/>
          <a:lstStyle/>
          <a:p>
            <a:pPr marL="0" indent="0" eaLnBrk="1" hangingPunct="1">
              <a:buFontTx/>
              <a:buNone/>
            </a:pPr>
            <a:r>
              <a:rPr lang="en-US" altLang="zh-CN" sz="2800"/>
              <a:t>1</a:t>
            </a:r>
            <a:r>
              <a:rPr lang="zh-CN" altLang="zh-CN" sz="2800"/>
              <a:t>、自我察觉</a:t>
            </a:r>
            <a:endParaRPr lang="en-US" altLang="zh-CN" sz="2800"/>
          </a:p>
          <a:p>
            <a:pPr marL="0" indent="0" eaLnBrk="1" hangingPunct="1">
              <a:buFontTx/>
              <a:buNone/>
            </a:pPr>
            <a:r>
              <a:rPr lang="en-US" altLang="zh-CN" sz="2800"/>
              <a:t>2</a:t>
            </a:r>
            <a:r>
              <a:rPr lang="zh-CN" altLang="zh-CN" sz="2800"/>
              <a:t>、自我管理</a:t>
            </a:r>
            <a:endParaRPr lang="en-US" altLang="zh-CN" sz="2800"/>
          </a:p>
          <a:p>
            <a:pPr marL="0" indent="0" eaLnBrk="1" hangingPunct="1">
              <a:buFontTx/>
              <a:buNone/>
            </a:pPr>
            <a:r>
              <a:rPr lang="en-US" altLang="zh-CN" sz="2800"/>
              <a:t>3</a:t>
            </a:r>
            <a:r>
              <a:rPr lang="zh-CN" altLang="zh-CN" sz="2800"/>
              <a:t>、自我激励</a:t>
            </a:r>
            <a:endParaRPr lang="en-US" altLang="zh-CN" sz="2800"/>
          </a:p>
          <a:p>
            <a:pPr marL="0" indent="0" eaLnBrk="1" hangingPunct="1">
              <a:buFontTx/>
              <a:buNone/>
            </a:pPr>
            <a:r>
              <a:rPr lang="en-US" altLang="zh-CN" sz="2800"/>
              <a:t>4</a:t>
            </a:r>
            <a:r>
              <a:rPr lang="zh-CN" altLang="zh-CN" sz="2800"/>
              <a:t>、同理心</a:t>
            </a:r>
            <a:endParaRPr lang="en-US" altLang="zh-CN" sz="2800"/>
          </a:p>
          <a:p>
            <a:pPr marL="0" indent="0" eaLnBrk="1" hangingPunct="1">
              <a:buFontTx/>
              <a:buNone/>
            </a:pPr>
            <a:r>
              <a:rPr lang="en-US" altLang="zh-CN" sz="2800"/>
              <a:t>5</a:t>
            </a:r>
            <a:r>
              <a:rPr lang="zh-CN" altLang="zh-CN" sz="2800"/>
              <a:t>、人际关系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5"/>
          <p:cNvSpPr>
            <a:spLocks noChangeArrowheads="1"/>
          </p:cNvSpPr>
          <p:nvPr/>
        </p:nvSpPr>
        <p:spPr bwMode="auto">
          <a:xfrm>
            <a:off x="-20241" y="126087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chemeClr val="bg1"/>
                </a:solidFill>
              </a:rPr>
              <a:t>有效沟通</a:t>
            </a:r>
          </a:p>
        </p:txBody>
      </p:sp>
      <p:pic>
        <p:nvPicPr>
          <p:cNvPr id="163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3485" y="2720579"/>
            <a:ext cx="2052638" cy="256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4"/>
          <p:cNvPicPr>
            <a:picLocks noChangeAspect="1"/>
          </p:cNvPicPr>
          <p:nvPr/>
        </p:nvPicPr>
        <p:blipFill>
          <a:blip r:embed="rId3">
            <a:extLst>
              <a:ext uri="{28A0092B-C50C-407E-A947-70E740481C1C}">
                <a14:useLocalDpi xmlns:a14="http://schemas.microsoft.com/office/drawing/2010/main" val="0"/>
              </a:ext>
            </a:extLst>
          </a:blip>
          <a:srcRect l="8965" t="7220" r="8965"/>
          <a:stretch>
            <a:fillRect/>
          </a:stretch>
        </p:blipFill>
        <p:spPr bwMode="auto">
          <a:xfrm>
            <a:off x="5769769" y="2703910"/>
            <a:ext cx="2051447" cy="25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图片 5"/>
          <p:cNvPicPr>
            <a:picLocks noChangeAspect="1"/>
          </p:cNvPicPr>
          <p:nvPr/>
        </p:nvPicPr>
        <p:blipFill>
          <a:blip r:embed="rId4">
            <a:extLst>
              <a:ext uri="{28A0092B-C50C-407E-A947-70E740481C1C}">
                <a14:useLocalDpi xmlns:a14="http://schemas.microsoft.com/office/drawing/2010/main" val="0"/>
              </a:ext>
            </a:extLst>
          </a:blip>
          <a:srcRect l="1221" r="1221"/>
          <a:stretch>
            <a:fillRect/>
          </a:stretch>
        </p:blipFill>
        <p:spPr bwMode="auto">
          <a:xfrm>
            <a:off x="439341" y="2700338"/>
            <a:ext cx="2051447" cy="256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4"/>
          <p:cNvSpPr txBox="1">
            <a:spLocks noChangeArrowheads="1"/>
          </p:cNvSpPr>
          <p:nvPr/>
        </p:nvSpPr>
        <p:spPr bwMode="auto">
          <a:xfrm>
            <a:off x="198835" y="2170510"/>
            <a:ext cx="7217569" cy="33541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defRPr/>
            </a:pPr>
            <a:r>
              <a:rPr lang="zh-CN" altLang="en-US" sz="1800" dirty="0">
                <a:solidFill>
                  <a:srgbClr val="7030A0"/>
                </a:solidFill>
              </a:rPr>
              <a:t>研究表明：我们工作中</a:t>
            </a:r>
            <a:r>
              <a:rPr lang="en-US" altLang="zh-CN" sz="1800" dirty="0">
                <a:solidFill>
                  <a:srgbClr val="7030A0"/>
                </a:solidFill>
              </a:rPr>
              <a:t>70</a:t>
            </a:r>
            <a:r>
              <a:rPr lang="zh-CN" altLang="en-US" sz="1800" dirty="0">
                <a:solidFill>
                  <a:srgbClr val="7030A0"/>
                </a:solidFill>
              </a:rPr>
              <a:t>％的错误是由于不善于沟通所造成的。</a:t>
            </a:r>
            <a:endParaRPr lang="en-US" sz="1800" dirty="0">
              <a:solidFill>
                <a:srgbClr val="7030A0"/>
              </a:solidFill>
            </a:endParaRPr>
          </a:p>
        </p:txBody>
      </p:sp>
      <p:sp>
        <p:nvSpPr>
          <p:cNvPr id="8" name="矩形 7"/>
          <p:cNvSpPr/>
          <p:nvPr/>
        </p:nvSpPr>
        <p:spPr>
          <a:xfrm>
            <a:off x="439341" y="4380310"/>
            <a:ext cx="2051447" cy="884634"/>
          </a:xfrm>
          <a:prstGeom prst="rect">
            <a:avLst/>
          </a:prstGeom>
          <a:solidFill>
            <a:schemeClr val="accent6">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9" name="矩形 8"/>
          <p:cNvSpPr/>
          <p:nvPr/>
        </p:nvSpPr>
        <p:spPr>
          <a:xfrm>
            <a:off x="3114676" y="4380310"/>
            <a:ext cx="2051447" cy="884634"/>
          </a:xfrm>
          <a:prstGeom prst="rect">
            <a:avLst/>
          </a:prstGeom>
          <a:solidFill>
            <a:schemeClr val="accent6">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13" name="矩形 12"/>
          <p:cNvSpPr/>
          <p:nvPr/>
        </p:nvSpPr>
        <p:spPr>
          <a:xfrm>
            <a:off x="5778103" y="4370785"/>
            <a:ext cx="2051447" cy="884634"/>
          </a:xfrm>
          <a:prstGeom prst="rect">
            <a:avLst/>
          </a:prstGeom>
          <a:solidFill>
            <a:schemeClr val="accent6">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10" name="Text Box 44"/>
          <p:cNvSpPr txBox="1">
            <a:spLocks noChangeArrowheads="1"/>
          </p:cNvSpPr>
          <p:nvPr/>
        </p:nvSpPr>
        <p:spPr bwMode="auto">
          <a:xfrm>
            <a:off x="5769769" y="4438650"/>
            <a:ext cx="2051447" cy="814518"/>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defRPr>
                <a:solidFill>
                  <a:schemeClr val="tx1"/>
                </a:solidFill>
                <a:latin typeface="Arial" panose="020B0604020202020204" pitchFamily="34" charset="0"/>
                <a:ea typeface="宋体" panose="02010600030101010101" pitchFamily="2" charset="-122"/>
              </a:defRPr>
            </a:lvl1pPr>
            <a:lvl2pPr marL="742950" indent="-285750" defTabSz="720725">
              <a:defRPr>
                <a:solidFill>
                  <a:schemeClr val="tx1"/>
                </a:solidFill>
                <a:latin typeface="Arial" panose="020B0604020202020204" pitchFamily="34" charset="0"/>
                <a:ea typeface="宋体" panose="02010600030101010101" pitchFamily="2" charset="-122"/>
              </a:defRPr>
            </a:lvl2pPr>
            <a:lvl3pPr marL="1143000" indent="-228600" defTabSz="720725">
              <a:defRPr>
                <a:solidFill>
                  <a:schemeClr val="tx1"/>
                </a:solidFill>
                <a:latin typeface="Arial" panose="020B0604020202020204" pitchFamily="34" charset="0"/>
                <a:ea typeface="宋体" panose="02010600030101010101" pitchFamily="2" charset="-122"/>
              </a:defRPr>
            </a:lvl3pPr>
            <a:lvl4pPr marL="1600200" indent="-228600" defTabSz="720725">
              <a:defRPr>
                <a:solidFill>
                  <a:schemeClr val="tx1"/>
                </a:solidFill>
                <a:latin typeface="Arial" panose="020B0604020202020204" pitchFamily="34" charset="0"/>
                <a:ea typeface="宋体" panose="02010600030101010101" pitchFamily="2" charset="-122"/>
              </a:defRPr>
            </a:lvl4pPr>
            <a:lvl5pPr marL="2057400" indent="-228600" defTabSz="720725">
              <a:defRPr>
                <a:solidFill>
                  <a:schemeClr val="tx1"/>
                </a:solidFill>
                <a:latin typeface="Arial" panose="020B0604020202020204" pitchFamily="34" charset="0"/>
                <a:ea typeface="宋体" panose="02010600030101010101" pitchFamily="2" charset="-122"/>
              </a:defRPr>
            </a:lvl5pPr>
            <a:lvl6pPr marL="25146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200">
                <a:solidFill>
                  <a:schemeClr val="bg1"/>
                </a:solidFill>
                <a:latin typeface="微软雅黑" panose="020B0503020204020204" pitchFamily="34" charset="-122"/>
                <a:ea typeface="微软雅黑" panose="020B0503020204020204" pitchFamily="34" charset="-122"/>
              </a:rPr>
              <a:t>企业管理过去是沟通，现在是沟通，将来还是沟通。</a:t>
            </a:r>
          </a:p>
          <a:p>
            <a:pPr algn="r">
              <a:lnSpc>
                <a:spcPct val="135000"/>
              </a:lnSpc>
            </a:pP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b="1">
                <a:solidFill>
                  <a:srgbClr val="FFFF00"/>
                </a:solidFill>
                <a:latin typeface="微软雅黑" panose="020B0503020204020204" pitchFamily="34" charset="-122"/>
                <a:ea typeface="微软雅黑" panose="020B0503020204020204" pitchFamily="34" charset="-122"/>
              </a:rPr>
              <a:t>松下幸之助</a:t>
            </a:r>
            <a:endParaRPr lang="zh-CN" altLang="zh-CN" sz="1200" b="1">
              <a:solidFill>
                <a:srgbClr val="FFFF00"/>
              </a:solidFill>
              <a:latin typeface="微软雅黑" panose="020B0503020204020204" pitchFamily="34" charset="-122"/>
              <a:ea typeface="微软雅黑" panose="020B0503020204020204" pitchFamily="34" charset="-122"/>
            </a:endParaRPr>
          </a:p>
        </p:txBody>
      </p:sp>
      <p:sp>
        <p:nvSpPr>
          <p:cNvPr id="11" name="Text Box 44"/>
          <p:cNvSpPr txBox="1">
            <a:spLocks noChangeArrowheads="1"/>
          </p:cNvSpPr>
          <p:nvPr/>
        </p:nvSpPr>
        <p:spPr bwMode="auto">
          <a:xfrm>
            <a:off x="409575" y="4380310"/>
            <a:ext cx="2081213" cy="565219"/>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defRPr>
                <a:solidFill>
                  <a:schemeClr val="tx1"/>
                </a:solidFill>
                <a:latin typeface="Arial" panose="020B0604020202020204" pitchFamily="34" charset="0"/>
                <a:ea typeface="宋体" panose="02010600030101010101" pitchFamily="2" charset="-122"/>
              </a:defRPr>
            </a:lvl1pPr>
            <a:lvl2pPr marL="742950" indent="-285750" defTabSz="720725">
              <a:defRPr>
                <a:solidFill>
                  <a:schemeClr val="tx1"/>
                </a:solidFill>
                <a:latin typeface="Arial" panose="020B0604020202020204" pitchFamily="34" charset="0"/>
                <a:ea typeface="宋体" panose="02010600030101010101" pitchFamily="2" charset="-122"/>
              </a:defRPr>
            </a:lvl2pPr>
            <a:lvl3pPr marL="1143000" indent="-228600" defTabSz="720725">
              <a:defRPr>
                <a:solidFill>
                  <a:schemeClr val="tx1"/>
                </a:solidFill>
                <a:latin typeface="Arial" panose="020B0604020202020204" pitchFamily="34" charset="0"/>
                <a:ea typeface="宋体" panose="02010600030101010101" pitchFamily="2" charset="-122"/>
              </a:defRPr>
            </a:lvl3pPr>
            <a:lvl4pPr marL="1600200" indent="-228600" defTabSz="720725">
              <a:defRPr>
                <a:solidFill>
                  <a:schemeClr val="tx1"/>
                </a:solidFill>
                <a:latin typeface="Arial" panose="020B0604020202020204" pitchFamily="34" charset="0"/>
                <a:ea typeface="宋体" panose="02010600030101010101" pitchFamily="2" charset="-122"/>
              </a:defRPr>
            </a:lvl4pPr>
            <a:lvl5pPr marL="2057400" indent="-228600" defTabSz="720725">
              <a:defRPr>
                <a:solidFill>
                  <a:schemeClr val="tx1"/>
                </a:solidFill>
                <a:latin typeface="Arial" panose="020B0604020202020204" pitchFamily="34" charset="0"/>
                <a:ea typeface="宋体" panose="02010600030101010101" pitchFamily="2" charset="-122"/>
              </a:defRPr>
            </a:lvl5pPr>
            <a:lvl6pPr marL="25146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200">
                <a:solidFill>
                  <a:schemeClr val="bg1"/>
                </a:solidFill>
                <a:latin typeface="微软雅黑" panose="020B0503020204020204" pitchFamily="34" charset="-122"/>
                <a:ea typeface="微软雅黑" panose="020B0503020204020204" pitchFamily="34" charset="-122"/>
              </a:rPr>
              <a:t>管理就是沟通、沟通再沟通。</a:t>
            </a:r>
          </a:p>
          <a:p>
            <a:pPr algn="r">
              <a:lnSpc>
                <a:spcPct val="135000"/>
              </a:lnSpc>
            </a:pP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b="1">
                <a:solidFill>
                  <a:srgbClr val="FFFF00"/>
                </a:solidFill>
                <a:latin typeface="微软雅黑" panose="020B0503020204020204" pitchFamily="34" charset="-122"/>
                <a:ea typeface="微软雅黑" panose="020B0503020204020204" pitchFamily="34" charset="-122"/>
              </a:rPr>
              <a:t>杰克</a:t>
            </a:r>
            <a:r>
              <a:rPr lang="en-US" altLang="zh-CN" sz="1200" b="1">
                <a:solidFill>
                  <a:srgbClr val="FFFF00"/>
                </a:solidFill>
                <a:latin typeface="微软雅黑" panose="020B0503020204020204" pitchFamily="34" charset="-122"/>
                <a:ea typeface="微软雅黑" panose="020B0503020204020204" pitchFamily="34" charset="-122"/>
              </a:rPr>
              <a:t>·</a:t>
            </a:r>
            <a:r>
              <a:rPr lang="zh-CN" altLang="en-US" sz="1200" b="1">
                <a:solidFill>
                  <a:srgbClr val="FFFF00"/>
                </a:solidFill>
                <a:latin typeface="微软雅黑" panose="020B0503020204020204" pitchFamily="34" charset="-122"/>
                <a:ea typeface="微软雅黑" panose="020B0503020204020204" pitchFamily="34" charset="-122"/>
              </a:rPr>
              <a:t>韦尔奇</a:t>
            </a:r>
            <a:endParaRPr lang="zh-CN" altLang="zh-CN" sz="1200" b="1">
              <a:solidFill>
                <a:srgbClr val="FFFF00"/>
              </a:solidFill>
              <a:latin typeface="微软雅黑" panose="020B0503020204020204" pitchFamily="34" charset="-122"/>
              <a:ea typeface="微软雅黑" panose="020B0503020204020204" pitchFamily="34" charset="-122"/>
            </a:endParaRPr>
          </a:p>
        </p:txBody>
      </p:sp>
      <p:sp>
        <p:nvSpPr>
          <p:cNvPr id="12" name="Text Box 44"/>
          <p:cNvSpPr txBox="1">
            <a:spLocks noChangeArrowheads="1"/>
          </p:cNvSpPr>
          <p:nvPr/>
        </p:nvSpPr>
        <p:spPr bwMode="auto">
          <a:xfrm>
            <a:off x="3113485" y="4438650"/>
            <a:ext cx="2052638" cy="724301"/>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a:defRPr>
                <a:solidFill>
                  <a:schemeClr val="tx1"/>
                </a:solidFill>
                <a:latin typeface="Arial" panose="020B0604020202020204" pitchFamily="34" charset="0"/>
                <a:ea typeface="宋体" panose="02010600030101010101" pitchFamily="2" charset="-122"/>
              </a:defRPr>
            </a:lvl1pPr>
            <a:lvl2pPr marL="742950" indent="-285750" defTabSz="720725">
              <a:defRPr>
                <a:solidFill>
                  <a:schemeClr val="tx1"/>
                </a:solidFill>
                <a:latin typeface="Arial" panose="020B0604020202020204" pitchFamily="34" charset="0"/>
                <a:ea typeface="宋体" panose="02010600030101010101" pitchFamily="2" charset="-122"/>
              </a:defRPr>
            </a:lvl2pPr>
            <a:lvl3pPr marL="1143000" indent="-228600" defTabSz="720725">
              <a:defRPr>
                <a:solidFill>
                  <a:schemeClr val="tx1"/>
                </a:solidFill>
                <a:latin typeface="Arial" panose="020B0604020202020204" pitchFamily="34" charset="0"/>
                <a:ea typeface="宋体" panose="02010600030101010101" pitchFamily="2" charset="-122"/>
              </a:defRPr>
            </a:lvl3pPr>
            <a:lvl4pPr marL="1600200" indent="-228600" defTabSz="720725">
              <a:defRPr>
                <a:solidFill>
                  <a:schemeClr val="tx1"/>
                </a:solidFill>
                <a:latin typeface="Arial" panose="020B0604020202020204" pitchFamily="34" charset="0"/>
                <a:ea typeface="宋体" panose="02010600030101010101" pitchFamily="2" charset="-122"/>
              </a:defRPr>
            </a:lvl4pPr>
            <a:lvl5pPr marL="2057400" indent="-228600" defTabSz="720725">
              <a:defRPr>
                <a:solidFill>
                  <a:schemeClr val="tx1"/>
                </a:solidFill>
                <a:latin typeface="Arial" panose="020B0604020202020204" pitchFamily="34" charset="0"/>
                <a:ea typeface="宋体" panose="02010600030101010101" pitchFamily="2" charset="-122"/>
              </a:defRPr>
            </a:lvl5pPr>
            <a:lvl6pPr marL="25146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20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1050">
                <a:solidFill>
                  <a:schemeClr val="bg1"/>
                </a:solidFill>
                <a:latin typeface="微软雅黑" panose="020B0503020204020204" pitchFamily="34" charset="-122"/>
                <a:ea typeface="微软雅黑" panose="020B0503020204020204" pitchFamily="34" charset="-122"/>
              </a:rPr>
              <a:t>最好的想法，最有创见的建议，最优秀的计划，不通过沟通都无法实现。</a:t>
            </a:r>
            <a:r>
              <a:rPr lang="en-US" altLang="zh-CN" sz="1050">
                <a:solidFill>
                  <a:schemeClr val="bg1"/>
                </a:solidFill>
                <a:latin typeface="微软雅黑" panose="020B0503020204020204" pitchFamily="34" charset="-122"/>
                <a:ea typeface="微软雅黑" panose="020B0503020204020204" pitchFamily="34" charset="-122"/>
              </a:rPr>
              <a:t>——</a:t>
            </a:r>
            <a:r>
              <a:rPr lang="zh-CN" altLang="en-US" sz="1050" b="1">
                <a:solidFill>
                  <a:srgbClr val="FFFF00"/>
                </a:solidFill>
                <a:latin typeface="微软雅黑" panose="020B0503020204020204" pitchFamily="34" charset="-122"/>
                <a:ea typeface="微软雅黑" panose="020B0503020204020204" pitchFamily="34" charset="-122"/>
              </a:rPr>
              <a:t>斯蒂芬</a:t>
            </a:r>
            <a:r>
              <a:rPr lang="en-US" altLang="zh-CN" sz="1050" b="1">
                <a:solidFill>
                  <a:srgbClr val="FFFF00"/>
                </a:solidFill>
                <a:latin typeface="微软雅黑" panose="020B0503020204020204" pitchFamily="34" charset="-122"/>
                <a:ea typeface="微软雅黑" panose="020B0503020204020204" pitchFamily="34" charset="-122"/>
              </a:rPr>
              <a:t>•P•</a:t>
            </a:r>
            <a:r>
              <a:rPr lang="zh-CN" altLang="en-US" sz="1050" b="1">
                <a:solidFill>
                  <a:srgbClr val="FFFF00"/>
                </a:solidFill>
                <a:latin typeface="微软雅黑" panose="020B0503020204020204" pitchFamily="34" charset="-122"/>
                <a:ea typeface="微软雅黑" panose="020B0503020204020204" pitchFamily="34" charset="-122"/>
              </a:rPr>
              <a:t>罗宾斯</a:t>
            </a:r>
            <a:endParaRPr lang="zh-CN" altLang="zh-CN" sz="1050" b="1">
              <a:solidFill>
                <a:srgbClr val="FFFF00"/>
              </a:solidFill>
              <a:latin typeface="微软雅黑" panose="020B0503020204020204" pitchFamily="34" charset="-122"/>
              <a:ea typeface="微软雅黑" panose="020B0503020204020204" pitchFamily="34" charset="-122"/>
            </a:endParaRPr>
          </a:p>
        </p:txBody>
      </p:sp>
      <p:sp>
        <p:nvSpPr>
          <p:cNvPr id="14" name="流程图: 过程 13"/>
          <p:cNvSpPr/>
          <p:nvPr/>
        </p:nvSpPr>
        <p:spPr>
          <a:xfrm>
            <a:off x="272754" y="1353145"/>
            <a:ext cx="7217569" cy="507206"/>
          </a:xfrm>
          <a:prstGeom prst="flowChartProcess">
            <a:avLst/>
          </a:prstGeom>
          <a:noFill/>
          <a:ln w="9525" cap="rnd">
            <a:noFill/>
            <a:prstDash val="solid"/>
            <a:round/>
            <a:headEnd/>
            <a:tailEnd/>
          </a:ln>
        </p:spPr>
        <p:txBody>
          <a:bodyPr/>
          <a:lstStyle/>
          <a:p>
            <a:pPr>
              <a:lnSpc>
                <a:spcPct val="120000"/>
              </a:lnSpc>
              <a:defRPr/>
            </a:pPr>
            <a:r>
              <a:rPr lang="zh-CN" altLang="en-US" sz="3000" b="1" kern="0" dirty="0">
                <a:solidFill>
                  <a:srgbClr val="C00000"/>
                </a:solidFill>
                <a:latin typeface="微软雅黑" pitchFamily="34" charset="-122"/>
                <a:ea typeface="微软雅黑" pitchFamily="34" charset="-122"/>
              </a:rPr>
              <a:t>“管理就是沟通，有效管理就是有效沟通”</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2" presetClass="entr" presetSubtype="0" fill="hold" grpId="0" nodeType="withEffect">
                                  <p:stCondLst>
                                    <p:cond delay="400"/>
                                  </p:stCondLst>
                                  <p:iterate type="lt">
                                    <p:tmPct val="0"/>
                                  </p:iterate>
                                  <p:childTnLst>
                                    <p:set>
                                      <p:cBhvr>
                                        <p:cTn id="9" dur="1" fill="hold">
                                          <p:stCondLst>
                                            <p:cond delay="0"/>
                                          </p:stCondLst>
                                        </p:cTn>
                                        <p:tgtEl>
                                          <p:spTgt spid="10"/>
                                        </p:tgtEl>
                                        <p:attrNameLst>
                                          <p:attrName>style.visibility</p:attrName>
                                        </p:attrNameLst>
                                      </p:cBhvr>
                                      <p:to>
                                        <p:strVal val="visible"/>
                                      </p:to>
                                    </p:set>
                                    <p:animScale>
                                      <p:cBhvr>
                                        <p:cTn id="10"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 dur="1000" decel="50000" fill="hold">
                                          <p:stCondLst>
                                            <p:cond delay="0"/>
                                          </p:stCondLst>
                                        </p:cTn>
                                        <p:tgtEl>
                                          <p:spTgt spid="10"/>
                                        </p:tgtEl>
                                        <p:attrNameLst>
                                          <p:attrName>ppt_x</p:attrName>
                                          <p:attrName>ppt_y</p:attrName>
                                        </p:attrNameLst>
                                      </p:cBhvr>
                                    </p:animMotion>
                                    <p:animEffect transition="in" filter="fade">
                                      <p:cBhvr>
                                        <p:cTn id="12" dur="1000"/>
                                        <p:tgtEl>
                                          <p:spTgt spid="10"/>
                                        </p:tgtEl>
                                      </p:cBhvr>
                                    </p:animEffect>
                                  </p:childTnLst>
                                </p:cTn>
                              </p:par>
                            </p:childTnLst>
                          </p:cTn>
                        </p:par>
                        <p:par>
                          <p:cTn id="13" fill="hold" nodeType="afterGroup">
                            <p:stCondLst>
                              <p:cond delay="1400"/>
                            </p:stCondLst>
                            <p:childTnLst>
                              <p:par>
                                <p:cTn id="14" presetID="5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Scale>
                                      <p:cBhvr>
                                        <p:cTn id="1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11"/>
                                        </p:tgtEl>
                                        <p:attrNameLst>
                                          <p:attrName>ppt_x</p:attrName>
                                          <p:attrName>ppt_y</p:attrName>
                                        </p:attrNameLst>
                                      </p:cBhvr>
                                    </p:animMotion>
                                    <p:animEffect transition="in" filter="fade">
                                      <p:cBhvr>
                                        <p:cTn id="18" dur="1000"/>
                                        <p:tgtEl>
                                          <p:spTgt spid="11"/>
                                        </p:tgtEl>
                                      </p:cBhvr>
                                    </p:animEffect>
                                  </p:childTnLst>
                                </p:cTn>
                              </p:par>
                              <p:par>
                                <p:cTn id="19" presetID="52" presetClass="entr" presetSubtype="0" fill="hold" grpId="0" nodeType="withEffect">
                                  <p:stCondLst>
                                    <p:cond delay="200"/>
                                  </p:stCondLst>
                                  <p:iterate type="lt">
                                    <p:tmPct val="0"/>
                                  </p:iterate>
                                  <p:childTnLst>
                                    <p:set>
                                      <p:cBhvr>
                                        <p:cTn id="20" dur="1" fill="hold">
                                          <p:stCondLst>
                                            <p:cond delay="0"/>
                                          </p:stCondLst>
                                        </p:cTn>
                                        <p:tgtEl>
                                          <p:spTgt spid="12"/>
                                        </p:tgtEl>
                                        <p:attrNameLst>
                                          <p:attrName>style.visibility</p:attrName>
                                        </p:attrNameLst>
                                      </p:cBhvr>
                                      <p:to>
                                        <p:strVal val="visible"/>
                                      </p:to>
                                    </p:set>
                                    <p:animScale>
                                      <p:cBhvr>
                                        <p:cTn id="21"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2"/>
                                        </p:tgtEl>
                                        <p:attrNameLst>
                                          <p:attrName>ppt_x</p:attrName>
                                          <p:attrName>ppt_y</p:attrName>
                                        </p:attrNameLst>
                                      </p:cBhvr>
                                    </p:animMotion>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1F9D9A8-487D-4013-B835-6AAEF6A2127B}"/>
              </a:ext>
            </a:extLst>
          </p:cNvPr>
          <p:cNvSpPr>
            <a:spLocks noGrp="1" noChangeArrowheads="1"/>
          </p:cNvSpPr>
          <p:nvPr>
            <p:ph type="title"/>
          </p:nvPr>
        </p:nvSpPr>
        <p:spPr>
          <a:xfrm>
            <a:off x="1337667" y="1269206"/>
            <a:ext cx="6468666" cy="857250"/>
          </a:xfrm>
        </p:spPr>
        <p:txBody>
          <a:body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管理工作与有效沟通</a:t>
            </a:r>
          </a:p>
        </p:txBody>
      </p:sp>
      <p:sp>
        <p:nvSpPr>
          <p:cNvPr id="8195" name="Rectangle 3">
            <a:extLst>
              <a:ext uri="{FF2B5EF4-FFF2-40B4-BE49-F238E27FC236}">
                <a16:creationId xmlns:a16="http://schemas.microsoft.com/office/drawing/2014/main" id="{AADAA1E9-5C02-4929-9D29-641723D74EC0}"/>
              </a:ext>
            </a:extLst>
          </p:cNvPr>
          <p:cNvSpPr>
            <a:spLocks noGrp="1" noChangeArrowheads="1"/>
          </p:cNvSpPr>
          <p:nvPr>
            <p:ph type="body" idx="1"/>
          </p:nvPr>
        </p:nvSpPr>
        <p:spPr>
          <a:xfrm>
            <a:off x="1244798" y="2077642"/>
            <a:ext cx="6824663" cy="3511153"/>
          </a:xfrm>
        </p:spPr>
        <p:txBody>
          <a:bodyPr>
            <a:normAutofit fontScale="77500" lnSpcReduction="20000"/>
          </a:bodyPr>
          <a:lstStyle/>
          <a:p>
            <a:pPr eaLnBrk="1" hangingPunct="1">
              <a:buFont typeface="Wingdings" panose="05000000000000000000" pitchFamily="2" charset="2"/>
              <a:buChar char="u"/>
            </a:pPr>
            <a:r>
              <a:rPr lang="en-US" altLang="zh-CN" dirty="0">
                <a:solidFill>
                  <a:srgbClr val="7030A0"/>
                </a:solidFill>
                <a:latin typeface="微软雅黑" panose="020B0503020204020204" pitchFamily="34" charset="-122"/>
                <a:ea typeface="微软雅黑" panose="020B0503020204020204" pitchFamily="34" charset="-122"/>
              </a:rPr>
              <a:t> </a:t>
            </a:r>
            <a:r>
              <a:rPr lang="zh-CN" altLang="en-US" dirty="0">
                <a:solidFill>
                  <a:srgbClr val="7030A0"/>
                </a:solidFill>
                <a:latin typeface="微软雅黑" panose="020B0503020204020204" pitchFamily="34" charset="-122"/>
                <a:ea typeface="微软雅黑" panose="020B0503020204020204" pitchFamily="34" charset="-122"/>
              </a:rPr>
              <a:t>调查结果显示，管理人员在各项活动中花费</a:t>
            </a:r>
          </a:p>
          <a:p>
            <a:pPr eaLnBrk="1" hangingPunct="1">
              <a:buFont typeface="Wingdings" panose="05000000000000000000" pitchFamily="2" charset="2"/>
              <a:buNone/>
            </a:pPr>
            <a:r>
              <a:rPr lang="zh-CN" altLang="en-US" dirty="0">
                <a:solidFill>
                  <a:srgbClr val="7030A0"/>
                </a:solidFill>
                <a:latin typeface="微软雅黑" panose="020B0503020204020204" pitchFamily="34" charset="-122"/>
                <a:ea typeface="微软雅黑" panose="020B0503020204020204" pitchFamily="34" charset="-122"/>
              </a:rPr>
              <a:t>     的时间 </a:t>
            </a:r>
            <a:r>
              <a:rPr lang="en-US" altLang="zh-CN" dirty="0">
                <a:solidFill>
                  <a:srgbClr val="7030A0"/>
                </a:solidFill>
                <a:latin typeface="微软雅黑" panose="020B0503020204020204" pitchFamily="34" charset="-122"/>
                <a:ea typeface="微软雅黑" panose="020B0503020204020204" pitchFamily="34" charset="-122"/>
              </a:rPr>
              <a:t>70%-90% </a:t>
            </a:r>
            <a:r>
              <a:rPr lang="zh-CN" altLang="en-US" dirty="0">
                <a:solidFill>
                  <a:srgbClr val="7030A0"/>
                </a:solidFill>
                <a:latin typeface="微软雅黑" panose="020B0503020204020204" pitchFamily="34" charset="-122"/>
                <a:ea typeface="微软雅黑" panose="020B0503020204020204" pitchFamily="34" charset="-122"/>
              </a:rPr>
              <a:t>是属于沟通。有效的管理</a:t>
            </a:r>
          </a:p>
          <a:p>
            <a:pPr eaLnBrk="1" hangingPunct="1">
              <a:buFont typeface="Wingdings" panose="05000000000000000000" pitchFamily="2" charset="2"/>
              <a:buNone/>
            </a:pPr>
            <a:r>
              <a:rPr lang="zh-CN" altLang="en-US" dirty="0">
                <a:solidFill>
                  <a:srgbClr val="7030A0"/>
                </a:solidFill>
                <a:latin typeface="微软雅黑" panose="020B0503020204020204" pitchFamily="34" charset="-122"/>
                <a:ea typeface="微软雅黑" panose="020B0503020204020204" pitchFamily="34" charset="-122"/>
              </a:rPr>
              <a:t>     是建立在有效的沟通之上的。</a:t>
            </a:r>
          </a:p>
          <a:p>
            <a:pPr eaLnBrk="1" hangingPunct="1">
              <a:buFont typeface="Wingdings" panose="05000000000000000000" pitchFamily="2" charset="2"/>
              <a:buChar char="u"/>
            </a:pPr>
            <a:r>
              <a:rPr lang="zh-CN" altLang="en-US" dirty="0">
                <a:solidFill>
                  <a:srgbClr val="7030A0"/>
                </a:solidFill>
                <a:latin typeface="微软雅黑" panose="020B0503020204020204" pitchFamily="34" charset="-122"/>
                <a:ea typeface="微软雅黑" panose="020B0503020204020204" pitchFamily="34" charset="-122"/>
              </a:rPr>
              <a:t> 管理者正是通过沟通来实现管理目标，对他</a:t>
            </a:r>
          </a:p>
          <a:p>
            <a:pPr eaLnBrk="1" hangingPunct="1">
              <a:buFont typeface="Wingdings" panose="05000000000000000000" pitchFamily="2" charset="2"/>
              <a:buNone/>
            </a:pPr>
            <a:r>
              <a:rPr lang="zh-CN" altLang="en-US" dirty="0">
                <a:solidFill>
                  <a:srgbClr val="7030A0"/>
                </a:solidFill>
                <a:latin typeface="微软雅黑" panose="020B0503020204020204" pitchFamily="34" charset="-122"/>
                <a:ea typeface="微软雅黑" panose="020B0503020204020204" pitchFamily="34" charset="-122"/>
              </a:rPr>
              <a:t>     人进行指导与激励，达成工作绩效的。</a:t>
            </a:r>
          </a:p>
          <a:p>
            <a:pPr eaLnBrk="1" hangingPunct="1">
              <a:buFont typeface="Wingdings" panose="05000000000000000000" pitchFamily="2" charset="2"/>
              <a:buChar char="u"/>
            </a:pPr>
            <a:r>
              <a:rPr lang="zh-CN" altLang="en-US" dirty="0">
                <a:solidFill>
                  <a:srgbClr val="7030A0"/>
                </a:solidFill>
                <a:latin typeface="微软雅黑" panose="020B0503020204020204" pitchFamily="34" charset="-122"/>
                <a:ea typeface="微软雅黑" panose="020B0503020204020204" pitchFamily="34" charset="-122"/>
              </a:rPr>
              <a:t> 高明的沟通技巧能创造出必要的理解和信任，</a:t>
            </a:r>
          </a:p>
          <a:p>
            <a:pPr eaLnBrk="1" hangingPunct="1">
              <a:buFont typeface="Wingdings" panose="05000000000000000000" pitchFamily="2" charset="2"/>
              <a:buNone/>
            </a:pPr>
            <a:r>
              <a:rPr lang="zh-CN" altLang="en-US" dirty="0">
                <a:solidFill>
                  <a:srgbClr val="7030A0"/>
                </a:solidFill>
                <a:latin typeface="微软雅黑" panose="020B0503020204020204" pitchFamily="34" charset="-122"/>
                <a:ea typeface="微软雅黑" panose="020B0503020204020204" pitchFamily="34" charset="-122"/>
              </a:rPr>
              <a:t>     从而使其他人受到鼓励，愿意协助与配合。</a:t>
            </a:r>
          </a:p>
        </p:txBody>
      </p:sp>
      <p:sp>
        <p:nvSpPr>
          <p:cNvPr id="6148" name="AutoShape 4">
            <a:extLst>
              <a:ext uri="{FF2B5EF4-FFF2-40B4-BE49-F238E27FC236}">
                <a16:creationId xmlns:a16="http://schemas.microsoft.com/office/drawing/2014/main" id="{4C386925-B933-43E5-9191-42798529FFFB}"/>
              </a:ext>
            </a:extLst>
          </p:cNvPr>
          <p:cNvSpPr>
            <a:spLocks noChangeArrowheads="1"/>
          </p:cNvSpPr>
          <p:nvPr/>
        </p:nvSpPr>
        <p:spPr bwMode="auto">
          <a:xfrm>
            <a:off x="1311473" y="5281613"/>
            <a:ext cx="6557963" cy="523875"/>
          </a:xfrm>
          <a:prstGeom prst="roundRect">
            <a:avLst>
              <a:gd name="adj" fmla="val 16667"/>
            </a:avLst>
          </a:prstGeom>
          <a:solidFill>
            <a:srgbClr val="FFFFCC"/>
          </a:solidFill>
          <a:ln w="9525">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09" tIns="34254" rIns="68509" bIns="34254" anchor="ctr"/>
          <a:lstStyle>
            <a:lvl1pPr defTabSz="911225">
              <a:spcBef>
                <a:spcPct val="20000"/>
              </a:spcBef>
              <a:buChar char="•"/>
              <a:defRPr sz="3200" b="1">
                <a:solidFill>
                  <a:srgbClr val="336699"/>
                </a:solidFill>
                <a:latin typeface="Arial" panose="020B0604020202020204" pitchFamily="34" charset="0"/>
                <a:ea typeface="黑体" panose="02010609060101010101" pitchFamily="49" charset="-122"/>
              </a:defRPr>
            </a:lvl1pPr>
            <a:lvl2pPr marL="742950" indent="-285750" defTabSz="911225">
              <a:spcBef>
                <a:spcPct val="20000"/>
              </a:spcBef>
              <a:buChar char="–"/>
              <a:defRPr sz="2800" b="1">
                <a:solidFill>
                  <a:srgbClr val="336699"/>
                </a:solidFill>
                <a:latin typeface="Arial" panose="020B0604020202020204" pitchFamily="34" charset="0"/>
                <a:ea typeface="黑体" panose="02010609060101010101" pitchFamily="49" charset="-122"/>
              </a:defRPr>
            </a:lvl2pPr>
            <a:lvl3pPr marL="911225" indent="-230188" defTabSz="911225">
              <a:spcBef>
                <a:spcPct val="20000"/>
              </a:spcBef>
              <a:buChar char="•"/>
              <a:defRPr sz="2400" b="1">
                <a:solidFill>
                  <a:srgbClr val="336699"/>
                </a:solidFill>
                <a:latin typeface="Arial" panose="020B0604020202020204" pitchFamily="34" charset="0"/>
                <a:ea typeface="黑体" panose="02010609060101010101" pitchFamily="49" charset="-122"/>
              </a:defRPr>
            </a:lvl3pPr>
            <a:lvl4pPr marL="1600200" indent="-231775" defTabSz="911225">
              <a:spcBef>
                <a:spcPct val="20000"/>
              </a:spcBef>
              <a:buChar char="–"/>
              <a:defRPr sz="2000" b="1">
                <a:solidFill>
                  <a:srgbClr val="336699"/>
                </a:solidFill>
                <a:latin typeface="Arial" panose="020B0604020202020204" pitchFamily="34" charset="0"/>
                <a:ea typeface="黑体" panose="02010609060101010101" pitchFamily="49" charset="-122"/>
              </a:defRPr>
            </a:lvl4pPr>
            <a:lvl5pPr marL="2055813" indent="-227013" defTabSz="911225">
              <a:spcBef>
                <a:spcPct val="20000"/>
              </a:spcBef>
              <a:buChar char="»"/>
              <a:defRPr sz="2000" b="1">
                <a:solidFill>
                  <a:srgbClr val="336699"/>
                </a:solidFill>
                <a:latin typeface="Arial" panose="020B0604020202020204" pitchFamily="34" charset="0"/>
                <a:ea typeface="黑体" panose="02010609060101010101" pitchFamily="49" charset="-122"/>
              </a:defRPr>
            </a:lvl5pPr>
            <a:lvl6pPr marL="25130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6pPr>
            <a:lvl7pPr marL="29702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7pPr>
            <a:lvl8pPr marL="34274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8pPr>
            <a:lvl9pPr marL="38846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微软雅黑" panose="020B0503020204020204" pitchFamily="34" charset="-122"/>
                <a:ea typeface="微软雅黑" panose="020B0503020204020204" pitchFamily="34" charset="-122"/>
              </a:rPr>
              <a:t>沟通的质量决定管理工作及其人际关系的质量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5">
            <a:extLst>
              <a:ext uri="{FF2B5EF4-FFF2-40B4-BE49-F238E27FC236}">
                <a16:creationId xmlns:a16="http://schemas.microsoft.com/office/drawing/2014/main" id="{140E0FE5-815B-4848-B1A5-FA146A5846FE}"/>
              </a:ext>
            </a:extLst>
          </p:cNvPr>
          <p:cNvSpPr>
            <a:spLocks noChangeArrowheads="1"/>
          </p:cNvSpPr>
          <p:nvPr/>
        </p:nvSpPr>
        <p:spPr bwMode="auto">
          <a:xfrm>
            <a:off x="3924300" y="1863329"/>
            <a:ext cx="1257300" cy="32385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沟通</a:t>
            </a:r>
            <a:endParaRPr lang="en-US" altLang="zh-CN" sz="2100">
              <a:latin typeface="Times New Roman" panose="02020603050405020304" pitchFamily="18" charset="0"/>
              <a:ea typeface="黑体" panose="02010609060101010101" pitchFamily="49" charset="-122"/>
            </a:endParaRPr>
          </a:p>
        </p:txBody>
      </p:sp>
      <p:sp>
        <p:nvSpPr>
          <p:cNvPr id="157702" name="Rectangle 6">
            <a:extLst>
              <a:ext uri="{FF2B5EF4-FFF2-40B4-BE49-F238E27FC236}">
                <a16:creationId xmlns:a16="http://schemas.microsoft.com/office/drawing/2014/main" id="{09984DCC-FDC4-465B-AA1B-E39BCD676E25}"/>
              </a:ext>
            </a:extLst>
          </p:cNvPr>
          <p:cNvSpPr>
            <a:spLocks noChangeArrowheads="1"/>
          </p:cNvSpPr>
          <p:nvPr/>
        </p:nvSpPr>
        <p:spPr bwMode="auto">
          <a:xfrm>
            <a:off x="1818085" y="2726532"/>
            <a:ext cx="1543050" cy="378619"/>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语言沟通</a:t>
            </a:r>
            <a:endParaRPr lang="en-US" altLang="zh-CN" sz="2100">
              <a:latin typeface="Times New Roman" panose="02020603050405020304" pitchFamily="18" charset="0"/>
              <a:ea typeface="黑体" panose="02010609060101010101" pitchFamily="49" charset="-122"/>
            </a:endParaRPr>
          </a:p>
        </p:txBody>
      </p:sp>
      <p:sp>
        <p:nvSpPr>
          <p:cNvPr id="157703" name="Rectangle 7">
            <a:extLst>
              <a:ext uri="{FF2B5EF4-FFF2-40B4-BE49-F238E27FC236}">
                <a16:creationId xmlns:a16="http://schemas.microsoft.com/office/drawing/2014/main" id="{2DADFF46-5967-48C7-82D4-9F12E93C7276}"/>
              </a:ext>
            </a:extLst>
          </p:cNvPr>
          <p:cNvSpPr>
            <a:spLocks noChangeArrowheads="1"/>
          </p:cNvSpPr>
          <p:nvPr/>
        </p:nvSpPr>
        <p:spPr bwMode="auto">
          <a:xfrm>
            <a:off x="2736057" y="3590926"/>
            <a:ext cx="921544" cy="4321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书面</a:t>
            </a:r>
            <a:endParaRPr lang="en-US" altLang="zh-CN" sz="2100">
              <a:latin typeface="Times New Roman" panose="02020603050405020304" pitchFamily="18" charset="0"/>
              <a:ea typeface="黑体" panose="02010609060101010101" pitchFamily="49" charset="-122"/>
            </a:endParaRPr>
          </a:p>
        </p:txBody>
      </p:sp>
      <p:sp>
        <p:nvSpPr>
          <p:cNvPr id="157704" name="Rectangle 8">
            <a:extLst>
              <a:ext uri="{FF2B5EF4-FFF2-40B4-BE49-F238E27FC236}">
                <a16:creationId xmlns:a16="http://schemas.microsoft.com/office/drawing/2014/main" id="{909EE90D-CECD-41A3-B777-6CB1BB63D935}"/>
              </a:ext>
            </a:extLst>
          </p:cNvPr>
          <p:cNvSpPr>
            <a:spLocks noChangeArrowheads="1"/>
          </p:cNvSpPr>
          <p:nvPr/>
        </p:nvSpPr>
        <p:spPr bwMode="auto">
          <a:xfrm>
            <a:off x="1601391" y="3590926"/>
            <a:ext cx="866775" cy="4321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口头</a:t>
            </a:r>
            <a:endParaRPr lang="en-US" altLang="zh-CN" sz="2100">
              <a:latin typeface="Times New Roman" panose="02020603050405020304" pitchFamily="18" charset="0"/>
              <a:ea typeface="黑体" panose="02010609060101010101" pitchFamily="49" charset="-122"/>
            </a:endParaRPr>
          </a:p>
        </p:txBody>
      </p:sp>
      <p:sp>
        <p:nvSpPr>
          <p:cNvPr id="157705" name="Rectangle 9">
            <a:extLst>
              <a:ext uri="{FF2B5EF4-FFF2-40B4-BE49-F238E27FC236}">
                <a16:creationId xmlns:a16="http://schemas.microsoft.com/office/drawing/2014/main" id="{142F6ED8-9E70-41EA-8B94-37F7687DD423}"/>
              </a:ext>
            </a:extLst>
          </p:cNvPr>
          <p:cNvSpPr>
            <a:spLocks noChangeArrowheads="1"/>
          </p:cNvSpPr>
          <p:nvPr/>
        </p:nvSpPr>
        <p:spPr bwMode="auto">
          <a:xfrm>
            <a:off x="5706666" y="2726533"/>
            <a:ext cx="1543050" cy="3559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非语言沟通</a:t>
            </a:r>
            <a:endParaRPr lang="en-US" altLang="zh-CN" sz="2100">
              <a:latin typeface="Times New Roman" panose="02020603050405020304" pitchFamily="18" charset="0"/>
              <a:ea typeface="黑体" panose="02010609060101010101" pitchFamily="49" charset="-122"/>
            </a:endParaRPr>
          </a:p>
        </p:txBody>
      </p:sp>
      <p:sp>
        <p:nvSpPr>
          <p:cNvPr id="157706" name="Rectangle 10">
            <a:extLst>
              <a:ext uri="{FF2B5EF4-FFF2-40B4-BE49-F238E27FC236}">
                <a16:creationId xmlns:a16="http://schemas.microsoft.com/office/drawing/2014/main" id="{00CCBB12-AFB9-43C0-8F92-A3EAEED19C18}"/>
              </a:ext>
            </a:extLst>
          </p:cNvPr>
          <p:cNvSpPr>
            <a:spLocks noChangeArrowheads="1"/>
          </p:cNvSpPr>
          <p:nvPr/>
        </p:nvSpPr>
        <p:spPr bwMode="auto">
          <a:xfrm>
            <a:off x="5274469" y="3590925"/>
            <a:ext cx="1028700" cy="6858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副语言</a:t>
            </a:r>
            <a:endParaRPr lang="en-US" altLang="zh-CN" sz="2100">
              <a:latin typeface="Times New Roman" panose="02020603050405020304" pitchFamily="18" charset="0"/>
              <a:ea typeface="黑体" panose="02010609060101010101" pitchFamily="49" charset="-122"/>
            </a:endParaRPr>
          </a:p>
          <a:p>
            <a:pPr algn="ctr"/>
            <a:r>
              <a:rPr lang="zh-CN" altLang="en-US" sz="2100">
                <a:latin typeface="Times New Roman" panose="02020603050405020304" pitchFamily="18" charset="0"/>
                <a:ea typeface="黑体" panose="02010609060101010101" pitchFamily="49" charset="-122"/>
              </a:rPr>
              <a:t>沟通</a:t>
            </a:r>
            <a:endParaRPr lang="en-US" altLang="zh-CN" sz="2100">
              <a:latin typeface="Times New Roman" panose="02020603050405020304" pitchFamily="18" charset="0"/>
              <a:ea typeface="黑体" panose="02010609060101010101" pitchFamily="49" charset="-122"/>
            </a:endParaRPr>
          </a:p>
        </p:txBody>
      </p:sp>
      <p:sp>
        <p:nvSpPr>
          <p:cNvPr id="157707" name="Rectangle 11">
            <a:extLst>
              <a:ext uri="{FF2B5EF4-FFF2-40B4-BE49-F238E27FC236}">
                <a16:creationId xmlns:a16="http://schemas.microsoft.com/office/drawing/2014/main" id="{B5F8869A-4021-47CD-BBD5-2D1F0D1621F3}"/>
              </a:ext>
            </a:extLst>
          </p:cNvPr>
          <p:cNvSpPr>
            <a:spLocks noChangeArrowheads="1"/>
          </p:cNvSpPr>
          <p:nvPr/>
        </p:nvSpPr>
        <p:spPr bwMode="auto">
          <a:xfrm>
            <a:off x="3924300" y="3590925"/>
            <a:ext cx="1143000" cy="6858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身体语言</a:t>
            </a:r>
            <a:endParaRPr lang="en-US" altLang="zh-CN" sz="2100">
              <a:latin typeface="Times New Roman" panose="02020603050405020304" pitchFamily="18" charset="0"/>
              <a:ea typeface="黑体" panose="02010609060101010101" pitchFamily="49" charset="-122"/>
            </a:endParaRPr>
          </a:p>
          <a:p>
            <a:pPr algn="ctr"/>
            <a:r>
              <a:rPr lang="zh-CN" altLang="en-US" sz="2100">
                <a:latin typeface="Times New Roman" panose="02020603050405020304" pitchFamily="18" charset="0"/>
                <a:ea typeface="黑体" panose="02010609060101010101" pitchFamily="49" charset="-122"/>
              </a:rPr>
              <a:t>沟通</a:t>
            </a:r>
            <a:endParaRPr lang="en-US" altLang="zh-CN" sz="2100">
              <a:latin typeface="Times New Roman" panose="02020603050405020304" pitchFamily="18" charset="0"/>
              <a:ea typeface="黑体" panose="02010609060101010101" pitchFamily="49" charset="-122"/>
            </a:endParaRPr>
          </a:p>
        </p:txBody>
      </p:sp>
      <p:sp>
        <p:nvSpPr>
          <p:cNvPr id="157708" name="Rectangle 12">
            <a:extLst>
              <a:ext uri="{FF2B5EF4-FFF2-40B4-BE49-F238E27FC236}">
                <a16:creationId xmlns:a16="http://schemas.microsoft.com/office/drawing/2014/main" id="{DD5763A7-AED2-4284-B5EB-22994632A1B2}"/>
              </a:ext>
            </a:extLst>
          </p:cNvPr>
          <p:cNvSpPr>
            <a:spLocks noChangeArrowheads="1"/>
          </p:cNvSpPr>
          <p:nvPr/>
        </p:nvSpPr>
        <p:spPr bwMode="auto">
          <a:xfrm>
            <a:off x="6462713" y="3590925"/>
            <a:ext cx="1028700" cy="6858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物体</a:t>
            </a:r>
            <a:endParaRPr lang="en-US" altLang="zh-CN" sz="2100">
              <a:latin typeface="Times New Roman" panose="02020603050405020304" pitchFamily="18" charset="0"/>
              <a:ea typeface="黑体" panose="02010609060101010101" pitchFamily="49" charset="-122"/>
            </a:endParaRPr>
          </a:p>
          <a:p>
            <a:pPr algn="ctr"/>
            <a:r>
              <a:rPr lang="zh-CN" altLang="en-US" sz="2100">
                <a:latin typeface="Times New Roman" panose="02020603050405020304" pitchFamily="18" charset="0"/>
                <a:ea typeface="黑体" panose="02010609060101010101" pitchFamily="49" charset="-122"/>
              </a:rPr>
              <a:t>设置</a:t>
            </a:r>
            <a:endParaRPr lang="en-US" altLang="zh-CN" sz="2100">
              <a:latin typeface="Times New Roman" panose="02020603050405020304" pitchFamily="18" charset="0"/>
              <a:ea typeface="黑体" panose="02010609060101010101" pitchFamily="49" charset="-122"/>
            </a:endParaRPr>
          </a:p>
        </p:txBody>
      </p:sp>
      <p:sp>
        <p:nvSpPr>
          <p:cNvPr id="157709" name="Rectangle 13">
            <a:extLst>
              <a:ext uri="{FF2B5EF4-FFF2-40B4-BE49-F238E27FC236}">
                <a16:creationId xmlns:a16="http://schemas.microsoft.com/office/drawing/2014/main" id="{78639E15-B2CA-4461-9138-EFF87911841F}"/>
              </a:ext>
            </a:extLst>
          </p:cNvPr>
          <p:cNvSpPr>
            <a:spLocks noChangeArrowheads="1"/>
          </p:cNvSpPr>
          <p:nvPr/>
        </p:nvSpPr>
        <p:spPr bwMode="auto">
          <a:xfrm>
            <a:off x="5543550" y="4832747"/>
            <a:ext cx="1257300" cy="4321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空间位置</a:t>
            </a:r>
            <a:endParaRPr lang="en-US" altLang="zh-CN" sz="2100">
              <a:latin typeface="Times New Roman" panose="02020603050405020304" pitchFamily="18" charset="0"/>
              <a:ea typeface="黑体" panose="02010609060101010101" pitchFamily="49" charset="-122"/>
            </a:endParaRPr>
          </a:p>
        </p:txBody>
      </p:sp>
      <p:sp>
        <p:nvSpPr>
          <p:cNvPr id="157710" name="Rectangle 14">
            <a:extLst>
              <a:ext uri="{FF2B5EF4-FFF2-40B4-BE49-F238E27FC236}">
                <a16:creationId xmlns:a16="http://schemas.microsoft.com/office/drawing/2014/main" id="{26F14532-09EC-4DE9-966A-6855364E1CC9}"/>
              </a:ext>
            </a:extLst>
          </p:cNvPr>
          <p:cNvSpPr>
            <a:spLocks noChangeArrowheads="1"/>
          </p:cNvSpPr>
          <p:nvPr/>
        </p:nvSpPr>
        <p:spPr bwMode="auto">
          <a:xfrm>
            <a:off x="2465785" y="4832747"/>
            <a:ext cx="1371600" cy="4321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动作姿态</a:t>
            </a:r>
            <a:endParaRPr lang="en-US" altLang="zh-CN" sz="2100">
              <a:latin typeface="Times New Roman" panose="02020603050405020304" pitchFamily="18" charset="0"/>
              <a:ea typeface="黑体" panose="02010609060101010101" pitchFamily="49" charset="-122"/>
            </a:endParaRPr>
          </a:p>
        </p:txBody>
      </p:sp>
      <p:sp>
        <p:nvSpPr>
          <p:cNvPr id="157711" name="Rectangle 15">
            <a:extLst>
              <a:ext uri="{FF2B5EF4-FFF2-40B4-BE49-F238E27FC236}">
                <a16:creationId xmlns:a16="http://schemas.microsoft.com/office/drawing/2014/main" id="{10363C7B-0F40-410F-9545-7351348CC31C}"/>
              </a:ext>
            </a:extLst>
          </p:cNvPr>
          <p:cNvSpPr>
            <a:spLocks noChangeArrowheads="1"/>
          </p:cNvSpPr>
          <p:nvPr/>
        </p:nvSpPr>
        <p:spPr bwMode="auto">
          <a:xfrm>
            <a:off x="3977879" y="4832747"/>
            <a:ext cx="1371600" cy="432197"/>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2100">
                <a:latin typeface="Times New Roman" panose="02020603050405020304" pitchFamily="18" charset="0"/>
                <a:ea typeface="黑体" panose="02010609060101010101" pitchFamily="49" charset="-122"/>
              </a:rPr>
              <a:t>服饰体态</a:t>
            </a:r>
            <a:endParaRPr lang="en-US" altLang="zh-CN" sz="2100">
              <a:latin typeface="Times New Roman" panose="02020603050405020304" pitchFamily="18" charset="0"/>
              <a:ea typeface="黑体" panose="02010609060101010101" pitchFamily="49" charset="-122"/>
            </a:endParaRPr>
          </a:p>
        </p:txBody>
      </p:sp>
      <p:cxnSp>
        <p:nvCxnSpPr>
          <p:cNvPr id="157712" name="AutoShape 16">
            <a:extLst>
              <a:ext uri="{FF2B5EF4-FFF2-40B4-BE49-F238E27FC236}">
                <a16:creationId xmlns:a16="http://schemas.microsoft.com/office/drawing/2014/main" id="{5D766849-A91B-4EE6-B072-FB3377173BFB}"/>
              </a:ext>
            </a:extLst>
          </p:cNvPr>
          <p:cNvCxnSpPr>
            <a:cxnSpLocks noChangeShapeType="1"/>
            <a:stCxn id="157701" idx="2"/>
            <a:endCxn id="157702" idx="0"/>
          </p:cNvCxnSpPr>
          <p:nvPr/>
        </p:nvCxnSpPr>
        <p:spPr bwMode="auto">
          <a:xfrm rot="5400000">
            <a:off x="3312320" y="1475186"/>
            <a:ext cx="517922" cy="1963340"/>
          </a:xfrm>
          <a:prstGeom prst="bentConnector3">
            <a:avLst>
              <a:gd name="adj1" fmla="val 49884"/>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3" name="AutoShape 17">
            <a:extLst>
              <a:ext uri="{FF2B5EF4-FFF2-40B4-BE49-F238E27FC236}">
                <a16:creationId xmlns:a16="http://schemas.microsoft.com/office/drawing/2014/main" id="{3599A723-33C7-4798-9523-728BD348D55B}"/>
              </a:ext>
            </a:extLst>
          </p:cNvPr>
          <p:cNvCxnSpPr>
            <a:cxnSpLocks noChangeShapeType="1"/>
            <a:stCxn id="157701" idx="2"/>
            <a:endCxn id="157705" idx="0"/>
          </p:cNvCxnSpPr>
          <p:nvPr/>
        </p:nvCxnSpPr>
        <p:spPr bwMode="auto">
          <a:xfrm rot="16200000" flipH="1">
            <a:off x="5256610" y="1494235"/>
            <a:ext cx="517922" cy="1925241"/>
          </a:xfrm>
          <a:prstGeom prst="bentConnector3">
            <a:avLst>
              <a:gd name="adj1" fmla="val 49884"/>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4" name="AutoShape 18">
            <a:extLst>
              <a:ext uri="{FF2B5EF4-FFF2-40B4-BE49-F238E27FC236}">
                <a16:creationId xmlns:a16="http://schemas.microsoft.com/office/drawing/2014/main" id="{351B8B00-0C71-4816-9C48-A718198A0040}"/>
              </a:ext>
            </a:extLst>
          </p:cNvPr>
          <p:cNvCxnSpPr>
            <a:cxnSpLocks noChangeShapeType="1"/>
            <a:stCxn id="157702" idx="2"/>
            <a:endCxn id="157704" idx="0"/>
          </p:cNvCxnSpPr>
          <p:nvPr/>
        </p:nvCxnSpPr>
        <p:spPr bwMode="auto">
          <a:xfrm rot="5400000">
            <a:off x="2080023" y="3070624"/>
            <a:ext cx="464344" cy="554831"/>
          </a:xfrm>
          <a:prstGeom prst="bentConnector3">
            <a:avLst>
              <a:gd name="adj1" fmla="val 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5" name="AutoShape 19">
            <a:extLst>
              <a:ext uri="{FF2B5EF4-FFF2-40B4-BE49-F238E27FC236}">
                <a16:creationId xmlns:a16="http://schemas.microsoft.com/office/drawing/2014/main" id="{CE1C1DE0-49DD-461F-9051-FA35DE7C2C30}"/>
              </a:ext>
            </a:extLst>
          </p:cNvPr>
          <p:cNvCxnSpPr>
            <a:cxnSpLocks noChangeShapeType="1"/>
            <a:stCxn id="157702" idx="2"/>
            <a:endCxn id="157703" idx="0"/>
          </p:cNvCxnSpPr>
          <p:nvPr/>
        </p:nvCxnSpPr>
        <p:spPr bwMode="auto">
          <a:xfrm rot="16200000" flipH="1">
            <a:off x="2661048" y="3044430"/>
            <a:ext cx="464344" cy="607219"/>
          </a:xfrm>
          <a:prstGeom prst="bentConnector3">
            <a:avLst>
              <a:gd name="adj1" fmla="val 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6" name="AutoShape 20">
            <a:extLst>
              <a:ext uri="{FF2B5EF4-FFF2-40B4-BE49-F238E27FC236}">
                <a16:creationId xmlns:a16="http://schemas.microsoft.com/office/drawing/2014/main" id="{02F3A1AA-AE74-43A6-B95F-D6655BD1A717}"/>
              </a:ext>
            </a:extLst>
          </p:cNvPr>
          <p:cNvCxnSpPr>
            <a:cxnSpLocks noChangeShapeType="1"/>
            <a:stCxn id="157705" idx="2"/>
            <a:endCxn id="157707" idx="0"/>
          </p:cNvCxnSpPr>
          <p:nvPr/>
        </p:nvCxnSpPr>
        <p:spPr bwMode="auto">
          <a:xfrm rot="5400000">
            <a:off x="5243513" y="2345531"/>
            <a:ext cx="486966" cy="1982391"/>
          </a:xfrm>
          <a:prstGeom prst="bentConnector3">
            <a:avLst>
              <a:gd name="adj1" fmla="val 4988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7" name="AutoShape 21">
            <a:extLst>
              <a:ext uri="{FF2B5EF4-FFF2-40B4-BE49-F238E27FC236}">
                <a16:creationId xmlns:a16="http://schemas.microsoft.com/office/drawing/2014/main" id="{9C1002B7-B06D-4425-976C-14EF59ABF6C9}"/>
              </a:ext>
            </a:extLst>
          </p:cNvPr>
          <p:cNvCxnSpPr>
            <a:cxnSpLocks noChangeShapeType="1"/>
            <a:stCxn id="157705" idx="2"/>
            <a:endCxn id="157706" idx="0"/>
          </p:cNvCxnSpPr>
          <p:nvPr/>
        </p:nvCxnSpPr>
        <p:spPr bwMode="auto">
          <a:xfrm rot="5400000">
            <a:off x="5890022" y="2992042"/>
            <a:ext cx="486966" cy="689372"/>
          </a:xfrm>
          <a:prstGeom prst="bentConnector3">
            <a:avLst>
              <a:gd name="adj1" fmla="val 4988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7718" name="AutoShape 22">
            <a:extLst>
              <a:ext uri="{FF2B5EF4-FFF2-40B4-BE49-F238E27FC236}">
                <a16:creationId xmlns:a16="http://schemas.microsoft.com/office/drawing/2014/main" id="{2CE4C07E-85C2-4C93-8FD5-8FA8F31177C1}"/>
              </a:ext>
            </a:extLst>
          </p:cNvPr>
          <p:cNvCxnSpPr>
            <a:cxnSpLocks noChangeShapeType="1"/>
            <a:stCxn id="157705" idx="2"/>
            <a:endCxn id="157708" idx="0"/>
          </p:cNvCxnSpPr>
          <p:nvPr/>
        </p:nvCxnSpPr>
        <p:spPr bwMode="auto">
          <a:xfrm rot="16200000" flipH="1">
            <a:off x="6484144" y="3087291"/>
            <a:ext cx="486966" cy="498872"/>
          </a:xfrm>
          <a:prstGeom prst="bentConnector3">
            <a:avLst>
              <a:gd name="adj1" fmla="val 4988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7722" name="Text Box 26">
            <a:extLst>
              <a:ext uri="{FF2B5EF4-FFF2-40B4-BE49-F238E27FC236}">
                <a16:creationId xmlns:a16="http://schemas.microsoft.com/office/drawing/2014/main" id="{2F9B8371-4BE2-4DB0-A78E-B0674FD93C2F}"/>
              </a:ext>
            </a:extLst>
          </p:cNvPr>
          <p:cNvSpPr txBox="1">
            <a:spLocks noChangeArrowheads="1"/>
          </p:cNvSpPr>
          <p:nvPr/>
        </p:nvSpPr>
        <p:spPr bwMode="auto">
          <a:xfrm>
            <a:off x="1679595" y="1143560"/>
            <a:ext cx="5875856" cy="600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300" b="1" dirty="0">
                <a:solidFill>
                  <a:srgbClr val="FF0000"/>
                </a:solidFill>
                <a:ea typeface="黑体" panose="02010609060101010101" pitchFamily="49" charset="-122"/>
              </a:rPr>
              <a:t>    </a:t>
            </a:r>
            <a:r>
              <a:rPr lang="zh-CN" altLang="en-US" sz="3300" b="1" dirty="0">
                <a:solidFill>
                  <a:srgbClr val="FF0000"/>
                </a:solidFill>
                <a:ea typeface="黑体" panose="02010609060101010101" pitchFamily="49" charset="-122"/>
              </a:rPr>
              <a:t>人际交往的主渠道</a:t>
            </a:r>
            <a:r>
              <a:rPr lang="en-US" altLang="zh-CN" sz="3300" b="1" dirty="0">
                <a:solidFill>
                  <a:srgbClr val="FF0000"/>
                </a:solidFill>
                <a:ea typeface="黑体" panose="02010609060101010101" pitchFamily="49" charset="-122"/>
              </a:rPr>
              <a:t>——</a:t>
            </a:r>
            <a:r>
              <a:rPr lang="zh-CN" altLang="en-US" sz="3300" b="1" dirty="0">
                <a:solidFill>
                  <a:srgbClr val="FF0000"/>
                </a:solidFill>
                <a:ea typeface="黑体" panose="02010609060101010101" pitchFamily="49" charset="-122"/>
              </a:rPr>
              <a:t>沟通</a:t>
            </a:r>
            <a:endParaRPr lang="en-US" altLang="zh-CN" sz="3300" b="1" dirty="0">
              <a:solidFill>
                <a:srgbClr val="FF0000"/>
              </a:solidFill>
              <a:ea typeface="黑体" panose="02010609060101010101" pitchFamily="49" charset="-122"/>
            </a:endParaRPr>
          </a:p>
        </p:txBody>
      </p:sp>
      <p:sp>
        <p:nvSpPr>
          <p:cNvPr id="157724" name="Line 28">
            <a:extLst>
              <a:ext uri="{FF2B5EF4-FFF2-40B4-BE49-F238E27FC236}">
                <a16:creationId xmlns:a16="http://schemas.microsoft.com/office/drawing/2014/main" id="{B85694AF-4583-4189-99EE-6CBF22AF4F00}"/>
              </a:ext>
            </a:extLst>
          </p:cNvPr>
          <p:cNvSpPr>
            <a:spLocks noChangeShapeType="1"/>
          </p:cNvSpPr>
          <p:nvPr/>
        </p:nvSpPr>
        <p:spPr bwMode="auto">
          <a:xfrm>
            <a:off x="3168254" y="4563667"/>
            <a:ext cx="0" cy="26908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sz="1350">
              <a:latin typeface="Calibri" charset="0"/>
              <a:ea typeface="宋体" charset="0"/>
              <a:cs typeface="宋体" charset="0"/>
            </a:endParaRPr>
          </a:p>
        </p:txBody>
      </p:sp>
      <p:sp>
        <p:nvSpPr>
          <p:cNvPr id="157729" name="Line 33">
            <a:extLst>
              <a:ext uri="{FF2B5EF4-FFF2-40B4-BE49-F238E27FC236}">
                <a16:creationId xmlns:a16="http://schemas.microsoft.com/office/drawing/2014/main" id="{D09CD1C8-3319-45D4-A6A9-A5E5E5A910EE}"/>
              </a:ext>
            </a:extLst>
          </p:cNvPr>
          <p:cNvSpPr>
            <a:spLocks noChangeShapeType="1"/>
          </p:cNvSpPr>
          <p:nvPr/>
        </p:nvSpPr>
        <p:spPr bwMode="auto">
          <a:xfrm>
            <a:off x="4518422" y="4563666"/>
            <a:ext cx="0"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sz="1350">
              <a:latin typeface="Calibri" charset="0"/>
              <a:ea typeface="宋体" charset="0"/>
              <a:cs typeface="宋体" charset="0"/>
            </a:endParaRPr>
          </a:p>
        </p:txBody>
      </p:sp>
      <p:sp>
        <p:nvSpPr>
          <p:cNvPr id="157731" name="Line 35">
            <a:extLst>
              <a:ext uri="{FF2B5EF4-FFF2-40B4-BE49-F238E27FC236}">
                <a16:creationId xmlns:a16="http://schemas.microsoft.com/office/drawing/2014/main" id="{70C4F8FB-1C6A-4673-9767-6BAE963ED5A4}"/>
              </a:ext>
            </a:extLst>
          </p:cNvPr>
          <p:cNvSpPr>
            <a:spLocks noChangeShapeType="1"/>
          </p:cNvSpPr>
          <p:nvPr/>
        </p:nvSpPr>
        <p:spPr bwMode="auto">
          <a:xfrm>
            <a:off x="3168254" y="4563666"/>
            <a:ext cx="297060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sz="1350">
              <a:latin typeface="Calibri" charset="0"/>
              <a:ea typeface="宋体" charset="0"/>
              <a:cs typeface="宋体" charset="0"/>
            </a:endParaRPr>
          </a:p>
        </p:txBody>
      </p:sp>
      <p:sp>
        <p:nvSpPr>
          <p:cNvPr id="157732" name="Line 36">
            <a:extLst>
              <a:ext uri="{FF2B5EF4-FFF2-40B4-BE49-F238E27FC236}">
                <a16:creationId xmlns:a16="http://schemas.microsoft.com/office/drawing/2014/main" id="{5C54874E-36CA-4E8C-BB46-65FC990DD684}"/>
              </a:ext>
            </a:extLst>
          </p:cNvPr>
          <p:cNvSpPr>
            <a:spLocks noChangeShapeType="1"/>
          </p:cNvSpPr>
          <p:nvPr/>
        </p:nvSpPr>
        <p:spPr bwMode="auto">
          <a:xfrm>
            <a:off x="4518422" y="4293394"/>
            <a:ext cx="0" cy="5393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sz="1350">
              <a:latin typeface="Calibri" charset="0"/>
              <a:ea typeface="宋体" charset="0"/>
              <a:cs typeface="宋体" charset="0"/>
            </a:endParaRPr>
          </a:p>
        </p:txBody>
      </p:sp>
      <p:sp>
        <p:nvSpPr>
          <p:cNvPr id="157733" name="Line 37">
            <a:extLst>
              <a:ext uri="{FF2B5EF4-FFF2-40B4-BE49-F238E27FC236}">
                <a16:creationId xmlns:a16="http://schemas.microsoft.com/office/drawing/2014/main" id="{00813621-6A9C-4DF4-919F-69EFA748F090}"/>
              </a:ext>
            </a:extLst>
          </p:cNvPr>
          <p:cNvSpPr>
            <a:spLocks noChangeShapeType="1"/>
          </p:cNvSpPr>
          <p:nvPr/>
        </p:nvSpPr>
        <p:spPr bwMode="auto">
          <a:xfrm>
            <a:off x="6137672" y="4563667"/>
            <a:ext cx="0" cy="26908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sz="1350">
              <a:latin typeface="Calibri" charset="0"/>
              <a:ea typeface="宋体" charset="0"/>
              <a:cs typeface="宋体"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dirty="0">
                <a:solidFill>
                  <a:srgbClr val="FF0000"/>
                </a:solidFill>
              </a:rPr>
              <a:t> </a:t>
            </a:r>
            <a:r>
              <a:rPr lang="zh-CN" altLang="en-US" dirty="0">
                <a:solidFill>
                  <a:srgbClr val="FF0000"/>
                </a:solidFill>
              </a:rPr>
              <a:t>格局决定人生布局</a:t>
            </a:r>
          </a:p>
        </p:txBody>
      </p:sp>
      <p:sp>
        <p:nvSpPr>
          <p:cNvPr id="76803" name="Rectangle 3"/>
          <p:cNvSpPr>
            <a:spLocks noGrp="1" noChangeArrowheads="1"/>
          </p:cNvSpPr>
          <p:nvPr>
            <p:ph type="body" idx="1"/>
          </p:nvPr>
        </p:nvSpPr>
        <p:spPr/>
        <p:txBody>
          <a:bodyPr/>
          <a:lstStyle/>
          <a:p>
            <a:pPr>
              <a:buFontTx/>
              <a:buNone/>
            </a:pPr>
            <a:r>
              <a:rPr lang="en-US" altLang="zh-CN"/>
              <a:t>          </a:t>
            </a:r>
            <a:r>
              <a:rPr lang="zh-CN" altLang="en-US"/>
              <a:t>一个人的发展往往受局限，其实“局限”就是格局太小，为其所限。谋大事者必要布大局，对于人生这盘棋来说，我们首先要学习的不是技巧，而是布局。大格局，即以大视角切入人生，力求站得更高、看得更远、做得更大。大格局决定着事情发展的方向，掌控了大格局，也就掌控了局势。</a:t>
            </a:r>
          </a:p>
        </p:txBody>
      </p:sp>
    </p:spTree>
    <p:extLst>
      <p:ext uri="{BB962C8B-B14F-4D97-AF65-F5344CB8AC3E}">
        <p14:creationId xmlns:p14="http://schemas.microsoft.com/office/powerpoint/2010/main" val="129871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C48D320C-1265-4B2E-81E2-579E26080D67}"/>
              </a:ext>
            </a:extLst>
          </p:cNvPr>
          <p:cNvSpPr>
            <a:spLocks noGrp="1" noChangeArrowheads="1"/>
          </p:cNvSpPr>
          <p:nvPr>
            <p:ph type="body" idx="1"/>
          </p:nvPr>
        </p:nvSpPr>
        <p:spPr bwMode="auto">
          <a:xfrm>
            <a:off x="2195512" y="2294336"/>
            <a:ext cx="5454254" cy="1997869"/>
          </a:xfrm>
          <a:solidFill>
            <a:srgbClr val="FFFF00"/>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normAutofit/>
          </a:bodyPr>
          <a:lstStyle/>
          <a:p>
            <a:pPr>
              <a:buFontTx/>
              <a:buNone/>
            </a:pPr>
            <a:r>
              <a:rPr lang="zh-CN" altLang="en-US" sz="4500">
                <a:solidFill>
                  <a:srgbClr val="FF0000"/>
                </a:solidFill>
                <a:ea typeface="黑体" panose="02010609060101010101" pitchFamily="49" charset="-122"/>
              </a:rPr>
              <a:t>信任是</a:t>
            </a:r>
          </a:p>
          <a:p>
            <a:pPr>
              <a:buFontTx/>
              <a:buNone/>
            </a:pPr>
            <a:r>
              <a:rPr lang="zh-CN" altLang="en-US" sz="4500">
                <a:solidFill>
                  <a:srgbClr val="FF0000"/>
                </a:solidFill>
                <a:ea typeface="黑体" panose="02010609060101010101" pitchFamily="49" charset="-122"/>
              </a:rPr>
              <a:t>          沟通的基本点</a:t>
            </a:r>
          </a:p>
        </p:txBody>
      </p:sp>
      <p:sp>
        <p:nvSpPr>
          <p:cNvPr id="100356" name="Text Box 4">
            <a:extLst>
              <a:ext uri="{FF2B5EF4-FFF2-40B4-BE49-F238E27FC236}">
                <a16:creationId xmlns:a16="http://schemas.microsoft.com/office/drawing/2014/main" id="{FA947D16-D681-4603-AB2B-FAB829F32354}"/>
              </a:ext>
            </a:extLst>
          </p:cNvPr>
          <p:cNvSpPr txBox="1">
            <a:spLocks noChangeArrowheads="1"/>
          </p:cNvSpPr>
          <p:nvPr/>
        </p:nvSpPr>
        <p:spPr bwMode="auto">
          <a:xfrm>
            <a:off x="2519362" y="4887517"/>
            <a:ext cx="4778042" cy="55399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000" b="1" dirty="0">
                <a:solidFill>
                  <a:srgbClr val="003399"/>
                </a:solidFill>
                <a:ea typeface="黑体" panose="02010609060101010101" pitchFamily="49" charset="-122"/>
              </a:rPr>
              <a:t>沟通态度决定一切！</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A8EF3-C766-42DB-B252-AB3F2B57CB53}"/>
              </a:ext>
            </a:extLst>
          </p:cNvPr>
          <p:cNvSpPr>
            <a:spLocks noGrp="1"/>
          </p:cNvSpPr>
          <p:nvPr>
            <p:ph type="title"/>
          </p:nvPr>
        </p:nvSpPr>
        <p:spPr>
          <a:xfrm>
            <a:off x="457200" y="606028"/>
            <a:ext cx="7886700" cy="994172"/>
          </a:xfrm>
        </p:spPr>
        <p:txBody>
          <a:bodyPr/>
          <a:lstStyle/>
          <a:p>
            <a:r>
              <a:rPr lang="zh-CN" altLang="en-US" b="1" dirty="0">
                <a:solidFill>
                  <a:srgbClr val="C00000"/>
                </a:solidFill>
              </a:rPr>
              <a:t>非正式沟通</a:t>
            </a:r>
          </a:p>
        </p:txBody>
      </p:sp>
      <p:sp>
        <p:nvSpPr>
          <p:cNvPr id="3" name="内容占位符 2">
            <a:extLst>
              <a:ext uri="{FF2B5EF4-FFF2-40B4-BE49-F238E27FC236}">
                <a16:creationId xmlns:a16="http://schemas.microsoft.com/office/drawing/2014/main" id="{BE3B72F8-C19A-4E44-9B77-939E3472BC31}"/>
              </a:ext>
            </a:extLst>
          </p:cNvPr>
          <p:cNvSpPr>
            <a:spLocks noGrp="1"/>
          </p:cNvSpPr>
          <p:nvPr>
            <p:ph idx="1"/>
          </p:nvPr>
        </p:nvSpPr>
        <p:spPr/>
        <p:txBody>
          <a:bodyPr/>
          <a:lstStyle/>
          <a:p>
            <a:r>
              <a:rPr lang="zh-CN" altLang="en-US" dirty="0">
                <a:solidFill>
                  <a:srgbClr val="7030A0"/>
                </a:solidFill>
              </a:rPr>
              <a:t>正式沟通：向上沟通，向下沟通，平行沟通。</a:t>
            </a:r>
            <a:endParaRPr lang="en-US" altLang="zh-CN" dirty="0">
              <a:solidFill>
                <a:srgbClr val="7030A0"/>
              </a:solidFill>
            </a:endParaRPr>
          </a:p>
          <a:p>
            <a:r>
              <a:rPr lang="zh-CN" altLang="en-US" dirty="0">
                <a:solidFill>
                  <a:srgbClr val="7030A0"/>
                </a:solidFill>
              </a:rPr>
              <a:t>非正式沟通：百无禁忌，不分层级，不论内容和方向。</a:t>
            </a:r>
          </a:p>
        </p:txBody>
      </p:sp>
    </p:spTree>
    <p:extLst>
      <p:ext uri="{BB962C8B-B14F-4D97-AF65-F5344CB8AC3E}">
        <p14:creationId xmlns:p14="http://schemas.microsoft.com/office/powerpoint/2010/main" val="1224956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353A9-FE6A-4B81-A74F-609B7F366477}"/>
              </a:ext>
            </a:extLst>
          </p:cNvPr>
          <p:cNvSpPr>
            <a:spLocks noGrp="1"/>
          </p:cNvSpPr>
          <p:nvPr>
            <p:ph type="title"/>
          </p:nvPr>
        </p:nvSpPr>
        <p:spPr>
          <a:xfrm>
            <a:off x="760061" y="1246078"/>
            <a:ext cx="7886700" cy="994172"/>
          </a:xfrm>
        </p:spPr>
        <p:txBody>
          <a:bodyPr/>
          <a:lstStyle/>
          <a:p>
            <a:r>
              <a:rPr lang="zh-CN" altLang="en-US" b="1" dirty="0">
                <a:solidFill>
                  <a:srgbClr val="C00000"/>
                </a:solidFill>
              </a:rPr>
              <a:t>非正式沟通表象</a:t>
            </a:r>
          </a:p>
        </p:txBody>
      </p:sp>
      <p:sp>
        <p:nvSpPr>
          <p:cNvPr id="3" name="内容占位符 2">
            <a:extLst>
              <a:ext uri="{FF2B5EF4-FFF2-40B4-BE49-F238E27FC236}">
                <a16:creationId xmlns:a16="http://schemas.microsoft.com/office/drawing/2014/main" id="{E3582D59-F92B-4240-BA18-5868A80CABCE}"/>
              </a:ext>
            </a:extLst>
          </p:cNvPr>
          <p:cNvSpPr>
            <a:spLocks noGrp="1"/>
          </p:cNvSpPr>
          <p:nvPr>
            <p:ph idx="1"/>
          </p:nvPr>
        </p:nvSpPr>
        <p:spPr>
          <a:xfrm>
            <a:off x="825767" y="2308600"/>
            <a:ext cx="7886700" cy="3263504"/>
          </a:xfrm>
        </p:spPr>
        <p:txBody>
          <a:bodyPr>
            <a:normAutofit lnSpcReduction="10000"/>
          </a:bodyPr>
          <a:lstStyle/>
          <a:p>
            <a:r>
              <a:rPr lang="zh-CN" altLang="en-US" dirty="0">
                <a:solidFill>
                  <a:srgbClr val="7030A0"/>
                </a:solidFill>
              </a:rPr>
              <a:t>满足大家的好奇心，补足正式沟通的不足。</a:t>
            </a:r>
            <a:endParaRPr lang="en-US" altLang="zh-CN" dirty="0">
              <a:solidFill>
                <a:srgbClr val="7030A0"/>
              </a:solidFill>
            </a:endParaRPr>
          </a:p>
          <a:p>
            <a:r>
              <a:rPr lang="zh-CN" altLang="en-US" dirty="0">
                <a:solidFill>
                  <a:srgbClr val="7030A0"/>
                </a:solidFill>
              </a:rPr>
              <a:t>几乎无所不在，而且传递速度相当快</a:t>
            </a:r>
            <a:endParaRPr lang="en-US" altLang="zh-CN" dirty="0">
              <a:solidFill>
                <a:srgbClr val="7030A0"/>
              </a:solidFill>
            </a:endParaRPr>
          </a:p>
          <a:p>
            <a:r>
              <a:rPr lang="zh-CN" altLang="en-US" dirty="0">
                <a:solidFill>
                  <a:srgbClr val="7030A0"/>
                </a:solidFill>
              </a:rPr>
              <a:t>所有人都有兴趣参与</a:t>
            </a:r>
            <a:endParaRPr lang="en-US" altLang="zh-CN" dirty="0">
              <a:solidFill>
                <a:srgbClr val="7030A0"/>
              </a:solidFill>
            </a:endParaRPr>
          </a:p>
          <a:p>
            <a:r>
              <a:rPr lang="zh-CN" altLang="en-US" dirty="0">
                <a:solidFill>
                  <a:srgbClr val="7030A0"/>
                </a:solidFill>
              </a:rPr>
              <a:t>有可能变成谣言或者中伤，影响感情和士气</a:t>
            </a:r>
          </a:p>
        </p:txBody>
      </p:sp>
    </p:spTree>
    <p:extLst>
      <p:ext uri="{BB962C8B-B14F-4D97-AF65-F5344CB8AC3E}">
        <p14:creationId xmlns:p14="http://schemas.microsoft.com/office/powerpoint/2010/main" val="270232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1459C49-FE04-441B-8B58-0A11809B56B8}"/>
              </a:ext>
            </a:extLst>
          </p:cNvPr>
          <p:cNvSpPr>
            <a:spLocks noGrp="1" noChangeArrowheads="1"/>
          </p:cNvSpPr>
          <p:nvPr>
            <p:ph type="title"/>
          </p:nvPr>
        </p:nvSpPr>
        <p:spPr>
          <a:xfrm>
            <a:off x="899592" y="1232299"/>
            <a:ext cx="6351315" cy="535781"/>
          </a:xfrm>
        </p:spPr>
        <p:txBody>
          <a:bodyPr>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如何使非正式沟通有奇效</a:t>
            </a:r>
          </a:p>
        </p:txBody>
      </p:sp>
      <p:sp>
        <p:nvSpPr>
          <p:cNvPr id="77827" name="Rectangle 3">
            <a:extLst>
              <a:ext uri="{FF2B5EF4-FFF2-40B4-BE49-F238E27FC236}">
                <a16:creationId xmlns:a16="http://schemas.microsoft.com/office/drawing/2014/main" id="{84026825-940E-437B-A034-06BF8987E6AC}"/>
              </a:ext>
            </a:extLst>
          </p:cNvPr>
          <p:cNvSpPr>
            <a:spLocks noGrp="1" noChangeArrowheads="1"/>
          </p:cNvSpPr>
          <p:nvPr>
            <p:ph type="body" sz="half" idx="1"/>
          </p:nvPr>
        </p:nvSpPr>
        <p:spPr>
          <a:xfrm>
            <a:off x="2000250" y="3857625"/>
            <a:ext cx="3696891" cy="1339454"/>
          </a:xfrm>
        </p:spPr>
        <p:txBody>
          <a:bodyPr/>
          <a:lstStyle/>
          <a:p>
            <a:pPr>
              <a:lnSpc>
                <a:spcPct val="140000"/>
              </a:lnSpc>
              <a:buClr>
                <a:schemeClr val="tx1"/>
              </a:buClr>
              <a:buFont typeface="Wingdings" panose="05000000000000000000" pitchFamily="2" charset="2"/>
              <a:buNone/>
            </a:pPr>
            <a:r>
              <a:rPr lang="en-US" altLang="zh-CN" sz="2775">
                <a:latin typeface="华文中宋" panose="02010600040101010101" pitchFamily="2" charset="-122"/>
                <a:ea typeface="华文行楷" panose="02010800040101010101" pitchFamily="2" charset="-122"/>
              </a:rPr>
              <a:t>“</a:t>
            </a:r>
            <a:r>
              <a:rPr lang="zh-CN" altLang="en-US" sz="2775">
                <a:solidFill>
                  <a:srgbClr val="0033CC"/>
                </a:solidFill>
                <a:latin typeface="华文中宋" panose="02010600040101010101" pitchFamily="2" charset="-122"/>
                <a:ea typeface="华文行楷" panose="02010800040101010101" pitchFamily="2" charset="-122"/>
              </a:rPr>
              <a:t>有关系一切好办”</a:t>
            </a:r>
          </a:p>
          <a:p>
            <a:pPr>
              <a:lnSpc>
                <a:spcPct val="140000"/>
              </a:lnSpc>
              <a:buClr>
                <a:schemeClr val="tx1"/>
              </a:buClr>
              <a:buFont typeface="Wingdings" panose="05000000000000000000" pitchFamily="2" charset="2"/>
              <a:buNone/>
            </a:pPr>
            <a:r>
              <a:rPr lang="zh-CN" altLang="en-US" sz="2775">
                <a:solidFill>
                  <a:srgbClr val="5F5F5F"/>
                </a:solidFill>
                <a:latin typeface="华文中宋" panose="02010600040101010101" pitchFamily="2" charset="-122"/>
                <a:ea typeface="华文行楷" panose="02010800040101010101" pitchFamily="2" charset="-122"/>
              </a:rPr>
              <a:t>“没关系一切照办”</a:t>
            </a:r>
          </a:p>
        </p:txBody>
      </p:sp>
      <p:pic>
        <p:nvPicPr>
          <p:cNvPr id="73732" name="Picture 5" descr="g010">
            <a:extLst>
              <a:ext uri="{FF2B5EF4-FFF2-40B4-BE49-F238E27FC236}">
                <a16:creationId xmlns:a16="http://schemas.microsoft.com/office/drawing/2014/main" id="{63B57385-6EAC-4BEE-B0DF-C400C6835627}"/>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t="11028" b="11028"/>
          <a:stretch>
            <a:fillRect/>
          </a:stretch>
        </p:blipFill>
        <p:spPr>
          <a:xfrm>
            <a:off x="5637611" y="2672953"/>
            <a:ext cx="1849040" cy="2756297"/>
          </a:xfrm>
        </p:spPr>
      </p:pic>
      <p:sp>
        <p:nvSpPr>
          <p:cNvPr id="73733" name="Rectangle 4">
            <a:extLst>
              <a:ext uri="{FF2B5EF4-FFF2-40B4-BE49-F238E27FC236}">
                <a16:creationId xmlns:a16="http://schemas.microsoft.com/office/drawing/2014/main" id="{7A20AB6A-24E6-46C9-80A8-55FD2CDCAC96}"/>
              </a:ext>
            </a:extLst>
          </p:cNvPr>
          <p:cNvSpPr>
            <a:spLocks noChangeArrowheads="1"/>
          </p:cNvSpPr>
          <p:nvPr/>
        </p:nvSpPr>
        <p:spPr bwMode="auto">
          <a:xfrm>
            <a:off x="1657350" y="1982391"/>
            <a:ext cx="5829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nSpc>
                <a:spcPct val="160000"/>
              </a:lnSpc>
              <a:buClrTx/>
              <a:buSzTx/>
              <a:buFontTx/>
              <a:buBlip>
                <a:blip r:embed="rId3"/>
              </a:buBlip>
            </a:pPr>
            <a:r>
              <a:rPr lang="zh-CN" altLang="en-US" sz="2100">
                <a:ea typeface="楷体_GB2312" pitchFamily="1" charset="-122"/>
              </a:rPr>
              <a:t>要看他的人脉是否丰沛，及与人相处时的人际关系是否运作良好。</a:t>
            </a:r>
          </a:p>
          <a:p>
            <a:pPr>
              <a:lnSpc>
                <a:spcPct val="160000"/>
              </a:lnSpc>
              <a:buClrTx/>
              <a:buSzTx/>
              <a:buFontTx/>
              <a:buBlip>
                <a:blip r:embed="rId3"/>
              </a:buBlip>
            </a:pPr>
            <a:r>
              <a:rPr lang="zh-CN" altLang="en-US" sz="2100">
                <a:ea typeface="楷体_GB2312" pitchFamily="1" charset="-122"/>
              </a:rPr>
              <a:t>人缘是建人脉的基础。</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79637-99ED-496F-8BA3-68DAED13604E}"/>
              </a:ext>
            </a:extLst>
          </p:cNvPr>
          <p:cNvSpPr>
            <a:spLocks noGrp="1"/>
          </p:cNvSpPr>
          <p:nvPr>
            <p:ph type="title"/>
          </p:nvPr>
        </p:nvSpPr>
        <p:spPr/>
        <p:txBody>
          <a:bodyPr>
            <a:normAutofit fontScale="90000"/>
          </a:bodyPr>
          <a:lstStyle/>
          <a:p>
            <a:r>
              <a:rPr lang="zh-CN" altLang="en-US"/>
              <a:t>倾</a:t>
            </a:r>
            <a:r>
              <a:rPr lang="zh-CN" altLang="en-US" b="1">
                <a:solidFill>
                  <a:srgbClr val="C00000"/>
                </a:solidFill>
              </a:rPr>
              <a:t>听</a:t>
            </a:r>
            <a:r>
              <a:rPr lang="zh-CN" altLang="en-US" b="1" dirty="0">
                <a:solidFill>
                  <a:srgbClr val="C00000"/>
                </a:solidFill>
              </a:rPr>
              <a:t>、表达、反馈</a:t>
            </a:r>
          </a:p>
        </p:txBody>
      </p:sp>
      <p:sp>
        <p:nvSpPr>
          <p:cNvPr id="3" name="文本占位符 2">
            <a:extLst>
              <a:ext uri="{FF2B5EF4-FFF2-40B4-BE49-F238E27FC236}">
                <a16:creationId xmlns:a16="http://schemas.microsoft.com/office/drawing/2014/main" id="{6C759317-D270-455F-BAE0-433BA4AD9108}"/>
              </a:ext>
            </a:extLst>
          </p:cNvPr>
          <p:cNvSpPr>
            <a:spLocks noGrp="1"/>
          </p:cNvSpPr>
          <p:nvPr>
            <p:ph type="body" sz="half" idx="1"/>
          </p:nvPr>
        </p:nvSpPr>
        <p:spPr/>
        <p:txBody>
          <a:bodyPr/>
          <a:lstStyle/>
          <a:p>
            <a:r>
              <a:rPr lang="zh-CN" altLang="en-US" sz="2100" b="0" dirty="0">
                <a:latin typeface="宋体" panose="02010600030101010101" pitchFamily="2" charset="-122"/>
                <a:ea typeface="宋体" panose="02010600030101010101" pitchFamily="2" charset="-122"/>
              </a:rPr>
              <a:t>作为部门主管，是沟通能力重要还是技术能力重要？</a:t>
            </a:r>
            <a:endParaRPr lang="en-US" altLang="zh-CN" sz="2100" b="0" dirty="0">
              <a:latin typeface="宋体" panose="02010600030101010101" pitchFamily="2" charset="-122"/>
              <a:ea typeface="宋体" panose="02010600030101010101" pitchFamily="2" charset="-122"/>
            </a:endParaRPr>
          </a:p>
          <a:p>
            <a:r>
              <a:rPr lang="zh-CN" altLang="en-US" sz="2100" b="0" dirty="0">
                <a:latin typeface="宋体" panose="02010600030101010101" pitchFamily="2" charset="-122"/>
                <a:ea typeface="宋体" panose="02010600030101010101" pitchFamily="2" charset="-122"/>
              </a:rPr>
              <a:t>沟通技巧于无形</a:t>
            </a:r>
          </a:p>
          <a:p>
            <a:endParaRPr lang="zh-CN" altLang="en-US" dirty="0"/>
          </a:p>
        </p:txBody>
      </p:sp>
      <p:grpSp>
        <p:nvGrpSpPr>
          <p:cNvPr id="7" name="Group 15">
            <a:extLst>
              <a:ext uri="{FF2B5EF4-FFF2-40B4-BE49-F238E27FC236}">
                <a16:creationId xmlns:a16="http://schemas.microsoft.com/office/drawing/2014/main" id="{8583162E-53C8-43BE-8381-8307F9C30D96}"/>
              </a:ext>
            </a:extLst>
          </p:cNvPr>
          <p:cNvGrpSpPr>
            <a:grpSpLocks noChangeAspect="1"/>
          </p:cNvGrpSpPr>
          <p:nvPr/>
        </p:nvGrpSpPr>
        <p:grpSpPr bwMode="auto">
          <a:xfrm>
            <a:off x="3806806" y="2720535"/>
            <a:ext cx="4485542" cy="2947668"/>
            <a:chOff x="490" y="547"/>
            <a:chExt cx="4736" cy="3175"/>
          </a:xfrm>
        </p:grpSpPr>
        <p:sp>
          <p:nvSpPr>
            <p:cNvPr id="8" name="AutoShape 16">
              <a:extLst>
                <a:ext uri="{FF2B5EF4-FFF2-40B4-BE49-F238E27FC236}">
                  <a16:creationId xmlns:a16="http://schemas.microsoft.com/office/drawing/2014/main" id="{C7A4D182-DF4F-4B20-A955-2F85376BDC72}"/>
                </a:ext>
              </a:extLst>
            </p:cNvPr>
            <p:cNvSpPr>
              <a:spLocks noChangeAspect="1" noChangeArrowheads="1" noTextEdit="1"/>
            </p:cNvSpPr>
            <p:nvPr/>
          </p:nvSpPr>
          <p:spPr bwMode="auto">
            <a:xfrm>
              <a:off x="490" y="547"/>
              <a:ext cx="4736"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350"/>
            </a:p>
          </p:txBody>
        </p:sp>
        <p:sp>
          <p:nvSpPr>
            <p:cNvPr id="9" name="_s2596881">
              <a:extLst>
                <a:ext uri="{FF2B5EF4-FFF2-40B4-BE49-F238E27FC236}">
                  <a16:creationId xmlns:a16="http://schemas.microsoft.com/office/drawing/2014/main" id="{B926E5A9-F585-4C65-B031-D9B46F4EE7F4}"/>
                </a:ext>
              </a:extLst>
            </p:cNvPr>
            <p:cNvSpPr>
              <a:spLocks noChangeArrowheads="1" noTextEdit="1"/>
            </p:cNvSpPr>
            <p:nvPr/>
          </p:nvSpPr>
          <p:spPr bwMode="auto">
            <a:xfrm>
              <a:off x="1935" y="920"/>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FF0000"/>
            </a:solidFill>
            <a:ln w="9525">
              <a:solidFill>
                <a:schemeClr val="tx1"/>
              </a:solidFill>
              <a:miter lim="800000"/>
              <a:headEnd/>
              <a:tailEnd/>
            </a:ln>
          </p:spPr>
          <p:txBody>
            <a:bodyPr lIns="0" tIns="0" rIns="0" bIns="0" anchor="ctr"/>
            <a:lstStyle/>
            <a:p>
              <a:endParaRPr lang="zh-CN" altLang="en-US" sz="1350"/>
            </a:p>
          </p:txBody>
        </p:sp>
        <p:sp>
          <p:nvSpPr>
            <p:cNvPr id="10" name="_s2596882">
              <a:extLst>
                <a:ext uri="{FF2B5EF4-FFF2-40B4-BE49-F238E27FC236}">
                  <a16:creationId xmlns:a16="http://schemas.microsoft.com/office/drawing/2014/main" id="{5F9D0893-C03B-440B-965A-5D151D6ABDFF}"/>
                </a:ext>
              </a:extLst>
            </p:cNvPr>
            <p:cNvSpPr>
              <a:spLocks noChangeArrowheads="1" noTextEdit="1"/>
            </p:cNvSpPr>
            <p:nvPr/>
          </p:nvSpPr>
          <p:spPr bwMode="auto">
            <a:xfrm rot="7200000">
              <a:off x="2188" y="1358"/>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FFFF00"/>
            </a:solidFill>
            <a:ln w="9525">
              <a:solidFill>
                <a:schemeClr val="tx1"/>
              </a:solidFill>
              <a:miter lim="800000"/>
              <a:headEnd/>
              <a:tailEnd/>
            </a:ln>
          </p:spPr>
          <p:txBody>
            <a:bodyPr lIns="0" tIns="0" rIns="0" bIns="0" anchor="ctr"/>
            <a:lstStyle/>
            <a:p>
              <a:endParaRPr lang="zh-CN" altLang="en-US" sz="1350"/>
            </a:p>
          </p:txBody>
        </p:sp>
        <p:sp>
          <p:nvSpPr>
            <p:cNvPr id="11" name="_s2596883">
              <a:extLst>
                <a:ext uri="{FF2B5EF4-FFF2-40B4-BE49-F238E27FC236}">
                  <a16:creationId xmlns:a16="http://schemas.microsoft.com/office/drawing/2014/main" id="{36F12944-831E-43D6-B9C4-00D6642B7098}"/>
                </a:ext>
              </a:extLst>
            </p:cNvPr>
            <p:cNvSpPr>
              <a:spLocks noChangeArrowheads="1" noTextEdit="1"/>
            </p:cNvSpPr>
            <p:nvPr/>
          </p:nvSpPr>
          <p:spPr bwMode="auto">
            <a:xfrm rot="-7200000">
              <a:off x="1682" y="1358"/>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0000FF"/>
            </a:solidFill>
            <a:ln w="9525">
              <a:solidFill>
                <a:schemeClr val="tx1"/>
              </a:solidFill>
              <a:miter lim="800000"/>
              <a:headEnd/>
              <a:tailEnd/>
            </a:ln>
          </p:spPr>
          <p:txBody>
            <a:bodyPr lIns="0" tIns="0" rIns="0" bIns="0" anchor="ctr"/>
            <a:lstStyle/>
            <a:p>
              <a:endParaRPr lang="zh-CN" altLang="en-US" sz="1350"/>
            </a:p>
          </p:txBody>
        </p:sp>
        <p:sp>
          <p:nvSpPr>
            <p:cNvPr id="12" name="_s2596884">
              <a:extLst>
                <a:ext uri="{FF2B5EF4-FFF2-40B4-BE49-F238E27FC236}">
                  <a16:creationId xmlns:a16="http://schemas.microsoft.com/office/drawing/2014/main" id="{AA715FF2-D2FE-4BE9-B5FD-AC2E0193B3A4}"/>
                </a:ext>
              </a:extLst>
            </p:cNvPr>
            <p:cNvSpPr>
              <a:spLocks noChangeArrowheads="1"/>
            </p:cNvSpPr>
            <p:nvPr/>
          </p:nvSpPr>
          <p:spPr bwMode="auto">
            <a:xfrm>
              <a:off x="3364" y="1258"/>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lnSpc>
                  <a:spcPct val="135000"/>
                </a:lnSpc>
                <a:spcBef>
                  <a:spcPct val="20000"/>
                </a:spcBef>
                <a:buClr>
                  <a:srgbClr val="C72F05"/>
                </a:buClr>
                <a:buSzPct val="90000"/>
                <a:buFont typeface="Wingdings" panose="05000000000000000000" pitchFamily="2" charset="2"/>
                <a:buNone/>
              </a:pPr>
              <a:r>
                <a:rPr lang="zh-CN" altLang="en-US" b="1">
                  <a:latin typeface="黑体" panose="02010609060101010101" pitchFamily="49" charset="-122"/>
                  <a:ea typeface="黑体" panose="02010609060101010101" pitchFamily="49" charset="-122"/>
                </a:rPr>
                <a:t>倾听</a:t>
              </a:r>
              <a:endParaRPr lang="en-US" altLang="zh-CN" b="1">
                <a:latin typeface="黑体" panose="02010609060101010101" pitchFamily="49" charset="-122"/>
                <a:ea typeface="黑体" panose="02010609060101010101" pitchFamily="49" charset="-122"/>
              </a:endParaRPr>
            </a:p>
          </p:txBody>
        </p:sp>
        <p:sp>
          <p:nvSpPr>
            <p:cNvPr id="13" name="_s2596885">
              <a:extLst>
                <a:ext uri="{FF2B5EF4-FFF2-40B4-BE49-F238E27FC236}">
                  <a16:creationId xmlns:a16="http://schemas.microsoft.com/office/drawing/2014/main" id="{946AA985-275D-4CC2-9562-AC517AE9937B}"/>
                </a:ext>
              </a:extLst>
            </p:cNvPr>
            <p:cNvSpPr>
              <a:spLocks noChangeArrowheads="1"/>
            </p:cNvSpPr>
            <p:nvPr/>
          </p:nvSpPr>
          <p:spPr bwMode="auto">
            <a:xfrm>
              <a:off x="2489" y="2777"/>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lnSpc>
                  <a:spcPct val="135000"/>
                </a:lnSpc>
                <a:spcBef>
                  <a:spcPct val="20000"/>
                </a:spcBef>
                <a:buClr>
                  <a:srgbClr val="C72F05"/>
                </a:buClr>
                <a:buSzPct val="90000"/>
                <a:buFont typeface="Wingdings" panose="05000000000000000000" pitchFamily="2" charset="2"/>
                <a:buNone/>
              </a:pPr>
              <a:r>
                <a:rPr lang="zh-CN" altLang="en-US" b="1">
                  <a:solidFill>
                    <a:srgbClr val="0000FF"/>
                  </a:solidFill>
                  <a:latin typeface="黑体" panose="02010609060101010101" pitchFamily="49" charset="-122"/>
                  <a:ea typeface="黑体" panose="02010609060101010101" pitchFamily="49" charset="-122"/>
                </a:rPr>
                <a:t>反馈</a:t>
              </a:r>
              <a:endParaRPr lang="en-US" altLang="zh-CN" b="1">
                <a:solidFill>
                  <a:srgbClr val="0000FF"/>
                </a:solidFill>
                <a:latin typeface="黑体" panose="02010609060101010101" pitchFamily="49" charset="-122"/>
                <a:ea typeface="黑体" panose="02010609060101010101" pitchFamily="49" charset="-122"/>
              </a:endParaRPr>
            </a:p>
          </p:txBody>
        </p:sp>
        <p:sp>
          <p:nvSpPr>
            <p:cNvPr id="14" name="_s2596886">
              <a:extLst>
                <a:ext uri="{FF2B5EF4-FFF2-40B4-BE49-F238E27FC236}">
                  <a16:creationId xmlns:a16="http://schemas.microsoft.com/office/drawing/2014/main" id="{FEFDC9E8-5E6A-484F-A666-99889FE626F3}"/>
                </a:ext>
              </a:extLst>
            </p:cNvPr>
            <p:cNvSpPr>
              <a:spLocks noChangeArrowheads="1"/>
            </p:cNvSpPr>
            <p:nvPr/>
          </p:nvSpPr>
          <p:spPr bwMode="auto">
            <a:xfrm>
              <a:off x="1611" y="1259"/>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lnSpc>
                  <a:spcPct val="135000"/>
                </a:lnSpc>
                <a:spcBef>
                  <a:spcPct val="20000"/>
                </a:spcBef>
                <a:buClr>
                  <a:srgbClr val="C72F05"/>
                </a:buClr>
                <a:buSzPct val="90000"/>
                <a:buFont typeface="Wingdings" panose="05000000000000000000" pitchFamily="2" charset="2"/>
                <a:buNone/>
              </a:pPr>
              <a:r>
                <a:rPr lang="zh-CN" altLang="en-US" b="1" dirty="0">
                  <a:solidFill>
                    <a:srgbClr val="FF0000"/>
                  </a:solidFill>
                  <a:latin typeface="黑体" panose="02010609060101010101" pitchFamily="49" charset="-122"/>
                  <a:ea typeface="黑体" panose="02010609060101010101" pitchFamily="49" charset="-122"/>
                </a:rPr>
                <a:t>表达</a:t>
              </a:r>
              <a:endParaRPr lang="en-US" altLang="zh-CN" b="1"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991160992"/>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A494B-D439-4375-B36D-59A8532152D0}"/>
              </a:ext>
            </a:extLst>
          </p:cNvPr>
          <p:cNvSpPr>
            <a:spLocks noGrp="1"/>
          </p:cNvSpPr>
          <p:nvPr>
            <p:ph type="title"/>
          </p:nvPr>
        </p:nvSpPr>
        <p:spPr/>
        <p:txBody>
          <a:bodyPr>
            <a:normAutofit fontScale="90000"/>
          </a:bodyPr>
          <a:lstStyle/>
          <a:p>
            <a:r>
              <a:rPr lang="zh-CN" altLang="en-US" b="1" dirty="0">
                <a:solidFill>
                  <a:srgbClr val="C00000"/>
                </a:solidFill>
              </a:rPr>
              <a:t>倾听与反馈训练：传话筒</a:t>
            </a:r>
          </a:p>
        </p:txBody>
      </p:sp>
      <p:sp>
        <p:nvSpPr>
          <p:cNvPr id="3" name="文本占位符 2">
            <a:extLst>
              <a:ext uri="{FF2B5EF4-FFF2-40B4-BE49-F238E27FC236}">
                <a16:creationId xmlns:a16="http://schemas.microsoft.com/office/drawing/2014/main" id="{6D06866C-B7EE-4960-B6E3-99AFAB447E97}"/>
              </a:ext>
            </a:extLst>
          </p:cNvPr>
          <p:cNvSpPr>
            <a:spLocks noGrp="1"/>
          </p:cNvSpPr>
          <p:nvPr>
            <p:ph type="body" sz="half" idx="1"/>
          </p:nvPr>
        </p:nvSpPr>
        <p:spPr/>
        <p:txBody>
          <a:bodyPr/>
          <a:lstStyle/>
          <a:p>
            <a:r>
              <a:rPr lang="zh-CN" altLang="en-US" dirty="0">
                <a:solidFill>
                  <a:srgbClr val="0070C0"/>
                </a:solidFill>
              </a:rPr>
              <a:t>每组由一位将信息传递给下一个人，传到最后一位听反馈是否有出入。</a:t>
            </a:r>
          </a:p>
        </p:txBody>
      </p:sp>
      <p:pic>
        <p:nvPicPr>
          <p:cNvPr id="1026" name="Picture 2" descr="悄悄话 的图像结果">
            <a:extLst>
              <a:ext uri="{FF2B5EF4-FFF2-40B4-BE49-F238E27FC236}">
                <a16:creationId xmlns:a16="http://schemas.microsoft.com/office/drawing/2014/main" id="{4DF92CE9-25EB-4A87-A358-31F86B4CC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433638"/>
            <a:ext cx="3043238" cy="225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34486"/>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9B202-882F-41E2-99FF-379421216AC6}"/>
              </a:ext>
            </a:extLst>
          </p:cNvPr>
          <p:cNvSpPr>
            <a:spLocks noGrp="1"/>
          </p:cNvSpPr>
          <p:nvPr>
            <p:ph type="title"/>
          </p:nvPr>
        </p:nvSpPr>
        <p:spPr/>
        <p:txBody>
          <a:bodyPr>
            <a:normAutofit fontScale="90000"/>
          </a:bodyPr>
          <a:lstStyle/>
          <a:p>
            <a:r>
              <a:rPr lang="zh-CN" altLang="en-US" b="1" dirty="0">
                <a:solidFill>
                  <a:srgbClr val="C00000"/>
                </a:solidFill>
              </a:rPr>
              <a:t>表达训练：一分钟演讲</a:t>
            </a:r>
          </a:p>
        </p:txBody>
      </p:sp>
      <p:sp>
        <p:nvSpPr>
          <p:cNvPr id="3" name="文本占位符 2">
            <a:extLst>
              <a:ext uri="{FF2B5EF4-FFF2-40B4-BE49-F238E27FC236}">
                <a16:creationId xmlns:a16="http://schemas.microsoft.com/office/drawing/2014/main" id="{861F5B92-65E1-44B9-B402-06DC9D2C6A89}"/>
              </a:ext>
            </a:extLst>
          </p:cNvPr>
          <p:cNvSpPr>
            <a:spLocks noGrp="1"/>
          </p:cNvSpPr>
          <p:nvPr>
            <p:ph type="body" sz="half" idx="1"/>
          </p:nvPr>
        </p:nvSpPr>
        <p:spPr/>
        <p:txBody>
          <a:bodyPr/>
          <a:lstStyle/>
          <a:p>
            <a:pPr marL="0" indent="0">
              <a:buNone/>
            </a:pPr>
            <a:r>
              <a:rPr lang="en-US" altLang="zh-CN" dirty="0"/>
              <a:t>1</a:t>
            </a:r>
            <a:r>
              <a:rPr lang="zh-CN" altLang="en-US" dirty="0"/>
              <a:t>、假如我是市长</a:t>
            </a:r>
            <a:endParaRPr lang="en-US" altLang="zh-CN" dirty="0"/>
          </a:p>
          <a:p>
            <a:pPr marL="0" indent="0">
              <a:buNone/>
            </a:pPr>
            <a:r>
              <a:rPr lang="en-US" altLang="zh-CN" dirty="0"/>
              <a:t>2</a:t>
            </a:r>
            <a:r>
              <a:rPr lang="zh-CN" altLang="en-US" dirty="0"/>
              <a:t>、一次惊险的经历</a:t>
            </a:r>
            <a:endParaRPr lang="en-US" altLang="zh-CN" dirty="0"/>
          </a:p>
          <a:p>
            <a:pPr marL="0" indent="0">
              <a:buNone/>
            </a:pPr>
            <a:r>
              <a:rPr lang="en-US" altLang="zh-CN" dirty="0"/>
              <a:t>3</a:t>
            </a:r>
            <a:r>
              <a:rPr lang="zh-CN" altLang="en-US" dirty="0"/>
              <a:t>、我最喜欢的一本书</a:t>
            </a:r>
            <a:endParaRPr lang="en-US" altLang="zh-CN" dirty="0"/>
          </a:p>
          <a:p>
            <a:pPr marL="0" indent="0">
              <a:buNone/>
            </a:pPr>
            <a:r>
              <a:rPr lang="en-US" altLang="zh-CN" dirty="0"/>
              <a:t>4</a:t>
            </a:r>
            <a:r>
              <a:rPr lang="zh-CN" altLang="en-US" dirty="0"/>
              <a:t>、我的初恋</a:t>
            </a:r>
            <a:endParaRPr lang="en-US" altLang="zh-CN" dirty="0"/>
          </a:p>
          <a:p>
            <a:pPr marL="0" indent="0">
              <a:buNone/>
            </a:pPr>
            <a:r>
              <a:rPr lang="en-US" altLang="zh-CN" dirty="0"/>
              <a:t>5</a:t>
            </a:r>
            <a:r>
              <a:rPr lang="zh-CN" altLang="en-US" dirty="0"/>
              <a:t>、我搭档</a:t>
            </a:r>
            <a:endParaRPr lang="en-US" altLang="zh-CN" dirty="0"/>
          </a:p>
          <a:p>
            <a:pPr marL="0" indent="0">
              <a:buNone/>
            </a:pPr>
            <a:r>
              <a:rPr lang="en-US" altLang="zh-CN" dirty="0"/>
              <a:t>6</a:t>
            </a:r>
            <a:r>
              <a:rPr lang="zh-CN" altLang="en-US" dirty="0"/>
              <a:t>、我喜欢的一部电影</a:t>
            </a:r>
            <a:endParaRPr lang="en-US" altLang="zh-CN" dirty="0"/>
          </a:p>
          <a:p>
            <a:pPr marL="0" indent="0">
              <a:buNone/>
            </a:pPr>
            <a:endParaRPr lang="zh-CN" altLang="en-US" dirty="0"/>
          </a:p>
        </p:txBody>
      </p:sp>
      <p:pic>
        <p:nvPicPr>
          <p:cNvPr id="2050" name="Picture 2" descr="演讲 的图像结果">
            <a:extLst>
              <a:ext uri="{FF2B5EF4-FFF2-40B4-BE49-F238E27FC236}">
                <a16:creationId xmlns:a16="http://schemas.microsoft.com/office/drawing/2014/main" id="{66221670-7E46-424F-BD0B-28709C0B7D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64088" y="2132856"/>
            <a:ext cx="2784156" cy="291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77834"/>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a:extLst>
              <a:ext uri="{FF2B5EF4-FFF2-40B4-BE49-F238E27FC236}">
                <a16:creationId xmlns:a16="http://schemas.microsoft.com/office/drawing/2014/main" id="{81A8BAF1-605E-4987-90AC-206137F21D23}"/>
              </a:ext>
            </a:extLst>
          </p:cNvPr>
          <p:cNvSpPr>
            <a:spLocks noGrp="1"/>
          </p:cNvSpPr>
          <p:nvPr>
            <p:ph idx="4294967295"/>
          </p:nvPr>
        </p:nvSpPr>
        <p:spPr>
          <a:xfrm>
            <a:off x="1143000" y="3861197"/>
            <a:ext cx="2862263" cy="485775"/>
          </a:xfrm>
        </p:spPr>
        <p:txBody>
          <a:bodyPr>
            <a:normAutofit fontScale="77500" lnSpcReduction="20000"/>
          </a:bodyPr>
          <a:lstStyle/>
          <a:p>
            <a:r>
              <a:rPr lang="zh-CN" altLang="en-US">
                <a:ea typeface="黑体" panose="02010609060101010101" pitchFamily="49" charset="-122"/>
              </a:rPr>
              <a:t>爱因斯坦相对论</a:t>
            </a:r>
            <a:endParaRPr lang="en-US" altLang="zh-CN">
              <a:ea typeface="黑体" panose="02010609060101010101" pitchFamily="49" charset="-122"/>
            </a:endParaRPr>
          </a:p>
          <a:p>
            <a:endParaRPr lang="zh-CN" altLang="en-US">
              <a:ea typeface="黑体" panose="02010609060101010101" pitchFamily="49" charset="-122"/>
            </a:endParaRPr>
          </a:p>
        </p:txBody>
      </p:sp>
      <p:sp>
        <p:nvSpPr>
          <p:cNvPr id="65538" name="标题 5">
            <a:extLst>
              <a:ext uri="{FF2B5EF4-FFF2-40B4-BE49-F238E27FC236}">
                <a16:creationId xmlns:a16="http://schemas.microsoft.com/office/drawing/2014/main" id="{52BA0D6B-E25E-4C12-8CA5-2038A87C860D}"/>
              </a:ext>
            </a:extLst>
          </p:cNvPr>
          <p:cNvSpPr>
            <a:spLocks noGrp="1"/>
          </p:cNvSpPr>
          <p:nvPr>
            <p:ph type="title" idx="4294967295"/>
          </p:nvPr>
        </p:nvSpPr>
        <p:spPr>
          <a:xfrm>
            <a:off x="1585913" y="1063229"/>
            <a:ext cx="6172200" cy="857250"/>
          </a:xfrm>
        </p:spPr>
        <p:txBody>
          <a:bodyPr>
            <a:normAutofit/>
          </a:bodyPr>
          <a:lstStyle/>
          <a:p>
            <a:r>
              <a:rPr lang="zh-CN" altLang="en-US" b="1" dirty="0">
                <a:solidFill>
                  <a:srgbClr val="C00000"/>
                </a:solidFill>
                <a:latin typeface="微软雅黑" panose="020B0503020204020204" pitchFamily="34" charset="-122"/>
                <a:ea typeface="微软雅黑" panose="020B0503020204020204" pitchFamily="34" charset="-122"/>
              </a:rPr>
              <a:t>说对方能听懂的语言</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65539" name="灯片编号占位符 3">
            <a:extLst>
              <a:ext uri="{FF2B5EF4-FFF2-40B4-BE49-F238E27FC236}">
                <a16:creationId xmlns:a16="http://schemas.microsoft.com/office/drawing/2014/main" id="{90F1C86E-156C-46BC-BA70-06FAA11475DE}"/>
              </a:ext>
            </a:extLst>
          </p:cNvPr>
          <p:cNvSpPr txBox="1">
            <a:spLocks noGrp="1"/>
          </p:cNvSpPr>
          <p:nvPr/>
        </p:nvSpPr>
        <p:spPr bwMode="auto">
          <a:xfrm>
            <a:off x="7129462" y="5697142"/>
            <a:ext cx="871538" cy="2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16BD7B87-EAC7-4F3E-BF05-3D5DAC4E70EB}" type="slidenum">
              <a:rPr kumimoji="0" lang="en-US" altLang="zh-CN" sz="900">
                <a:latin typeface="楷体_GB2312" pitchFamily="1" charset="-122"/>
                <a:ea typeface="楷体_GB2312" pitchFamily="1" charset="-122"/>
              </a:rPr>
              <a:pPr/>
              <a:t>57</a:t>
            </a:fld>
            <a:endParaRPr kumimoji="0" lang="en-US" altLang="zh-CN" sz="900">
              <a:latin typeface="楷体_GB2312" pitchFamily="1" charset="-122"/>
              <a:ea typeface="楷体_GB2312" pitchFamily="1" charset="-122"/>
            </a:endParaRPr>
          </a:p>
        </p:txBody>
      </p:sp>
      <p:pic>
        <p:nvPicPr>
          <p:cNvPr id="65540" name="图片 4" descr="u=3760621331,1558947657&amp;fm=0&amp;gp=0.jpeg">
            <a:extLst>
              <a:ext uri="{FF2B5EF4-FFF2-40B4-BE49-F238E27FC236}">
                <a16:creationId xmlns:a16="http://schemas.microsoft.com/office/drawing/2014/main" id="{11620B19-3365-41E9-B243-77E197057A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7608" y="2402681"/>
            <a:ext cx="3727847" cy="303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0E673589-05F7-475C-BE6A-31E5B8717747}"/>
              </a:ext>
            </a:extLst>
          </p:cNvPr>
          <p:cNvSpPr>
            <a:spLocks noGrp="1" noChangeArrowheads="1"/>
          </p:cNvSpPr>
          <p:nvPr>
            <p:ph type="title"/>
          </p:nvPr>
        </p:nvSpPr>
        <p:spPr>
          <a:xfrm>
            <a:off x="1818085" y="2025254"/>
            <a:ext cx="5715000" cy="514350"/>
          </a:xfrm>
        </p:spPr>
        <p:txBody>
          <a:bodyPr rtlCol="0" anchor="t">
            <a:normAutofit fontScale="90000"/>
          </a:bodyPr>
          <a:lstStyle/>
          <a:p>
            <a:pPr>
              <a:defRPr/>
            </a:pPr>
            <a:r>
              <a:rPr lang="zh-CN" altLang="en-GB" b="1" dirty="0">
                <a:solidFill>
                  <a:srgbClr val="C00000"/>
                </a:solidFill>
                <a:latin typeface="Arial" charset="0"/>
                <a:ea typeface="华文细黑" charset="0"/>
                <a:cs typeface="华文细黑" charset="0"/>
              </a:rPr>
              <a:t>倾    听</a:t>
            </a:r>
            <a:br>
              <a:rPr lang="zh-CN" altLang="en-US" b="1" dirty="0">
                <a:solidFill>
                  <a:srgbClr val="C00000"/>
                </a:solidFill>
                <a:latin typeface="Arial" charset="0"/>
                <a:ea typeface="华文细黑" charset="0"/>
                <a:cs typeface="华文细黑" charset="0"/>
              </a:rPr>
            </a:br>
            <a:r>
              <a:rPr lang="zh-CN" altLang="en-US" b="1" dirty="0">
                <a:solidFill>
                  <a:srgbClr val="C00000"/>
                </a:solidFill>
                <a:latin typeface="Arial" charset="0"/>
                <a:ea typeface="华文细黑" charset="0"/>
                <a:cs typeface="华文细黑" charset="0"/>
              </a:rPr>
              <a:t>              赞    美</a:t>
            </a:r>
            <a:br>
              <a:rPr lang="zh-CN" altLang="en-US" b="1" dirty="0">
                <a:solidFill>
                  <a:srgbClr val="C00000"/>
                </a:solidFill>
                <a:latin typeface="Arial" charset="0"/>
                <a:ea typeface="华文细黑" charset="0"/>
                <a:cs typeface="华文细黑" charset="0"/>
              </a:rPr>
            </a:br>
            <a:r>
              <a:rPr lang="zh-CN" altLang="en-US" b="1" dirty="0">
                <a:solidFill>
                  <a:srgbClr val="C00000"/>
                </a:solidFill>
                <a:latin typeface="Arial" charset="0"/>
                <a:ea typeface="华文细黑" charset="0"/>
                <a:cs typeface="华文细黑" charset="0"/>
              </a:rPr>
              <a:t>                           反    馈</a:t>
            </a:r>
          </a:p>
        </p:txBody>
      </p:sp>
      <p:sp>
        <p:nvSpPr>
          <p:cNvPr id="59394" name="Rectangle 3">
            <a:extLst>
              <a:ext uri="{FF2B5EF4-FFF2-40B4-BE49-F238E27FC236}">
                <a16:creationId xmlns:a16="http://schemas.microsoft.com/office/drawing/2014/main" id="{F9C559FC-7F48-4B03-9DB2-147BDBFFFC43}"/>
              </a:ext>
            </a:extLst>
          </p:cNvPr>
          <p:cNvSpPr>
            <a:spLocks noGrp="1" noChangeArrowheads="1"/>
          </p:cNvSpPr>
          <p:nvPr>
            <p:ph idx="1"/>
          </p:nvPr>
        </p:nvSpPr>
        <p:spPr>
          <a:xfrm>
            <a:off x="1810941" y="3200400"/>
            <a:ext cx="5715000" cy="3429000"/>
          </a:xfrm>
        </p:spPr>
        <p:txBody>
          <a:bodyPr/>
          <a:lstStyle/>
          <a:p>
            <a:pPr algn="just">
              <a:lnSpc>
                <a:spcPct val="120000"/>
              </a:lnSpc>
              <a:buFontTx/>
              <a:buNone/>
            </a:pPr>
            <a:endParaRPr lang="zh-CN" altLang="en-US">
              <a:solidFill>
                <a:srgbClr val="000066"/>
              </a:solidFill>
              <a:latin typeface="Arial" panose="020B0604020202020204" pitchFamily="34" charset="0"/>
              <a:ea typeface="华文细黑" panose="02010600040101010101" pitchFamily="2" charset="-122"/>
            </a:endParaRPr>
          </a:p>
          <a:p>
            <a:pPr algn="just">
              <a:lnSpc>
                <a:spcPct val="120000"/>
              </a:lnSpc>
            </a:pPr>
            <a:r>
              <a:rPr lang="zh-CN" altLang="en-GB">
                <a:solidFill>
                  <a:srgbClr val="000066"/>
                </a:solidFill>
                <a:latin typeface="Arial" panose="020B0604020202020204" pitchFamily="34" charset="0"/>
                <a:ea typeface="华文细黑" panose="02010600040101010101" pitchFamily="2" charset="-122"/>
              </a:rPr>
              <a:t>倾听：管理者成功之道</a:t>
            </a:r>
          </a:p>
          <a:p>
            <a:pPr algn="just">
              <a:lnSpc>
                <a:spcPct val="120000"/>
              </a:lnSpc>
            </a:pPr>
            <a:r>
              <a:rPr lang="zh-CN" altLang="en-GB">
                <a:solidFill>
                  <a:srgbClr val="000066"/>
                </a:solidFill>
                <a:latin typeface="Arial" panose="020B0604020202020204" pitchFamily="34" charset="0"/>
                <a:ea typeface="华文细黑" panose="02010600040101010101" pitchFamily="2" charset="-122"/>
              </a:rPr>
              <a:t>赞美：是沟通最好工具</a:t>
            </a:r>
          </a:p>
          <a:p>
            <a:pPr algn="just">
              <a:lnSpc>
                <a:spcPct val="120000"/>
              </a:lnSpc>
            </a:pPr>
            <a:r>
              <a:rPr lang="zh-CN" altLang="en-GB">
                <a:solidFill>
                  <a:srgbClr val="000066"/>
                </a:solidFill>
                <a:latin typeface="Arial" panose="020B0604020202020204" pitchFamily="34" charset="0"/>
                <a:ea typeface="华文细黑" panose="02010600040101010101" pitchFamily="2" charset="-122"/>
              </a:rPr>
              <a:t>反馈：是沟通必要条件</a:t>
            </a:r>
            <a:endParaRPr lang="zh-CN" altLang="en-US">
              <a:solidFill>
                <a:srgbClr val="000066"/>
              </a:solidFill>
              <a:latin typeface="Arial" panose="020B0604020202020204" pitchFamily="34" charset="0"/>
              <a:ea typeface="华文细黑" panose="02010600040101010101" pitchFamily="2" charset="-122"/>
            </a:endParaRPr>
          </a:p>
          <a:p>
            <a:pPr algn="just">
              <a:lnSpc>
                <a:spcPct val="120000"/>
              </a:lnSpc>
              <a:buFontTx/>
              <a:buNone/>
            </a:pPr>
            <a:endParaRPr lang="zh-CN" altLang="en-US">
              <a:solidFill>
                <a:srgbClr val="000066"/>
              </a:solidFill>
              <a:latin typeface="Arial" panose="020B0604020202020204" pitchFamily="34" charset="0"/>
              <a:ea typeface="华文细黑" panose="0201060004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26">
            <a:extLst>
              <a:ext uri="{FF2B5EF4-FFF2-40B4-BE49-F238E27FC236}">
                <a16:creationId xmlns:a16="http://schemas.microsoft.com/office/drawing/2014/main" id="{E29FF732-5F20-4B7A-90E1-111B139A7D46}"/>
              </a:ext>
            </a:extLst>
          </p:cNvPr>
          <p:cNvSpPr>
            <a:spLocks noGrp="1" noChangeArrowheads="1"/>
          </p:cNvSpPr>
          <p:nvPr>
            <p:ph type="title"/>
          </p:nvPr>
        </p:nvSpPr>
        <p:spPr>
          <a:xfrm>
            <a:off x="1592672" y="1414600"/>
            <a:ext cx="6172200" cy="572690"/>
          </a:xfrm>
        </p:spPr>
        <p:txBody>
          <a:bodyPr>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沟通三层次</a:t>
            </a:r>
          </a:p>
        </p:txBody>
      </p:sp>
      <p:sp>
        <p:nvSpPr>
          <p:cNvPr id="67586" name="Rectangle 1027">
            <a:extLst>
              <a:ext uri="{FF2B5EF4-FFF2-40B4-BE49-F238E27FC236}">
                <a16:creationId xmlns:a16="http://schemas.microsoft.com/office/drawing/2014/main" id="{74E3B182-966F-4000-91D9-BF6B80DCD9BE}"/>
              </a:ext>
            </a:extLst>
          </p:cNvPr>
          <p:cNvSpPr>
            <a:spLocks noGrp="1" noChangeArrowheads="1"/>
          </p:cNvSpPr>
          <p:nvPr>
            <p:ph idx="1"/>
          </p:nvPr>
        </p:nvSpPr>
        <p:spPr>
          <a:xfrm>
            <a:off x="1428530" y="2379590"/>
            <a:ext cx="6172200" cy="4056459"/>
          </a:xfrm>
        </p:spPr>
        <p:txBody>
          <a:bodyPr/>
          <a:lstStyle/>
          <a:p>
            <a:r>
              <a:rPr lang="zh-CN" altLang="en-US" sz="3300" dirty="0">
                <a:latin typeface="华文中宋" panose="02010600040101010101" pitchFamily="2" charset="-122"/>
                <a:ea typeface="华文中宋" panose="02010600040101010101" pitchFamily="2" charset="-122"/>
              </a:rPr>
              <a:t>与上级沟通</a:t>
            </a:r>
            <a:r>
              <a:rPr lang="zh-CN" altLang="en-US" sz="3300" dirty="0">
                <a:latin typeface="Times New Roman" panose="02020603050405020304" pitchFamily="18" charset="0"/>
                <a:ea typeface="华文中宋" panose="02010600040101010101" pitchFamily="2" charset="-122"/>
              </a:rPr>
              <a:t>—</a:t>
            </a:r>
            <a:r>
              <a:rPr lang="zh-CN" altLang="en-US" sz="3300" dirty="0">
                <a:latin typeface="华文中宋" panose="02010600040101010101" pitchFamily="2" charset="-122"/>
                <a:ea typeface="华文中宋" panose="02010600040101010101" pitchFamily="2" charset="-122"/>
              </a:rPr>
              <a:t>尊重上级</a:t>
            </a:r>
          </a:p>
          <a:p>
            <a:r>
              <a:rPr lang="zh-CN" altLang="en-US" sz="3300" dirty="0">
                <a:latin typeface="华文中宋" panose="02010600040101010101" pitchFamily="2" charset="-122"/>
                <a:ea typeface="华文中宋" panose="02010600040101010101" pitchFamily="2" charset="-122"/>
              </a:rPr>
              <a:t>与下级沟通</a:t>
            </a:r>
            <a:r>
              <a:rPr lang="zh-CN" altLang="en-US" sz="3300" dirty="0">
                <a:latin typeface="Times New Roman" panose="02020603050405020304" pitchFamily="18" charset="0"/>
                <a:ea typeface="华文中宋" panose="02010600040101010101" pitchFamily="2" charset="-122"/>
              </a:rPr>
              <a:t>—</a:t>
            </a:r>
            <a:r>
              <a:rPr lang="zh-CN" altLang="en-US" sz="3300" dirty="0">
                <a:latin typeface="华文中宋" panose="02010600040101010101" pitchFamily="2" charset="-122"/>
                <a:ea typeface="华文中宋" panose="02010600040101010101" pitchFamily="2" charset="-122"/>
              </a:rPr>
              <a:t>爱护下级</a:t>
            </a:r>
          </a:p>
          <a:p>
            <a:r>
              <a:rPr lang="zh-CN" altLang="en-US" sz="3300" dirty="0">
                <a:latin typeface="华文中宋" panose="02010600040101010101" pitchFamily="2" charset="-122"/>
                <a:ea typeface="华文中宋" panose="02010600040101010101" pitchFamily="2" charset="-122"/>
              </a:rPr>
              <a:t>与同级沟通</a:t>
            </a:r>
            <a:r>
              <a:rPr lang="zh-CN" altLang="en-US" sz="3300" dirty="0">
                <a:latin typeface="Times New Roman" panose="02020603050405020304" pitchFamily="18" charset="0"/>
                <a:ea typeface="华文中宋" panose="02010600040101010101" pitchFamily="2" charset="-122"/>
              </a:rPr>
              <a:t>—</a:t>
            </a:r>
            <a:r>
              <a:rPr lang="zh-CN" altLang="en-US" sz="3300" dirty="0">
                <a:latin typeface="华文中宋" panose="02010600040101010101" pitchFamily="2" charset="-122"/>
                <a:ea typeface="华文中宋" panose="02010600040101010101" pitchFamily="2" charset="-122"/>
              </a:rPr>
              <a:t>团结同级</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z="2700" dirty="0"/>
              <a:t>运气的背后隐藏着大格局</a:t>
            </a:r>
            <a:r>
              <a:rPr lang="en-US" altLang="zh-CN" sz="3000" dirty="0"/>
              <a:t> </a:t>
            </a:r>
          </a:p>
        </p:txBody>
      </p:sp>
      <p:sp>
        <p:nvSpPr>
          <p:cNvPr id="77827" name="Rectangle 3"/>
          <p:cNvSpPr>
            <a:spLocks noGrp="1" noChangeArrowheads="1"/>
          </p:cNvSpPr>
          <p:nvPr>
            <p:ph type="body" idx="1"/>
          </p:nvPr>
        </p:nvSpPr>
        <p:spPr>
          <a:xfrm>
            <a:off x="1439467" y="1970485"/>
            <a:ext cx="6265069" cy="3371850"/>
          </a:xfrm>
        </p:spPr>
        <p:txBody>
          <a:bodyPr>
            <a:normAutofit fontScale="85000" lnSpcReduction="20000"/>
          </a:bodyPr>
          <a:lstStyle/>
          <a:p>
            <a:pPr>
              <a:buFontTx/>
              <a:buNone/>
            </a:pPr>
            <a:r>
              <a:rPr lang="en-US" altLang="zh-CN" dirty="0"/>
              <a:t>1</a:t>
            </a:r>
            <a:r>
              <a:rPr lang="zh-CN" altLang="en-US" dirty="0"/>
              <a:t>、拥有怎样的格局，就拥有怎样的命运</a:t>
            </a:r>
            <a:r>
              <a:rPr lang="en-US" altLang="zh-CN" dirty="0"/>
              <a:t> </a:t>
            </a:r>
          </a:p>
          <a:p>
            <a:pPr>
              <a:buFontTx/>
              <a:buNone/>
            </a:pPr>
            <a:r>
              <a:rPr lang="en-US" altLang="zh-CN" dirty="0"/>
              <a:t>2</a:t>
            </a:r>
            <a:r>
              <a:rPr lang="zh-CN" altLang="en-US" dirty="0"/>
              <a:t>、格局不够大，人生成就再高也有限</a:t>
            </a:r>
            <a:endParaRPr lang="en-US" altLang="zh-CN" dirty="0"/>
          </a:p>
          <a:p>
            <a:pPr>
              <a:buFontTx/>
              <a:buNone/>
            </a:pPr>
            <a:r>
              <a:rPr lang="en-US" altLang="zh-CN" dirty="0"/>
              <a:t>3</a:t>
            </a:r>
            <a:r>
              <a:rPr lang="zh-CN" altLang="en-US" dirty="0"/>
              <a:t>、“局限”就是一个人给自己设的“局”太小</a:t>
            </a:r>
            <a:endParaRPr lang="en-US" altLang="zh-CN" dirty="0"/>
          </a:p>
          <a:p>
            <a:pPr>
              <a:buFontTx/>
              <a:buNone/>
            </a:pPr>
            <a:r>
              <a:rPr lang="en-US" altLang="zh-CN" dirty="0"/>
              <a:t>4</a:t>
            </a:r>
            <a:r>
              <a:rPr lang="zh-CN" altLang="en-US" dirty="0"/>
              <a:t>、摒弃只为口粮奔忙的生活态度</a:t>
            </a:r>
            <a:endParaRPr lang="en-US" altLang="zh-CN" dirty="0"/>
          </a:p>
          <a:p>
            <a:pPr>
              <a:buFontTx/>
              <a:buNone/>
            </a:pPr>
            <a:r>
              <a:rPr lang="en-US" altLang="zh-CN" dirty="0"/>
              <a:t>5</a:t>
            </a:r>
            <a:r>
              <a:rPr lang="zh-CN" altLang="en-US" dirty="0"/>
              <a:t>、盲从就是对人生不负责任</a:t>
            </a:r>
            <a:endParaRPr lang="en-US" altLang="zh-CN" dirty="0"/>
          </a:p>
          <a:p>
            <a:pPr>
              <a:buFontTx/>
              <a:buNone/>
            </a:pPr>
            <a:r>
              <a:rPr lang="en-US" altLang="zh-CN" dirty="0"/>
              <a:t>6</a:t>
            </a:r>
            <a:r>
              <a:rPr lang="zh-CN" altLang="en-US" dirty="0"/>
              <a:t>、天才也怕把路走窄了</a:t>
            </a:r>
            <a:r>
              <a:rPr lang="en-US" altLang="zh-CN" dirty="0"/>
              <a:t> </a:t>
            </a:r>
          </a:p>
          <a:p>
            <a:pPr>
              <a:buFontTx/>
              <a:buNone/>
            </a:pPr>
            <a:r>
              <a:rPr lang="en-US" altLang="zh-CN" dirty="0"/>
              <a:t>7</a:t>
            </a:r>
            <a:r>
              <a:rPr lang="zh-CN" altLang="en-US" dirty="0"/>
              <a:t>、择木而栖，成功是双向选择</a:t>
            </a:r>
          </a:p>
        </p:txBody>
      </p:sp>
    </p:spTree>
    <p:extLst>
      <p:ext uri="{BB962C8B-B14F-4D97-AF65-F5344CB8AC3E}">
        <p14:creationId xmlns:p14="http://schemas.microsoft.com/office/powerpoint/2010/main" val="1127100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18B2B368-3730-4E5C-85AB-51C4A0691F2C}"/>
              </a:ext>
            </a:extLst>
          </p:cNvPr>
          <p:cNvSpPr>
            <a:spLocks noGrp="1" noChangeArrowheads="1"/>
          </p:cNvSpPr>
          <p:nvPr>
            <p:ph type="title"/>
          </p:nvPr>
        </p:nvSpPr>
        <p:spPr>
          <a:xfrm>
            <a:off x="1624013" y="2155031"/>
            <a:ext cx="5895975" cy="858441"/>
          </a:xfrm>
        </p:spPr>
        <p:txBody>
          <a:bodyPr/>
          <a:lstStyle/>
          <a:p>
            <a:r>
              <a:rPr lang="zh-CN" altLang="en-US" sz="4050">
                <a:latin typeface="微软雅黑" panose="020B0503020204020204" pitchFamily="34" charset="-122"/>
              </a:rPr>
              <a:t>小测试</a:t>
            </a:r>
          </a:p>
        </p:txBody>
      </p:sp>
      <p:sp>
        <p:nvSpPr>
          <p:cNvPr id="76802" name="Rectangle 3">
            <a:extLst>
              <a:ext uri="{FF2B5EF4-FFF2-40B4-BE49-F238E27FC236}">
                <a16:creationId xmlns:a16="http://schemas.microsoft.com/office/drawing/2014/main" id="{A5012415-8EDC-4ED8-8FBF-49515B9A1519}"/>
              </a:ext>
            </a:extLst>
          </p:cNvPr>
          <p:cNvSpPr>
            <a:spLocks noGrp="1" noChangeArrowheads="1"/>
          </p:cNvSpPr>
          <p:nvPr>
            <p:ph idx="1"/>
          </p:nvPr>
        </p:nvSpPr>
        <p:spPr>
          <a:xfrm>
            <a:off x="1582341" y="3429000"/>
            <a:ext cx="5895975" cy="963216"/>
          </a:xfrm>
        </p:spPr>
        <p:txBody>
          <a:bodyPr>
            <a:normAutofit fontScale="92500"/>
          </a:bodyPr>
          <a:lstStyle/>
          <a:p>
            <a:pPr algn="ctr">
              <a:lnSpc>
                <a:spcPct val="130000"/>
              </a:lnSpc>
              <a:buFontTx/>
              <a:buNone/>
            </a:pPr>
            <a:r>
              <a:rPr lang="zh-CN" altLang="en-US" sz="3000">
                <a:latin typeface="微软雅黑" panose="020B0503020204020204" pitchFamily="34" charset="-122"/>
              </a:rPr>
              <a:t>请准备好笔和纸，按照我说的去做</a:t>
            </a:r>
          </a:p>
        </p:txBody>
      </p:sp>
      <p:sp>
        <p:nvSpPr>
          <p:cNvPr id="16388" name="灯片编号占位符 5">
            <a:extLst>
              <a:ext uri="{FF2B5EF4-FFF2-40B4-BE49-F238E27FC236}">
                <a16:creationId xmlns:a16="http://schemas.microsoft.com/office/drawing/2014/main" id="{EF445225-7187-455D-9765-48617AD93413}"/>
              </a:ext>
            </a:extLst>
          </p:cNvPr>
          <p:cNvSpPr>
            <a:spLocks noGrp="1"/>
          </p:cNvSpPr>
          <p:nvPr>
            <p:ph type="sldNum" sz="quarter" idx="4294967295"/>
          </p:nvPr>
        </p:nvSpPr>
        <p:spPr>
          <a:xfrm>
            <a:off x="6310112" y="5624512"/>
            <a:ext cx="2057400" cy="273844"/>
          </a:xfrm>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659606">
              <a:defRPr kumimoji="1" sz="1800">
                <a:solidFill>
                  <a:schemeClr val="tx1"/>
                </a:solidFill>
                <a:latin typeface="Calibri" panose="020F0502020204030204" pitchFamily="34" charset="0"/>
                <a:ea typeface="宋体" panose="02010600030101010101" pitchFamily="2" charset="-122"/>
              </a:defRPr>
            </a:lvl1pPr>
            <a:lvl2pPr marL="557213" indent="-214313" defTabSz="659606">
              <a:defRPr kumimoji="1" sz="1800">
                <a:solidFill>
                  <a:schemeClr val="tx1"/>
                </a:solidFill>
                <a:latin typeface="Calibri" panose="020F0502020204030204" pitchFamily="34" charset="0"/>
                <a:ea typeface="宋体" panose="02010600030101010101" pitchFamily="2" charset="-122"/>
              </a:defRPr>
            </a:lvl2pPr>
            <a:lvl3pPr marL="857250" indent="-171450" defTabSz="659606">
              <a:defRPr kumimoji="1" sz="1800">
                <a:solidFill>
                  <a:schemeClr val="tx1"/>
                </a:solidFill>
                <a:latin typeface="Calibri" panose="020F0502020204030204" pitchFamily="34" charset="0"/>
                <a:ea typeface="宋体" panose="02010600030101010101" pitchFamily="2" charset="-122"/>
              </a:defRPr>
            </a:lvl3pPr>
            <a:lvl4pPr marL="1200150" indent="-171450" defTabSz="659606">
              <a:defRPr kumimoji="1" sz="1800">
                <a:solidFill>
                  <a:schemeClr val="tx1"/>
                </a:solidFill>
                <a:latin typeface="Calibri" panose="020F0502020204030204" pitchFamily="34" charset="0"/>
                <a:ea typeface="宋体" panose="02010600030101010101" pitchFamily="2" charset="-122"/>
              </a:defRPr>
            </a:lvl4pPr>
            <a:lvl5pPr marL="1543050" indent="-171450" defTabSz="659606">
              <a:defRPr kumimoji="1" sz="1800">
                <a:solidFill>
                  <a:schemeClr val="tx1"/>
                </a:solidFill>
                <a:latin typeface="Calibri" panose="020F0502020204030204" pitchFamily="34" charset="0"/>
                <a:ea typeface="宋体" panose="02010600030101010101" pitchFamily="2" charset="-122"/>
              </a:defRPr>
            </a:lvl5pPr>
            <a:lvl6pPr marL="18859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6pPr>
            <a:lvl7pPr marL="22288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7pPr>
            <a:lvl8pPr marL="25717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8pPr>
            <a:lvl9pPr marL="29146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9pPr>
          </a:lstStyle>
          <a:p>
            <a:fld id="{A09E1EEB-D7FF-4422-BF06-0903C29FAC40}" type="slidenum">
              <a:rPr lang="en-US" altLang="zh-CN" sz="1050">
                <a:latin typeface="Arial" panose="020B0604020202020204" pitchFamily="34" charset="0"/>
                <a:ea typeface="黑体" panose="02010609060101010101" pitchFamily="49" charset="-122"/>
              </a:rPr>
              <a:pPr/>
              <a:t>60</a:t>
            </a:fld>
            <a:endParaRPr lang="en-US" altLang="zh-CN" sz="1050">
              <a:latin typeface="Arial" panose="020B0604020202020204" pitchFamily="34" charset="0"/>
              <a:ea typeface="黑体" panose="020106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42" name="Rectangle 2">
            <a:extLst>
              <a:ext uri="{FF2B5EF4-FFF2-40B4-BE49-F238E27FC236}">
                <a16:creationId xmlns:a16="http://schemas.microsoft.com/office/drawing/2014/main" id="{31146B25-B8EE-424D-9FD2-10B27D0CF783}"/>
              </a:ext>
            </a:extLst>
          </p:cNvPr>
          <p:cNvSpPr>
            <a:spLocks noGrp="1" noChangeArrowheads="1"/>
          </p:cNvSpPr>
          <p:nvPr>
            <p:ph idx="1"/>
          </p:nvPr>
        </p:nvSpPr>
        <p:spPr>
          <a:xfrm>
            <a:off x="1323975" y="1754983"/>
            <a:ext cx="6496050" cy="2250281"/>
          </a:xfrm>
        </p:spPr>
        <p:txBody>
          <a:bodyPr/>
          <a:lstStyle/>
          <a:p>
            <a:pPr algn="ctr">
              <a:lnSpc>
                <a:spcPct val="150000"/>
              </a:lnSpc>
              <a:buFontTx/>
              <a:buNone/>
            </a:pPr>
            <a:r>
              <a:rPr lang="en-US" altLang="zh-CN" sz="2700">
                <a:latin typeface="微软雅黑" panose="020B0503020204020204" pitchFamily="34" charset="-122"/>
              </a:rPr>
              <a:t>   </a:t>
            </a:r>
            <a:r>
              <a:rPr lang="en-US" altLang="zh-CN" sz="3600">
                <a:latin typeface="微软雅黑" panose="020B0503020204020204" pitchFamily="34" charset="-122"/>
              </a:rPr>
              <a:t>“—︱—︱”   “</a:t>
            </a:r>
            <a:r>
              <a:rPr lang="zh-CN" altLang="en-US" sz="3600">
                <a:latin typeface="微软雅黑" panose="020B0503020204020204" pitchFamily="34" charset="-122"/>
              </a:rPr>
              <a:t>井”“口”</a:t>
            </a:r>
            <a:r>
              <a:rPr lang="zh-CN" altLang="en-US" sz="2700">
                <a:latin typeface="微软雅黑" panose="020B0503020204020204" pitchFamily="34" charset="-122"/>
              </a:rPr>
              <a:t> </a:t>
            </a:r>
            <a:endParaRPr lang="en-US" altLang="zh-CN" sz="3600">
              <a:solidFill>
                <a:srgbClr val="C00000"/>
              </a:solidFill>
              <a:latin typeface="微软雅黑" panose="020B0503020204020204" pitchFamily="34" charset="-122"/>
            </a:endParaRPr>
          </a:p>
          <a:p>
            <a:pPr algn="ctr">
              <a:lnSpc>
                <a:spcPct val="150000"/>
              </a:lnSpc>
              <a:buFontTx/>
              <a:buNone/>
            </a:pPr>
            <a:r>
              <a:rPr lang="zh-CN" altLang="en-US" sz="3600">
                <a:solidFill>
                  <a:srgbClr val="C00000"/>
                </a:solidFill>
                <a:latin typeface="微软雅黑" panose="020B0503020204020204" pitchFamily="34" charset="-122"/>
              </a:rPr>
              <a:t>传递信息的目的不清楚</a:t>
            </a:r>
          </a:p>
        </p:txBody>
      </p:sp>
      <p:sp>
        <p:nvSpPr>
          <p:cNvPr id="17411" name="灯片编号占位符 5">
            <a:extLst>
              <a:ext uri="{FF2B5EF4-FFF2-40B4-BE49-F238E27FC236}">
                <a16:creationId xmlns:a16="http://schemas.microsoft.com/office/drawing/2014/main" id="{216FA042-1350-44D8-87A1-C6DA5A2D5189}"/>
              </a:ext>
            </a:extLst>
          </p:cNvPr>
          <p:cNvSpPr>
            <a:spLocks noGrp="1"/>
          </p:cNvSpPr>
          <p:nvPr>
            <p:ph type="sldNum" sz="quarter" idx="4294967295"/>
          </p:nvPr>
        </p:nvSpPr>
        <p:spPr>
          <a:xfrm>
            <a:off x="6016230" y="5535216"/>
            <a:ext cx="1606153" cy="357188"/>
          </a:xfrm>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659606">
              <a:defRPr kumimoji="1" sz="1800">
                <a:solidFill>
                  <a:schemeClr val="tx1"/>
                </a:solidFill>
                <a:latin typeface="Calibri" panose="020F0502020204030204" pitchFamily="34" charset="0"/>
                <a:ea typeface="宋体" panose="02010600030101010101" pitchFamily="2" charset="-122"/>
              </a:defRPr>
            </a:lvl1pPr>
            <a:lvl2pPr marL="557213" indent="-214313" defTabSz="659606">
              <a:defRPr kumimoji="1" sz="1800">
                <a:solidFill>
                  <a:schemeClr val="tx1"/>
                </a:solidFill>
                <a:latin typeface="Calibri" panose="020F0502020204030204" pitchFamily="34" charset="0"/>
                <a:ea typeface="宋体" panose="02010600030101010101" pitchFamily="2" charset="-122"/>
              </a:defRPr>
            </a:lvl2pPr>
            <a:lvl3pPr marL="857250" indent="-171450" defTabSz="659606">
              <a:defRPr kumimoji="1" sz="1800">
                <a:solidFill>
                  <a:schemeClr val="tx1"/>
                </a:solidFill>
                <a:latin typeface="Calibri" panose="020F0502020204030204" pitchFamily="34" charset="0"/>
                <a:ea typeface="宋体" panose="02010600030101010101" pitchFamily="2" charset="-122"/>
              </a:defRPr>
            </a:lvl3pPr>
            <a:lvl4pPr marL="1200150" indent="-171450" defTabSz="659606">
              <a:defRPr kumimoji="1" sz="1800">
                <a:solidFill>
                  <a:schemeClr val="tx1"/>
                </a:solidFill>
                <a:latin typeface="Calibri" panose="020F0502020204030204" pitchFamily="34" charset="0"/>
                <a:ea typeface="宋体" panose="02010600030101010101" pitchFamily="2" charset="-122"/>
              </a:defRPr>
            </a:lvl4pPr>
            <a:lvl5pPr marL="1543050" indent="-171450" defTabSz="659606">
              <a:defRPr kumimoji="1" sz="1800">
                <a:solidFill>
                  <a:schemeClr val="tx1"/>
                </a:solidFill>
                <a:latin typeface="Calibri" panose="020F0502020204030204" pitchFamily="34" charset="0"/>
                <a:ea typeface="宋体" panose="02010600030101010101" pitchFamily="2" charset="-122"/>
              </a:defRPr>
            </a:lvl5pPr>
            <a:lvl6pPr marL="18859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6pPr>
            <a:lvl7pPr marL="22288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7pPr>
            <a:lvl8pPr marL="25717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8pPr>
            <a:lvl9pPr marL="29146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9pPr>
          </a:lstStyle>
          <a:p>
            <a:fld id="{70A87013-4D91-4DEA-9A1F-0825402E8AF8}" type="slidenum">
              <a:rPr lang="en-US" altLang="zh-CN" sz="1050">
                <a:latin typeface="Arial" panose="020B0604020202020204" pitchFamily="34" charset="0"/>
                <a:ea typeface="黑体" panose="02010609060101010101" pitchFamily="49" charset="-122"/>
              </a:rPr>
              <a:pPr/>
              <a:t>61</a:t>
            </a:fld>
            <a:endParaRPr lang="en-US" altLang="zh-CN" sz="1050">
              <a:latin typeface="Arial" panose="020B0604020202020204" pitchFamily="34" charset="0"/>
              <a:ea typeface="黑体" panose="02010609060101010101" pitchFamily="49" charset="-122"/>
            </a:endParaRPr>
          </a:p>
        </p:txBody>
      </p:sp>
      <p:sp>
        <p:nvSpPr>
          <p:cNvPr id="17412" name="Text Box 3">
            <a:extLst>
              <a:ext uri="{FF2B5EF4-FFF2-40B4-BE49-F238E27FC236}">
                <a16:creationId xmlns:a16="http://schemas.microsoft.com/office/drawing/2014/main" id="{918369B0-694C-4FF6-A226-203EC895485C}"/>
              </a:ext>
            </a:extLst>
          </p:cNvPr>
          <p:cNvSpPr txBox="1">
            <a:spLocks noChangeArrowheads="1"/>
          </p:cNvSpPr>
          <p:nvPr/>
        </p:nvSpPr>
        <p:spPr bwMode="auto">
          <a:xfrm>
            <a:off x="1672829" y="4267201"/>
            <a:ext cx="6329945" cy="5594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2551" tIns="31279" rIns="62551" bIns="31279">
            <a:spAutoFit/>
          </a:bodyPr>
          <a:lstStyle>
            <a:lvl1pPr defTabSz="836613">
              <a:defRPr kumimoji="1" sz="2400">
                <a:solidFill>
                  <a:schemeClr val="tx1"/>
                </a:solidFill>
                <a:latin typeface="Calibri" panose="020F0502020204030204" pitchFamily="34" charset="0"/>
                <a:ea typeface="宋体" panose="02010600030101010101" pitchFamily="2" charset="-122"/>
              </a:defRPr>
            </a:lvl1pPr>
            <a:lvl2pPr marL="742950" indent="-285750" defTabSz="836613">
              <a:defRPr kumimoji="1" sz="2400">
                <a:solidFill>
                  <a:schemeClr val="tx1"/>
                </a:solidFill>
                <a:latin typeface="Calibri" panose="020F0502020204030204" pitchFamily="34" charset="0"/>
                <a:ea typeface="宋体" panose="02010600030101010101" pitchFamily="2" charset="-122"/>
              </a:defRPr>
            </a:lvl2pPr>
            <a:lvl3pPr marL="1143000" indent="-228600" defTabSz="836613">
              <a:defRPr kumimoji="1" sz="2400">
                <a:solidFill>
                  <a:schemeClr val="tx1"/>
                </a:solidFill>
                <a:latin typeface="Calibri" panose="020F0502020204030204" pitchFamily="34" charset="0"/>
                <a:ea typeface="宋体" panose="02010600030101010101" pitchFamily="2" charset="-122"/>
              </a:defRPr>
            </a:lvl3pPr>
            <a:lvl4pPr marL="1600200" indent="-228600" defTabSz="836613">
              <a:defRPr kumimoji="1" sz="2400">
                <a:solidFill>
                  <a:schemeClr val="tx1"/>
                </a:solidFill>
                <a:latin typeface="Calibri" panose="020F0502020204030204" pitchFamily="34" charset="0"/>
                <a:ea typeface="宋体" panose="02010600030101010101" pitchFamily="2" charset="-122"/>
              </a:defRPr>
            </a:lvl4pPr>
            <a:lvl5pPr marL="2057400" indent="-228600" defTabSz="836613">
              <a:defRPr kumimoji="1" sz="2400">
                <a:solidFill>
                  <a:schemeClr val="tx1"/>
                </a:solidFill>
                <a:latin typeface="Calibri" panose="020F0502020204030204" pitchFamily="34" charset="0"/>
                <a:ea typeface="宋体" panose="02010600030101010101" pitchFamily="2" charset="-122"/>
              </a:defRPr>
            </a:lvl5pPr>
            <a:lvl6pPr marL="25146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lang="zh-CN" altLang="en-US" sz="3225" b="1">
                <a:solidFill>
                  <a:srgbClr val="336699"/>
                </a:solidFill>
                <a:latin typeface="Arial" panose="020B0604020202020204" pitchFamily="34" charset="0"/>
                <a:ea typeface="华文琥珀" panose="02010800040101010101" pitchFamily="2" charset="-122"/>
              </a:rPr>
              <a:t>请写出一横一竖、一横一竖的笔画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29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294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44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09E87C8B-FE72-4E72-ABCD-AD2ACF0F3215}"/>
              </a:ext>
            </a:extLst>
          </p:cNvPr>
          <p:cNvSpPr>
            <a:spLocks noGrp="1"/>
          </p:cNvSpPr>
          <p:nvPr>
            <p:ph type="sldNum" sz="quarter" idx="4294967295"/>
          </p:nvPr>
        </p:nvSpPr>
        <p:spPr>
          <a:xfrm>
            <a:off x="6310112" y="5624512"/>
            <a:ext cx="2057400" cy="273844"/>
          </a:xfrm>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659606">
              <a:defRPr kumimoji="1" sz="1800">
                <a:solidFill>
                  <a:schemeClr val="tx1"/>
                </a:solidFill>
                <a:latin typeface="Calibri" panose="020F0502020204030204" pitchFamily="34" charset="0"/>
                <a:ea typeface="宋体" panose="02010600030101010101" pitchFamily="2" charset="-122"/>
              </a:defRPr>
            </a:lvl1pPr>
            <a:lvl2pPr marL="557213" indent="-214313" defTabSz="659606">
              <a:defRPr kumimoji="1" sz="1800">
                <a:solidFill>
                  <a:schemeClr val="tx1"/>
                </a:solidFill>
                <a:latin typeface="Calibri" panose="020F0502020204030204" pitchFamily="34" charset="0"/>
                <a:ea typeface="宋体" panose="02010600030101010101" pitchFamily="2" charset="-122"/>
              </a:defRPr>
            </a:lvl2pPr>
            <a:lvl3pPr marL="857250" indent="-171450" defTabSz="659606">
              <a:defRPr kumimoji="1" sz="1800">
                <a:solidFill>
                  <a:schemeClr val="tx1"/>
                </a:solidFill>
                <a:latin typeface="Calibri" panose="020F0502020204030204" pitchFamily="34" charset="0"/>
                <a:ea typeface="宋体" panose="02010600030101010101" pitchFamily="2" charset="-122"/>
              </a:defRPr>
            </a:lvl3pPr>
            <a:lvl4pPr marL="1200150" indent="-171450" defTabSz="659606">
              <a:defRPr kumimoji="1" sz="1800">
                <a:solidFill>
                  <a:schemeClr val="tx1"/>
                </a:solidFill>
                <a:latin typeface="Calibri" panose="020F0502020204030204" pitchFamily="34" charset="0"/>
                <a:ea typeface="宋体" panose="02010600030101010101" pitchFamily="2" charset="-122"/>
              </a:defRPr>
            </a:lvl4pPr>
            <a:lvl5pPr marL="1543050" indent="-171450" defTabSz="659606">
              <a:defRPr kumimoji="1" sz="1800">
                <a:solidFill>
                  <a:schemeClr val="tx1"/>
                </a:solidFill>
                <a:latin typeface="Calibri" panose="020F0502020204030204" pitchFamily="34" charset="0"/>
                <a:ea typeface="宋体" panose="02010600030101010101" pitchFamily="2" charset="-122"/>
              </a:defRPr>
            </a:lvl5pPr>
            <a:lvl6pPr marL="18859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6pPr>
            <a:lvl7pPr marL="22288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7pPr>
            <a:lvl8pPr marL="25717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8pPr>
            <a:lvl9pPr marL="29146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9pPr>
          </a:lstStyle>
          <a:p>
            <a:fld id="{6198518E-00CA-4FA8-B845-3909C33B4FB9}" type="slidenum">
              <a:rPr lang="en-US" altLang="zh-CN" sz="1050">
                <a:latin typeface="Arial" panose="020B0604020202020204" pitchFamily="34" charset="0"/>
                <a:ea typeface="黑体" panose="02010609060101010101" pitchFamily="49" charset="-122"/>
              </a:rPr>
              <a:pPr/>
              <a:t>62</a:t>
            </a:fld>
            <a:endParaRPr lang="en-US" altLang="zh-CN" sz="1050">
              <a:latin typeface="Arial" panose="020B0604020202020204" pitchFamily="34" charset="0"/>
              <a:ea typeface="黑体" panose="02010609060101010101" pitchFamily="49" charset="-122"/>
            </a:endParaRPr>
          </a:p>
        </p:txBody>
      </p:sp>
      <p:sp>
        <p:nvSpPr>
          <p:cNvPr id="13630466" name="Rectangle 2">
            <a:extLst>
              <a:ext uri="{FF2B5EF4-FFF2-40B4-BE49-F238E27FC236}">
                <a16:creationId xmlns:a16="http://schemas.microsoft.com/office/drawing/2014/main" id="{0FE57DD0-9C1E-4D65-A6AE-18E5E0B5FA44}"/>
              </a:ext>
            </a:extLst>
          </p:cNvPr>
          <p:cNvSpPr>
            <a:spLocks noChangeArrowheads="1"/>
          </p:cNvSpPr>
          <p:nvPr/>
        </p:nvSpPr>
        <p:spPr bwMode="auto">
          <a:xfrm>
            <a:off x="2147887" y="2118242"/>
            <a:ext cx="1434704" cy="1310639"/>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3519" tIns="31762" rIns="63519" bIns="31762" anchor="ctr">
            <a:spAutoFit/>
          </a:bodyPr>
          <a:lstStyle/>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a:p>
            <a:pPr>
              <a:defRPr/>
            </a:pPr>
            <a:endParaRPr lang="zh-CN" altLang="en-US" sz="1350">
              <a:latin typeface="Calibri" charset="0"/>
              <a:ea typeface="宋体" charset="0"/>
              <a:cs typeface="宋体" charset="0"/>
            </a:endParaRPr>
          </a:p>
        </p:txBody>
      </p:sp>
      <p:sp>
        <p:nvSpPr>
          <p:cNvPr id="13630467" name="Rectangle 3">
            <a:extLst>
              <a:ext uri="{FF2B5EF4-FFF2-40B4-BE49-F238E27FC236}">
                <a16:creationId xmlns:a16="http://schemas.microsoft.com/office/drawing/2014/main" id="{93988BEF-B4A0-412F-BCBA-0936E59D5EB0}"/>
              </a:ext>
            </a:extLst>
          </p:cNvPr>
          <p:cNvSpPr>
            <a:spLocks noChangeArrowheads="1"/>
          </p:cNvSpPr>
          <p:nvPr/>
        </p:nvSpPr>
        <p:spPr bwMode="auto">
          <a:xfrm>
            <a:off x="4211241" y="2492374"/>
            <a:ext cx="689372" cy="6873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3519" tIns="31762" rIns="63519" bIns="31762" anchor="ctr">
            <a:spAutoFit/>
          </a:bodyPr>
          <a:lstStyle/>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p:txBody>
      </p:sp>
      <p:sp>
        <p:nvSpPr>
          <p:cNvPr id="13630468" name="Rectangle 4">
            <a:extLst>
              <a:ext uri="{FF2B5EF4-FFF2-40B4-BE49-F238E27FC236}">
                <a16:creationId xmlns:a16="http://schemas.microsoft.com/office/drawing/2014/main" id="{2C437CB1-97CE-46BE-BD4D-2BB16CCE3ED6}"/>
              </a:ext>
            </a:extLst>
          </p:cNvPr>
          <p:cNvSpPr>
            <a:spLocks noChangeArrowheads="1"/>
          </p:cNvSpPr>
          <p:nvPr/>
        </p:nvSpPr>
        <p:spPr bwMode="auto">
          <a:xfrm>
            <a:off x="5668567" y="2709953"/>
            <a:ext cx="483394" cy="47964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3519" tIns="31762" rIns="63519" bIns="31762" anchor="ctr">
            <a:spAutoFit/>
          </a:bodyPr>
          <a:lstStyle/>
          <a:p>
            <a:pPr>
              <a:defRPr/>
            </a:pPr>
            <a:endParaRPr lang="en-US" altLang="zh-CN" sz="1350">
              <a:latin typeface="Calibri" charset="0"/>
              <a:ea typeface="宋体" charset="0"/>
              <a:cs typeface="宋体" charset="0"/>
            </a:endParaRPr>
          </a:p>
          <a:p>
            <a:pPr>
              <a:defRPr/>
            </a:pPr>
            <a:endParaRPr lang="en-US" altLang="zh-CN" sz="1350">
              <a:latin typeface="Calibri" charset="0"/>
              <a:ea typeface="宋体" charset="0"/>
              <a:cs typeface="宋体" charset="0"/>
            </a:endParaRPr>
          </a:p>
        </p:txBody>
      </p:sp>
      <p:sp>
        <p:nvSpPr>
          <p:cNvPr id="13630469" name="Rectangle 5">
            <a:extLst>
              <a:ext uri="{FF2B5EF4-FFF2-40B4-BE49-F238E27FC236}">
                <a16:creationId xmlns:a16="http://schemas.microsoft.com/office/drawing/2014/main" id="{DC83C9FE-EA8B-44CF-9DD6-701AF18D7A4C}"/>
              </a:ext>
            </a:extLst>
          </p:cNvPr>
          <p:cNvSpPr>
            <a:spLocks noChangeArrowheads="1"/>
          </p:cNvSpPr>
          <p:nvPr/>
        </p:nvSpPr>
        <p:spPr bwMode="auto">
          <a:xfrm>
            <a:off x="2251473" y="3865960"/>
            <a:ext cx="4366784" cy="575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6776" tIns="33394" rIns="66776" bIns="33394">
            <a:spAutoFit/>
          </a:bodyPr>
          <a:lstStyle>
            <a:lvl1pPr defTabSz="892175">
              <a:defRPr kumimoji="1" sz="2400">
                <a:solidFill>
                  <a:schemeClr val="tx1"/>
                </a:solidFill>
                <a:latin typeface="Calibri" panose="020F0502020204030204" pitchFamily="34" charset="0"/>
                <a:ea typeface="宋体" panose="02010600030101010101" pitchFamily="2" charset="-122"/>
              </a:defRPr>
            </a:lvl1pPr>
            <a:lvl2pPr marL="742950" indent="-285750" defTabSz="892175">
              <a:defRPr kumimoji="1" sz="2400">
                <a:solidFill>
                  <a:schemeClr val="tx1"/>
                </a:solidFill>
                <a:latin typeface="Calibri" panose="020F0502020204030204" pitchFamily="34" charset="0"/>
                <a:ea typeface="宋体" panose="02010600030101010101" pitchFamily="2" charset="-122"/>
              </a:defRPr>
            </a:lvl2pPr>
            <a:lvl3pPr marL="1143000" indent="-228600" defTabSz="892175">
              <a:defRPr kumimoji="1" sz="2400">
                <a:solidFill>
                  <a:schemeClr val="tx1"/>
                </a:solidFill>
                <a:latin typeface="Calibri" panose="020F0502020204030204" pitchFamily="34" charset="0"/>
                <a:ea typeface="宋体" panose="02010600030101010101" pitchFamily="2" charset="-122"/>
              </a:defRPr>
            </a:lvl3pPr>
            <a:lvl4pPr marL="1600200" indent="-228600" defTabSz="892175">
              <a:defRPr kumimoji="1" sz="2400">
                <a:solidFill>
                  <a:schemeClr val="tx1"/>
                </a:solidFill>
                <a:latin typeface="Calibri" panose="020F0502020204030204" pitchFamily="34" charset="0"/>
                <a:ea typeface="宋体" panose="02010600030101010101" pitchFamily="2" charset="-122"/>
              </a:defRPr>
            </a:lvl4pPr>
            <a:lvl5pPr marL="2057400" indent="-228600" defTabSz="892175">
              <a:defRPr kumimoji="1" sz="2400">
                <a:solidFill>
                  <a:schemeClr val="tx1"/>
                </a:solidFill>
                <a:latin typeface="Calibri" panose="020F0502020204030204" pitchFamily="34" charset="0"/>
                <a:ea typeface="宋体" panose="02010600030101010101" pitchFamily="2" charset="-122"/>
              </a:defRPr>
            </a:lvl5pPr>
            <a:lvl6pPr marL="25146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sz="3300" b="1">
                <a:solidFill>
                  <a:srgbClr val="CC0000"/>
                </a:solidFill>
                <a:latin typeface="微软雅黑" panose="020B0503020204020204" pitchFamily="34" charset="-122"/>
                <a:ea typeface="微软雅黑" panose="020B0503020204020204" pitchFamily="34" charset="-122"/>
              </a:rPr>
              <a:t>收集信息时目标不明确</a:t>
            </a:r>
          </a:p>
        </p:txBody>
      </p:sp>
      <p:sp>
        <p:nvSpPr>
          <p:cNvPr id="19463" name="Text Box 6">
            <a:extLst>
              <a:ext uri="{FF2B5EF4-FFF2-40B4-BE49-F238E27FC236}">
                <a16:creationId xmlns:a16="http://schemas.microsoft.com/office/drawing/2014/main" id="{BAEA77A6-466B-4BF7-8043-3EF876B9481D}"/>
              </a:ext>
            </a:extLst>
          </p:cNvPr>
          <p:cNvSpPr txBox="1">
            <a:spLocks noChangeArrowheads="1"/>
          </p:cNvSpPr>
          <p:nvPr/>
        </p:nvSpPr>
        <p:spPr bwMode="auto">
          <a:xfrm>
            <a:off x="3287317" y="4854179"/>
            <a:ext cx="3021347" cy="5594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2551" tIns="31279" rIns="62551" bIns="31279">
            <a:spAutoFit/>
          </a:bodyPr>
          <a:lstStyle>
            <a:lvl1pPr defTabSz="836613">
              <a:defRPr kumimoji="1" sz="2400">
                <a:solidFill>
                  <a:schemeClr val="tx1"/>
                </a:solidFill>
                <a:latin typeface="Calibri" panose="020F0502020204030204" pitchFamily="34" charset="0"/>
                <a:ea typeface="宋体" panose="02010600030101010101" pitchFamily="2" charset="-122"/>
              </a:defRPr>
            </a:lvl1pPr>
            <a:lvl2pPr marL="742950" indent="-285750" defTabSz="836613">
              <a:defRPr kumimoji="1" sz="2400">
                <a:solidFill>
                  <a:schemeClr val="tx1"/>
                </a:solidFill>
                <a:latin typeface="Calibri" panose="020F0502020204030204" pitchFamily="34" charset="0"/>
                <a:ea typeface="宋体" panose="02010600030101010101" pitchFamily="2" charset="-122"/>
              </a:defRPr>
            </a:lvl2pPr>
            <a:lvl3pPr marL="1143000" indent="-228600" defTabSz="836613">
              <a:defRPr kumimoji="1" sz="2400">
                <a:solidFill>
                  <a:schemeClr val="tx1"/>
                </a:solidFill>
                <a:latin typeface="Calibri" panose="020F0502020204030204" pitchFamily="34" charset="0"/>
                <a:ea typeface="宋体" panose="02010600030101010101" pitchFamily="2" charset="-122"/>
              </a:defRPr>
            </a:lvl3pPr>
            <a:lvl4pPr marL="1600200" indent="-228600" defTabSz="836613">
              <a:defRPr kumimoji="1" sz="2400">
                <a:solidFill>
                  <a:schemeClr val="tx1"/>
                </a:solidFill>
                <a:latin typeface="Calibri" panose="020F0502020204030204" pitchFamily="34" charset="0"/>
                <a:ea typeface="宋体" panose="02010600030101010101" pitchFamily="2" charset="-122"/>
              </a:defRPr>
            </a:lvl4pPr>
            <a:lvl5pPr marL="2057400" indent="-228600" defTabSz="836613">
              <a:defRPr kumimoji="1" sz="2400">
                <a:solidFill>
                  <a:schemeClr val="tx1"/>
                </a:solidFill>
                <a:latin typeface="Calibri" panose="020F0502020204030204" pitchFamily="34" charset="0"/>
                <a:ea typeface="宋体" panose="02010600030101010101" pitchFamily="2" charset="-122"/>
              </a:defRPr>
            </a:lvl5pPr>
            <a:lvl6pPr marL="25146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836613"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lang="zh-CN" altLang="en-US" sz="3225" b="1">
                <a:solidFill>
                  <a:srgbClr val="336699"/>
                </a:solidFill>
                <a:latin typeface="Arial" panose="020B0604020202020204" pitchFamily="34" charset="0"/>
                <a:ea typeface="华文琥珀" panose="02010800040101010101" pitchFamily="2" charset="-122"/>
              </a:rPr>
              <a:t>请画一个正方形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30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304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3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630469"/>
                                        </p:tgtEl>
                                        <p:attrNameLst>
                                          <p:attrName>style.visibility</p:attrName>
                                        </p:attrNameLst>
                                      </p:cBhvr>
                                      <p:to>
                                        <p:strVal val="visible"/>
                                      </p:to>
                                    </p:set>
                                    <p:animEffect transition="in" filter="wipe(down)">
                                      <p:cBhvr>
                                        <p:cTn id="15" dur="500"/>
                                        <p:tgtEl>
                                          <p:spTgt spid="1363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0466" grpId="0" animBg="1"/>
      <p:bldP spid="13630467" grpId="0" animBg="1"/>
      <p:bldP spid="13630468" grpId="0" animBg="1"/>
      <p:bldP spid="1363046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5">
            <a:extLst>
              <a:ext uri="{FF2B5EF4-FFF2-40B4-BE49-F238E27FC236}">
                <a16:creationId xmlns:a16="http://schemas.microsoft.com/office/drawing/2014/main" id="{F3E7BCF5-6E5C-4A60-8150-7FC4F88F1C5B}"/>
              </a:ext>
            </a:extLst>
          </p:cNvPr>
          <p:cNvSpPr>
            <a:spLocks noGrp="1" noChangeArrowheads="1"/>
          </p:cNvSpPr>
          <p:nvPr>
            <p:ph idx="1"/>
          </p:nvPr>
        </p:nvSpPr>
        <p:spPr>
          <a:xfrm>
            <a:off x="1507333" y="4076700"/>
            <a:ext cx="6223397" cy="648891"/>
          </a:xfrm>
        </p:spPr>
        <p:txBody>
          <a:bodyPr/>
          <a:lstStyle/>
          <a:p>
            <a:pPr algn="ctr">
              <a:buFontTx/>
              <a:buNone/>
            </a:pPr>
            <a:r>
              <a:rPr lang="zh-CN" altLang="en-US" sz="3300">
                <a:latin typeface="华文琥珀" panose="02010800040101010101" pitchFamily="2" charset="-122"/>
                <a:ea typeface="华文琥珀" panose="02010800040101010101" pitchFamily="2" charset="-122"/>
              </a:rPr>
              <a:t>请画</a:t>
            </a:r>
            <a:r>
              <a:rPr lang="en-US" altLang="zh-CN" sz="3300">
                <a:latin typeface="华文琥珀" panose="02010800040101010101" pitchFamily="2" charset="-122"/>
                <a:ea typeface="华文琥珀" panose="02010800040101010101" pitchFamily="2" charset="-122"/>
              </a:rPr>
              <a:t>7cm</a:t>
            </a:r>
            <a:r>
              <a:rPr lang="zh-CN" altLang="en-US" sz="3300">
                <a:latin typeface="华文琥珀" panose="02010800040101010101" pitchFamily="2" charset="-122"/>
                <a:ea typeface="华文琥珀" panose="02010800040101010101" pitchFamily="2" charset="-122"/>
              </a:rPr>
              <a:t>的正方形的目标</a:t>
            </a:r>
          </a:p>
        </p:txBody>
      </p:sp>
      <p:sp>
        <p:nvSpPr>
          <p:cNvPr id="20483" name="灯片编号占位符 5">
            <a:extLst>
              <a:ext uri="{FF2B5EF4-FFF2-40B4-BE49-F238E27FC236}">
                <a16:creationId xmlns:a16="http://schemas.microsoft.com/office/drawing/2014/main" id="{99C9992A-2CCC-4A05-839B-CFB120267612}"/>
              </a:ext>
            </a:extLst>
          </p:cNvPr>
          <p:cNvSpPr>
            <a:spLocks noGrp="1"/>
          </p:cNvSpPr>
          <p:nvPr>
            <p:ph type="sldNum" sz="quarter" idx="4294967295"/>
          </p:nvPr>
        </p:nvSpPr>
        <p:spPr>
          <a:xfrm>
            <a:off x="6310112" y="5624512"/>
            <a:ext cx="2057400" cy="273844"/>
          </a:xfrm>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659606">
              <a:defRPr kumimoji="1" sz="1800">
                <a:solidFill>
                  <a:schemeClr val="tx1"/>
                </a:solidFill>
                <a:latin typeface="Calibri" panose="020F0502020204030204" pitchFamily="34" charset="0"/>
                <a:ea typeface="宋体" panose="02010600030101010101" pitchFamily="2" charset="-122"/>
              </a:defRPr>
            </a:lvl1pPr>
            <a:lvl2pPr marL="557213" indent="-214313" defTabSz="659606">
              <a:defRPr kumimoji="1" sz="1800">
                <a:solidFill>
                  <a:schemeClr val="tx1"/>
                </a:solidFill>
                <a:latin typeface="Calibri" panose="020F0502020204030204" pitchFamily="34" charset="0"/>
                <a:ea typeface="宋体" panose="02010600030101010101" pitchFamily="2" charset="-122"/>
              </a:defRPr>
            </a:lvl2pPr>
            <a:lvl3pPr marL="857250" indent="-171450" defTabSz="659606">
              <a:defRPr kumimoji="1" sz="1800">
                <a:solidFill>
                  <a:schemeClr val="tx1"/>
                </a:solidFill>
                <a:latin typeface="Calibri" panose="020F0502020204030204" pitchFamily="34" charset="0"/>
                <a:ea typeface="宋体" panose="02010600030101010101" pitchFamily="2" charset="-122"/>
              </a:defRPr>
            </a:lvl3pPr>
            <a:lvl4pPr marL="1200150" indent="-171450" defTabSz="659606">
              <a:defRPr kumimoji="1" sz="1800">
                <a:solidFill>
                  <a:schemeClr val="tx1"/>
                </a:solidFill>
                <a:latin typeface="Calibri" panose="020F0502020204030204" pitchFamily="34" charset="0"/>
                <a:ea typeface="宋体" panose="02010600030101010101" pitchFamily="2" charset="-122"/>
              </a:defRPr>
            </a:lvl4pPr>
            <a:lvl5pPr marL="1543050" indent="-171450" defTabSz="659606">
              <a:defRPr kumimoji="1" sz="1800">
                <a:solidFill>
                  <a:schemeClr val="tx1"/>
                </a:solidFill>
                <a:latin typeface="Calibri" panose="020F0502020204030204" pitchFamily="34" charset="0"/>
                <a:ea typeface="宋体" panose="02010600030101010101" pitchFamily="2" charset="-122"/>
              </a:defRPr>
            </a:lvl5pPr>
            <a:lvl6pPr marL="18859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6pPr>
            <a:lvl7pPr marL="22288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7pPr>
            <a:lvl8pPr marL="25717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8pPr>
            <a:lvl9pPr marL="2914650" indent="-171450" defTabSz="659606" fontAlgn="base">
              <a:spcBef>
                <a:spcPct val="0"/>
              </a:spcBef>
              <a:spcAft>
                <a:spcPct val="0"/>
              </a:spcAft>
              <a:defRPr kumimoji="1" sz="1800">
                <a:solidFill>
                  <a:schemeClr val="tx1"/>
                </a:solidFill>
                <a:latin typeface="Calibri" panose="020F0502020204030204" pitchFamily="34" charset="0"/>
                <a:ea typeface="宋体" panose="02010600030101010101" pitchFamily="2" charset="-122"/>
              </a:defRPr>
            </a:lvl9pPr>
          </a:lstStyle>
          <a:p>
            <a:fld id="{3AB127FB-EFE6-4EAD-84D9-61B6CA676830}" type="slidenum">
              <a:rPr lang="en-US" altLang="zh-CN" sz="1050">
                <a:latin typeface="Arial" panose="020B0604020202020204" pitchFamily="34" charset="0"/>
                <a:ea typeface="黑体" panose="02010609060101010101" pitchFamily="49" charset="-122"/>
              </a:rPr>
              <a:pPr/>
              <a:t>63</a:t>
            </a:fld>
            <a:endParaRPr lang="en-US" altLang="zh-CN" sz="1050">
              <a:latin typeface="Arial" panose="020B0604020202020204" pitchFamily="34" charset="0"/>
              <a:ea typeface="黑体" panose="02010609060101010101" pitchFamily="49" charset="-122"/>
            </a:endParaRPr>
          </a:p>
        </p:txBody>
      </p:sp>
      <p:sp>
        <p:nvSpPr>
          <p:cNvPr id="13631492" name="Rectangle 4">
            <a:extLst>
              <a:ext uri="{FF2B5EF4-FFF2-40B4-BE49-F238E27FC236}">
                <a16:creationId xmlns:a16="http://schemas.microsoft.com/office/drawing/2014/main" id="{34D90C14-C375-4DEC-B65A-127C6AB89E20}"/>
              </a:ext>
            </a:extLst>
          </p:cNvPr>
          <p:cNvSpPr>
            <a:spLocks noChangeArrowheads="1"/>
          </p:cNvSpPr>
          <p:nvPr/>
        </p:nvSpPr>
        <p:spPr bwMode="auto">
          <a:xfrm>
            <a:off x="2096692" y="2187178"/>
            <a:ext cx="5001815" cy="13370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6776" tIns="33394" rIns="66776" bIns="33394">
            <a:spAutoFit/>
          </a:bodyPr>
          <a:lstStyle>
            <a:lvl1pPr defTabSz="892175">
              <a:defRPr kumimoji="1" sz="2400">
                <a:solidFill>
                  <a:schemeClr val="tx1"/>
                </a:solidFill>
                <a:latin typeface="Calibri" panose="020F0502020204030204" pitchFamily="34" charset="0"/>
                <a:ea typeface="宋体" panose="02010600030101010101" pitchFamily="2" charset="-122"/>
              </a:defRPr>
            </a:lvl1pPr>
            <a:lvl2pPr marL="742950" indent="-285750" defTabSz="892175">
              <a:defRPr kumimoji="1" sz="2400">
                <a:solidFill>
                  <a:schemeClr val="tx1"/>
                </a:solidFill>
                <a:latin typeface="Calibri" panose="020F0502020204030204" pitchFamily="34" charset="0"/>
                <a:ea typeface="宋体" panose="02010600030101010101" pitchFamily="2" charset="-122"/>
              </a:defRPr>
            </a:lvl2pPr>
            <a:lvl3pPr marL="1143000" indent="-228600" defTabSz="892175">
              <a:defRPr kumimoji="1" sz="2400">
                <a:solidFill>
                  <a:schemeClr val="tx1"/>
                </a:solidFill>
                <a:latin typeface="Calibri" panose="020F0502020204030204" pitchFamily="34" charset="0"/>
                <a:ea typeface="宋体" panose="02010600030101010101" pitchFamily="2" charset="-122"/>
              </a:defRPr>
            </a:lvl3pPr>
            <a:lvl4pPr marL="1600200" indent="-228600" defTabSz="892175">
              <a:defRPr kumimoji="1" sz="2400">
                <a:solidFill>
                  <a:schemeClr val="tx1"/>
                </a:solidFill>
                <a:latin typeface="Calibri" panose="020F0502020204030204" pitchFamily="34" charset="0"/>
                <a:ea typeface="宋体" panose="02010600030101010101" pitchFamily="2" charset="-122"/>
              </a:defRPr>
            </a:lvl4pPr>
            <a:lvl5pPr marL="2057400" indent="-228600" defTabSz="892175">
              <a:defRPr kumimoji="1" sz="2400">
                <a:solidFill>
                  <a:schemeClr val="tx1"/>
                </a:solidFill>
                <a:latin typeface="Calibri" panose="020F0502020204030204" pitchFamily="34" charset="0"/>
                <a:ea typeface="宋体" panose="02010600030101010101" pitchFamily="2" charset="-122"/>
              </a:defRPr>
            </a:lvl5pPr>
            <a:lvl6pPr marL="25146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892175"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spcBef>
                <a:spcPct val="50000"/>
              </a:spcBef>
            </a:pPr>
            <a:r>
              <a:rPr lang="zh-CN" altLang="en-US" sz="3300" b="1">
                <a:solidFill>
                  <a:srgbClr val="C00000"/>
                </a:solidFill>
                <a:latin typeface="微软雅黑" panose="020B0503020204020204" pitchFamily="34" charset="-122"/>
                <a:ea typeface="微软雅黑" panose="020B0503020204020204" pitchFamily="34" charset="-122"/>
              </a:rPr>
              <a:t>通过讨论结果和行为反馈</a:t>
            </a:r>
            <a:endParaRPr lang="en-US" altLang="zh-CN" sz="3300" b="1">
              <a:solidFill>
                <a:srgbClr val="C00000"/>
              </a:solidFill>
              <a:latin typeface="微软雅黑" panose="020B0503020204020204" pitchFamily="34" charset="-122"/>
              <a:ea typeface="微软雅黑" panose="020B0503020204020204" pitchFamily="34" charset="-122"/>
            </a:endParaRPr>
          </a:p>
          <a:p>
            <a:pPr algn="ctr">
              <a:spcBef>
                <a:spcPct val="50000"/>
              </a:spcBef>
            </a:pPr>
            <a:r>
              <a:rPr lang="zh-CN" altLang="en-US" sz="3300" b="1">
                <a:solidFill>
                  <a:srgbClr val="C00000"/>
                </a:solidFill>
                <a:latin typeface="微软雅黑" panose="020B0503020204020204" pitchFamily="34" charset="-122"/>
                <a:ea typeface="微软雅黑" panose="020B0503020204020204" pitchFamily="34" charset="-122"/>
              </a:rPr>
              <a:t>达到沟通的目的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631492"/>
                                        </p:tgtEl>
                                        <p:attrNameLst>
                                          <p:attrName>style.visibility</p:attrName>
                                        </p:attrNameLst>
                                      </p:cBhvr>
                                      <p:to>
                                        <p:strVal val="visible"/>
                                      </p:to>
                                    </p:set>
                                    <p:animEffect transition="in" filter="wipe(down)">
                                      <p:cBhvr>
                                        <p:cTn id="7" dur="500"/>
                                        <p:tgtEl>
                                          <p:spTgt spid="1363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149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88D20-9226-437D-B3C7-D5AD9D5E80E1}"/>
              </a:ext>
            </a:extLst>
          </p:cNvPr>
          <p:cNvSpPr>
            <a:spLocks noGrp="1"/>
          </p:cNvSpPr>
          <p:nvPr>
            <p:ph type="title"/>
          </p:nvPr>
        </p:nvSpPr>
        <p:spPr>
          <a:xfrm>
            <a:off x="1486496" y="1545431"/>
            <a:ext cx="6172200" cy="857250"/>
          </a:xfrm>
        </p:spPr>
        <p:txBody>
          <a:bodyPr/>
          <a:lstStyle/>
          <a:p>
            <a:pPr>
              <a:defRPr/>
            </a:pPr>
            <a:r>
              <a:rPr lang="zh-CN" altLang="en-US" dirty="0">
                <a:latin typeface="+mn-lt"/>
                <a:ea typeface="微软雅黑" panose="020B0503020204020204" pitchFamily="34" charset="-122"/>
              </a:rPr>
              <a:t>“玩具秋千”活动说明</a:t>
            </a:r>
          </a:p>
        </p:txBody>
      </p:sp>
      <p:sp>
        <p:nvSpPr>
          <p:cNvPr id="22531" name="内容占位符 2">
            <a:extLst>
              <a:ext uri="{FF2B5EF4-FFF2-40B4-BE49-F238E27FC236}">
                <a16:creationId xmlns:a16="http://schemas.microsoft.com/office/drawing/2014/main" id="{25C00E78-333D-4571-9B29-C11C607123AA}"/>
              </a:ext>
            </a:extLst>
          </p:cNvPr>
          <p:cNvSpPr>
            <a:spLocks noGrp="1"/>
          </p:cNvSpPr>
          <p:nvPr>
            <p:ph idx="1"/>
          </p:nvPr>
        </p:nvSpPr>
        <p:spPr>
          <a:xfrm>
            <a:off x="1278137" y="2402681"/>
            <a:ext cx="6642497" cy="2862263"/>
          </a:xfrm>
        </p:spPr>
        <p:txBody>
          <a:bodyPr>
            <a:normAutofit fontScale="92500" lnSpcReduction="20000"/>
          </a:bodyPr>
          <a:lstStyle/>
          <a:p>
            <a:pPr>
              <a:buFont typeface="Wingdings" panose="05000000000000000000" pitchFamily="2" charset="2"/>
              <a:buChar char="u"/>
            </a:pPr>
            <a:r>
              <a:rPr lang="zh-CN" altLang="en-US">
                <a:ea typeface="微软雅黑" panose="020B0503020204020204" pitchFamily="34" charset="-122"/>
              </a:rPr>
              <a:t>分为相互依赖、在不同地方完成任务的团队。</a:t>
            </a:r>
            <a:endParaRPr lang="en-US" altLang="zh-CN">
              <a:ea typeface="微软雅黑" panose="020B0503020204020204" pitchFamily="34" charset="-122"/>
            </a:endParaRPr>
          </a:p>
          <a:p>
            <a:pPr>
              <a:buFont typeface="Wingdings" panose="05000000000000000000" pitchFamily="2" charset="2"/>
              <a:buChar char="u"/>
            </a:pPr>
            <a:r>
              <a:rPr lang="zh-CN" altLang="en-US">
                <a:ea typeface="微软雅黑" panose="020B0503020204020204" pitchFamily="34" charset="-122"/>
              </a:rPr>
              <a:t>请阅读“学员须知”了解活动要求。</a:t>
            </a:r>
            <a:endParaRPr lang="en-US" altLang="zh-CN">
              <a:ea typeface="微软雅黑" panose="020B0503020204020204" pitchFamily="34" charset="-122"/>
            </a:endParaRPr>
          </a:p>
          <a:p>
            <a:pPr>
              <a:buFont typeface="Wingdings" panose="05000000000000000000" pitchFamily="2" charset="2"/>
              <a:buChar char="u"/>
            </a:pPr>
            <a:r>
              <a:rPr lang="zh-CN" altLang="en-US">
                <a:ea typeface="微软雅黑" panose="020B0503020204020204" pitchFamily="34" charset="-122"/>
              </a:rPr>
              <a:t>成功完成任务的衡量标准评分：</a:t>
            </a:r>
            <a:endParaRPr lang="en-US" altLang="zh-CN">
              <a:ea typeface="微软雅黑" panose="020B0503020204020204" pitchFamily="34" charset="-122"/>
            </a:endParaRPr>
          </a:p>
          <a:p>
            <a:pPr lvl="1">
              <a:buFont typeface="Wingdings" panose="05000000000000000000" pitchFamily="2" charset="2"/>
              <a:buChar char="Ø"/>
            </a:pPr>
            <a:r>
              <a:rPr lang="zh-CN" altLang="en-US" sz="2400"/>
              <a:t>遵循设计的匹配度 </a:t>
            </a:r>
            <a:r>
              <a:rPr lang="en-US" altLang="zh-CN" sz="2400"/>
              <a:t>= 100</a:t>
            </a:r>
            <a:r>
              <a:rPr lang="zh-CN" altLang="en-US" sz="2400"/>
              <a:t>分 </a:t>
            </a:r>
            <a:r>
              <a:rPr lang="en-US" altLang="zh-CN" sz="2400"/>
              <a:t>- </a:t>
            </a:r>
            <a:r>
              <a:rPr lang="zh-CN" altLang="en-US" sz="2400"/>
              <a:t>与设计不符处</a:t>
            </a:r>
            <a:endParaRPr lang="en-US" altLang="zh-CN" sz="2400"/>
          </a:p>
          <a:p>
            <a:pPr lvl="1">
              <a:buFont typeface="Wingdings" panose="05000000000000000000" pitchFamily="2" charset="2"/>
              <a:buChar char="Ø"/>
            </a:pPr>
            <a:r>
              <a:rPr lang="zh-CN" altLang="en-US" sz="2400"/>
              <a:t>秋千品质得分：独立站立 </a:t>
            </a:r>
            <a:r>
              <a:rPr lang="en-US" altLang="zh-CN" sz="2400"/>
              <a:t>= 10</a:t>
            </a:r>
            <a:r>
              <a:rPr lang="zh-CN" altLang="en-US" sz="2400"/>
              <a:t>分</a:t>
            </a:r>
            <a:endParaRPr lang="en-US" altLang="zh-CN">
              <a:ea typeface="微软雅黑" panose="020B0503020204020204" pitchFamily="34" charset="-122"/>
            </a:endParaRPr>
          </a:p>
          <a:p>
            <a:pPr lvl="1">
              <a:buFont typeface="Wingdings" panose="05000000000000000000" pitchFamily="2" charset="2"/>
              <a:buChar char="Ø"/>
            </a:pPr>
            <a:r>
              <a:rPr lang="zh-CN" altLang="en-US" sz="2400"/>
              <a:t>把握传递机会：一次 </a:t>
            </a:r>
            <a:r>
              <a:rPr lang="en-US" altLang="zh-CN" sz="2400"/>
              <a:t>+ 5</a:t>
            </a:r>
            <a:r>
              <a:rPr lang="zh-CN" altLang="en-US" sz="2400"/>
              <a:t>分</a:t>
            </a:r>
            <a:endParaRPr lang="en-US" altLang="zh-CN" sz="2400"/>
          </a:p>
        </p:txBody>
      </p:sp>
      <p:sp>
        <p:nvSpPr>
          <p:cNvPr id="4" name="AutoShape 4">
            <a:extLst>
              <a:ext uri="{FF2B5EF4-FFF2-40B4-BE49-F238E27FC236}">
                <a16:creationId xmlns:a16="http://schemas.microsoft.com/office/drawing/2014/main" id="{4EF77FF8-CA4C-4714-8F38-0302017013E2}"/>
              </a:ext>
            </a:extLst>
          </p:cNvPr>
          <p:cNvSpPr>
            <a:spLocks noChangeArrowheads="1"/>
          </p:cNvSpPr>
          <p:nvPr/>
        </p:nvSpPr>
        <p:spPr bwMode="auto">
          <a:xfrm>
            <a:off x="1544836" y="5226844"/>
            <a:ext cx="6105525" cy="523875"/>
          </a:xfrm>
          <a:prstGeom prst="roundRect">
            <a:avLst>
              <a:gd name="adj" fmla="val 16667"/>
            </a:avLst>
          </a:prstGeom>
          <a:solidFill>
            <a:srgbClr val="FFFFCC"/>
          </a:solidFill>
          <a:ln w="9525">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09" tIns="34254" rIns="68509" bIns="34254" anchor="ctr"/>
          <a:lstStyle>
            <a:lvl1pPr defTabSz="911225">
              <a:spcBef>
                <a:spcPct val="20000"/>
              </a:spcBef>
              <a:buChar char="•"/>
              <a:defRPr sz="3200" b="1">
                <a:solidFill>
                  <a:srgbClr val="336699"/>
                </a:solidFill>
                <a:latin typeface="Arial" panose="020B0604020202020204" pitchFamily="34" charset="0"/>
                <a:ea typeface="黑体" panose="02010609060101010101" pitchFamily="49" charset="-122"/>
              </a:defRPr>
            </a:lvl1pPr>
            <a:lvl2pPr marL="742950" indent="-285750" defTabSz="911225">
              <a:spcBef>
                <a:spcPct val="20000"/>
              </a:spcBef>
              <a:buChar char="–"/>
              <a:defRPr sz="2800" b="1">
                <a:solidFill>
                  <a:srgbClr val="336699"/>
                </a:solidFill>
                <a:latin typeface="Arial" panose="020B0604020202020204" pitchFamily="34" charset="0"/>
                <a:ea typeface="黑体" panose="02010609060101010101" pitchFamily="49" charset="-122"/>
              </a:defRPr>
            </a:lvl2pPr>
            <a:lvl3pPr marL="911225" indent="-230188" defTabSz="911225">
              <a:spcBef>
                <a:spcPct val="20000"/>
              </a:spcBef>
              <a:buChar char="•"/>
              <a:defRPr sz="2400" b="1">
                <a:solidFill>
                  <a:srgbClr val="336699"/>
                </a:solidFill>
                <a:latin typeface="Arial" panose="020B0604020202020204" pitchFamily="34" charset="0"/>
                <a:ea typeface="黑体" panose="02010609060101010101" pitchFamily="49" charset="-122"/>
              </a:defRPr>
            </a:lvl3pPr>
            <a:lvl4pPr marL="1600200" indent="-231775" defTabSz="911225">
              <a:spcBef>
                <a:spcPct val="20000"/>
              </a:spcBef>
              <a:buChar char="–"/>
              <a:defRPr sz="2000" b="1">
                <a:solidFill>
                  <a:srgbClr val="336699"/>
                </a:solidFill>
                <a:latin typeface="Arial" panose="020B0604020202020204" pitchFamily="34" charset="0"/>
                <a:ea typeface="黑体" panose="02010609060101010101" pitchFamily="49" charset="-122"/>
              </a:defRPr>
            </a:lvl4pPr>
            <a:lvl5pPr marL="2055813" indent="-227013" defTabSz="911225">
              <a:spcBef>
                <a:spcPct val="20000"/>
              </a:spcBef>
              <a:buChar char="»"/>
              <a:defRPr sz="2000" b="1">
                <a:solidFill>
                  <a:srgbClr val="336699"/>
                </a:solidFill>
                <a:latin typeface="Arial" panose="020B0604020202020204" pitchFamily="34" charset="0"/>
                <a:ea typeface="黑体" panose="02010609060101010101" pitchFamily="49" charset="-122"/>
              </a:defRPr>
            </a:lvl5pPr>
            <a:lvl6pPr marL="25130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6pPr>
            <a:lvl7pPr marL="29702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7pPr>
            <a:lvl8pPr marL="34274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8pPr>
            <a:lvl9pPr marL="3884613" indent="-227013" defTabSz="911225" eaLnBrk="0" fontAlgn="base" hangingPunct="0">
              <a:spcBef>
                <a:spcPct val="20000"/>
              </a:spcBef>
              <a:spcAft>
                <a:spcPct val="0"/>
              </a:spcAft>
              <a:buChar char="»"/>
              <a:defRPr sz="2000" b="1">
                <a:solidFill>
                  <a:srgbClr val="336699"/>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微软雅黑" panose="020B0503020204020204" pitchFamily="34" charset="-122"/>
                <a:ea typeface="微软雅黑" panose="020B0503020204020204" pitchFamily="34" charset="-122"/>
              </a:rPr>
              <a:t>思考：如何赢得更高的分数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4CEFF-53D1-496F-9239-DC1722D8E448}"/>
              </a:ext>
            </a:extLst>
          </p:cNvPr>
          <p:cNvSpPr>
            <a:spLocks noGrp="1"/>
          </p:cNvSpPr>
          <p:nvPr>
            <p:ph type="title"/>
          </p:nvPr>
        </p:nvSpPr>
        <p:spPr>
          <a:xfrm>
            <a:off x="467544" y="618240"/>
            <a:ext cx="7886700" cy="994172"/>
          </a:xfrm>
        </p:spPr>
        <p:txBody>
          <a:bodyPr/>
          <a:lstStyle/>
          <a:p>
            <a:r>
              <a:rPr lang="en-US" altLang="zh-CN" b="1" dirty="0">
                <a:solidFill>
                  <a:srgbClr val="FF0000"/>
                </a:solidFill>
              </a:rPr>
              <a:t>《</a:t>
            </a:r>
            <a:r>
              <a:rPr lang="zh-CN" altLang="en-US" b="1" dirty="0">
                <a:solidFill>
                  <a:srgbClr val="FF0000"/>
                </a:solidFill>
              </a:rPr>
              <a:t>玩具秋千</a:t>
            </a:r>
            <a:r>
              <a:rPr lang="en-US" altLang="zh-CN" b="1" dirty="0">
                <a:solidFill>
                  <a:srgbClr val="FF0000"/>
                </a:solidFill>
              </a:rPr>
              <a:t>》</a:t>
            </a:r>
            <a:r>
              <a:rPr lang="zh-CN" altLang="en-US" b="1" dirty="0">
                <a:solidFill>
                  <a:srgbClr val="FF0000"/>
                </a:solidFill>
              </a:rPr>
              <a:t>带来的思考</a:t>
            </a:r>
          </a:p>
        </p:txBody>
      </p:sp>
      <p:sp>
        <p:nvSpPr>
          <p:cNvPr id="3" name="内容占位符 2">
            <a:extLst>
              <a:ext uri="{FF2B5EF4-FFF2-40B4-BE49-F238E27FC236}">
                <a16:creationId xmlns:a16="http://schemas.microsoft.com/office/drawing/2014/main" id="{E10128CC-7F35-4C04-94FA-FA85354A44B3}"/>
              </a:ext>
            </a:extLst>
          </p:cNvPr>
          <p:cNvSpPr>
            <a:spLocks noGrp="1"/>
          </p:cNvSpPr>
          <p:nvPr>
            <p:ph idx="1"/>
          </p:nvPr>
        </p:nvSpPr>
        <p:spPr/>
        <p:txBody>
          <a:bodyPr/>
          <a:lstStyle/>
          <a:p>
            <a:r>
              <a:rPr lang="zh-CN" altLang="en-US" dirty="0">
                <a:solidFill>
                  <a:srgbClr val="002060"/>
                </a:solidFill>
              </a:rPr>
              <a:t>考验两组是如何协作和配合的？</a:t>
            </a:r>
            <a:endParaRPr lang="en-US" altLang="zh-CN" dirty="0">
              <a:solidFill>
                <a:srgbClr val="002060"/>
              </a:solidFill>
            </a:endParaRPr>
          </a:p>
          <a:p>
            <a:r>
              <a:rPr lang="zh-CN" altLang="en-US" dirty="0">
                <a:solidFill>
                  <a:srgbClr val="002060"/>
                </a:solidFill>
              </a:rPr>
              <a:t>这个场景工作中有吗？</a:t>
            </a:r>
            <a:endParaRPr lang="en-US" altLang="zh-CN" dirty="0">
              <a:solidFill>
                <a:srgbClr val="002060"/>
              </a:solidFill>
            </a:endParaRPr>
          </a:p>
          <a:p>
            <a:r>
              <a:rPr lang="zh-CN" altLang="en-US" dirty="0">
                <a:solidFill>
                  <a:srgbClr val="002060"/>
                </a:solidFill>
              </a:rPr>
              <a:t>我们遇到了什么麻烦？</a:t>
            </a:r>
            <a:endParaRPr lang="en-US" altLang="zh-CN" dirty="0">
              <a:solidFill>
                <a:srgbClr val="002060"/>
              </a:solidFill>
            </a:endParaRPr>
          </a:p>
          <a:p>
            <a:r>
              <a:rPr lang="zh-CN" altLang="en-US" dirty="0">
                <a:solidFill>
                  <a:srgbClr val="002060"/>
                </a:solidFill>
              </a:rPr>
              <a:t>这些麻烦是如何决解的？</a:t>
            </a:r>
          </a:p>
        </p:txBody>
      </p:sp>
    </p:spTree>
    <p:extLst>
      <p:ext uri="{BB962C8B-B14F-4D97-AF65-F5344CB8AC3E}">
        <p14:creationId xmlns:p14="http://schemas.microsoft.com/office/powerpoint/2010/main" val="3391986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94EA3-E3F0-4B6D-8B12-B965777584EA}"/>
              </a:ext>
            </a:extLst>
          </p:cNvPr>
          <p:cNvSpPr>
            <a:spLocks noGrp="1"/>
          </p:cNvSpPr>
          <p:nvPr>
            <p:ph type="title"/>
          </p:nvPr>
        </p:nvSpPr>
        <p:spPr>
          <a:xfrm>
            <a:off x="1486496" y="1322785"/>
            <a:ext cx="6172200" cy="857250"/>
          </a:xfrm>
        </p:spPr>
        <p:txBody>
          <a:bodyPr/>
          <a:lstStyle/>
          <a:p>
            <a:pPr>
              <a:defRPr/>
            </a:pPr>
            <a:r>
              <a:rPr lang="zh-CN" altLang="en-US" b="1" dirty="0">
                <a:solidFill>
                  <a:srgbClr val="C00000"/>
                </a:solidFill>
                <a:latin typeface="+mn-lt"/>
                <a:ea typeface="微软雅黑" panose="020B0503020204020204" pitchFamily="34" charset="-122"/>
              </a:rPr>
              <a:t>活动研讨</a:t>
            </a:r>
          </a:p>
        </p:txBody>
      </p:sp>
      <p:sp>
        <p:nvSpPr>
          <p:cNvPr id="23555" name="内容占位符 2">
            <a:extLst>
              <a:ext uri="{FF2B5EF4-FFF2-40B4-BE49-F238E27FC236}">
                <a16:creationId xmlns:a16="http://schemas.microsoft.com/office/drawing/2014/main" id="{CC1D8F90-73B1-4560-8ABB-868105661E8C}"/>
              </a:ext>
            </a:extLst>
          </p:cNvPr>
          <p:cNvSpPr>
            <a:spLocks noGrp="1"/>
          </p:cNvSpPr>
          <p:nvPr>
            <p:ph idx="1"/>
          </p:nvPr>
        </p:nvSpPr>
        <p:spPr>
          <a:xfrm>
            <a:off x="1122164" y="2132411"/>
            <a:ext cx="7047309" cy="3868340"/>
          </a:xfrm>
        </p:spPr>
        <p:txBody>
          <a:bodyPr>
            <a:normAutofit fontScale="92500" lnSpcReduction="10000"/>
          </a:bodyPr>
          <a:lstStyle/>
          <a:p>
            <a:pPr>
              <a:lnSpc>
                <a:spcPct val="120000"/>
              </a:lnSpc>
              <a:spcBef>
                <a:spcPct val="0"/>
              </a:spcBef>
              <a:spcAft>
                <a:spcPts val="450"/>
              </a:spcAft>
            </a:pPr>
            <a:r>
              <a:rPr lang="zh-CN" altLang="en-US" dirty="0">
                <a:solidFill>
                  <a:srgbClr val="002060"/>
                </a:solidFill>
                <a:ea typeface="微软雅黑" panose="020B0503020204020204" pitchFamily="34" charset="-122"/>
              </a:rPr>
              <a:t>请从小组得分中分析如何通过有效沟通完成任务</a:t>
            </a:r>
            <a:endParaRPr lang="en-US" altLang="zh-CN" dirty="0">
              <a:solidFill>
                <a:srgbClr val="002060"/>
              </a:solidFill>
              <a:ea typeface="微软雅黑" panose="020B0503020204020204" pitchFamily="34" charset="-122"/>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你们是怎么理解各自的角色和任务的？</a:t>
            </a:r>
            <a:endParaRPr lang="en-US" altLang="zh-CN" sz="2400" dirty="0">
              <a:solidFill>
                <a:srgbClr val="002060"/>
              </a:solidFill>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互为设计和执行的角色需要什么样的沟通？</a:t>
            </a:r>
            <a:endParaRPr lang="en-US" altLang="zh-CN" sz="2400" dirty="0">
              <a:solidFill>
                <a:srgbClr val="002060"/>
              </a:solidFill>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请老师传递额外信息的机会意味着什么？</a:t>
            </a:r>
            <a:endParaRPr lang="en-US" altLang="zh-CN" sz="2400" dirty="0">
              <a:solidFill>
                <a:srgbClr val="002060"/>
              </a:solidFill>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如何传递信息可以更好地完成任务？</a:t>
            </a:r>
            <a:endParaRPr lang="en-US" altLang="zh-CN" sz="2400" dirty="0">
              <a:solidFill>
                <a:srgbClr val="002060"/>
              </a:solidFill>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收集什么样的信息可以更好地完成任务？</a:t>
            </a:r>
            <a:endParaRPr lang="en-US" altLang="zh-CN" sz="2400" dirty="0">
              <a:solidFill>
                <a:srgbClr val="002060"/>
              </a:solidFill>
            </a:endParaRPr>
          </a:p>
          <a:p>
            <a:pPr lvl="1">
              <a:lnSpc>
                <a:spcPct val="120000"/>
              </a:lnSpc>
              <a:spcBef>
                <a:spcPct val="0"/>
              </a:spcBef>
              <a:spcAft>
                <a:spcPts val="450"/>
              </a:spcAft>
              <a:buFont typeface="Wingdings" panose="05000000000000000000" pitchFamily="2" charset="2"/>
              <a:buChar char="Ø"/>
            </a:pPr>
            <a:r>
              <a:rPr lang="zh-CN" altLang="en-US" sz="2400" dirty="0">
                <a:solidFill>
                  <a:srgbClr val="002060"/>
                </a:solidFill>
              </a:rPr>
              <a:t>反馈信息对于完成任务有什么作用？</a:t>
            </a:r>
            <a:endParaRPr lang="en-US" altLang="zh-CN" sz="2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down)">
                                      <p:cBhvr>
                                        <p:cTn id="7" dur="500"/>
                                        <p:tgtEl>
                                          <p:spTgt spid="2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wipe(down)">
                                      <p:cBhvr>
                                        <p:cTn id="12" dur="500"/>
                                        <p:tgtEl>
                                          <p:spTgt spid="2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wipe(down)">
                                      <p:cBhvr>
                                        <p:cTn id="17" dur="500"/>
                                        <p:tgtEl>
                                          <p:spTgt spid="2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wipe(down)">
                                      <p:cBhvr>
                                        <p:cTn id="22" dur="500"/>
                                        <p:tgtEl>
                                          <p:spTgt spid="23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wipe(down)">
                                      <p:cBhvr>
                                        <p:cTn id="27" dur="500"/>
                                        <p:tgtEl>
                                          <p:spTgt spid="23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3555">
                                            <p:txEl>
                                              <p:pRg st="6" end="6"/>
                                            </p:txEl>
                                          </p:spTgt>
                                        </p:tgtEl>
                                        <p:attrNameLst>
                                          <p:attrName>style.visibility</p:attrName>
                                        </p:attrNameLst>
                                      </p:cBhvr>
                                      <p:to>
                                        <p:strVal val="visible"/>
                                      </p:to>
                                    </p:set>
                                    <p:animEffect transition="in" filter="wipe(down)">
                                      <p:cBhvr>
                                        <p:cTn id="32"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41D31-FA5F-49E3-9EBC-F345D471FE0F}"/>
              </a:ext>
            </a:extLst>
          </p:cNvPr>
          <p:cNvSpPr>
            <a:spLocks noGrp="1"/>
          </p:cNvSpPr>
          <p:nvPr>
            <p:ph type="title"/>
          </p:nvPr>
        </p:nvSpPr>
        <p:spPr>
          <a:xfrm>
            <a:off x="1486496" y="1437085"/>
            <a:ext cx="6172200" cy="857250"/>
          </a:xfrm>
        </p:spPr>
        <p:txBody>
          <a:bodyPr/>
          <a:lstStyle/>
          <a:p>
            <a:pPr>
              <a:defRPr/>
            </a:pPr>
            <a:r>
              <a:rPr lang="zh-CN" altLang="en-US" b="1" dirty="0">
                <a:solidFill>
                  <a:srgbClr val="C00000"/>
                </a:solidFill>
                <a:latin typeface="+mn-lt"/>
                <a:ea typeface="微软雅黑" panose="020B0503020204020204" pitchFamily="34" charset="-122"/>
              </a:rPr>
              <a:t>活动反思</a:t>
            </a:r>
          </a:p>
        </p:txBody>
      </p:sp>
      <p:sp>
        <p:nvSpPr>
          <p:cNvPr id="24579" name="内容占位符 2">
            <a:extLst>
              <a:ext uri="{FF2B5EF4-FFF2-40B4-BE49-F238E27FC236}">
                <a16:creationId xmlns:a16="http://schemas.microsoft.com/office/drawing/2014/main" id="{B59EF069-2149-45D1-BA85-D98404998A55}"/>
              </a:ext>
            </a:extLst>
          </p:cNvPr>
          <p:cNvSpPr>
            <a:spLocks noGrp="1"/>
          </p:cNvSpPr>
          <p:nvPr>
            <p:ph idx="1"/>
          </p:nvPr>
        </p:nvSpPr>
        <p:spPr>
          <a:xfrm>
            <a:off x="1440062" y="2240757"/>
            <a:ext cx="6318647" cy="3246835"/>
          </a:xfrm>
        </p:spPr>
        <p:txBody>
          <a:bodyPr>
            <a:normAutofit fontScale="85000" lnSpcReduction="20000"/>
          </a:bodyPr>
          <a:lstStyle/>
          <a:p>
            <a:pPr>
              <a:lnSpc>
                <a:spcPct val="150000"/>
              </a:lnSpc>
              <a:spcBef>
                <a:spcPct val="0"/>
              </a:spcBef>
              <a:spcAft>
                <a:spcPts val="450"/>
              </a:spcAft>
            </a:pPr>
            <a:r>
              <a:rPr lang="zh-CN" altLang="en-US" dirty="0">
                <a:ea typeface="微软雅黑" panose="020B0503020204020204" pitchFamily="34" charset="-122"/>
              </a:rPr>
              <a:t>从活动中对管理工作中的沟通有什么发现？</a:t>
            </a:r>
            <a:endParaRPr lang="en-US" altLang="zh-CN" dirty="0">
              <a:ea typeface="微软雅黑" panose="020B0503020204020204" pitchFamily="34" charset="-122"/>
            </a:endParaRPr>
          </a:p>
          <a:p>
            <a:pPr lvl="1">
              <a:lnSpc>
                <a:spcPct val="150000"/>
              </a:lnSpc>
              <a:spcBef>
                <a:spcPct val="0"/>
              </a:spcBef>
              <a:spcAft>
                <a:spcPts val="450"/>
              </a:spcAft>
              <a:buFont typeface="Wingdings" panose="05000000000000000000" pitchFamily="2" charset="2"/>
              <a:buChar char="Ø"/>
            </a:pPr>
            <a:r>
              <a:rPr lang="zh-CN" altLang="en-US" sz="2400" dirty="0"/>
              <a:t>沟通的目的是什么？是为了传递信息吗？</a:t>
            </a:r>
            <a:endParaRPr lang="en-US" altLang="zh-CN" sz="2400" dirty="0"/>
          </a:p>
          <a:p>
            <a:pPr lvl="1">
              <a:lnSpc>
                <a:spcPct val="150000"/>
              </a:lnSpc>
              <a:spcBef>
                <a:spcPct val="0"/>
              </a:spcBef>
              <a:spcAft>
                <a:spcPts val="450"/>
              </a:spcAft>
              <a:buFont typeface="Wingdings" panose="05000000000000000000" pitchFamily="2" charset="2"/>
              <a:buChar char="Ø"/>
            </a:pPr>
            <a:r>
              <a:rPr lang="zh-CN" altLang="en-US" sz="2400" dirty="0"/>
              <a:t>有效沟通须把握哪些主要环节？</a:t>
            </a:r>
            <a:endParaRPr lang="en-US" altLang="zh-CN" sz="2400" dirty="0"/>
          </a:p>
          <a:p>
            <a:pPr lvl="1">
              <a:lnSpc>
                <a:spcPct val="150000"/>
              </a:lnSpc>
              <a:spcBef>
                <a:spcPct val="0"/>
              </a:spcBef>
              <a:spcAft>
                <a:spcPts val="450"/>
              </a:spcAft>
              <a:buFont typeface="Wingdings" panose="05000000000000000000" pitchFamily="2" charset="2"/>
              <a:buChar char="Ø"/>
            </a:pPr>
            <a:r>
              <a:rPr lang="zh-CN" altLang="en-US" sz="2400" dirty="0"/>
              <a:t>沟通策略运用的重点是什么？</a:t>
            </a:r>
            <a:endParaRPr lang="en-US" altLang="zh-CN" sz="2400" dirty="0"/>
          </a:p>
          <a:p>
            <a:pPr lvl="1">
              <a:lnSpc>
                <a:spcPct val="150000"/>
              </a:lnSpc>
              <a:spcBef>
                <a:spcPct val="0"/>
              </a:spcBef>
              <a:spcAft>
                <a:spcPts val="450"/>
              </a:spcAft>
              <a:buFont typeface="Wingdings" panose="05000000000000000000" pitchFamily="2" charset="2"/>
              <a:buChar char="Ø"/>
            </a:pPr>
            <a:r>
              <a:rPr lang="zh-CN" altLang="en-US" sz="2400" dirty="0"/>
              <a:t>沟通者应扮演的角色？</a:t>
            </a:r>
            <a:endParaRPr lang="en-US" altLang="zh-CN" sz="2400" dirty="0"/>
          </a:p>
          <a:p>
            <a:pPr lvl="1">
              <a:lnSpc>
                <a:spcPct val="150000"/>
              </a:lnSpc>
              <a:spcBef>
                <a:spcPct val="0"/>
              </a:spcBef>
              <a:spcAft>
                <a:spcPts val="450"/>
              </a:spcAft>
              <a:buFont typeface="Wingdings" panose="05000000000000000000" pitchFamily="2" charset="2"/>
              <a:buChar char="Ø"/>
            </a:pPr>
            <a:endParaRPr lang="en-US" altLang="zh-CN" sz="2400" dirty="0">
              <a:solidFill>
                <a:srgbClr val="C00000"/>
              </a:solidFill>
            </a:endParaRPr>
          </a:p>
          <a:p>
            <a:pPr lvl="1">
              <a:lnSpc>
                <a:spcPct val="150000"/>
              </a:lnSpc>
              <a:spcBef>
                <a:spcPct val="0"/>
              </a:spcBef>
              <a:spcAft>
                <a:spcPts val="450"/>
              </a:spcAft>
              <a:buFont typeface="Wingdings" panose="05000000000000000000" pitchFamily="2" charset="2"/>
              <a:buChar char="Ø"/>
            </a:pPr>
            <a:endParaRPr lang="en-US" altLang="zh-CN" sz="2400" dirty="0">
              <a:solidFill>
                <a:srgbClr val="C00000"/>
              </a:solidFill>
            </a:endParaRPr>
          </a:p>
          <a:p>
            <a:pPr lvl="1">
              <a:lnSpc>
                <a:spcPct val="150000"/>
              </a:lnSpc>
              <a:spcBef>
                <a:spcPct val="0"/>
              </a:spcBef>
              <a:spcAft>
                <a:spcPts val="450"/>
              </a:spcAft>
              <a:buFont typeface="Wingdings" panose="05000000000000000000" pitchFamily="2" charset="2"/>
              <a:buChar char="Ø"/>
            </a:pPr>
            <a:endParaRPr lang="en-US" altLang="zh-CN" sz="2400" dirty="0">
              <a:solidFill>
                <a:srgbClr val="C00000"/>
              </a:solidFill>
            </a:endParaRPr>
          </a:p>
          <a:p>
            <a:pPr lvl="1">
              <a:lnSpc>
                <a:spcPct val="150000"/>
              </a:lnSpc>
              <a:spcBef>
                <a:spcPct val="0"/>
              </a:spcBef>
              <a:spcAft>
                <a:spcPts val="450"/>
              </a:spcAft>
              <a:buFont typeface="Wingdings" panose="05000000000000000000" pitchFamily="2" charset="2"/>
              <a:buChar char="Ø"/>
            </a:pPr>
            <a:endParaRPr lang="en-US" altLang="zh-CN" sz="2400" dirty="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A6AF5300-93A5-4CEB-BB7E-25F3580B3FD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0000"/>
          </a:bodyPr>
          <a:lstStyle/>
          <a:p>
            <a:r>
              <a:rPr lang="zh-CN" altLang="en-US" b="1" dirty="0">
                <a:solidFill>
                  <a:srgbClr val="C00000"/>
                </a:solidFill>
              </a:rPr>
              <a:t>这样可以避免“重做”的风险</a:t>
            </a:r>
            <a:br>
              <a:rPr lang="en-US" altLang="zh-CN" dirty="0"/>
            </a:br>
            <a:endParaRPr lang="zh-CN" altLang="en-US" dirty="0"/>
          </a:p>
        </p:txBody>
      </p:sp>
      <p:sp>
        <p:nvSpPr>
          <p:cNvPr id="26627" name="内容占位符 2">
            <a:extLst>
              <a:ext uri="{FF2B5EF4-FFF2-40B4-BE49-F238E27FC236}">
                <a16:creationId xmlns:a16="http://schemas.microsoft.com/office/drawing/2014/main" id="{B2F29E52-C5B0-462C-96F4-1F97693EE38A}"/>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marL="0" indent="0">
              <a:buNone/>
            </a:pPr>
            <a:r>
              <a:rPr lang="zh-CN" altLang="en-US" dirty="0">
                <a:solidFill>
                  <a:srgbClr val="7030A0"/>
                </a:solidFill>
              </a:rPr>
              <a:t>工具：交代任务五步法</a:t>
            </a:r>
            <a:endParaRPr lang="en-US" altLang="zh-CN" dirty="0">
              <a:solidFill>
                <a:srgbClr val="7030A0"/>
              </a:solidFill>
            </a:endParaRPr>
          </a:p>
          <a:p>
            <a:pPr marL="0" indent="0">
              <a:buNone/>
            </a:pPr>
            <a:r>
              <a:rPr lang="en-US" altLang="zh-CN" dirty="0">
                <a:solidFill>
                  <a:srgbClr val="7030A0"/>
                </a:solidFill>
              </a:rPr>
              <a:t>1</a:t>
            </a:r>
            <a:r>
              <a:rPr lang="zh-CN" altLang="en-US" dirty="0">
                <a:solidFill>
                  <a:srgbClr val="7030A0"/>
                </a:solidFill>
              </a:rPr>
              <a:t>、交代清楚</a:t>
            </a:r>
            <a:endParaRPr lang="en-US" altLang="zh-CN" dirty="0">
              <a:solidFill>
                <a:srgbClr val="7030A0"/>
              </a:solidFill>
            </a:endParaRPr>
          </a:p>
          <a:p>
            <a:pPr marL="0" indent="0">
              <a:buNone/>
            </a:pPr>
            <a:r>
              <a:rPr lang="en-US" altLang="zh-CN" dirty="0">
                <a:solidFill>
                  <a:srgbClr val="7030A0"/>
                </a:solidFill>
              </a:rPr>
              <a:t>2</a:t>
            </a:r>
            <a:r>
              <a:rPr lang="zh-CN" altLang="en-US" dirty="0">
                <a:solidFill>
                  <a:srgbClr val="7030A0"/>
                </a:solidFill>
              </a:rPr>
              <a:t>、要求下属重复</a:t>
            </a:r>
            <a:endParaRPr lang="en-US" altLang="zh-CN" dirty="0">
              <a:solidFill>
                <a:srgbClr val="7030A0"/>
              </a:solidFill>
            </a:endParaRPr>
          </a:p>
          <a:p>
            <a:pPr marL="0" indent="0">
              <a:buNone/>
            </a:pPr>
            <a:r>
              <a:rPr lang="en-US" altLang="zh-CN" dirty="0">
                <a:solidFill>
                  <a:srgbClr val="7030A0"/>
                </a:solidFill>
              </a:rPr>
              <a:t>3</a:t>
            </a:r>
            <a:r>
              <a:rPr lang="zh-CN" altLang="en-US" dirty="0">
                <a:solidFill>
                  <a:srgbClr val="7030A0"/>
                </a:solidFill>
              </a:rPr>
              <a:t>、问下属此项任务的目的理解</a:t>
            </a:r>
            <a:endParaRPr lang="en-US" altLang="zh-CN" dirty="0">
              <a:solidFill>
                <a:srgbClr val="7030A0"/>
              </a:solidFill>
            </a:endParaRPr>
          </a:p>
          <a:p>
            <a:pPr marL="0" indent="0">
              <a:buNone/>
            </a:pPr>
            <a:r>
              <a:rPr lang="en-US" altLang="zh-CN" dirty="0">
                <a:solidFill>
                  <a:srgbClr val="7030A0"/>
                </a:solidFill>
              </a:rPr>
              <a:t>4</a:t>
            </a:r>
            <a:r>
              <a:rPr lang="zh-CN" altLang="en-US" dirty="0">
                <a:solidFill>
                  <a:srgbClr val="7030A0"/>
                </a:solidFill>
              </a:rPr>
              <a:t>、应急预案</a:t>
            </a:r>
            <a:endParaRPr lang="en-US" altLang="zh-CN" dirty="0">
              <a:solidFill>
                <a:srgbClr val="7030A0"/>
              </a:solidFill>
            </a:endParaRPr>
          </a:p>
          <a:p>
            <a:pPr marL="0" indent="0">
              <a:buNone/>
            </a:pPr>
            <a:r>
              <a:rPr lang="en-US" altLang="zh-CN" dirty="0">
                <a:solidFill>
                  <a:srgbClr val="7030A0"/>
                </a:solidFill>
              </a:rPr>
              <a:t>5</a:t>
            </a:r>
            <a:r>
              <a:rPr lang="zh-CN" altLang="en-US" dirty="0">
                <a:solidFill>
                  <a:srgbClr val="7030A0"/>
                </a:solidFill>
              </a:rPr>
              <a:t>、要求下属提出自己的见解。</a:t>
            </a:r>
            <a:endParaRPr lang="en-US" altLang="zh-CN" dirty="0">
              <a:solidFill>
                <a:srgbClr val="7030A0"/>
              </a:solidFill>
            </a:endParaRPr>
          </a:p>
          <a:p>
            <a:pPr marL="0" indent="0">
              <a:buNone/>
            </a:pPr>
            <a:endParaRPr lang="en-US" altLang="zh-CN" dirty="0">
              <a:solidFill>
                <a:srgbClr val="7030A0"/>
              </a:solidFill>
            </a:endParaRPr>
          </a:p>
          <a:p>
            <a:pPr marL="0" indent="0">
              <a:buNone/>
            </a:pPr>
            <a:endParaRPr lang="en-US" altLang="zh-CN" dirty="0">
              <a:solidFill>
                <a:srgbClr val="7030A0"/>
              </a:solidFill>
            </a:endParaRPr>
          </a:p>
          <a:p>
            <a:pPr marL="0" indent="0">
              <a:buNone/>
            </a:pP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DF0B7-561F-4CED-A56D-9E6C1FFE6A2F}"/>
              </a:ext>
            </a:extLst>
          </p:cNvPr>
          <p:cNvSpPr>
            <a:spLocks noGrp="1"/>
          </p:cNvSpPr>
          <p:nvPr>
            <p:ph type="title"/>
          </p:nvPr>
        </p:nvSpPr>
        <p:spPr>
          <a:xfrm>
            <a:off x="468151" y="1369276"/>
            <a:ext cx="8416792" cy="994172"/>
          </a:xfrm>
        </p:spPr>
        <p:txBody>
          <a:bodyPr/>
          <a:lstStyle/>
          <a:p>
            <a:r>
              <a:rPr lang="zh-CN" altLang="en-US" b="1" dirty="0">
                <a:solidFill>
                  <a:srgbClr val="FF0000"/>
                </a:solidFill>
              </a:rPr>
              <a:t>用六顶思考帽工具获得决策</a:t>
            </a:r>
          </a:p>
        </p:txBody>
      </p:sp>
      <p:sp>
        <p:nvSpPr>
          <p:cNvPr id="3" name="内容占位符 2">
            <a:extLst>
              <a:ext uri="{FF2B5EF4-FFF2-40B4-BE49-F238E27FC236}">
                <a16:creationId xmlns:a16="http://schemas.microsoft.com/office/drawing/2014/main" id="{9378FABD-E54E-430E-A6C6-B49D76CAD218}"/>
              </a:ext>
            </a:extLst>
          </p:cNvPr>
          <p:cNvSpPr>
            <a:spLocks noGrp="1"/>
          </p:cNvSpPr>
          <p:nvPr>
            <p:ph idx="1"/>
          </p:nvPr>
        </p:nvSpPr>
        <p:spPr>
          <a:xfrm>
            <a:off x="300123" y="2431798"/>
            <a:ext cx="7886700" cy="3263504"/>
          </a:xfrm>
        </p:spPr>
        <p:txBody>
          <a:bodyPr/>
          <a:lstStyle/>
          <a:p>
            <a:r>
              <a:rPr lang="zh-CN" altLang="en-US" dirty="0"/>
              <a:t>单独使用</a:t>
            </a:r>
            <a:endParaRPr lang="en-US" altLang="zh-CN" dirty="0"/>
          </a:p>
          <a:p>
            <a:r>
              <a:rPr lang="zh-CN" altLang="en-US" dirty="0"/>
              <a:t>系列使用</a:t>
            </a:r>
            <a:endParaRPr lang="en-US" altLang="zh-CN" dirty="0"/>
          </a:p>
        </p:txBody>
      </p:sp>
    </p:spTree>
    <p:extLst>
      <p:ext uri="{BB962C8B-B14F-4D97-AF65-F5344CB8AC3E}">
        <p14:creationId xmlns:p14="http://schemas.microsoft.com/office/powerpoint/2010/main" val="306326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b="1" dirty="0">
                <a:solidFill>
                  <a:srgbClr val="FF0000"/>
                </a:solidFill>
              </a:rPr>
              <a:t> </a:t>
            </a:r>
            <a:r>
              <a:rPr lang="zh-CN" altLang="en-US" b="1" dirty="0">
                <a:solidFill>
                  <a:srgbClr val="FF0000"/>
                </a:solidFill>
              </a:rPr>
              <a:t>实现大格局的途径</a:t>
            </a:r>
          </a:p>
        </p:txBody>
      </p:sp>
      <p:sp>
        <p:nvSpPr>
          <p:cNvPr id="88067" name="Rectangle 3"/>
          <p:cNvSpPr>
            <a:spLocks noGrp="1" noChangeArrowheads="1"/>
          </p:cNvSpPr>
          <p:nvPr>
            <p:ph type="body" idx="1"/>
          </p:nvPr>
        </p:nvSpPr>
        <p:spPr/>
        <p:txBody>
          <a:bodyPr/>
          <a:lstStyle/>
          <a:p>
            <a:pPr>
              <a:buFontTx/>
              <a:buNone/>
            </a:pPr>
            <a:r>
              <a:rPr lang="en-US" altLang="zh-CN"/>
              <a:t>          </a:t>
            </a:r>
            <a:r>
              <a:rPr lang="zh-CN" altLang="en-US"/>
              <a:t>格局不是先天性的东西，和你目前的人生环境也没有必然的联系，格局是一个人对自己人生坐标的定位，只要我们能够调整心态，就一定能够为自己建立一个大的格局。知识和技能是内力，合适的平台和丰厚的人脉是羽翼，如果你能够充分利用这一切资源，让自己的每一天都处于一个上升的阶梯上，那么，未来的大格局与大发展将不仅仅只是一个梦想。</a:t>
            </a:r>
          </a:p>
        </p:txBody>
      </p:sp>
    </p:spTree>
    <p:extLst>
      <p:ext uri="{BB962C8B-B14F-4D97-AF65-F5344CB8AC3E}">
        <p14:creationId xmlns:p14="http://schemas.microsoft.com/office/powerpoint/2010/main" val="9323753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1D5EA-E9DA-4D40-B5DD-4175C0F830F7}"/>
              </a:ext>
            </a:extLst>
          </p:cNvPr>
          <p:cNvSpPr>
            <a:spLocks noGrp="1"/>
          </p:cNvSpPr>
          <p:nvPr>
            <p:ph type="title"/>
          </p:nvPr>
        </p:nvSpPr>
        <p:spPr/>
        <p:txBody>
          <a:bodyPr>
            <a:normAutofit fontScale="90000"/>
          </a:bodyPr>
          <a:lstStyle/>
          <a:p>
            <a:r>
              <a:rPr lang="zh-CN" altLang="en-US" b="1" dirty="0">
                <a:solidFill>
                  <a:srgbClr val="FF0000"/>
                </a:solidFill>
              </a:rPr>
              <a:t>单独使用</a:t>
            </a:r>
            <a:br>
              <a:rPr lang="en-US" altLang="zh-CN" dirty="0"/>
            </a:br>
            <a:endParaRPr lang="zh-CN" altLang="en-US" dirty="0"/>
          </a:p>
        </p:txBody>
      </p:sp>
      <p:sp>
        <p:nvSpPr>
          <p:cNvPr id="3" name="内容占位符 2">
            <a:extLst>
              <a:ext uri="{FF2B5EF4-FFF2-40B4-BE49-F238E27FC236}">
                <a16:creationId xmlns:a16="http://schemas.microsoft.com/office/drawing/2014/main" id="{764F71BA-7E13-4B78-B01D-104D2FD0D32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18DB29C-19F2-4BBF-B35E-F262F31070D5}"/>
              </a:ext>
            </a:extLst>
          </p:cNvPr>
          <p:cNvPicPr>
            <a:picLocks noChangeAspect="1"/>
          </p:cNvPicPr>
          <p:nvPr/>
        </p:nvPicPr>
        <p:blipFill>
          <a:blip r:embed="rId2"/>
          <a:stretch>
            <a:fillRect/>
          </a:stretch>
        </p:blipFill>
        <p:spPr>
          <a:xfrm>
            <a:off x="57611" y="2004713"/>
            <a:ext cx="8939921" cy="4001132"/>
          </a:xfrm>
          <a:prstGeom prst="rect">
            <a:avLst/>
          </a:prstGeom>
        </p:spPr>
      </p:pic>
    </p:spTree>
    <p:extLst>
      <p:ext uri="{BB962C8B-B14F-4D97-AF65-F5344CB8AC3E}">
        <p14:creationId xmlns:p14="http://schemas.microsoft.com/office/powerpoint/2010/main" val="976421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A8FFAF2-9F77-40AA-A581-C321D0414BF3}"/>
              </a:ext>
            </a:extLst>
          </p:cNvPr>
          <p:cNvPicPr>
            <a:picLocks noChangeAspect="1"/>
          </p:cNvPicPr>
          <p:nvPr/>
        </p:nvPicPr>
        <p:blipFill>
          <a:blip r:embed="rId2"/>
          <a:stretch>
            <a:fillRect/>
          </a:stretch>
        </p:blipFill>
        <p:spPr>
          <a:xfrm>
            <a:off x="-32852" y="1443195"/>
            <a:ext cx="9144000" cy="4557555"/>
          </a:xfrm>
          <a:prstGeom prst="rect">
            <a:avLst/>
          </a:prstGeom>
        </p:spPr>
      </p:pic>
      <p:sp>
        <p:nvSpPr>
          <p:cNvPr id="2" name="标题 1">
            <a:extLst>
              <a:ext uri="{FF2B5EF4-FFF2-40B4-BE49-F238E27FC236}">
                <a16:creationId xmlns:a16="http://schemas.microsoft.com/office/drawing/2014/main" id="{AA1E9BDC-CF99-4646-8DB0-23D1DF33CCBE}"/>
              </a:ext>
            </a:extLst>
          </p:cNvPr>
          <p:cNvSpPr>
            <a:spLocks noGrp="1"/>
          </p:cNvSpPr>
          <p:nvPr>
            <p:ph type="title"/>
          </p:nvPr>
        </p:nvSpPr>
        <p:spPr/>
        <p:txBody>
          <a:bodyPr/>
          <a:lstStyle/>
          <a:p>
            <a:r>
              <a:rPr lang="zh-CN" altLang="en-US" b="1" dirty="0">
                <a:solidFill>
                  <a:srgbClr val="FF0000"/>
                </a:solidFill>
              </a:rPr>
              <a:t>系列使用</a:t>
            </a:r>
          </a:p>
        </p:txBody>
      </p:sp>
    </p:spTree>
    <p:extLst>
      <p:ext uri="{BB962C8B-B14F-4D97-AF65-F5344CB8AC3E}">
        <p14:creationId xmlns:p14="http://schemas.microsoft.com/office/powerpoint/2010/main" val="2906505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AutoShape 2">
            <a:extLst>
              <a:ext uri="{FF2B5EF4-FFF2-40B4-BE49-F238E27FC236}">
                <a16:creationId xmlns:a16="http://schemas.microsoft.com/office/drawing/2014/main" id="{6BB2AF76-D90B-429A-883F-035779A77D9F}"/>
              </a:ext>
            </a:extLst>
          </p:cNvPr>
          <p:cNvSpPr>
            <a:spLocks noChangeArrowheads="1"/>
          </p:cNvSpPr>
          <p:nvPr/>
        </p:nvSpPr>
        <p:spPr bwMode="auto">
          <a:xfrm>
            <a:off x="0" y="1268413"/>
            <a:ext cx="9144000" cy="4824412"/>
          </a:xfrm>
          <a:prstGeom prst="ribbon2">
            <a:avLst>
              <a:gd name="adj1" fmla="val 4648"/>
              <a:gd name="adj2" fmla="val 75000"/>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en-US" altLang="zh-CN"/>
          </a:p>
        </p:txBody>
      </p:sp>
      <p:sp>
        <p:nvSpPr>
          <p:cNvPr id="150531" name="Rectangle 3">
            <a:extLst>
              <a:ext uri="{FF2B5EF4-FFF2-40B4-BE49-F238E27FC236}">
                <a16:creationId xmlns:a16="http://schemas.microsoft.com/office/drawing/2014/main" id="{0E94B9E9-AB7D-4158-93BF-8459A10A88BE}"/>
              </a:ext>
            </a:extLst>
          </p:cNvPr>
          <p:cNvSpPr>
            <a:spLocks noGrp="1" noChangeArrowheads="1"/>
          </p:cNvSpPr>
          <p:nvPr>
            <p:ph type="title"/>
          </p:nvPr>
        </p:nvSpPr>
        <p:spPr/>
        <p:txBody>
          <a:bodyPr anchor="t"/>
          <a:lstStyle/>
          <a:p>
            <a:pPr eaLnBrk="1" hangingPunct="1"/>
            <a:r>
              <a:rPr lang="zh-CN" altLang="en-US" dirty="0"/>
              <a:t>你必须是个</a:t>
            </a:r>
            <a:r>
              <a:rPr lang="zh-CN" altLang="en-US" dirty="0">
                <a:latin typeface="Arial" panose="020B0604020202020204" pitchFamily="34" charset="0"/>
              </a:rPr>
              <a:t>沟通角色</a:t>
            </a:r>
            <a:endParaRPr lang="en-US" altLang="zh-CN" dirty="0">
              <a:latin typeface="Arial" panose="020B0604020202020204" pitchFamily="34" charset="0"/>
            </a:endParaRPr>
          </a:p>
        </p:txBody>
      </p:sp>
      <p:sp>
        <p:nvSpPr>
          <p:cNvPr id="307204" name="Rectangle 4">
            <a:extLst>
              <a:ext uri="{FF2B5EF4-FFF2-40B4-BE49-F238E27FC236}">
                <a16:creationId xmlns:a16="http://schemas.microsoft.com/office/drawing/2014/main" id="{639EB658-9A42-472A-A1C4-F55CA84FB25D}"/>
              </a:ext>
            </a:extLst>
          </p:cNvPr>
          <p:cNvSpPr>
            <a:spLocks noGrp="1" noChangeArrowheads="1"/>
          </p:cNvSpPr>
          <p:nvPr>
            <p:ph type="body" idx="1"/>
          </p:nvPr>
        </p:nvSpPr>
        <p:spPr>
          <a:xfrm>
            <a:off x="1116013" y="1700213"/>
            <a:ext cx="7345362" cy="3889375"/>
          </a:xfrm>
        </p:spPr>
        <p:txBody>
          <a:bodyPr anchor="ctr"/>
          <a:lstStyle/>
          <a:p>
            <a:pPr marL="609600" indent="-609600" eaLnBrk="1" hangingPunct="1"/>
            <a:r>
              <a:rPr lang="zh-CN" altLang="zh-CN" sz="3600">
                <a:solidFill>
                  <a:schemeClr val="bg2"/>
                </a:solidFill>
                <a:latin typeface="Arial" panose="020B0604020202020204" pitchFamily="34" charset="0"/>
              </a:rPr>
              <a:t>面向上级时，您是企业战略的实施者</a:t>
            </a:r>
            <a:endParaRPr lang="en-US" altLang="zh-CN" sz="3600">
              <a:solidFill>
                <a:schemeClr val="bg2"/>
              </a:solidFill>
              <a:latin typeface="Arial" panose="020B0604020202020204" pitchFamily="34" charset="0"/>
            </a:endParaRPr>
          </a:p>
          <a:p>
            <a:pPr marL="609600" indent="-609600" eaLnBrk="1" hangingPunct="1"/>
            <a:r>
              <a:rPr lang="zh-CN" altLang="zh-CN" sz="3600">
                <a:solidFill>
                  <a:schemeClr val="bg2"/>
                </a:solidFill>
                <a:latin typeface="Arial" panose="020B0604020202020204" pitchFamily="34" charset="0"/>
              </a:rPr>
              <a:t>面向下级时，您是方案的制定者与实施控制者</a:t>
            </a:r>
            <a:endParaRPr lang="en-US" altLang="zh-CN" sz="3600">
              <a:solidFill>
                <a:schemeClr val="bg2"/>
              </a:solidFill>
              <a:latin typeface="Arial" panose="020B0604020202020204" pitchFamily="34" charset="0"/>
            </a:endParaRPr>
          </a:p>
          <a:p>
            <a:pPr marL="609600" indent="-609600" eaLnBrk="1" hangingPunct="1"/>
            <a:r>
              <a:rPr lang="zh-CN" altLang="zh-CN" sz="3600">
                <a:solidFill>
                  <a:schemeClr val="bg2"/>
                </a:solidFill>
                <a:latin typeface="Arial" panose="020B0604020202020204" pitchFamily="34" charset="0"/>
              </a:rPr>
              <a:t>面向同级管理人员时，你是团队建设的主体</a:t>
            </a:r>
            <a:endParaRPr lang="en-US" altLang="zh-CN" sz="3600">
              <a:solidFill>
                <a:schemeClr val="bg2"/>
              </a:solidFill>
              <a:latin typeface="Arial" panose="020B0604020202020204" pitchFamily="34" charset="0"/>
            </a:endParaRPr>
          </a:p>
        </p:txBody>
      </p:sp>
      <p:pic>
        <p:nvPicPr>
          <p:cNvPr id="307205" name="Picture 5" descr="BD06663_">
            <a:extLst>
              <a:ext uri="{FF2B5EF4-FFF2-40B4-BE49-F238E27FC236}">
                <a16:creationId xmlns:a16="http://schemas.microsoft.com/office/drawing/2014/main" id="{19B24369-185E-41B6-B0B7-131D75254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4578350"/>
            <a:ext cx="262731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p:cTn id="7" dur="1500" decel="50000" fill="hold">
                                          <p:stCondLst>
                                            <p:cond delay="0"/>
                                          </p:stCondLst>
                                        </p:cTn>
                                        <p:tgtEl>
                                          <p:spTgt spid="307202"/>
                                        </p:tgtEl>
                                        <p:attrNameLst>
                                          <p:attrName>style.rotation</p:attrName>
                                        </p:attrNameLst>
                                      </p:cBhvr>
                                      <p:tavLst>
                                        <p:tav tm="0">
                                          <p:val>
                                            <p:fltVal val="-90"/>
                                          </p:val>
                                        </p:tav>
                                        <p:tav tm="100000">
                                          <p:val>
                                            <p:fltVal val="0"/>
                                          </p:val>
                                        </p:tav>
                                      </p:tavLst>
                                    </p:anim>
                                    <p:anim calcmode="lin" valueType="num">
                                      <p:cBhvr>
                                        <p:cTn id="8" dur="1500" decel="50000" fill="hold">
                                          <p:stCondLst>
                                            <p:cond delay="0"/>
                                          </p:stCondLst>
                                        </p:cTn>
                                        <p:tgtEl>
                                          <p:spTgt spid="307202"/>
                                        </p:tgtEl>
                                        <p:attrNameLst>
                                          <p:attrName>ppt_w</p:attrName>
                                        </p:attrNameLst>
                                      </p:cBhvr>
                                      <p:tavLst>
                                        <p:tav tm="0">
                                          <p:val>
                                            <p:strVal val="#ppt_w"/>
                                          </p:val>
                                        </p:tav>
                                        <p:tav tm="100000">
                                          <p:val>
                                            <p:strVal val="#ppt_w*.05"/>
                                          </p:val>
                                        </p:tav>
                                      </p:tavLst>
                                    </p:anim>
                                    <p:anim calcmode="lin" valueType="num">
                                      <p:cBhvr>
                                        <p:cTn id="9" dur="1500" accel="50000" fill="hold">
                                          <p:stCondLst>
                                            <p:cond delay="1500"/>
                                          </p:stCondLst>
                                        </p:cTn>
                                        <p:tgtEl>
                                          <p:spTgt spid="307202"/>
                                        </p:tgtEl>
                                        <p:attrNameLst>
                                          <p:attrName>ppt_w</p:attrName>
                                        </p:attrNameLst>
                                      </p:cBhvr>
                                      <p:tavLst>
                                        <p:tav tm="0">
                                          <p:val>
                                            <p:strVal val="#ppt_w*.05"/>
                                          </p:val>
                                        </p:tav>
                                        <p:tav tm="100000">
                                          <p:val>
                                            <p:strVal val="#ppt_w"/>
                                          </p:val>
                                        </p:tav>
                                      </p:tavLst>
                                    </p:anim>
                                    <p:anim calcmode="lin" valueType="num">
                                      <p:cBhvr>
                                        <p:cTn id="10" dur="3000" fill="hold"/>
                                        <p:tgtEl>
                                          <p:spTgt spid="307202"/>
                                        </p:tgtEl>
                                        <p:attrNameLst>
                                          <p:attrName>ppt_h</p:attrName>
                                        </p:attrNameLst>
                                      </p:cBhvr>
                                      <p:tavLst>
                                        <p:tav tm="0">
                                          <p:val>
                                            <p:strVal val="#ppt_h"/>
                                          </p:val>
                                        </p:tav>
                                        <p:tav tm="100000">
                                          <p:val>
                                            <p:strVal val="#ppt_h"/>
                                          </p:val>
                                        </p:tav>
                                      </p:tavLst>
                                    </p:anim>
                                    <p:anim calcmode="lin" valueType="num">
                                      <p:cBhvr>
                                        <p:cTn id="11" dur="1500" decel="50000" fill="hold">
                                          <p:stCondLst>
                                            <p:cond delay="0"/>
                                          </p:stCondLst>
                                        </p:cTn>
                                        <p:tgtEl>
                                          <p:spTgt spid="307202"/>
                                        </p:tgtEl>
                                        <p:attrNameLst>
                                          <p:attrName>ppt_x</p:attrName>
                                        </p:attrNameLst>
                                      </p:cBhvr>
                                      <p:tavLst>
                                        <p:tav tm="0">
                                          <p:val>
                                            <p:strVal val="#ppt_x+.4"/>
                                          </p:val>
                                        </p:tav>
                                        <p:tav tm="100000">
                                          <p:val>
                                            <p:strVal val="#ppt_x"/>
                                          </p:val>
                                        </p:tav>
                                      </p:tavLst>
                                    </p:anim>
                                    <p:anim calcmode="lin" valueType="num">
                                      <p:cBhvr>
                                        <p:cTn id="12" dur="1500" decel="50000" fill="hold">
                                          <p:stCondLst>
                                            <p:cond delay="0"/>
                                          </p:stCondLst>
                                        </p:cTn>
                                        <p:tgtEl>
                                          <p:spTgt spid="307202"/>
                                        </p:tgtEl>
                                        <p:attrNameLst>
                                          <p:attrName>ppt_y</p:attrName>
                                        </p:attrNameLst>
                                      </p:cBhvr>
                                      <p:tavLst>
                                        <p:tav tm="0">
                                          <p:val>
                                            <p:strVal val="#ppt_y-.2"/>
                                          </p:val>
                                        </p:tav>
                                        <p:tav tm="100000">
                                          <p:val>
                                            <p:strVal val="#ppt_y+.1"/>
                                          </p:val>
                                        </p:tav>
                                      </p:tavLst>
                                    </p:anim>
                                    <p:anim calcmode="lin" valueType="num">
                                      <p:cBhvr>
                                        <p:cTn id="13" dur="1500" accel="50000" fill="hold">
                                          <p:stCondLst>
                                            <p:cond delay="1500"/>
                                          </p:stCondLst>
                                        </p:cTn>
                                        <p:tgtEl>
                                          <p:spTgt spid="307202"/>
                                        </p:tgtEl>
                                        <p:attrNameLst>
                                          <p:attrName>ppt_y</p:attrName>
                                        </p:attrNameLst>
                                      </p:cBhvr>
                                      <p:tavLst>
                                        <p:tav tm="0">
                                          <p:val>
                                            <p:strVal val="#ppt_y+.1"/>
                                          </p:val>
                                        </p:tav>
                                        <p:tav tm="100000">
                                          <p:val>
                                            <p:strVal val="#ppt_y"/>
                                          </p:val>
                                        </p:tav>
                                      </p:tavLst>
                                    </p:anim>
                                    <p:animEffect transition="in" filter="fade">
                                      <p:cBhvr>
                                        <p:cTn id="14" dur="3000" decel="50000">
                                          <p:stCondLst>
                                            <p:cond delay="0"/>
                                          </p:stCondLst>
                                        </p:cTn>
                                        <p:tgtEl>
                                          <p:spTgt spid="307202"/>
                                        </p:tgtEl>
                                      </p:cBhvr>
                                    </p:animEffect>
                                  </p:childTnLst>
                                </p:cTn>
                              </p:par>
                            </p:childTnLst>
                          </p:cTn>
                        </p:par>
                        <p:par>
                          <p:cTn id="15" fill="hold" nodeType="afterGroup">
                            <p:stCondLst>
                              <p:cond delay="3000"/>
                            </p:stCondLst>
                            <p:childTnLst>
                              <p:par>
                                <p:cTn id="16" presetID="54" presetClass="entr" presetSubtype="0" accel="100000" fill="hold" grpId="0" nodeType="afterEffect">
                                  <p:stCondLst>
                                    <p:cond delay="0"/>
                                  </p:stCondLst>
                                  <p:childTnLst>
                                    <p:set>
                                      <p:cBhvr>
                                        <p:cTn id="17" dur="1" fill="hold">
                                          <p:stCondLst>
                                            <p:cond delay="0"/>
                                          </p:stCondLst>
                                        </p:cTn>
                                        <p:tgtEl>
                                          <p:spTgt spid="307204">
                                            <p:txEl>
                                              <p:pRg st="0" end="0"/>
                                            </p:txEl>
                                          </p:spTgt>
                                        </p:tgtEl>
                                        <p:attrNameLst>
                                          <p:attrName>style.visibility</p:attrName>
                                        </p:attrNameLst>
                                      </p:cBhvr>
                                      <p:to>
                                        <p:strVal val="visible"/>
                                      </p:to>
                                    </p:set>
                                    <p:anim calcmode="lin" valueType="num">
                                      <p:cBhvr>
                                        <p:cTn id="18" dur="2000" fill="hold"/>
                                        <p:tgtEl>
                                          <p:spTgt spid="307204">
                                            <p:txEl>
                                              <p:pRg st="0" end="0"/>
                                            </p:txEl>
                                          </p:spTgt>
                                        </p:tgtEl>
                                        <p:attrNameLst>
                                          <p:attrName>ppt_w</p:attrName>
                                        </p:attrNameLst>
                                      </p:cBhvr>
                                      <p:tavLst>
                                        <p:tav tm="0">
                                          <p:val>
                                            <p:strVal val="#ppt_w*0.05"/>
                                          </p:val>
                                        </p:tav>
                                        <p:tav tm="100000">
                                          <p:val>
                                            <p:strVal val="#ppt_w"/>
                                          </p:val>
                                        </p:tav>
                                      </p:tavLst>
                                    </p:anim>
                                    <p:anim calcmode="lin" valueType="num">
                                      <p:cBhvr>
                                        <p:cTn id="19" dur="2000" fill="hold"/>
                                        <p:tgtEl>
                                          <p:spTgt spid="307204">
                                            <p:txEl>
                                              <p:pRg st="0" end="0"/>
                                            </p:txEl>
                                          </p:spTgt>
                                        </p:tgtEl>
                                        <p:attrNameLst>
                                          <p:attrName>ppt_h</p:attrName>
                                        </p:attrNameLst>
                                      </p:cBhvr>
                                      <p:tavLst>
                                        <p:tav tm="0">
                                          <p:val>
                                            <p:strVal val="#ppt_h"/>
                                          </p:val>
                                        </p:tav>
                                        <p:tav tm="100000">
                                          <p:val>
                                            <p:strVal val="#ppt_h"/>
                                          </p:val>
                                        </p:tav>
                                      </p:tavLst>
                                    </p:anim>
                                    <p:anim calcmode="lin" valueType="num">
                                      <p:cBhvr>
                                        <p:cTn id="20" dur="2000" fill="hold"/>
                                        <p:tgtEl>
                                          <p:spTgt spid="307204">
                                            <p:txEl>
                                              <p:pRg st="0" end="0"/>
                                            </p:txEl>
                                          </p:spTgt>
                                        </p:tgtEl>
                                        <p:attrNameLst>
                                          <p:attrName>ppt_x</p:attrName>
                                        </p:attrNameLst>
                                      </p:cBhvr>
                                      <p:tavLst>
                                        <p:tav tm="0">
                                          <p:val>
                                            <p:strVal val="#ppt_x-.2"/>
                                          </p:val>
                                        </p:tav>
                                        <p:tav tm="100000">
                                          <p:val>
                                            <p:strVal val="#ppt_x"/>
                                          </p:val>
                                        </p:tav>
                                      </p:tavLst>
                                    </p:anim>
                                    <p:anim calcmode="lin" valueType="num">
                                      <p:cBhvr>
                                        <p:cTn id="21" dur="2000" fill="hold"/>
                                        <p:tgtEl>
                                          <p:spTgt spid="307204">
                                            <p:txEl>
                                              <p:pRg st="0" end="0"/>
                                            </p:txEl>
                                          </p:spTgt>
                                        </p:tgtEl>
                                        <p:attrNameLst>
                                          <p:attrName>ppt_y</p:attrName>
                                        </p:attrNameLst>
                                      </p:cBhvr>
                                      <p:tavLst>
                                        <p:tav tm="0">
                                          <p:val>
                                            <p:strVal val="#ppt_y"/>
                                          </p:val>
                                        </p:tav>
                                        <p:tav tm="100000">
                                          <p:val>
                                            <p:strVal val="#ppt_y"/>
                                          </p:val>
                                        </p:tav>
                                      </p:tavLst>
                                    </p:anim>
                                    <p:animEffect transition="in" filter="fade">
                                      <p:cBhvr>
                                        <p:cTn id="22" dur="2000"/>
                                        <p:tgtEl>
                                          <p:spTgt spid="307204">
                                            <p:txEl>
                                              <p:pRg st="0" end="0"/>
                                            </p:txEl>
                                          </p:spTgt>
                                        </p:tgtEl>
                                      </p:cBhvr>
                                    </p:animEffect>
                                  </p:childTnLst>
                                </p:cTn>
                              </p:par>
                            </p:childTnLst>
                          </p:cTn>
                        </p:par>
                        <p:par>
                          <p:cTn id="23" fill="hold" nodeType="afterGroup">
                            <p:stCondLst>
                              <p:cond delay="5000"/>
                            </p:stCondLst>
                            <p:childTnLst>
                              <p:par>
                                <p:cTn id="24" presetID="54" presetClass="entr" presetSubtype="0" accel="100000" fill="hold" grpId="0" nodeType="afterEffect">
                                  <p:stCondLst>
                                    <p:cond delay="0"/>
                                  </p:stCondLst>
                                  <p:childTnLst>
                                    <p:set>
                                      <p:cBhvr>
                                        <p:cTn id="25" dur="1" fill="hold">
                                          <p:stCondLst>
                                            <p:cond delay="0"/>
                                          </p:stCondLst>
                                        </p:cTn>
                                        <p:tgtEl>
                                          <p:spTgt spid="307204">
                                            <p:txEl>
                                              <p:pRg st="1" end="1"/>
                                            </p:txEl>
                                          </p:spTgt>
                                        </p:tgtEl>
                                        <p:attrNameLst>
                                          <p:attrName>style.visibility</p:attrName>
                                        </p:attrNameLst>
                                      </p:cBhvr>
                                      <p:to>
                                        <p:strVal val="visible"/>
                                      </p:to>
                                    </p:set>
                                    <p:anim calcmode="lin" valueType="num">
                                      <p:cBhvr>
                                        <p:cTn id="26" dur="2000" fill="hold"/>
                                        <p:tgtEl>
                                          <p:spTgt spid="307204">
                                            <p:txEl>
                                              <p:pRg st="1" end="1"/>
                                            </p:txEl>
                                          </p:spTgt>
                                        </p:tgtEl>
                                        <p:attrNameLst>
                                          <p:attrName>ppt_w</p:attrName>
                                        </p:attrNameLst>
                                      </p:cBhvr>
                                      <p:tavLst>
                                        <p:tav tm="0">
                                          <p:val>
                                            <p:strVal val="#ppt_w*0.05"/>
                                          </p:val>
                                        </p:tav>
                                        <p:tav tm="100000">
                                          <p:val>
                                            <p:strVal val="#ppt_w"/>
                                          </p:val>
                                        </p:tav>
                                      </p:tavLst>
                                    </p:anim>
                                    <p:anim calcmode="lin" valueType="num">
                                      <p:cBhvr>
                                        <p:cTn id="27" dur="2000" fill="hold"/>
                                        <p:tgtEl>
                                          <p:spTgt spid="307204">
                                            <p:txEl>
                                              <p:pRg st="1" end="1"/>
                                            </p:txEl>
                                          </p:spTgt>
                                        </p:tgtEl>
                                        <p:attrNameLst>
                                          <p:attrName>ppt_h</p:attrName>
                                        </p:attrNameLst>
                                      </p:cBhvr>
                                      <p:tavLst>
                                        <p:tav tm="0">
                                          <p:val>
                                            <p:strVal val="#ppt_h"/>
                                          </p:val>
                                        </p:tav>
                                        <p:tav tm="100000">
                                          <p:val>
                                            <p:strVal val="#ppt_h"/>
                                          </p:val>
                                        </p:tav>
                                      </p:tavLst>
                                    </p:anim>
                                    <p:anim calcmode="lin" valueType="num">
                                      <p:cBhvr>
                                        <p:cTn id="28" dur="2000" fill="hold"/>
                                        <p:tgtEl>
                                          <p:spTgt spid="307204">
                                            <p:txEl>
                                              <p:pRg st="1" end="1"/>
                                            </p:txEl>
                                          </p:spTgt>
                                        </p:tgtEl>
                                        <p:attrNameLst>
                                          <p:attrName>ppt_x</p:attrName>
                                        </p:attrNameLst>
                                      </p:cBhvr>
                                      <p:tavLst>
                                        <p:tav tm="0">
                                          <p:val>
                                            <p:strVal val="#ppt_x-.2"/>
                                          </p:val>
                                        </p:tav>
                                        <p:tav tm="100000">
                                          <p:val>
                                            <p:strVal val="#ppt_x"/>
                                          </p:val>
                                        </p:tav>
                                      </p:tavLst>
                                    </p:anim>
                                    <p:anim calcmode="lin" valueType="num">
                                      <p:cBhvr>
                                        <p:cTn id="29" dur="2000" fill="hold"/>
                                        <p:tgtEl>
                                          <p:spTgt spid="307204">
                                            <p:txEl>
                                              <p:pRg st="1" end="1"/>
                                            </p:txEl>
                                          </p:spTgt>
                                        </p:tgtEl>
                                        <p:attrNameLst>
                                          <p:attrName>ppt_y</p:attrName>
                                        </p:attrNameLst>
                                      </p:cBhvr>
                                      <p:tavLst>
                                        <p:tav tm="0">
                                          <p:val>
                                            <p:strVal val="#ppt_y"/>
                                          </p:val>
                                        </p:tav>
                                        <p:tav tm="100000">
                                          <p:val>
                                            <p:strVal val="#ppt_y"/>
                                          </p:val>
                                        </p:tav>
                                      </p:tavLst>
                                    </p:anim>
                                    <p:animEffect transition="in" filter="fade">
                                      <p:cBhvr>
                                        <p:cTn id="30" dur="2000"/>
                                        <p:tgtEl>
                                          <p:spTgt spid="307204">
                                            <p:txEl>
                                              <p:pRg st="1" end="1"/>
                                            </p:txEl>
                                          </p:spTgt>
                                        </p:tgtEl>
                                      </p:cBhvr>
                                    </p:animEffect>
                                  </p:childTnLst>
                                </p:cTn>
                              </p:par>
                            </p:childTnLst>
                          </p:cTn>
                        </p:par>
                        <p:par>
                          <p:cTn id="31" fill="hold" nodeType="afterGroup">
                            <p:stCondLst>
                              <p:cond delay="7000"/>
                            </p:stCondLst>
                            <p:childTnLst>
                              <p:par>
                                <p:cTn id="32" presetID="54" presetClass="entr" presetSubtype="0" accel="100000" fill="hold" grpId="0" nodeType="afterEffect">
                                  <p:stCondLst>
                                    <p:cond delay="0"/>
                                  </p:stCondLst>
                                  <p:childTnLst>
                                    <p:set>
                                      <p:cBhvr>
                                        <p:cTn id="33" dur="1" fill="hold">
                                          <p:stCondLst>
                                            <p:cond delay="0"/>
                                          </p:stCondLst>
                                        </p:cTn>
                                        <p:tgtEl>
                                          <p:spTgt spid="307204">
                                            <p:txEl>
                                              <p:pRg st="2" end="2"/>
                                            </p:txEl>
                                          </p:spTgt>
                                        </p:tgtEl>
                                        <p:attrNameLst>
                                          <p:attrName>style.visibility</p:attrName>
                                        </p:attrNameLst>
                                      </p:cBhvr>
                                      <p:to>
                                        <p:strVal val="visible"/>
                                      </p:to>
                                    </p:set>
                                    <p:anim calcmode="lin" valueType="num">
                                      <p:cBhvr>
                                        <p:cTn id="34" dur="2000" fill="hold"/>
                                        <p:tgtEl>
                                          <p:spTgt spid="307204">
                                            <p:txEl>
                                              <p:pRg st="2" end="2"/>
                                            </p:txEl>
                                          </p:spTgt>
                                        </p:tgtEl>
                                        <p:attrNameLst>
                                          <p:attrName>ppt_w</p:attrName>
                                        </p:attrNameLst>
                                      </p:cBhvr>
                                      <p:tavLst>
                                        <p:tav tm="0">
                                          <p:val>
                                            <p:strVal val="#ppt_w*0.05"/>
                                          </p:val>
                                        </p:tav>
                                        <p:tav tm="100000">
                                          <p:val>
                                            <p:strVal val="#ppt_w"/>
                                          </p:val>
                                        </p:tav>
                                      </p:tavLst>
                                    </p:anim>
                                    <p:anim calcmode="lin" valueType="num">
                                      <p:cBhvr>
                                        <p:cTn id="35" dur="2000" fill="hold"/>
                                        <p:tgtEl>
                                          <p:spTgt spid="307204">
                                            <p:txEl>
                                              <p:pRg st="2" end="2"/>
                                            </p:txEl>
                                          </p:spTgt>
                                        </p:tgtEl>
                                        <p:attrNameLst>
                                          <p:attrName>ppt_h</p:attrName>
                                        </p:attrNameLst>
                                      </p:cBhvr>
                                      <p:tavLst>
                                        <p:tav tm="0">
                                          <p:val>
                                            <p:strVal val="#ppt_h"/>
                                          </p:val>
                                        </p:tav>
                                        <p:tav tm="100000">
                                          <p:val>
                                            <p:strVal val="#ppt_h"/>
                                          </p:val>
                                        </p:tav>
                                      </p:tavLst>
                                    </p:anim>
                                    <p:anim calcmode="lin" valueType="num">
                                      <p:cBhvr>
                                        <p:cTn id="36" dur="2000" fill="hold"/>
                                        <p:tgtEl>
                                          <p:spTgt spid="307204">
                                            <p:txEl>
                                              <p:pRg st="2" end="2"/>
                                            </p:txEl>
                                          </p:spTgt>
                                        </p:tgtEl>
                                        <p:attrNameLst>
                                          <p:attrName>ppt_x</p:attrName>
                                        </p:attrNameLst>
                                      </p:cBhvr>
                                      <p:tavLst>
                                        <p:tav tm="0">
                                          <p:val>
                                            <p:strVal val="#ppt_x-.2"/>
                                          </p:val>
                                        </p:tav>
                                        <p:tav tm="100000">
                                          <p:val>
                                            <p:strVal val="#ppt_x"/>
                                          </p:val>
                                        </p:tav>
                                      </p:tavLst>
                                    </p:anim>
                                    <p:anim calcmode="lin" valueType="num">
                                      <p:cBhvr>
                                        <p:cTn id="37" dur="2000" fill="hold"/>
                                        <p:tgtEl>
                                          <p:spTgt spid="307204">
                                            <p:txEl>
                                              <p:pRg st="2" end="2"/>
                                            </p:txEl>
                                          </p:spTgt>
                                        </p:tgtEl>
                                        <p:attrNameLst>
                                          <p:attrName>ppt_y</p:attrName>
                                        </p:attrNameLst>
                                      </p:cBhvr>
                                      <p:tavLst>
                                        <p:tav tm="0">
                                          <p:val>
                                            <p:strVal val="#ppt_y"/>
                                          </p:val>
                                        </p:tav>
                                        <p:tav tm="100000">
                                          <p:val>
                                            <p:strVal val="#ppt_y"/>
                                          </p:val>
                                        </p:tav>
                                      </p:tavLst>
                                    </p:anim>
                                    <p:animEffect transition="in" filter="fade">
                                      <p:cBhvr>
                                        <p:cTn id="38" dur="2000"/>
                                        <p:tgtEl>
                                          <p:spTgt spid="307204">
                                            <p:txEl>
                                              <p:pRg st="2" end="2"/>
                                            </p:txEl>
                                          </p:spTgt>
                                        </p:tgtEl>
                                      </p:cBhvr>
                                    </p:animEffect>
                                  </p:childTnLst>
                                </p:cTn>
                              </p:par>
                            </p:childTnLst>
                          </p:cTn>
                        </p:par>
                        <p:par>
                          <p:cTn id="39" fill="hold" nodeType="afterGroup">
                            <p:stCondLst>
                              <p:cond delay="9000"/>
                            </p:stCondLst>
                            <p:childTnLst>
                              <p:par>
                                <p:cTn id="40" presetID="51" presetClass="entr" presetSubtype="0" fill="hold" nodeType="afterEffect">
                                  <p:stCondLst>
                                    <p:cond delay="0"/>
                                  </p:stCondLst>
                                  <p:childTnLst>
                                    <p:set>
                                      <p:cBhvr>
                                        <p:cTn id="41" dur="1" fill="hold">
                                          <p:stCondLst>
                                            <p:cond delay="0"/>
                                          </p:stCondLst>
                                        </p:cTn>
                                        <p:tgtEl>
                                          <p:spTgt spid="307205"/>
                                        </p:tgtEl>
                                        <p:attrNameLst>
                                          <p:attrName>style.visibility</p:attrName>
                                        </p:attrNameLst>
                                      </p:cBhvr>
                                      <p:to>
                                        <p:strVal val="visible"/>
                                      </p:to>
                                    </p:set>
                                    <p:animEffect transition="in" filter="fade">
                                      <p:cBhvr>
                                        <p:cTn id="42" dur="1155" decel="100000"/>
                                        <p:tgtEl>
                                          <p:spTgt spid="307205"/>
                                        </p:tgtEl>
                                      </p:cBhvr>
                                    </p:animEffect>
                                    <p:animScale>
                                      <p:cBhvr>
                                        <p:cTn id="43" dur="1155" decel="100000"/>
                                        <p:tgtEl>
                                          <p:spTgt spid="307205"/>
                                        </p:tgtEl>
                                      </p:cBhvr>
                                      <p:from x="10000" y="10000"/>
                                      <p:to x="200000" y="450000"/>
                                    </p:animScale>
                                    <p:animScale>
                                      <p:cBhvr>
                                        <p:cTn id="44" dur="1845" accel="100000" fill="hold">
                                          <p:stCondLst>
                                            <p:cond delay="1155"/>
                                          </p:stCondLst>
                                        </p:cTn>
                                        <p:tgtEl>
                                          <p:spTgt spid="307205"/>
                                        </p:tgtEl>
                                      </p:cBhvr>
                                      <p:from x="200000" y="450000"/>
                                      <p:to x="100000" y="100000"/>
                                    </p:animScale>
                                    <p:set>
                                      <p:cBhvr>
                                        <p:cTn id="45" dur="1155" fill="hold"/>
                                        <p:tgtEl>
                                          <p:spTgt spid="307205"/>
                                        </p:tgtEl>
                                        <p:attrNameLst>
                                          <p:attrName>ppt_x</p:attrName>
                                        </p:attrNameLst>
                                      </p:cBhvr>
                                      <p:to>
                                        <p:strVal val="(0.5)"/>
                                      </p:to>
                                    </p:set>
                                    <p:anim from="(0.5)" to="(#ppt_x)" calcmode="lin" valueType="num">
                                      <p:cBhvr>
                                        <p:cTn id="46" dur="1845" accel="100000" fill="hold">
                                          <p:stCondLst>
                                            <p:cond delay="1155"/>
                                          </p:stCondLst>
                                        </p:cTn>
                                        <p:tgtEl>
                                          <p:spTgt spid="307205"/>
                                        </p:tgtEl>
                                        <p:attrNameLst>
                                          <p:attrName>ppt_x</p:attrName>
                                        </p:attrNameLst>
                                      </p:cBhvr>
                                    </p:anim>
                                    <p:set>
                                      <p:cBhvr>
                                        <p:cTn id="47" dur="1155" fill="hold"/>
                                        <p:tgtEl>
                                          <p:spTgt spid="307205"/>
                                        </p:tgtEl>
                                        <p:attrNameLst>
                                          <p:attrName>ppt_y</p:attrName>
                                        </p:attrNameLst>
                                      </p:cBhvr>
                                      <p:to>
                                        <p:strVal val="(#ppt_y+0.4)"/>
                                      </p:to>
                                    </p:set>
                                    <p:anim from="(#ppt_y+0.4)" to="(#ppt_y)" calcmode="lin" valueType="num">
                                      <p:cBhvr>
                                        <p:cTn id="48" dur="1845" accel="100000" fill="hold">
                                          <p:stCondLst>
                                            <p:cond delay="1155"/>
                                          </p:stCondLst>
                                        </p:cTn>
                                        <p:tgtEl>
                                          <p:spTgt spid="30720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animBg="1"/>
      <p:bldP spid="30720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AutoShape 2">
            <a:extLst>
              <a:ext uri="{FF2B5EF4-FFF2-40B4-BE49-F238E27FC236}">
                <a16:creationId xmlns:a16="http://schemas.microsoft.com/office/drawing/2014/main" id="{E54AFF5B-179F-4DD9-A578-B9FDA9814A85}"/>
              </a:ext>
            </a:extLst>
          </p:cNvPr>
          <p:cNvSpPr>
            <a:spLocks noChangeArrowheads="1"/>
          </p:cNvSpPr>
          <p:nvPr/>
        </p:nvSpPr>
        <p:spPr bwMode="auto">
          <a:xfrm>
            <a:off x="539750" y="908050"/>
            <a:ext cx="7056438" cy="5616575"/>
          </a:xfrm>
          <a:prstGeom prst="horizontalScroll">
            <a:avLst>
              <a:gd name="adj" fmla="val 5421"/>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en-US" altLang="zh-CN"/>
          </a:p>
        </p:txBody>
      </p:sp>
      <p:sp>
        <p:nvSpPr>
          <p:cNvPr id="152579" name="Rectangle 3">
            <a:extLst>
              <a:ext uri="{FF2B5EF4-FFF2-40B4-BE49-F238E27FC236}">
                <a16:creationId xmlns:a16="http://schemas.microsoft.com/office/drawing/2014/main" id="{5E71BFDA-685D-43FA-AFC2-DB705C8CA388}"/>
              </a:ext>
            </a:extLst>
          </p:cNvPr>
          <p:cNvSpPr>
            <a:spLocks noGrp="1" noChangeArrowheads="1"/>
          </p:cNvSpPr>
          <p:nvPr>
            <p:ph type="title"/>
          </p:nvPr>
        </p:nvSpPr>
        <p:spPr/>
        <p:txBody>
          <a:bodyPr anchor="t">
            <a:normAutofit fontScale="90000"/>
          </a:bodyPr>
          <a:lstStyle/>
          <a:p>
            <a:pPr eaLnBrk="1" hangingPunct="1"/>
            <a:r>
              <a:rPr lang="zh-CN" altLang="en-US">
                <a:latin typeface="Arial" panose="020B0604020202020204" pitchFamily="34" charset="0"/>
              </a:rPr>
              <a:t>文化的沟通者</a:t>
            </a:r>
            <a:endParaRPr lang="en-US" altLang="zh-CN">
              <a:latin typeface="Arial" panose="020B0604020202020204" pitchFamily="34" charset="0"/>
            </a:endParaRPr>
          </a:p>
        </p:txBody>
      </p:sp>
      <p:sp>
        <p:nvSpPr>
          <p:cNvPr id="312324" name="Rectangle 4">
            <a:extLst>
              <a:ext uri="{FF2B5EF4-FFF2-40B4-BE49-F238E27FC236}">
                <a16:creationId xmlns:a16="http://schemas.microsoft.com/office/drawing/2014/main" id="{C8690B24-40DA-4132-9E43-545370BA32A9}"/>
              </a:ext>
            </a:extLst>
          </p:cNvPr>
          <p:cNvSpPr>
            <a:spLocks noGrp="1" noChangeArrowheads="1"/>
          </p:cNvSpPr>
          <p:nvPr>
            <p:ph type="body" sz="half" idx="1"/>
          </p:nvPr>
        </p:nvSpPr>
        <p:spPr>
          <a:xfrm>
            <a:off x="914400" y="1600200"/>
            <a:ext cx="6556375" cy="4495800"/>
          </a:xfrm>
        </p:spPr>
        <p:txBody>
          <a:bodyPr anchor="ctr"/>
          <a:lstStyle/>
          <a:p>
            <a:pPr eaLnBrk="1" hangingPunct="1">
              <a:lnSpc>
                <a:spcPct val="120000"/>
              </a:lnSpc>
            </a:pPr>
            <a:r>
              <a:rPr lang="zh-CN" altLang="zh-CN" sz="2800">
                <a:solidFill>
                  <a:schemeClr val="bg2"/>
                </a:solidFill>
                <a:latin typeface="Arial" panose="020B0604020202020204" pitchFamily="34" charset="0"/>
              </a:rPr>
              <a:t>企业的核心理念</a:t>
            </a:r>
            <a:endParaRPr lang="en-US" altLang="zh-CN" sz="2800">
              <a:solidFill>
                <a:schemeClr val="bg2"/>
              </a:solidFill>
              <a:latin typeface="Arial" panose="020B0604020202020204" pitchFamily="34" charset="0"/>
            </a:endParaRPr>
          </a:p>
          <a:p>
            <a:pPr eaLnBrk="1" hangingPunct="1">
              <a:lnSpc>
                <a:spcPct val="120000"/>
              </a:lnSpc>
            </a:pPr>
            <a:r>
              <a:rPr lang="zh-CN" altLang="zh-CN" sz="2800">
                <a:solidFill>
                  <a:schemeClr val="bg2"/>
                </a:solidFill>
                <a:latin typeface="Arial" panose="020B0604020202020204" pitchFamily="34" charset="0"/>
              </a:rPr>
              <a:t>管理工作的核心理念</a:t>
            </a:r>
            <a:endParaRPr lang="en-US" altLang="zh-CN" sz="2800">
              <a:solidFill>
                <a:schemeClr val="bg2"/>
              </a:solidFill>
              <a:latin typeface="Arial" panose="020B0604020202020204" pitchFamily="34" charset="0"/>
            </a:endParaRPr>
          </a:p>
          <a:p>
            <a:pPr eaLnBrk="1" hangingPunct="1">
              <a:lnSpc>
                <a:spcPct val="120000"/>
              </a:lnSpc>
            </a:pPr>
            <a:r>
              <a:rPr lang="zh-CN" altLang="zh-CN" sz="2800">
                <a:solidFill>
                  <a:schemeClr val="bg2"/>
                </a:solidFill>
                <a:latin typeface="Arial" panose="020B0604020202020204" pitchFamily="34" charset="0"/>
              </a:rPr>
              <a:t>企业文化的传播</a:t>
            </a:r>
            <a:endParaRPr lang="en-US" altLang="zh-CN" sz="2800">
              <a:solidFill>
                <a:schemeClr val="bg2"/>
              </a:solidFill>
              <a:latin typeface="Arial" panose="020B0604020202020204" pitchFamily="34" charset="0"/>
            </a:endParaRPr>
          </a:p>
          <a:p>
            <a:pPr lvl="1" eaLnBrk="1" hangingPunct="1">
              <a:lnSpc>
                <a:spcPct val="120000"/>
              </a:lnSpc>
              <a:buFontTx/>
              <a:buNone/>
            </a:pPr>
            <a:endParaRPr lang="en-US" altLang="zh-CN" sz="3200">
              <a:solidFill>
                <a:schemeClr val="bg2"/>
              </a:solidFill>
              <a:latin typeface="Arial" panose="020B0604020202020204" pitchFamily="34" charset="0"/>
            </a:endParaRPr>
          </a:p>
        </p:txBody>
      </p:sp>
      <p:pic>
        <p:nvPicPr>
          <p:cNvPr id="312325" name="Picture 5" descr="j0283209">
            <a:extLst>
              <a:ext uri="{FF2B5EF4-FFF2-40B4-BE49-F238E27FC236}">
                <a16:creationId xmlns:a16="http://schemas.microsoft.com/office/drawing/2014/main" id="{48230582-0319-47E1-B804-1118258E9923}"/>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43688" y="4411663"/>
            <a:ext cx="2500312" cy="2446337"/>
          </a:xfr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12322"/>
                                        </p:tgtEl>
                                        <p:attrNameLst>
                                          <p:attrName>style.visibility</p:attrName>
                                        </p:attrNameLst>
                                      </p:cBhvr>
                                      <p:to>
                                        <p:strVal val="visible"/>
                                      </p:to>
                                    </p:set>
                                    <p:animEffect transition="in" filter="fade">
                                      <p:cBhvr>
                                        <p:cTn id="7" dur="3000"/>
                                        <p:tgtEl>
                                          <p:spTgt spid="312322"/>
                                        </p:tgtEl>
                                      </p:cBhvr>
                                    </p:animEffect>
                                    <p:anim calcmode="lin" valueType="num">
                                      <p:cBhvr>
                                        <p:cTn id="8" dur="3000" fill="hold"/>
                                        <p:tgtEl>
                                          <p:spTgt spid="312322"/>
                                        </p:tgtEl>
                                        <p:attrNameLst>
                                          <p:attrName>style.rotation</p:attrName>
                                        </p:attrNameLst>
                                      </p:cBhvr>
                                      <p:tavLst>
                                        <p:tav tm="0">
                                          <p:val>
                                            <p:fltVal val="720"/>
                                          </p:val>
                                        </p:tav>
                                        <p:tav tm="100000">
                                          <p:val>
                                            <p:fltVal val="0"/>
                                          </p:val>
                                        </p:tav>
                                      </p:tavLst>
                                    </p:anim>
                                    <p:anim calcmode="lin" valueType="num">
                                      <p:cBhvr>
                                        <p:cTn id="9" dur="3000" fill="hold"/>
                                        <p:tgtEl>
                                          <p:spTgt spid="312322"/>
                                        </p:tgtEl>
                                        <p:attrNameLst>
                                          <p:attrName>ppt_h</p:attrName>
                                        </p:attrNameLst>
                                      </p:cBhvr>
                                      <p:tavLst>
                                        <p:tav tm="0">
                                          <p:val>
                                            <p:fltVal val="0"/>
                                          </p:val>
                                        </p:tav>
                                        <p:tav tm="100000">
                                          <p:val>
                                            <p:strVal val="#ppt_h"/>
                                          </p:val>
                                        </p:tav>
                                      </p:tavLst>
                                    </p:anim>
                                    <p:anim calcmode="lin" valueType="num">
                                      <p:cBhvr>
                                        <p:cTn id="10" dur="3000" fill="hold"/>
                                        <p:tgtEl>
                                          <p:spTgt spid="312322"/>
                                        </p:tgtEl>
                                        <p:attrNameLst>
                                          <p:attrName>ppt_w</p:attrName>
                                        </p:attrNameLst>
                                      </p:cBhvr>
                                      <p:tavLst>
                                        <p:tav tm="0">
                                          <p:val>
                                            <p:fltVal val="0"/>
                                          </p:val>
                                        </p:tav>
                                        <p:tav tm="100000">
                                          <p:val>
                                            <p:strVal val="#ppt_w"/>
                                          </p:val>
                                        </p:tav>
                                      </p:tavLst>
                                    </p:anim>
                                  </p:childTnLst>
                                </p:cTn>
                              </p:par>
                            </p:childTnLst>
                          </p:cTn>
                        </p:par>
                        <p:par>
                          <p:cTn id="11" fill="hold" nodeType="afterGroup">
                            <p:stCondLst>
                              <p:cond delay="3000"/>
                            </p:stCondLst>
                            <p:childTnLst>
                              <p:par>
                                <p:cTn id="12" presetID="53" presetClass="entr" presetSubtype="0" fill="hold" grpId="0" nodeType="afterEffect">
                                  <p:stCondLst>
                                    <p:cond delay="0"/>
                                  </p:stCondLst>
                                  <p:childTnLst>
                                    <p:set>
                                      <p:cBhvr>
                                        <p:cTn id="13" dur="1" fill="hold">
                                          <p:stCondLst>
                                            <p:cond delay="0"/>
                                          </p:stCondLst>
                                        </p:cTn>
                                        <p:tgtEl>
                                          <p:spTgt spid="312324">
                                            <p:txEl>
                                              <p:pRg st="0" end="0"/>
                                            </p:txEl>
                                          </p:spTgt>
                                        </p:tgtEl>
                                        <p:attrNameLst>
                                          <p:attrName>style.visibility</p:attrName>
                                        </p:attrNameLst>
                                      </p:cBhvr>
                                      <p:to>
                                        <p:strVal val="visible"/>
                                      </p:to>
                                    </p:set>
                                    <p:anim calcmode="lin" valueType="num">
                                      <p:cBhvr>
                                        <p:cTn id="14" dur="500" fill="hold"/>
                                        <p:tgtEl>
                                          <p:spTgt spid="31232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1232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12324">
                                            <p:txEl>
                                              <p:pRg st="0" end="0"/>
                                            </p:txEl>
                                          </p:spTgt>
                                        </p:tgtEl>
                                      </p:cBhvr>
                                    </p:animEffect>
                                  </p:childTnLst>
                                </p:cTn>
                              </p:par>
                            </p:childTnLst>
                          </p:cTn>
                        </p:par>
                        <p:par>
                          <p:cTn id="17" fill="hold" nodeType="afterGroup">
                            <p:stCondLst>
                              <p:cond delay="3500"/>
                            </p:stCondLst>
                            <p:childTnLst>
                              <p:par>
                                <p:cTn id="18" presetID="53" presetClass="entr" presetSubtype="0" fill="hold" grpId="0" nodeType="afterEffect">
                                  <p:stCondLst>
                                    <p:cond delay="0"/>
                                  </p:stCondLst>
                                  <p:childTnLst>
                                    <p:set>
                                      <p:cBhvr>
                                        <p:cTn id="19" dur="1" fill="hold">
                                          <p:stCondLst>
                                            <p:cond delay="0"/>
                                          </p:stCondLst>
                                        </p:cTn>
                                        <p:tgtEl>
                                          <p:spTgt spid="312324">
                                            <p:txEl>
                                              <p:pRg st="1" end="1"/>
                                            </p:txEl>
                                          </p:spTgt>
                                        </p:tgtEl>
                                        <p:attrNameLst>
                                          <p:attrName>style.visibility</p:attrName>
                                        </p:attrNameLst>
                                      </p:cBhvr>
                                      <p:to>
                                        <p:strVal val="visible"/>
                                      </p:to>
                                    </p:set>
                                    <p:anim calcmode="lin" valueType="num">
                                      <p:cBhvr>
                                        <p:cTn id="20" dur="500" fill="hold"/>
                                        <p:tgtEl>
                                          <p:spTgt spid="312324">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12324">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12324">
                                            <p:txEl>
                                              <p:pRg st="1" end="1"/>
                                            </p:txEl>
                                          </p:spTgt>
                                        </p:tgtEl>
                                      </p:cBhvr>
                                    </p:animEffect>
                                  </p:childTnLst>
                                </p:cTn>
                              </p:par>
                            </p:childTnLst>
                          </p:cTn>
                        </p:par>
                        <p:par>
                          <p:cTn id="23" fill="hold" nodeType="afterGroup">
                            <p:stCondLst>
                              <p:cond delay="4000"/>
                            </p:stCondLst>
                            <p:childTnLst>
                              <p:par>
                                <p:cTn id="24" presetID="53" presetClass="entr" presetSubtype="0" fill="hold" grpId="0" nodeType="afterEffect">
                                  <p:stCondLst>
                                    <p:cond delay="0"/>
                                  </p:stCondLst>
                                  <p:childTnLst>
                                    <p:set>
                                      <p:cBhvr>
                                        <p:cTn id="25" dur="1" fill="hold">
                                          <p:stCondLst>
                                            <p:cond delay="0"/>
                                          </p:stCondLst>
                                        </p:cTn>
                                        <p:tgtEl>
                                          <p:spTgt spid="312324">
                                            <p:txEl>
                                              <p:pRg st="2" end="2"/>
                                            </p:txEl>
                                          </p:spTgt>
                                        </p:tgtEl>
                                        <p:attrNameLst>
                                          <p:attrName>style.visibility</p:attrName>
                                        </p:attrNameLst>
                                      </p:cBhvr>
                                      <p:to>
                                        <p:strVal val="visible"/>
                                      </p:to>
                                    </p:set>
                                    <p:anim calcmode="lin" valueType="num">
                                      <p:cBhvr>
                                        <p:cTn id="26" dur="500" fill="hold"/>
                                        <p:tgtEl>
                                          <p:spTgt spid="31232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1232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12324">
                                            <p:txEl>
                                              <p:pRg st="2" end="2"/>
                                            </p:txEl>
                                          </p:spTgt>
                                        </p:tgtEl>
                                      </p:cBhvr>
                                    </p:animEffect>
                                  </p:childTnLst>
                                </p:cTn>
                              </p:par>
                            </p:childTnLst>
                          </p:cTn>
                        </p:par>
                        <p:par>
                          <p:cTn id="29" fill="hold" nodeType="afterGroup">
                            <p:stCondLst>
                              <p:cond delay="4500"/>
                            </p:stCondLst>
                            <p:childTnLst>
                              <p:par>
                                <p:cTn id="30" presetID="51" presetClass="entr" presetSubtype="0" fill="hold" nodeType="afterEffect">
                                  <p:stCondLst>
                                    <p:cond delay="0"/>
                                  </p:stCondLst>
                                  <p:childTnLst>
                                    <p:set>
                                      <p:cBhvr>
                                        <p:cTn id="31" dur="1" fill="hold">
                                          <p:stCondLst>
                                            <p:cond delay="0"/>
                                          </p:stCondLst>
                                        </p:cTn>
                                        <p:tgtEl>
                                          <p:spTgt spid="312325"/>
                                        </p:tgtEl>
                                        <p:attrNameLst>
                                          <p:attrName>style.visibility</p:attrName>
                                        </p:attrNameLst>
                                      </p:cBhvr>
                                      <p:to>
                                        <p:strVal val="visible"/>
                                      </p:to>
                                    </p:set>
                                    <p:animEffect transition="in" filter="fade">
                                      <p:cBhvr>
                                        <p:cTn id="32" dur="770" decel="100000"/>
                                        <p:tgtEl>
                                          <p:spTgt spid="312325"/>
                                        </p:tgtEl>
                                      </p:cBhvr>
                                    </p:animEffect>
                                    <p:animScale>
                                      <p:cBhvr>
                                        <p:cTn id="33" dur="770" decel="100000"/>
                                        <p:tgtEl>
                                          <p:spTgt spid="312325"/>
                                        </p:tgtEl>
                                      </p:cBhvr>
                                      <p:from x="10000" y="10000"/>
                                      <p:to x="200000" y="450000"/>
                                    </p:animScale>
                                    <p:animScale>
                                      <p:cBhvr>
                                        <p:cTn id="34" dur="1230" accel="100000" fill="hold">
                                          <p:stCondLst>
                                            <p:cond delay="770"/>
                                          </p:stCondLst>
                                        </p:cTn>
                                        <p:tgtEl>
                                          <p:spTgt spid="312325"/>
                                        </p:tgtEl>
                                      </p:cBhvr>
                                      <p:from x="200000" y="450000"/>
                                      <p:to x="100000" y="100000"/>
                                    </p:animScale>
                                    <p:set>
                                      <p:cBhvr>
                                        <p:cTn id="35" dur="770" fill="hold"/>
                                        <p:tgtEl>
                                          <p:spTgt spid="312325"/>
                                        </p:tgtEl>
                                        <p:attrNameLst>
                                          <p:attrName>ppt_x</p:attrName>
                                        </p:attrNameLst>
                                      </p:cBhvr>
                                      <p:to>
                                        <p:strVal val="(0.5)"/>
                                      </p:to>
                                    </p:set>
                                    <p:anim from="(0.5)" to="(#ppt_x)" calcmode="lin" valueType="num">
                                      <p:cBhvr>
                                        <p:cTn id="36" dur="1230" accel="100000" fill="hold">
                                          <p:stCondLst>
                                            <p:cond delay="770"/>
                                          </p:stCondLst>
                                        </p:cTn>
                                        <p:tgtEl>
                                          <p:spTgt spid="312325"/>
                                        </p:tgtEl>
                                        <p:attrNameLst>
                                          <p:attrName>ppt_x</p:attrName>
                                        </p:attrNameLst>
                                      </p:cBhvr>
                                    </p:anim>
                                    <p:set>
                                      <p:cBhvr>
                                        <p:cTn id="37" dur="770" fill="hold"/>
                                        <p:tgtEl>
                                          <p:spTgt spid="312325"/>
                                        </p:tgtEl>
                                        <p:attrNameLst>
                                          <p:attrName>ppt_y</p:attrName>
                                        </p:attrNameLst>
                                      </p:cBhvr>
                                      <p:to>
                                        <p:strVal val="(#ppt_y+0.4)"/>
                                      </p:to>
                                    </p:set>
                                    <p:anim from="(#ppt_y+0.4)" to="(#ppt_y)" calcmode="lin" valueType="num">
                                      <p:cBhvr>
                                        <p:cTn id="38" dur="1230" accel="100000" fill="hold">
                                          <p:stCondLst>
                                            <p:cond delay="770"/>
                                          </p:stCondLst>
                                        </p:cTn>
                                        <p:tgtEl>
                                          <p:spTgt spid="31232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animBg="1"/>
      <p:bldP spid="31232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WordArt 3">
            <a:extLst>
              <a:ext uri="{FF2B5EF4-FFF2-40B4-BE49-F238E27FC236}">
                <a16:creationId xmlns:a16="http://schemas.microsoft.com/office/drawing/2014/main" id="{836F5AA4-258E-4BF7-9FED-E1B3D8F5C32B}"/>
              </a:ext>
            </a:extLst>
          </p:cNvPr>
          <p:cNvSpPr>
            <a:spLocks noChangeArrowheads="1" noChangeShapeType="1" noTextEdit="1"/>
          </p:cNvSpPr>
          <p:nvPr/>
        </p:nvSpPr>
        <p:spPr bwMode="auto">
          <a:xfrm>
            <a:off x="2339975" y="1844675"/>
            <a:ext cx="4608513" cy="3095625"/>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type="none" w="sm" len="sm"/>
                  <a:tailEnd type="none" w="sm" len="sm"/>
                </a:ln>
                <a:solidFill>
                  <a:srgbClr val="000066">
                    <a:alpha val="50195"/>
                  </a:srgbClr>
                </a:solidFill>
                <a:effectLst>
                  <a:outerShdw dist="45791" dir="2021404" algn="ctr" rotWithShape="0">
                    <a:srgbClr val="9999FF">
                      <a:alpha val="74997"/>
                    </a:srgbClr>
                  </a:outerShdw>
                </a:effectLst>
                <a:latin typeface="隶书" panose="02010509060101010101" pitchFamily="49" charset="-122"/>
                <a:ea typeface="隶书" panose="02010509060101010101" pitchFamily="49" charset="-122"/>
              </a:rPr>
              <a:t>服务者</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316419"/>
                                        </p:tgtEl>
                                        <p:attrNameLst>
                                          <p:attrName>style.visibility</p:attrName>
                                        </p:attrNameLst>
                                      </p:cBhvr>
                                      <p:to>
                                        <p:strVal val="visible"/>
                                      </p:to>
                                    </p:set>
                                    <p:anim calcmode="lin" valueType="num">
                                      <p:cBhvr>
                                        <p:cTn id="7" dur="3000" fill="hold"/>
                                        <p:tgtEl>
                                          <p:spTgt spid="316419"/>
                                        </p:tgtEl>
                                        <p:attrNameLst>
                                          <p:attrName>ppt_w</p:attrName>
                                        </p:attrNameLst>
                                      </p:cBhvr>
                                      <p:tavLst>
                                        <p:tav tm="0">
                                          <p:val>
                                            <p:fltVal val="0"/>
                                          </p:val>
                                        </p:tav>
                                        <p:tav tm="100000">
                                          <p:val>
                                            <p:strVal val="#ppt_w"/>
                                          </p:val>
                                        </p:tav>
                                      </p:tavLst>
                                    </p:anim>
                                    <p:anim calcmode="lin" valueType="num">
                                      <p:cBhvr>
                                        <p:cTn id="8" dur="3000" fill="hold"/>
                                        <p:tgtEl>
                                          <p:spTgt spid="316419"/>
                                        </p:tgtEl>
                                        <p:attrNameLst>
                                          <p:attrName>ppt_h</p:attrName>
                                        </p:attrNameLst>
                                      </p:cBhvr>
                                      <p:tavLst>
                                        <p:tav tm="0">
                                          <p:val>
                                            <p:fltVal val="0"/>
                                          </p:val>
                                        </p:tav>
                                        <p:tav tm="100000">
                                          <p:val>
                                            <p:strVal val="#ppt_h"/>
                                          </p:val>
                                        </p:tav>
                                      </p:tavLst>
                                    </p:anim>
                                    <p:anim calcmode="lin" valueType="num">
                                      <p:cBhvr>
                                        <p:cTn id="9" dur="3000" fill="hold"/>
                                        <p:tgtEl>
                                          <p:spTgt spid="316419"/>
                                        </p:tgtEl>
                                        <p:attrNameLst>
                                          <p:attrName>ppt_x</p:attrName>
                                        </p:attrNameLst>
                                      </p:cBhvr>
                                      <p:tavLst>
                                        <p:tav tm="0" fmla="#ppt_x+(cos(-2*pi*(1-$))*-#ppt_x-sin(-2*pi*(1-$))*(1-#ppt_y))*(1-$)">
                                          <p:val>
                                            <p:fltVal val="0"/>
                                          </p:val>
                                        </p:tav>
                                        <p:tav tm="100000">
                                          <p:val>
                                            <p:fltVal val="1"/>
                                          </p:val>
                                        </p:tav>
                                      </p:tavLst>
                                    </p:anim>
                                    <p:anim calcmode="lin" valueType="num">
                                      <p:cBhvr>
                                        <p:cTn id="10" dur="3000" fill="hold"/>
                                        <p:tgtEl>
                                          <p:spTgt spid="316419"/>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3000"/>
                            </p:stCondLst>
                            <p:childTnLst>
                              <p:par>
                                <p:cTn id="12" presetID="6" presetClass="emph" presetSubtype="0" fill="hold" nodeType="afterEffect">
                                  <p:stCondLst>
                                    <p:cond delay="0"/>
                                  </p:stCondLst>
                                  <p:childTnLst>
                                    <p:animScale>
                                      <p:cBhvr>
                                        <p:cTn id="13" dur="2000" fill="hold"/>
                                        <p:tgtEl>
                                          <p:spTgt spid="316419"/>
                                        </p:tgtEl>
                                      </p:cBhvr>
                                      <p:by x="150000" y="150000"/>
                                    </p:animScale>
                                  </p:childTnLst>
                                </p:cTn>
                              </p:par>
                            </p:childTnLst>
                          </p:cTn>
                        </p:par>
                        <p:par>
                          <p:cTn id="14" fill="hold" nodeType="afterGroup">
                            <p:stCondLst>
                              <p:cond delay="5000"/>
                            </p:stCondLst>
                            <p:childTnLst>
                              <p:par>
                                <p:cTn id="15" presetID="6" presetClass="emph" presetSubtype="0" fill="hold" nodeType="afterEffect">
                                  <p:stCondLst>
                                    <p:cond delay="0"/>
                                  </p:stCondLst>
                                  <p:childTnLst>
                                    <p:animScale>
                                      <p:cBhvr>
                                        <p:cTn id="16" dur="2000" fill="hold"/>
                                        <p:tgtEl>
                                          <p:spTgt spid="316419"/>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AutoShape 2">
            <a:extLst>
              <a:ext uri="{FF2B5EF4-FFF2-40B4-BE49-F238E27FC236}">
                <a16:creationId xmlns:a16="http://schemas.microsoft.com/office/drawing/2014/main" id="{C298EDB0-B60E-478D-A81E-C1581B7928D0}"/>
              </a:ext>
            </a:extLst>
          </p:cNvPr>
          <p:cNvSpPr>
            <a:spLocks noChangeArrowheads="1"/>
          </p:cNvSpPr>
          <p:nvPr/>
        </p:nvSpPr>
        <p:spPr bwMode="auto">
          <a:xfrm>
            <a:off x="755650" y="1412875"/>
            <a:ext cx="7777163" cy="4464050"/>
          </a:xfrm>
          <a:prstGeom prst="flowChartAlternateProcess">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en-US" altLang="zh-CN"/>
          </a:p>
        </p:txBody>
      </p:sp>
      <p:pic>
        <p:nvPicPr>
          <p:cNvPr id="318467" name="Picture 3" descr="j0283209">
            <a:extLst>
              <a:ext uri="{FF2B5EF4-FFF2-40B4-BE49-F238E27FC236}">
                <a16:creationId xmlns:a16="http://schemas.microsoft.com/office/drawing/2014/main" id="{9FFBFA33-9816-43DB-A96C-944C1DAD2AB0}"/>
              </a:ext>
            </a:extLst>
          </p:cNvPr>
          <p:cNvPicPr>
            <a:picLocks noGrp="1" noChangeAspect="1" noChangeArrowheads="1" noCrop="1"/>
          </p:cNvPicPr>
          <p:nvPr>
            <p:ph sz="half" idx="2"/>
          </p:nvPr>
        </p:nvPicPr>
        <p:blipFill>
          <a:blip r:embed="rId2">
            <a:lum bright="54000"/>
            <a:extLst>
              <a:ext uri="{28A0092B-C50C-407E-A947-70E740481C1C}">
                <a14:useLocalDpi xmlns:a14="http://schemas.microsoft.com/office/drawing/2010/main" val="0"/>
              </a:ext>
            </a:extLst>
          </a:blip>
          <a:srcRect/>
          <a:stretch>
            <a:fillRect/>
          </a:stretch>
        </p:blipFill>
        <p:spPr>
          <a:xfrm>
            <a:off x="5032375" y="2162175"/>
            <a:ext cx="3470275" cy="3127375"/>
          </a:xfrm>
          <a:noFill/>
        </p:spPr>
      </p:pic>
      <p:sp>
        <p:nvSpPr>
          <p:cNvPr id="154628" name="Rectangle 4">
            <a:extLst>
              <a:ext uri="{FF2B5EF4-FFF2-40B4-BE49-F238E27FC236}">
                <a16:creationId xmlns:a16="http://schemas.microsoft.com/office/drawing/2014/main" id="{7E6C4C2A-875E-49E2-ADA4-5C4E05DBF593}"/>
              </a:ext>
            </a:extLst>
          </p:cNvPr>
          <p:cNvSpPr>
            <a:spLocks noGrp="1" noChangeArrowheads="1"/>
          </p:cNvSpPr>
          <p:nvPr>
            <p:ph type="title"/>
          </p:nvPr>
        </p:nvSpPr>
        <p:spPr/>
        <p:txBody>
          <a:bodyPr anchor="t">
            <a:normAutofit fontScale="90000"/>
          </a:bodyPr>
          <a:lstStyle/>
          <a:p>
            <a:pPr eaLnBrk="1" hangingPunct="1"/>
            <a:r>
              <a:rPr lang="zh-CN" altLang="en-US" dirty="0"/>
              <a:t>你必须是</a:t>
            </a:r>
            <a:r>
              <a:rPr lang="zh-CN" altLang="en-US" dirty="0">
                <a:latin typeface="Arial" panose="020B0604020202020204" pitchFamily="34" charset="0"/>
              </a:rPr>
              <a:t>下属的服务者</a:t>
            </a:r>
            <a:endParaRPr lang="en-US" altLang="zh-CN" dirty="0">
              <a:latin typeface="Arial" panose="020B0604020202020204" pitchFamily="34" charset="0"/>
            </a:endParaRPr>
          </a:p>
        </p:txBody>
      </p:sp>
      <p:sp>
        <p:nvSpPr>
          <p:cNvPr id="318469" name="Rectangle 5">
            <a:extLst>
              <a:ext uri="{FF2B5EF4-FFF2-40B4-BE49-F238E27FC236}">
                <a16:creationId xmlns:a16="http://schemas.microsoft.com/office/drawing/2014/main" id="{66AC6AEE-CA82-4DB6-A24E-7EB76A99E6BE}"/>
              </a:ext>
            </a:extLst>
          </p:cNvPr>
          <p:cNvSpPr>
            <a:spLocks noGrp="1" noChangeArrowheads="1"/>
          </p:cNvSpPr>
          <p:nvPr>
            <p:ph type="body" sz="half" idx="1"/>
          </p:nvPr>
        </p:nvSpPr>
        <p:spPr>
          <a:xfrm>
            <a:off x="1116013" y="1268413"/>
            <a:ext cx="6985000" cy="4518025"/>
          </a:xfrm>
        </p:spPr>
        <p:txBody>
          <a:bodyPr anchor="ctr"/>
          <a:lstStyle/>
          <a:p>
            <a:pPr eaLnBrk="1" hangingPunct="1">
              <a:lnSpc>
                <a:spcPct val="110000"/>
              </a:lnSpc>
              <a:buFontTx/>
              <a:buNone/>
            </a:pPr>
            <a:r>
              <a:rPr lang="zh-CN" altLang="zh-CN" sz="3200">
                <a:latin typeface="Arial" panose="020B0604020202020204" pitchFamily="34" charset="0"/>
              </a:rPr>
              <a:t>请记住：</a:t>
            </a:r>
            <a:endParaRPr lang="en-US" altLang="zh-CN" sz="3200">
              <a:latin typeface="Arial" panose="020B0604020202020204" pitchFamily="34" charset="0"/>
            </a:endParaRPr>
          </a:p>
          <a:p>
            <a:pPr eaLnBrk="1" hangingPunct="1">
              <a:lnSpc>
                <a:spcPct val="110000"/>
              </a:lnSpc>
            </a:pPr>
            <a:r>
              <a:rPr lang="zh-CN" altLang="zh-CN" sz="3200">
                <a:latin typeface="Arial" panose="020B0604020202020204" pitchFamily="34" charset="0"/>
              </a:rPr>
              <a:t>你业绩的基础是你所管理的员工；</a:t>
            </a:r>
            <a:endParaRPr lang="en-US" altLang="zh-CN" sz="3200">
              <a:latin typeface="Arial" panose="020B0604020202020204" pitchFamily="34" charset="0"/>
            </a:endParaRPr>
          </a:p>
          <a:p>
            <a:pPr eaLnBrk="1" hangingPunct="1">
              <a:lnSpc>
                <a:spcPct val="110000"/>
              </a:lnSpc>
            </a:pPr>
            <a:r>
              <a:rPr lang="zh-CN" altLang="zh-CN" sz="3200">
                <a:latin typeface="Arial" panose="020B0604020202020204" pitchFamily="34" charset="0"/>
              </a:rPr>
              <a:t>水能载舟，亦能覆舟；</a:t>
            </a:r>
            <a:endParaRPr lang="en-US" altLang="zh-CN" sz="3200">
              <a:latin typeface="Arial" panose="020B0604020202020204" pitchFamily="34" charset="0"/>
            </a:endParaRPr>
          </a:p>
          <a:p>
            <a:pPr eaLnBrk="1" hangingPunct="1">
              <a:lnSpc>
                <a:spcPct val="110000"/>
              </a:lnSpc>
            </a:pPr>
            <a:r>
              <a:rPr lang="zh-CN" altLang="zh-CN" sz="3200">
                <a:latin typeface="Arial" panose="020B0604020202020204" pitchFamily="34" charset="0"/>
              </a:rPr>
              <a:t>为员工创造越来越好的工作条件；</a:t>
            </a:r>
            <a:endParaRPr lang="en-US" altLang="zh-CN" sz="3200">
              <a:latin typeface="Arial" panose="020B0604020202020204" pitchFamily="34" charset="0"/>
            </a:endParaRPr>
          </a:p>
          <a:p>
            <a:pPr eaLnBrk="1" hangingPunct="1">
              <a:lnSpc>
                <a:spcPct val="110000"/>
              </a:lnSpc>
            </a:pPr>
            <a:r>
              <a:rPr lang="zh-CN" altLang="zh-CN" sz="3200">
                <a:latin typeface="Arial" panose="020B0604020202020204" pitchFamily="34" charset="0"/>
              </a:rPr>
              <a:t>为员工的成长与利益服务；</a:t>
            </a:r>
            <a:endParaRPr lang="en-US" altLang="zh-CN" sz="3200">
              <a:latin typeface="Arial" panose="020B0604020202020204" pitchFamily="34" charset="0"/>
            </a:endParaRPr>
          </a:p>
          <a:p>
            <a:pPr eaLnBrk="1" hangingPunct="1">
              <a:lnSpc>
                <a:spcPct val="110000"/>
              </a:lnSpc>
            </a:pPr>
            <a:r>
              <a:rPr lang="zh-CN" altLang="zh-CN" sz="3200">
                <a:latin typeface="Arial" panose="020B0604020202020204" pitchFamily="34" charset="0"/>
              </a:rPr>
              <a:t>建设一个强有力的团队</a:t>
            </a:r>
            <a:endParaRPr lang="en-US" altLang="zh-CN" sz="3200">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8466"/>
                                        </p:tgtEl>
                                        <p:attrNameLst>
                                          <p:attrName>style.visibility</p:attrName>
                                        </p:attrNameLst>
                                      </p:cBhvr>
                                      <p:to>
                                        <p:strVal val="visible"/>
                                      </p:to>
                                    </p:set>
                                    <p:animEffect transition="in" filter="strips(downLeft)">
                                      <p:cBhvr>
                                        <p:cTn id="7" dur="3000"/>
                                        <p:tgtEl>
                                          <p:spTgt spid="318466"/>
                                        </p:tgtEl>
                                      </p:cBhvr>
                                    </p:animEffect>
                                  </p:childTnLst>
                                </p:cTn>
                              </p:par>
                            </p:childTnLst>
                          </p:cTn>
                        </p:par>
                        <p:par>
                          <p:cTn id="8" fill="hold" nodeType="afterGroup">
                            <p:stCondLst>
                              <p:cond delay="3000"/>
                            </p:stCondLst>
                            <p:childTnLst>
                              <p:par>
                                <p:cTn id="9" presetID="18" presetClass="entr" presetSubtype="3" fill="hold" grpId="0" nodeType="afterEffect">
                                  <p:stCondLst>
                                    <p:cond delay="0"/>
                                  </p:stCondLst>
                                  <p:childTnLst>
                                    <p:set>
                                      <p:cBhvr>
                                        <p:cTn id="10" dur="1" fill="hold">
                                          <p:stCondLst>
                                            <p:cond delay="0"/>
                                          </p:stCondLst>
                                        </p:cTn>
                                        <p:tgtEl>
                                          <p:spTgt spid="318469">
                                            <p:txEl>
                                              <p:pRg st="0" end="0"/>
                                            </p:txEl>
                                          </p:spTgt>
                                        </p:tgtEl>
                                        <p:attrNameLst>
                                          <p:attrName>style.visibility</p:attrName>
                                        </p:attrNameLst>
                                      </p:cBhvr>
                                      <p:to>
                                        <p:strVal val="visible"/>
                                      </p:to>
                                    </p:set>
                                    <p:animEffect transition="in" filter="strips(upRight)">
                                      <p:cBhvr>
                                        <p:cTn id="11" dur="2000"/>
                                        <p:tgtEl>
                                          <p:spTgt spid="318469">
                                            <p:txEl>
                                              <p:pRg st="0" end="0"/>
                                            </p:txEl>
                                          </p:spTgt>
                                        </p:tgtEl>
                                      </p:cBhvr>
                                    </p:animEffect>
                                  </p:childTnLst>
                                </p:cTn>
                              </p:par>
                            </p:childTnLst>
                          </p:cTn>
                        </p:par>
                        <p:par>
                          <p:cTn id="12" fill="hold" nodeType="afterGroup">
                            <p:stCondLst>
                              <p:cond delay="5000"/>
                            </p:stCondLst>
                            <p:childTnLst>
                              <p:par>
                                <p:cTn id="13" presetID="18" presetClass="entr" presetSubtype="3" fill="hold" grpId="0" nodeType="afterEffect">
                                  <p:stCondLst>
                                    <p:cond delay="0"/>
                                  </p:stCondLst>
                                  <p:childTnLst>
                                    <p:set>
                                      <p:cBhvr>
                                        <p:cTn id="14" dur="1" fill="hold">
                                          <p:stCondLst>
                                            <p:cond delay="0"/>
                                          </p:stCondLst>
                                        </p:cTn>
                                        <p:tgtEl>
                                          <p:spTgt spid="318469">
                                            <p:txEl>
                                              <p:pRg st="1" end="1"/>
                                            </p:txEl>
                                          </p:spTgt>
                                        </p:tgtEl>
                                        <p:attrNameLst>
                                          <p:attrName>style.visibility</p:attrName>
                                        </p:attrNameLst>
                                      </p:cBhvr>
                                      <p:to>
                                        <p:strVal val="visible"/>
                                      </p:to>
                                    </p:set>
                                    <p:animEffect transition="in" filter="strips(upRight)">
                                      <p:cBhvr>
                                        <p:cTn id="15" dur="2000"/>
                                        <p:tgtEl>
                                          <p:spTgt spid="318469">
                                            <p:txEl>
                                              <p:pRg st="1" end="1"/>
                                            </p:txEl>
                                          </p:spTgt>
                                        </p:tgtEl>
                                      </p:cBhvr>
                                    </p:animEffect>
                                  </p:childTnLst>
                                </p:cTn>
                              </p:par>
                            </p:childTnLst>
                          </p:cTn>
                        </p:par>
                        <p:par>
                          <p:cTn id="16" fill="hold" nodeType="afterGroup">
                            <p:stCondLst>
                              <p:cond delay="7000"/>
                            </p:stCondLst>
                            <p:childTnLst>
                              <p:par>
                                <p:cTn id="17" presetID="18" presetClass="entr" presetSubtype="3" fill="hold" grpId="0" nodeType="afterEffect">
                                  <p:stCondLst>
                                    <p:cond delay="0"/>
                                  </p:stCondLst>
                                  <p:childTnLst>
                                    <p:set>
                                      <p:cBhvr>
                                        <p:cTn id="18" dur="1" fill="hold">
                                          <p:stCondLst>
                                            <p:cond delay="0"/>
                                          </p:stCondLst>
                                        </p:cTn>
                                        <p:tgtEl>
                                          <p:spTgt spid="318469">
                                            <p:txEl>
                                              <p:pRg st="2" end="2"/>
                                            </p:txEl>
                                          </p:spTgt>
                                        </p:tgtEl>
                                        <p:attrNameLst>
                                          <p:attrName>style.visibility</p:attrName>
                                        </p:attrNameLst>
                                      </p:cBhvr>
                                      <p:to>
                                        <p:strVal val="visible"/>
                                      </p:to>
                                    </p:set>
                                    <p:animEffect transition="in" filter="strips(upRight)">
                                      <p:cBhvr>
                                        <p:cTn id="19" dur="2000"/>
                                        <p:tgtEl>
                                          <p:spTgt spid="318469">
                                            <p:txEl>
                                              <p:pRg st="2" end="2"/>
                                            </p:txEl>
                                          </p:spTgt>
                                        </p:tgtEl>
                                      </p:cBhvr>
                                    </p:animEffect>
                                  </p:childTnLst>
                                </p:cTn>
                              </p:par>
                            </p:childTnLst>
                          </p:cTn>
                        </p:par>
                        <p:par>
                          <p:cTn id="20" fill="hold" nodeType="afterGroup">
                            <p:stCondLst>
                              <p:cond delay="9000"/>
                            </p:stCondLst>
                            <p:childTnLst>
                              <p:par>
                                <p:cTn id="21" presetID="18" presetClass="entr" presetSubtype="3" fill="hold" grpId="0" nodeType="afterEffect">
                                  <p:stCondLst>
                                    <p:cond delay="0"/>
                                  </p:stCondLst>
                                  <p:childTnLst>
                                    <p:set>
                                      <p:cBhvr>
                                        <p:cTn id="22" dur="1" fill="hold">
                                          <p:stCondLst>
                                            <p:cond delay="0"/>
                                          </p:stCondLst>
                                        </p:cTn>
                                        <p:tgtEl>
                                          <p:spTgt spid="318469">
                                            <p:txEl>
                                              <p:pRg st="3" end="3"/>
                                            </p:txEl>
                                          </p:spTgt>
                                        </p:tgtEl>
                                        <p:attrNameLst>
                                          <p:attrName>style.visibility</p:attrName>
                                        </p:attrNameLst>
                                      </p:cBhvr>
                                      <p:to>
                                        <p:strVal val="visible"/>
                                      </p:to>
                                    </p:set>
                                    <p:animEffect transition="in" filter="strips(upRight)">
                                      <p:cBhvr>
                                        <p:cTn id="23" dur="2000"/>
                                        <p:tgtEl>
                                          <p:spTgt spid="318469">
                                            <p:txEl>
                                              <p:pRg st="3" end="3"/>
                                            </p:txEl>
                                          </p:spTgt>
                                        </p:tgtEl>
                                      </p:cBhvr>
                                    </p:animEffect>
                                  </p:childTnLst>
                                </p:cTn>
                              </p:par>
                            </p:childTnLst>
                          </p:cTn>
                        </p:par>
                        <p:par>
                          <p:cTn id="24" fill="hold" nodeType="afterGroup">
                            <p:stCondLst>
                              <p:cond delay="11000"/>
                            </p:stCondLst>
                            <p:childTnLst>
                              <p:par>
                                <p:cTn id="25" presetID="18" presetClass="entr" presetSubtype="3" fill="hold" grpId="0" nodeType="afterEffect">
                                  <p:stCondLst>
                                    <p:cond delay="0"/>
                                  </p:stCondLst>
                                  <p:childTnLst>
                                    <p:set>
                                      <p:cBhvr>
                                        <p:cTn id="26" dur="1" fill="hold">
                                          <p:stCondLst>
                                            <p:cond delay="0"/>
                                          </p:stCondLst>
                                        </p:cTn>
                                        <p:tgtEl>
                                          <p:spTgt spid="318469">
                                            <p:txEl>
                                              <p:pRg st="4" end="4"/>
                                            </p:txEl>
                                          </p:spTgt>
                                        </p:tgtEl>
                                        <p:attrNameLst>
                                          <p:attrName>style.visibility</p:attrName>
                                        </p:attrNameLst>
                                      </p:cBhvr>
                                      <p:to>
                                        <p:strVal val="visible"/>
                                      </p:to>
                                    </p:set>
                                    <p:animEffect transition="in" filter="strips(upRight)">
                                      <p:cBhvr>
                                        <p:cTn id="27" dur="2000"/>
                                        <p:tgtEl>
                                          <p:spTgt spid="318469">
                                            <p:txEl>
                                              <p:pRg st="4" end="4"/>
                                            </p:txEl>
                                          </p:spTgt>
                                        </p:tgtEl>
                                      </p:cBhvr>
                                    </p:animEffect>
                                  </p:childTnLst>
                                </p:cTn>
                              </p:par>
                            </p:childTnLst>
                          </p:cTn>
                        </p:par>
                        <p:par>
                          <p:cTn id="28" fill="hold" nodeType="afterGroup">
                            <p:stCondLst>
                              <p:cond delay="13000"/>
                            </p:stCondLst>
                            <p:childTnLst>
                              <p:par>
                                <p:cTn id="29" presetID="18" presetClass="entr" presetSubtype="3" fill="hold" grpId="0" nodeType="afterEffect">
                                  <p:stCondLst>
                                    <p:cond delay="0"/>
                                  </p:stCondLst>
                                  <p:childTnLst>
                                    <p:set>
                                      <p:cBhvr>
                                        <p:cTn id="30" dur="1" fill="hold">
                                          <p:stCondLst>
                                            <p:cond delay="0"/>
                                          </p:stCondLst>
                                        </p:cTn>
                                        <p:tgtEl>
                                          <p:spTgt spid="318469">
                                            <p:txEl>
                                              <p:pRg st="5" end="5"/>
                                            </p:txEl>
                                          </p:spTgt>
                                        </p:tgtEl>
                                        <p:attrNameLst>
                                          <p:attrName>style.visibility</p:attrName>
                                        </p:attrNameLst>
                                      </p:cBhvr>
                                      <p:to>
                                        <p:strVal val="visible"/>
                                      </p:to>
                                    </p:set>
                                    <p:animEffect transition="in" filter="strips(upRight)">
                                      <p:cBhvr>
                                        <p:cTn id="31" dur="2000"/>
                                        <p:tgtEl>
                                          <p:spTgt spid="318469">
                                            <p:txEl>
                                              <p:pRg st="5" end="5"/>
                                            </p:txEl>
                                          </p:spTgt>
                                        </p:tgtEl>
                                      </p:cBhvr>
                                    </p:animEffect>
                                  </p:childTnLst>
                                </p:cTn>
                              </p:par>
                            </p:childTnLst>
                          </p:cTn>
                        </p:par>
                        <p:par>
                          <p:cTn id="32" fill="hold" nodeType="afterGroup">
                            <p:stCondLst>
                              <p:cond delay="15000"/>
                            </p:stCondLst>
                            <p:childTnLst>
                              <p:par>
                                <p:cTn id="33" presetID="53" presetClass="entr" presetSubtype="0" fill="hold" nodeType="afterEffect">
                                  <p:stCondLst>
                                    <p:cond delay="0"/>
                                  </p:stCondLst>
                                  <p:childTnLst>
                                    <p:set>
                                      <p:cBhvr>
                                        <p:cTn id="34" dur="1" fill="hold">
                                          <p:stCondLst>
                                            <p:cond delay="0"/>
                                          </p:stCondLst>
                                        </p:cTn>
                                        <p:tgtEl>
                                          <p:spTgt spid="318467"/>
                                        </p:tgtEl>
                                        <p:attrNameLst>
                                          <p:attrName>style.visibility</p:attrName>
                                        </p:attrNameLst>
                                      </p:cBhvr>
                                      <p:to>
                                        <p:strVal val="visible"/>
                                      </p:to>
                                    </p:set>
                                    <p:anim calcmode="lin" valueType="num">
                                      <p:cBhvr>
                                        <p:cTn id="35" dur="5000" fill="hold"/>
                                        <p:tgtEl>
                                          <p:spTgt spid="318467"/>
                                        </p:tgtEl>
                                        <p:attrNameLst>
                                          <p:attrName>ppt_w</p:attrName>
                                        </p:attrNameLst>
                                      </p:cBhvr>
                                      <p:tavLst>
                                        <p:tav tm="0">
                                          <p:val>
                                            <p:fltVal val="0"/>
                                          </p:val>
                                        </p:tav>
                                        <p:tav tm="100000">
                                          <p:val>
                                            <p:strVal val="#ppt_w"/>
                                          </p:val>
                                        </p:tav>
                                      </p:tavLst>
                                    </p:anim>
                                    <p:anim calcmode="lin" valueType="num">
                                      <p:cBhvr>
                                        <p:cTn id="36" dur="5000" fill="hold"/>
                                        <p:tgtEl>
                                          <p:spTgt spid="318467"/>
                                        </p:tgtEl>
                                        <p:attrNameLst>
                                          <p:attrName>ppt_h</p:attrName>
                                        </p:attrNameLst>
                                      </p:cBhvr>
                                      <p:tavLst>
                                        <p:tav tm="0">
                                          <p:val>
                                            <p:fltVal val="0"/>
                                          </p:val>
                                        </p:tav>
                                        <p:tav tm="100000">
                                          <p:val>
                                            <p:strVal val="#ppt_h"/>
                                          </p:val>
                                        </p:tav>
                                      </p:tavLst>
                                    </p:anim>
                                    <p:animEffect transition="in" filter="fade">
                                      <p:cBhvr>
                                        <p:cTn id="37" dur="5000"/>
                                        <p:tgtEl>
                                          <p:spTgt spid="3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animBg="1"/>
      <p:bldP spid="31846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WordArt 3">
            <a:extLst>
              <a:ext uri="{FF2B5EF4-FFF2-40B4-BE49-F238E27FC236}">
                <a16:creationId xmlns:a16="http://schemas.microsoft.com/office/drawing/2014/main" id="{341617FD-F120-4996-84D0-D04B72991656}"/>
              </a:ext>
            </a:extLst>
          </p:cNvPr>
          <p:cNvSpPr>
            <a:spLocks noChangeArrowheads="1" noChangeShapeType="1" noTextEdit="1"/>
          </p:cNvSpPr>
          <p:nvPr/>
        </p:nvSpPr>
        <p:spPr bwMode="auto">
          <a:xfrm>
            <a:off x="1979613" y="2060575"/>
            <a:ext cx="5040312" cy="2808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spc="720">
                <a:solidFill>
                  <a:schemeClr val="accent2"/>
                </a:solidFill>
                <a:effectLst>
                  <a:outerShdw dist="107763" dir="2700000" algn="ctr" rotWithShape="0">
                    <a:srgbClr val="4D4D4D">
                      <a:alpha val="50000"/>
                    </a:srgbClr>
                  </a:outerShdw>
                </a:effectLst>
                <a:latin typeface="隶书" panose="02010509060101010101" pitchFamily="49" charset="-122"/>
                <a:ea typeface="隶书" panose="02010509060101010101" pitchFamily="49" charset="-122"/>
              </a:rPr>
              <a:t>培训者</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p:cTn id="7" dur="5000" fill="hold"/>
                                        <p:tgtEl>
                                          <p:spTgt spid="323587"/>
                                        </p:tgtEl>
                                        <p:attrNameLst>
                                          <p:attrName>ppt_w</p:attrName>
                                        </p:attrNameLst>
                                      </p:cBhvr>
                                      <p:tavLst>
                                        <p:tav tm="0">
                                          <p:val>
                                            <p:fltVal val="0"/>
                                          </p:val>
                                        </p:tav>
                                        <p:tav tm="100000">
                                          <p:val>
                                            <p:strVal val="#ppt_w"/>
                                          </p:val>
                                        </p:tav>
                                      </p:tavLst>
                                    </p:anim>
                                    <p:anim calcmode="lin" valueType="num">
                                      <p:cBhvr>
                                        <p:cTn id="8" dur="5000" fill="hold"/>
                                        <p:tgtEl>
                                          <p:spTgt spid="323587"/>
                                        </p:tgtEl>
                                        <p:attrNameLst>
                                          <p:attrName>ppt_h</p:attrName>
                                        </p:attrNameLst>
                                      </p:cBhvr>
                                      <p:tavLst>
                                        <p:tav tm="0">
                                          <p:val>
                                            <p:fltVal val="0"/>
                                          </p:val>
                                        </p:tav>
                                        <p:tav tm="100000">
                                          <p:val>
                                            <p:strVal val="#ppt_h"/>
                                          </p:val>
                                        </p:tav>
                                      </p:tavLst>
                                    </p:anim>
                                    <p:animEffect transition="in" filter="fade">
                                      <p:cBhvr>
                                        <p:cTn id="9" dur="5000"/>
                                        <p:tgtEl>
                                          <p:spTgt spid="323587"/>
                                        </p:tgtEl>
                                      </p:cBhvr>
                                    </p:animEffect>
                                  </p:childTnLst>
                                </p:cTn>
                              </p:par>
                            </p:childTnLst>
                          </p:cTn>
                        </p:par>
                        <p:par>
                          <p:cTn id="10" fill="hold" nodeType="afterGroup">
                            <p:stCondLst>
                              <p:cond delay="5000"/>
                            </p:stCondLst>
                            <p:childTnLst>
                              <p:par>
                                <p:cTn id="11" presetID="6" presetClass="emph" presetSubtype="0" fill="hold" nodeType="afterEffect">
                                  <p:stCondLst>
                                    <p:cond delay="2500"/>
                                  </p:stCondLst>
                                  <p:childTnLst>
                                    <p:animScale>
                                      <p:cBhvr>
                                        <p:cTn id="12" dur="2000" fill="hold"/>
                                        <p:tgtEl>
                                          <p:spTgt spid="32358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AutoShape 2">
            <a:extLst>
              <a:ext uri="{FF2B5EF4-FFF2-40B4-BE49-F238E27FC236}">
                <a16:creationId xmlns:a16="http://schemas.microsoft.com/office/drawing/2014/main" id="{2A690D0B-6B85-4EA3-8971-E5EA27180B81}"/>
              </a:ext>
            </a:extLst>
          </p:cNvPr>
          <p:cNvSpPr>
            <a:spLocks noChangeArrowheads="1"/>
          </p:cNvSpPr>
          <p:nvPr/>
        </p:nvSpPr>
        <p:spPr bwMode="auto">
          <a:xfrm>
            <a:off x="1116013" y="1341438"/>
            <a:ext cx="6551612" cy="4751387"/>
          </a:xfrm>
          <a:prstGeom prst="smileyFace">
            <a:avLst>
              <a:gd name="adj" fmla="val 4653"/>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en-US" altLang="zh-CN"/>
          </a:p>
        </p:txBody>
      </p:sp>
      <p:sp>
        <p:nvSpPr>
          <p:cNvPr id="156675" name="Rectangle 3">
            <a:extLst>
              <a:ext uri="{FF2B5EF4-FFF2-40B4-BE49-F238E27FC236}">
                <a16:creationId xmlns:a16="http://schemas.microsoft.com/office/drawing/2014/main" id="{F489085A-7414-4D26-8E3A-F03350BBB1FA}"/>
              </a:ext>
            </a:extLst>
          </p:cNvPr>
          <p:cNvSpPr>
            <a:spLocks noGrp="1" noChangeArrowheads="1"/>
          </p:cNvSpPr>
          <p:nvPr>
            <p:ph type="title"/>
          </p:nvPr>
        </p:nvSpPr>
        <p:spPr/>
        <p:txBody>
          <a:bodyPr anchor="t"/>
          <a:lstStyle/>
          <a:p>
            <a:pPr eaLnBrk="1" hangingPunct="1"/>
            <a:r>
              <a:rPr lang="zh-CN" altLang="en-US" dirty="0"/>
              <a:t>你必须</a:t>
            </a:r>
            <a:r>
              <a:rPr lang="zh-CN" altLang="en-US" dirty="0">
                <a:latin typeface="Arial" panose="020B0604020202020204" pitchFamily="34" charset="0"/>
              </a:rPr>
              <a:t>是培训角色</a:t>
            </a:r>
            <a:endParaRPr lang="en-US" altLang="zh-CN" dirty="0">
              <a:latin typeface="Arial" panose="020B0604020202020204" pitchFamily="34" charset="0"/>
            </a:endParaRPr>
          </a:p>
        </p:txBody>
      </p:sp>
      <p:sp>
        <p:nvSpPr>
          <p:cNvPr id="328708" name="Rectangle 4">
            <a:extLst>
              <a:ext uri="{FF2B5EF4-FFF2-40B4-BE49-F238E27FC236}">
                <a16:creationId xmlns:a16="http://schemas.microsoft.com/office/drawing/2014/main" id="{BAFD8A0C-3E68-4B9F-A87F-0F175E390CF3}"/>
              </a:ext>
            </a:extLst>
          </p:cNvPr>
          <p:cNvSpPr>
            <a:spLocks noGrp="1" noChangeArrowheads="1"/>
          </p:cNvSpPr>
          <p:nvPr>
            <p:ph type="body" idx="1"/>
          </p:nvPr>
        </p:nvSpPr>
        <p:spPr>
          <a:xfrm>
            <a:off x="1066800" y="1741488"/>
            <a:ext cx="6938963" cy="3863975"/>
          </a:xfrm>
        </p:spPr>
        <p:txBody>
          <a:bodyPr anchor="ctr"/>
          <a:lstStyle/>
          <a:p>
            <a:pPr eaLnBrk="1" hangingPunct="1"/>
            <a:r>
              <a:rPr lang="zh-CN" altLang="zh-CN" sz="5400" dirty="0">
                <a:solidFill>
                  <a:schemeClr val="bg2"/>
                </a:solidFill>
                <a:latin typeface="Arial" panose="020B0604020202020204" pitchFamily="34" charset="0"/>
                <a:ea typeface="隶书" panose="02010509060101010101" pitchFamily="49" charset="-122"/>
              </a:rPr>
              <a:t>工作技能上的培训</a:t>
            </a:r>
            <a:endParaRPr lang="en-US" altLang="zh-CN" sz="5400" dirty="0">
              <a:solidFill>
                <a:schemeClr val="bg2"/>
              </a:solidFill>
              <a:latin typeface="Arial" panose="020B0604020202020204" pitchFamily="34" charset="0"/>
              <a:ea typeface="隶书" panose="02010509060101010101" pitchFamily="49" charset="-122"/>
            </a:endParaRPr>
          </a:p>
          <a:p>
            <a:pPr eaLnBrk="1" hangingPunct="1"/>
            <a:r>
              <a:rPr lang="zh-CN" altLang="zh-CN" sz="5400" dirty="0">
                <a:solidFill>
                  <a:schemeClr val="bg2"/>
                </a:solidFill>
                <a:latin typeface="Arial" panose="020B0604020202020204" pitchFamily="34" charset="0"/>
                <a:ea typeface="隶书" panose="02010509060101010101" pitchFamily="49" charset="-122"/>
              </a:rPr>
              <a:t>员工素质的培训</a:t>
            </a:r>
            <a:endParaRPr lang="en-US" altLang="zh-CN" sz="5400" dirty="0">
              <a:solidFill>
                <a:schemeClr val="bg2"/>
              </a:solidFill>
              <a:latin typeface="Arial" panose="020B0604020202020204" pitchFamily="34" charset="0"/>
              <a:ea typeface="隶书" panose="02010509060101010101" pitchFamily="49" charset="-122"/>
            </a:endParaRPr>
          </a:p>
          <a:p>
            <a:pPr eaLnBrk="1" hangingPunct="1"/>
            <a:r>
              <a:rPr lang="zh-CN" altLang="zh-CN" sz="5400" dirty="0">
                <a:solidFill>
                  <a:schemeClr val="bg2"/>
                </a:solidFill>
                <a:latin typeface="Arial" panose="020B0604020202020204" pitchFamily="34" charset="0"/>
                <a:ea typeface="隶书" panose="02010509060101010101" pitchFamily="49" charset="-122"/>
              </a:rPr>
              <a:t>思想工作？</a:t>
            </a:r>
            <a:endParaRPr lang="en-US" altLang="zh-CN" sz="5400" dirty="0">
              <a:solidFill>
                <a:schemeClr val="bg2"/>
              </a:solidFill>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fade">
                                      <p:cBhvr>
                                        <p:cTn id="7" dur="770" decel="100000"/>
                                        <p:tgtEl>
                                          <p:spTgt spid="328708">
                                            <p:txEl>
                                              <p:pRg st="0" end="0"/>
                                            </p:txEl>
                                          </p:spTgt>
                                        </p:tgtEl>
                                      </p:cBhvr>
                                    </p:animEffect>
                                    <p:animScale>
                                      <p:cBhvr>
                                        <p:cTn id="8" dur="770" decel="100000"/>
                                        <p:tgtEl>
                                          <p:spTgt spid="328708">
                                            <p:txEl>
                                              <p:pRg st="0" end="0"/>
                                            </p:txEl>
                                          </p:spTgt>
                                        </p:tgtEl>
                                      </p:cBhvr>
                                      <p:from x="10000" y="10000"/>
                                      <p:to x="200000" y="450000"/>
                                    </p:animScale>
                                    <p:animScale>
                                      <p:cBhvr>
                                        <p:cTn id="9" dur="1230" accel="100000" fill="hold">
                                          <p:stCondLst>
                                            <p:cond delay="770"/>
                                          </p:stCondLst>
                                        </p:cTn>
                                        <p:tgtEl>
                                          <p:spTgt spid="328708">
                                            <p:txEl>
                                              <p:pRg st="0" end="0"/>
                                            </p:txEl>
                                          </p:spTgt>
                                        </p:tgtEl>
                                      </p:cBhvr>
                                      <p:from x="200000" y="450000"/>
                                      <p:to x="100000" y="100000"/>
                                    </p:animScale>
                                    <p:set>
                                      <p:cBhvr>
                                        <p:cTn id="10" dur="770" fill="hold"/>
                                        <p:tgtEl>
                                          <p:spTgt spid="328708">
                                            <p:txEl>
                                              <p:pRg st="0" end="0"/>
                                            </p:txEl>
                                          </p:spTgt>
                                        </p:tgtEl>
                                        <p:attrNameLst>
                                          <p:attrName>ppt_x</p:attrName>
                                        </p:attrNameLst>
                                      </p:cBhvr>
                                      <p:to>
                                        <p:strVal val="(0.5)"/>
                                      </p:to>
                                    </p:set>
                                    <p:anim from="(0.5)" to="(#ppt_x)" calcmode="lin" valueType="num">
                                      <p:cBhvr>
                                        <p:cTn id="11" dur="1230" accel="100000" fill="hold">
                                          <p:stCondLst>
                                            <p:cond delay="770"/>
                                          </p:stCondLst>
                                        </p:cTn>
                                        <p:tgtEl>
                                          <p:spTgt spid="328708">
                                            <p:txEl>
                                              <p:pRg st="0" end="0"/>
                                            </p:txEl>
                                          </p:spTgt>
                                        </p:tgtEl>
                                        <p:attrNameLst>
                                          <p:attrName>ppt_x</p:attrName>
                                        </p:attrNameLst>
                                      </p:cBhvr>
                                    </p:anim>
                                    <p:set>
                                      <p:cBhvr>
                                        <p:cTn id="12" dur="770" fill="hold"/>
                                        <p:tgtEl>
                                          <p:spTgt spid="328708">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328708">
                                            <p:txEl>
                                              <p:pRg st="0" end="0"/>
                                            </p:txEl>
                                          </p:spTgt>
                                        </p:tgtEl>
                                        <p:attrNameLst>
                                          <p:attrName>ppt_y</p:attrName>
                                        </p:attrNameLst>
                                      </p:cBhvr>
                                    </p:anim>
                                  </p:childTnLst>
                                </p:cTn>
                              </p:par>
                            </p:childTnLst>
                          </p:cTn>
                        </p:par>
                        <p:par>
                          <p:cTn id="14" fill="hold" nodeType="afterGroup">
                            <p:stCondLst>
                              <p:cond delay="2000"/>
                            </p:stCondLst>
                            <p:childTnLst>
                              <p:par>
                                <p:cTn id="15" presetID="51" presetClass="entr" presetSubtype="0" fill="hold" grpId="0" nodeType="afterEffect">
                                  <p:stCondLst>
                                    <p:cond delay="0"/>
                                  </p:stCondLst>
                                  <p:childTnLst>
                                    <p:set>
                                      <p:cBhvr>
                                        <p:cTn id="16" dur="1" fill="hold">
                                          <p:stCondLst>
                                            <p:cond delay="0"/>
                                          </p:stCondLst>
                                        </p:cTn>
                                        <p:tgtEl>
                                          <p:spTgt spid="328708">
                                            <p:txEl>
                                              <p:pRg st="1" end="1"/>
                                            </p:txEl>
                                          </p:spTgt>
                                        </p:tgtEl>
                                        <p:attrNameLst>
                                          <p:attrName>style.visibility</p:attrName>
                                        </p:attrNameLst>
                                      </p:cBhvr>
                                      <p:to>
                                        <p:strVal val="visible"/>
                                      </p:to>
                                    </p:set>
                                    <p:animEffect transition="in" filter="fade">
                                      <p:cBhvr>
                                        <p:cTn id="17" dur="770" decel="100000"/>
                                        <p:tgtEl>
                                          <p:spTgt spid="328708">
                                            <p:txEl>
                                              <p:pRg st="1" end="1"/>
                                            </p:txEl>
                                          </p:spTgt>
                                        </p:tgtEl>
                                      </p:cBhvr>
                                    </p:animEffect>
                                    <p:animScale>
                                      <p:cBhvr>
                                        <p:cTn id="18" dur="770" decel="100000"/>
                                        <p:tgtEl>
                                          <p:spTgt spid="328708">
                                            <p:txEl>
                                              <p:pRg st="1" end="1"/>
                                            </p:txEl>
                                          </p:spTgt>
                                        </p:tgtEl>
                                      </p:cBhvr>
                                      <p:from x="10000" y="10000"/>
                                      <p:to x="200000" y="450000"/>
                                    </p:animScale>
                                    <p:animScale>
                                      <p:cBhvr>
                                        <p:cTn id="19" dur="1230" accel="100000" fill="hold">
                                          <p:stCondLst>
                                            <p:cond delay="770"/>
                                          </p:stCondLst>
                                        </p:cTn>
                                        <p:tgtEl>
                                          <p:spTgt spid="328708">
                                            <p:txEl>
                                              <p:pRg st="1" end="1"/>
                                            </p:txEl>
                                          </p:spTgt>
                                        </p:tgtEl>
                                      </p:cBhvr>
                                      <p:from x="200000" y="450000"/>
                                      <p:to x="100000" y="100000"/>
                                    </p:animScale>
                                    <p:set>
                                      <p:cBhvr>
                                        <p:cTn id="20" dur="770" fill="hold"/>
                                        <p:tgtEl>
                                          <p:spTgt spid="328708">
                                            <p:txEl>
                                              <p:pRg st="1" end="1"/>
                                            </p:txEl>
                                          </p:spTgt>
                                        </p:tgtEl>
                                        <p:attrNameLst>
                                          <p:attrName>ppt_x</p:attrName>
                                        </p:attrNameLst>
                                      </p:cBhvr>
                                      <p:to>
                                        <p:strVal val="(0.5)"/>
                                      </p:to>
                                    </p:set>
                                    <p:anim from="(0.5)" to="(#ppt_x)" calcmode="lin" valueType="num">
                                      <p:cBhvr>
                                        <p:cTn id="21" dur="1230" accel="100000" fill="hold">
                                          <p:stCondLst>
                                            <p:cond delay="770"/>
                                          </p:stCondLst>
                                        </p:cTn>
                                        <p:tgtEl>
                                          <p:spTgt spid="328708">
                                            <p:txEl>
                                              <p:pRg st="1" end="1"/>
                                            </p:txEl>
                                          </p:spTgt>
                                        </p:tgtEl>
                                        <p:attrNameLst>
                                          <p:attrName>ppt_x</p:attrName>
                                        </p:attrNameLst>
                                      </p:cBhvr>
                                    </p:anim>
                                    <p:set>
                                      <p:cBhvr>
                                        <p:cTn id="22" dur="770" fill="hold"/>
                                        <p:tgtEl>
                                          <p:spTgt spid="328708">
                                            <p:txEl>
                                              <p:pRg st="1" end="1"/>
                                            </p:txEl>
                                          </p:spTgt>
                                        </p:tgtEl>
                                        <p:attrNameLst>
                                          <p:attrName>ppt_y</p:attrName>
                                        </p:attrNameLst>
                                      </p:cBhvr>
                                      <p:to>
                                        <p:strVal val="(#ppt_y+0.4)"/>
                                      </p:to>
                                    </p:set>
                                    <p:anim from="(#ppt_y+0.4)" to="(#ppt_y)" calcmode="lin" valueType="num">
                                      <p:cBhvr>
                                        <p:cTn id="23" dur="1230" accel="100000" fill="hold">
                                          <p:stCondLst>
                                            <p:cond delay="770"/>
                                          </p:stCondLst>
                                        </p:cTn>
                                        <p:tgtEl>
                                          <p:spTgt spid="328708">
                                            <p:txEl>
                                              <p:pRg st="1" end="1"/>
                                            </p:txEl>
                                          </p:spTgt>
                                        </p:tgtEl>
                                        <p:attrNameLst>
                                          <p:attrName>ppt_y</p:attrName>
                                        </p:attrNameLst>
                                      </p:cBhvr>
                                    </p:anim>
                                  </p:childTnLst>
                                </p:cTn>
                              </p:par>
                            </p:childTnLst>
                          </p:cTn>
                        </p:par>
                        <p:par>
                          <p:cTn id="24" fill="hold" nodeType="afterGroup">
                            <p:stCondLst>
                              <p:cond delay="4000"/>
                            </p:stCondLst>
                            <p:childTnLst>
                              <p:par>
                                <p:cTn id="25" presetID="51" presetClass="entr" presetSubtype="0" fill="hold" grpId="0" nodeType="afterEffect">
                                  <p:stCondLst>
                                    <p:cond delay="0"/>
                                  </p:stCondLst>
                                  <p:childTnLst>
                                    <p:set>
                                      <p:cBhvr>
                                        <p:cTn id="26" dur="1" fill="hold">
                                          <p:stCondLst>
                                            <p:cond delay="0"/>
                                          </p:stCondLst>
                                        </p:cTn>
                                        <p:tgtEl>
                                          <p:spTgt spid="328708">
                                            <p:txEl>
                                              <p:pRg st="2" end="2"/>
                                            </p:txEl>
                                          </p:spTgt>
                                        </p:tgtEl>
                                        <p:attrNameLst>
                                          <p:attrName>style.visibility</p:attrName>
                                        </p:attrNameLst>
                                      </p:cBhvr>
                                      <p:to>
                                        <p:strVal val="visible"/>
                                      </p:to>
                                    </p:set>
                                    <p:animEffect transition="in" filter="fade">
                                      <p:cBhvr>
                                        <p:cTn id="27" dur="770" decel="100000"/>
                                        <p:tgtEl>
                                          <p:spTgt spid="328708">
                                            <p:txEl>
                                              <p:pRg st="2" end="2"/>
                                            </p:txEl>
                                          </p:spTgt>
                                        </p:tgtEl>
                                      </p:cBhvr>
                                    </p:animEffect>
                                    <p:animScale>
                                      <p:cBhvr>
                                        <p:cTn id="28" dur="770" decel="100000"/>
                                        <p:tgtEl>
                                          <p:spTgt spid="328708">
                                            <p:txEl>
                                              <p:pRg st="2" end="2"/>
                                            </p:txEl>
                                          </p:spTgt>
                                        </p:tgtEl>
                                      </p:cBhvr>
                                      <p:from x="10000" y="10000"/>
                                      <p:to x="200000" y="450000"/>
                                    </p:animScale>
                                    <p:animScale>
                                      <p:cBhvr>
                                        <p:cTn id="29" dur="1230" accel="100000" fill="hold">
                                          <p:stCondLst>
                                            <p:cond delay="770"/>
                                          </p:stCondLst>
                                        </p:cTn>
                                        <p:tgtEl>
                                          <p:spTgt spid="328708">
                                            <p:txEl>
                                              <p:pRg st="2" end="2"/>
                                            </p:txEl>
                                          </p:spTgt>
                                        </p:tgtEl>
                                      </p:cBhvr>
                                      <p:from x="200000" y="450000"/>
                                      <p:to x="100000" y="100000"/>
                                    </p:animScale>
                                    <p:set>
                                      <p:cBhvr>
                                        <p:cTn id="30" dur="770" fill="hold"/>
                                        <p:tgtEl>
                                          <p:spTgt spid="328708">
                                            <p:txEl>
                                              <p:pRg st="2" end="2"/>
                                            </p:txEl>
                                          </p:spTgt>
                                        </p:tgtEl>
                                        <p:attrNameLst>
                                          <p:attrName>ppt_x</p:attrName>
                                        </p:attrNameLst>
                                      </p:cBhvr>
                                      <p:to>
                                        <p:strVal val="(0.5)"/>
                                      </p:to>
                                    </p:set>
                                    <p:anim from="(0.5)" to="(#ppt_x)" calcmode="lin" valueType="num">
                                      <p:cBhvr>
                                        <p:cTn id="31" dur="1230" accel="100000" fill="hold">
                                          <p:stCondLst>
                                            <p:cond delay="770"/>
                                          </p:stCondLst>
                                        </p:cTn>
                                        <p:tgtEl>
                                          <p:spTgt spid="328708">
                                            <p:txEl>
                                              <p:pRg st="2" end="2"/>
                                            </p:txEl>
                                          </p:spTgt>
                                        </p:tgtEl>
                                        <p:attrNameLst>
                                          <p:attrName>ppt_x</p:attrName>
                                        </p:attrNameLst>
                                      </p:cBhvr>
                                    </p:anim>
                                    <p:set>
                                      <p:cBhvr>
                                        <p:cTn id="32" dur="770" fill="hold"/>
                                        <p:tgtEl>
                                          <p:spTgt spid="328708">
                                            <p:txEl>
                                              <p:pRg st="2" end="2"/>
                                            </p:txEl>
                                          </p:spTgt>
                                        </p:tgtEl>
                                        <p:attrNameLst>
                                          <p:attrName>ppt_y</p:attrName>
                                        </p:attrNameLst>
                                      </p:cBhvr>
                                      <p:to>
                                        <p:strVal val="(#ppt_y+0.4)"/>
                                      </p:to>
                                    </p:set>
                                    <p:anim from="(#ppt_y+0.4)" to="(#ppt_y)" calcmode="lin" valueType="num">
                                      <p:cBhvr>
                                        <p:cTn id="33" dur="1230" accel="100000" fill="hold">
                                          <p:stCondLst>
                                            <p:cond delay="770"/>
                                          </p:stCondLst>
                                        </p:cTn>
                                        <p:tgtEl>
                                          <p:spTgt spid="328708">
                                            <p:txEl>
                                              <p:pRg st="2" end="2"/>
                                            </p:txEl>
                                          </p:spTgt>
                                        </p:tgtEl>
                                        <p:attrNameLst>
                                          <p:attrName>ppt_y</p:attrName>
                                        </p:attrNameLst>
                                      </p:cBhvr>
                                    </p:anim>
                                  </p:childTnLst>
                                </p:cTn>
                              </p:par>
                            </p:childTnLst>
                          </p:cTn>
                        </p:par>
                        <p:par>
                          <p:cTn id="34" fill="hold" nodeType="afterGroup">
                            <p:stCondLst>
                              <p:cond delay="6000"/>
                            </p:stCondLst>
                            <p:childTnLst>
                              <p:par>
                                <p:cTn id="35" presetID="54" presetClass="entr" presetSubtype="0" accel="100000" fill="hold" grpId="0" nodeType="afterEffect">
                                  <p:stCondLst>
                                    <p:cond delay="0"/>
                                  </p:stCondLst>
                                  <p:childTnLst>
                                    <p:set>
                                      <p:cBhvr>
                                        <p:cTn id="36" dur="1" fill="hold">
                                          <p:stCondLst>
                                            <p:cond delay="0"/>
                                          </p:stCondLst>
                                        </p:cTn>
                                        <p:tgtEl>
                                          <p:spTgt spid="328706"/>
                                        </p:tgtEl>
                                        <p:attrNameLst>
                                          <p:attrName>style.visibility</p:attrName>
                                        </p:attrNameLst>
                                      </p:cBhvr>
                                      <p:to>
                                        <p:strVal val="visible"/>
                                      </p:to>
                                    </p:set>
                                    <p:anim calcmode="lin" valueType="num">
                                      <p:cBhvr>
                                        <p:cTn id="37" dur="5000" fill="hold"/>
                                        <p:tgtEl>
                                          <p:spTgt spid="328706"/>
                                        </p:tgtEl>
                                        <p:attrNameLst>
                                          <p:attrName>ppt_w</p:attrName>
                                        </p:attrNameLst>
                                      </p:cBhvr>
                                      <p:tavLst>
                                        <p:tav tm="0">
                                          <p:val>
                                            <p:strVal val="#ppt_w*0.05"/>
                                          </p:val>
                                        </p:tav>
                                        <p:tav tm="100000">
                                          <p:val>
                                            <p:strVal val="#ppt_w"/>
                                          </p:val>
                                        </p:tav>
                                      </p:tavLst>
                                    </p:anim>
                                    <p:anim calcmode="lin" valueType="num">
                                      <p:cBhvr>
                                        <p:cTn id="38" dur="5000" fill="hold"/>
                                        <p:tgtEl>
                                          <p:spTgt spid="328706"/>
                                        </p:tgtEl>
                                        <p:attrNameLst>
                                          <p:attrName>ppt_h</p:attrName>
                                        </p:attrNameLst>
                                      </p:cBhvr>
                                      <p:tavLst>
                                        <p:tav tm="0">
                                          <p:val>
                                            <p:strVal val="#ppt_h"/>
                                          </p:val>
                                        </p:tav>
                                        <p:tav tm="100000">
                                          <p:val>
                                            <p:strVal val="#ppt_h"/>
                                          </p:val>
                                        </p:tav>
                                      </p:tavLst>
                                    </p:anim>
                                    <p:anim calcmode="lin" valueType="num">
                                      <p:cBhvr>
                                        <p:cTn id="39" dur="5000" fill="hold"/>
                                        <p:tgtEl>
                                          <p:spTgt spid="328706"/>
                                        </p:tgtEl>
                                        <p:attrNameLst>
                                          <p:attrName>ppt_x</p:attrName>
                                        </p:attrNameLst>
                                      </p:cBhvr>
                                      <p:tavLst>
                                        <p:tav tm="0">
                                          <p:val>
                                            <p:strVal val="#ppt_x-.2"/>
                                          </p:val>
                                        </p:tav>
                                        <p:tav tm="100000">
                                          <p:val>
                                            <p:strVal val="#ppt_x"/>
                                          </p:val>
                                        </p:tav>
                                      </p:tavLst>
                                    </p:anim>
                                    <p:anim calcmode="lin" valueType="num">
                                      <p:cBhvr>
                                        <p:cTn id="40" dur="5000" fill="hold"/>
                                        <p:tgtEl>
                                          <p:spTgt spid="328706"/>
                                        </p:tgtEl>
                                        <p:attrNameLst>
                                          <p:attrName>ppt_y</p:attrName>
                                        </p:attrNameLst>
                                      </p:cBhvr>
                                      <p:tavLst>
                                        <p:tav tm="0">
                                          <p:val>
                                            <p:strVal val="#ppt_y"/>
                                          </p:val>
                                        </p:tav>
                                        <p:tav tm="100000">
                                          <p:val>
                                            <p:strVal val="#ppt_y"/>
                                          </p:val>
                                        </p:tav>
                                      </p:tavLst>
                                    </p:anim>
                                    <p:animEffect transition="in" filter="fade">
                                      <p:cBhvr>
                                        <p:cTn id="41" dur="5000"/>
                                        <p:tgtEl>
                                          <p:spTgt spid="328706"/>
                                        </p:tgtEl>
                                      </p:cBhvr>
                                    </p:animEffect>
                                  </p:childTnLst>
                                </p:cTn>
                              </p:par>
                            </p:childTnLst>
                          </p:cTn>
                        </p:par>
                        <p:par>
                          <p:cTn id="42" fill="hold" nodeType="afterGroup">
                            <p:stCondLst>
                              <p:cond delay="11000"/>
                            </p:stCondLst>
                            <p:childTnLst>
                              <p:par>
                                <p:cTn id="43" presetID="35" presetClass="emph" presetSubtype="0" repeatCount="3000" fill="hold" grpId="1" nodeType="afterEffect">
                                  <p:stCondLst>
                                    <p:cond delay="2000"/>
                                  </p:stCondLst>
                                  <p:childTnLst>
                                    <p:anim calcmode="discrete" valueType="str">
                                      <p:cBhvr>
                                        <p:cTn id="44" dur="500" fill="hold"/>
                                        <p:tgtEl>
                                          <p:spTgt spid="32870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p:bldP spid="328706" grpId="1" animBg="1"/>
      <p:bldP spid="32870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2" descr="backqaa">
            <a:extLst>
              <a:ext uri="{FF2B5EF4-FFF2-40B4-BE49-F238E27FC236}">
                <a16:creationId xmlns:a16="http://schemas.microsoft.com/office/drawing/2014/main" id="{7DDEDBEF-C883-4869-9C6F-690D257C520D}"/>
              </a:ext>
            </a:extLst>
          </p:cNvPr>
          <p:cNvPicPr>
            <a:picLocks noGrp="1" noChangeAspect="1" noChangeArrowheads="1"/>
          </p:cNvPicPr>
          <p:nvPr>
            <p:ph/>
          </p:nvPr>
        </p:nvPicPr>
        <p:blipFill>
          <a:blip r:embed="rId2">
            <a:lum bright="-36000"/>
            <a:extLst>
              <a:ext uri="{28A0092B-C50C-407E-A947-70E740481C1C}">
                <a14:useLocalDpi xmlns:a14="http://schemas.microsoft.com/office/drawing/2010/main" val="0"/>
              </a:ext>
            </a:extLst>
          </a:blip>
          <a:srcRect/>
          <a:stretch>
            <a:fillRect/>
          </a:stretch>
        </p:blipFill>
        <p:spPr>
          <a:xfrm>
            <a:off x="827088" y="1144588"/>
            <a:ext cx="7775575" cy="4876800"/>
          </a:xfrm>
          <a:ln w="57150" cmpd="thinThick">
            <a:solidFill>
              <a:schemeClr val="accent2"/>
            </a:solidFill>
            <a:miter lim="800000"/>
            <a:headEnd/>
            <a:tailEnd/>
          </a:ln>
          <a:effectLst>
            <a:outerShdw blurRad="63500" dist="107763" dir="2700000" algn="ctr" rotWithShape="0">
              <a:schemeClr val="bg2">
                <a:alpha val="50000"/>
              </a:schemeClr>
            </a:outerShdw>
          </a:effectLst>
        </p:spPr>
      </p:pic>
      <p:sp>
        <p:nvSpPr>
          <p:cNvPr id="331779" name="WordArt 3">
            <a:extLst>
              <a:ext uri="{FF2B5EF4-FFF2-40B4-BE49-F238E27FC236}">
                <a16:creationId xmlns:a16="http://schemas.microsoft.com/office/drawing/2014/main" id="{0412E199-07F7-4230-9355-11F96E3AE189}"/>
              </a:ext>
            </a:extLst>
          </p:cNvPr>
          <p:cNvSpPr>
            <a:spLocks noChangeArrowheads="1" noChangeShapeType="1" noTextEdit="1"/>
          </p:cNvSpPr>
          <p:nvPr/>
        </p:nvSpPr>
        <p:spPr bwMode="auto">
          <a:xfrm>
            <a:off x="1692275" y="2636838"/>
            <a:ext cx="5832475" cy="1944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rgbClr val="000066"/>
                </a:solidFill>
                <a:effectLst>
                  <a:outerShdw dist="45791" dir="2021404" algn="ctr" rotWithShape="0">
                    <a:srgbClr val="B2B2B2">
                      <a:alpha val="79999"/>
                    </a:srgbClr>
                  </a:outerShdw>
                </a:effectLst>
                <a:latin typeface="隶书" panose="02010509060101010101" pitchFamily="49" charset="-122"/>
                <a:ea typeface="隶书" panose="02010509060101010101" pitchFamily="49" charset="-122"/>
              </a:rPr>
              <a:t>资源协调者</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331778"/>
                                        </p:tgtEl>
                                        <p:attrNameLst>
                                          <p:attrName>style.visibility</p:attrName>
                                        </p:attrNameLst>
                                      </p:cBhvr>
                                      <p:to>
                                        <p:strVal val="visible"/>
                                      </p:to>
                                    </p:set>
                                    <p:anim calcmode="lin" valueType="num">
                                      <p:cBhvr>
                                        <p:cTn id="7" dur="1500" decel="50000" fill="hold">
                                          <p:stCondLst>
                                            <p:cond delay="0"/>
                                          </p:stCondLst>
                                        </p:cTn>
                                        <p:tgtEl>
                                          <p:spTgt spid="331778"/>
                                        </p:tgtEl>
                                        <p:attrNameLst>
                                          <p:attrName>style.rotation</p:attrName>
                                        </p:attrNameLst>
                                      </p:cBhvr>
                                      <p:tavLst>
                                        <p:tav tm="0">
                                          <p:val>
                                            <p:fltVal val="-90"/>
                                          </p:val>
                                        </p:tav>
                                        <p:tav tm="100000">
                                          <p:val>
                                            <p:fltVal val="0"/>
                                          </p:val>
                                        </p:tav>
                                      </p:tavLst>
                                    </p:anim>
                                    <p:anim calcmode="lin" valueType="num">
                                      <p:cBhvr>
                                        <p:cTn id="8" dur="1500" decel="50000" fill="hold">
                                          <p:stCondLst>
                                            <p:cond delay="0"/>
                                          </p:stCondLst>
                                        </p:cTn>
                                        <p:tgtEl>
                                          <p:spTgt spid="331778"/>
                                        </p:tgtEl>
                                        <p:attrNameLst>
                                          <p:attrName>ppt_w</p:attrName>
                                        </p:attrNameLst>
                                      </p:cBhvr>
                                      <p:tavLst>
                                        <p:tav tm="0">
                                          <p:val>
                                            <p:strVal val="#ppt_w"/>
                                          </p:val>
                                        </p:tav>
                                        <p:tav tm="100000">
                                          <p:val>
                                            <p:strVal val="#ppt_w*.05"/>
                                          </p:val>
                                        </p:tav>
                                      </p:tavLst>
                                    </p:anim>
                                    <p:anim calcmode="lin" valueType="num">
                                      <p:cBhvr>
                                        <p:cTn id="9" dur="1500" accel="50000" fill="hold">
                                          <p:stCondLst>
                                            <p:cond delay="1500"/>
                                          </p:stCondLst>
                                        </p:cTn>
                                        <p:tgtEl>
                                          <p:spTgt spid="331778"/>
                                        </p:tgtEl>
                                        <p:attrNameLst>
                                          <p:attrName>ppt_w</p:attrName>
                                        </p:attrNameLst>
                                      </p:cBhvr>
                                      <p:tavLst>
                                        <p:tav tm="0">
                                          <p:val>
                                            <p:strVal val="#ppt_w*.05"/>
                                          </p:val>
                                        </p:tav>
                                        <p:tav tm="100000">
                                          <p:val>
                                            <p:strVal val="#ppt_w"/>
                                          </p:val>
                                        </p:tav>
                                      </p:tavLst>
                                    </p:anim>
                                    <p:anim calcmode="lin" valueType="num">
                                      <p:cBhvr>
                                        <p:cTn id="10" dur="3000" fill="hold"/>
                                        <p:tgtEl>
                                          <p:spTgt spid="331778"/>
                                        </p:tgtEl>
                                        <p:attrNameLst>
                                          <p:attrName>ppt_h</p:attrName>
                                        </p:attrNameLst>
                                      </p:cBhvr>
                                      <p:tavLst>
                                        <p:tav tm="0">
                                          <p:val>
                                            <p:strVal val="#ppt_h"/>
                                          </p:val>
                                        </p:tav>
                                        <p:tav tm="100000">
                                          <p:val>
                                            <p:strVal val="#ppt_h"/>
                                          </p:val>
                                        </p:tav>
                                      </p:tavLst>
                                    </p:anim>
                                    <p:anim calcmode="lin" valueType="num">
                                      <p:cBhvr>
                                        <p:cTn id="11" dur="1500" decel="50000" fill="hold">
                                          <p:stCondLst>
                                            <p:cond delay="0"/>
                                          </p:stCondLst>
                                        </p:cTn>
                                        <p:tgtEl>
                                          <p:spTgt spid="331778"/>
                                        </p:tgtEl>
                                        <p:attrNameLst>
                                          <p:attrName>ppt_x</p:attrName>
                                        </p:attrNameLst>
                                      </p:cBhvr>
                                      <p:tavLst>
                                        <p:tav tm="0">
                                          <p:val>
                                            <p:strVal val="#ppt_x+.4"/>
                                          </p:val>
                                        </p:tav>
                                        <p:tav tm="100000">
                                          <p:val>
                                            <p:strVal val="#ppt_x"/>
                                          </p:val>
                                        </p:tav>
                                      </p:tavLst>
                                    </p:anim>
                                    <p:anim calcmode="lin" valueType="num">
                                      <p:cBhvr>
                                        <p:cTn id="12" dur="1500" decel="50000" fill="hold">
                                          <p:stCondLst>
                                            <p:cond delay="0"/>
                                          </p:stCondLst>
                                        </p:cTn>
                                        <p:tgtEl>
                                          <p:spTgt spid="331778"/>
                                        </p:tgtEl>
                                        <p:attrNameLst>
                                          <p:attrName>ppt_y</p:attrName>
                                        </p:attrNameLst>
                                      </p:cBhvr>
                                      <p:tavLst>
                                        <p:tav tm="0">
                                          <p:val>
                                            <p:strVal val="#ppt_y-.2"/>
                                          </p:val>
                                        </p:tav>
                                        <p:tav tm="100000">
                                          <p:val>
                                            <p:strVal val="#ppt_y+.1"/>
                                          </p:val>
                                        </p:tav>
                                      </p:tavLst>
                                    </p:anim>
                                    <p:anim calcmode="lin" valueType="num">
                                      <p:cBhvr>
                                        <p:cTn id="13" dur="1500" accel="50000" fill="hold">
                                          <p:stCondLst>
                                            <p:cond delay="1500"/>
                                          </p:stCondLst>
                                        </p:cTn>
                                        <p:tgtEl>
                                          <p:spTgt spid="331778"/>
                                        </p:tgtEl>
                                        <p:attrNameLst>
                                          <p:attrName>ppt_y</p:attrName>
                                        </p:attrNameLst>
                                      </p:cBhvr>
                                      <p:tavLst>
                                        <p:tav tm="0">
                                          <p:val>
                                            <p:strVal val="#ppt_y+.1"/>
                                          </p:val>
                                        </p:tav>
                                        <p:tav tm="100000">
                                          <p:val>
                                            <p:strVal val="#ppt_y"/>
                                          </p:val>
                                        </p:tav>
                                      </p:tavLst>
                                    </p:anim>
                                    <p:animEffect transition="in" filter="fade">
                                      <p:cBhvr>
                                        <p:cTn id="14" dur="3000" decel="50000">
                                          <p:stCondLst>
                                            <p:cond delay="0"/>
                                          </p:stCondLst>
                                        </p:cTn>
                                        <p:tgtEl>
                                          <p:spTgt spid="331778"/>
                                        </p:tgtEl>
                                      </p:cBhvr>
                                    </p:animEffect>
                                  </p:childTnLst>
                                </p:cTn>
                              </p:par>
                            </p:childTnLst>
                          </p:cTn>
                        </p:par>
                        <p:par>
                          <p:cTn id="15" fill="hold" nodeType="afterGroup">
                            <p:stCondLst>
                              <p:cond delay="3000"/>
                            </p:stCondLst>
                            <p:childTnLst>
                              <p:par>
                                <p:cTn id="16" presetID="58" presetClass="entr" presetSubtype="0" accel="100000" fill="hold" nodeType="afterEffect">
                                  <p:stCondLst>
                                    <p:cond delay="0"/>
                                  </p:stCondLst>
                                  <p:childTnLst>
                                    <p:set>
                                      <p:cBhvr>
                                        <p:cTn id="17" dur="1" fill="hold">
                                          <p:stCondLst>
                                            <p:cond delay="0"/>
                                          </p:stCondLst>
                                        </p:cTn>
                                        <p:tgtEl>
                                          <p:spTgt spid="331779"/>
                                        </p:tgtEl>
                                        <p:attrNameLst>
                                          <p:attrName>style.visibility</p:attrName>
                                        </p:attrNameLst>
                                      </p:cBhvr>
                                      <p:to>
                                        <p:strVal val="visible"/>
                                      </p:to>
                                    </p:set>
                                    <p:anim calcmode="lin" valueType="num">
                                      <p:cBhvr>
                                        <p:cTn id="18" dur="3000" fill="hold"/>
                                        <p:tgtEl>
                                          <p:spTgt spid="331779"/>
                                        </p:tgtEl>
                                        <p:attrNameLst>
                                          <p:attrName>ppt_w</p:attrName>
                                        </p:attrNameLst>
                                      </p:cBhvr>
                                      <p:tavLst>
                                        <p:tav tm="0">
                                          <p:val>
                                            <p:strVal val="#ppt_w*2.5"/>
                                          </p:val>
                                        </p:tav>
                                        <p:tav tm="100000">
                                          <p:val>
                                            <p:strVal val="#ppt_w"/>
                                          </p:val>
                                        </p:tav>
                                      </p:tavLst>
                                    </p:anim>
                                    <p:anim calcmode="lin" valueType="num">
                                      <p:cBhvr>
                                        <p:cTn id="19" dur="3000" fill="hold"/>
                                        <p:tgtEl>
                                          <p:spTgt spid="331779"/>
                                        </p:tgtEl>
                                        <p:attrNameLst>
                                          <p:attrName>ppt_h</p:attrName>
                                        </p:attrNameLst>
                                      </p:cBhvr>
                                      <p:tavLst>
                                        <p:tav tm="0">
                                          <p:val>
                                            <p:strVal val="#ppt_h*0.01"/>
                                          </p:val>
                                        </p:tav>
                                        <p:tav tm="100000">
                                          <p:val>
                                            <p:strVal val="#ppt_h"/>
                                          </p:val>
                                        </p:tav>
                                      </p:tavLst>
                                    </p:anim>
                                    <p:anim calcmode="lin" valueType="num">
                                      <p:cBhvr>
                                        <p:cTn id="20" dur="3000" fill="hold"/>
                                        <p:tgtEl>
                                          <p:spTgt spid="331779"/>
                                        </p:tgtEl>
                                        <p:attrNameLst>
                                          <p:attrName>ppt_x</p:attrName>
                                        </p:attrNameLst>
                                      </p:cBhvr>
                                      <p:tavLst>
                                        <p:tav tm="0">
                                          <p:val>
                                            <p:strVal val="#ppt_x"/>
                                          </p:val>
                                        </p:tav>
                                        <p:tav tm="100000">
                                          <p:val>
                                            <p:strVal val="#ppt_x"/>
                                          </p:val>
                                        </p:tav>
                                      </p:tavLst>
                                    </p:anim>
                                    <p:anim calcmode="lin" valueType="num">
                                      <p:cBhvr>
                                        <p:cTn id="21" dur="3000" fill="hold"/>
                                        <p:tgtEl>
                                          <p:spTgt spid="331779"/>
                                        </p:tgtEl>
                                        <p:attrNameLst>
                                          <p:attrName>ppt_y</p:attrName>
                                        </p:attrNameLst>
                                      </p:cBhvr>
                                      <p:tavLst>
                                        <p:tav tm="0">
                                          <p:val>
                                            <p:strVal val="#ppt_h+1"/>
                                          </p:val>
                                        </p:tav>
                                        <p:tav tm="100000">
                                          <p:val>
                                            <p:strVal val="#ppt_y"/>
                                          </p:val>
                                        </p:tav>
                                      </p:tavLst>
                                    </p:anim>
                                    <p:animEffect transition="in" filter="fade">
                                      <p:cBhvr>
                                        <p:cTn id="22" dur="3000"/>
                                        <p:tgtEl>
                                          <p:spTgt spid="331779"/>
                                        </p:tgtEl>
                                      </p:cBhvr>
                                    </p:animEffect>
                                  </p:childTnLst>
                                </p:cTn>
                              </p:par>
                            </p:childTnLst>
                          </p:cTn>
                        </p:par>
                        <p:par>
                          <p:cTn id="23" fill="hold" nodeType="afterGroup">
                            <p:stCondLst>
                              <p:cond delay="6000"/>
                            </p:stCondLst>
                            <p:childTnLst>
                              <p:par>
                                <p:cTn id="24" presetID="33" presetClass="emph" presetSubtype="0" fill="remove" nodeType="afterEffect">
                                  <p:stCondLst>
                                    <p:cond delay="3000"/>
                                  </p:stCondLst>
                                  <p:childTnLst>
                                    <p:animClr clrSpc="rgb" dir="cw">
                                      <p:cBhvr override="childStyle">
                                        <p:cTn id="25" dur="1500" accel="50000" autoRev="1" fill="hold" tmFilter="0, 0; .33333, 1; 1, 1">
                                          <p:stCondLst>
                                            <p:cond delay="0"/>
                                          </p:stCondLst>
                                        </p:cTn>
                                        <p:tgtEl>
                                          <p:spTgt spid="331779"/>
                                        </p:tgtEl>
                                        <p:attrNameLst>
                                          <p:attrName>style.color</p:attrName>
                                        </p:attrNameLst>
                                      </p:cBhvr>
                                      <p:to>
                                        <a:schemeClr val="accent2"/>
                                      </p:to>
                                    </p:animClr>
                                    <p:animClr clrSpc="rgb" dir="cw">
                                      <p:cBhvr>
                                        <p:cTn id="26" dur="1500" accel="50000" autoRev="1" fill="hold" tmFilter="0, 0; .33333, 1; 1, 1">
                                          <p:stCondLst>
                                            <p:cond delay="0"/>
                                          </p:stCondLst>
                                        </p:cTn>
                                        <p:tgtEl>
                                          <p:spTgt spid="331779"/>
                                        </p:tgtEl>
                                        <p:attrNameLst>
                                          <p:attrName>fillcolor</p:attrName>
                                        </p:attrNameLst>
                                      </p:cBhvr>
                                      <p:to>
                                        <a:schemeClr val="accent2"/>
                                      </p:to>
                                    </p:animClr>
                                    <p:set>
                                      <p:cBhvr>
                                        <p:cTn id="27" dur="3000" fill="hold"/>
                                        <p:tgtEl>
                                          <p:spTgt spid="331779"/>
                                        </p:tgtEl>
                                        <p:attrNameLst>
                                          <p:attrName>fill.type</p:attrName>
                                        </p:attrNameLst>
                                      </p:cBhvr>
                                      <p:to>
                                        <p:strVal val="solid"/>
                                      </p:to>
                                    </p:set>
                                    <p:set>
                                      <p:cBhvr>
                                        <p:cTn id="28" dur="3000" fill="hold"/>
                                        <p:tgtEl>
                                          <p:spTgt spid="331779"/>
                                        </p:tgtEl>
                                        <p:attrNameLst>
                                          <p:attrName>fill.on</p:attrName>
                                        </p:attrNameLst>
                                      </p:cBhvr>
                                      <p:to>
                                        <p:strVal val="true"/>
                                      </p:to>
                                    </p:set>
                                    <p:animScale>
                                      <p:cBhvr>
                                        <p:cTn id="29" dur="1500" accel="50000" autoRev="1" fill="hold" tmFilter="0, 0; .33333, 1; 1, 1">
                                          <p:stCondLst>
                                            <p:cond delay="0"/>
                                          </p:stCondLst>
                                        </p:cTn>
                                        <p:tgtEl>
                                          <p:spTgt spid="331779"/>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8099876-4509-4734-BB0D-7B1F8914091E}"/>
              </a:ext>
            </a:extLst>
          </p:cNvPr>
          <p:cNvSpPr>
            <a:spLocks noGrp="1" noChangeArrowheads="1"/>
          </p:cNvSpPr>
          <p:nvPr>
            <p:ph type="title"/>
          </p:nvPr>
        </p:nvSpPr>
        <p:spPr/>
        <p:txBody>
          <a:bodyPr anchor="t"/>
          <a:lstStyle/>
          <a:p>
            <a:pPr eaLnBrk="1" hangingPunct="1"/>
            <a:r>
              <a:rPr lang="zh-CN" altLang="en-US" dirty="0"/>
              <a:t>你必须是</a:t>
            </a:r>
            <a:r>
              <a:rPr lang="zh-CN" altLang="en-US" dirty="0">
                <a:latin typeface="Arial" panose="020B0604020202020204" pitchFamily="34" charset="0"/>
              </a:rPr>
              <a:t>协调角色</a:t>
            </a:r>
            <a:endParaRPr lang="en-US" altLang="zh-CN" dirty="0">
              <a:latin typeface="Arial" panose="020B0604020202020204" pitchFamily="34" charset="0"/>
            </a:endParaRPr>
          </a:p>
        </p:txBody>
      </p:sp>
      <p:sp>
        <p:nvSpPr>
          <p:cNvPr id="337923" name="Rectangle 3">
            <a:extLst>
              <a:ext uri="{FF2B5EF4-FFF2-40B4-BE49-F238E27FC236}">
                <a16:creationId xmlns:a16="http://schemas.microsoft.com/office/drawing/2014/main" id="{5815B475-DB96-4B16-9571-1CF844178F1D}"/>
              </a:ext>
            </a:extLst>
          </p:cNvPr>
          <p:cNvSpPr>
            <a:spLocks noGrp="1" noChangeArrowheads="1"/>
          </p:cNvSpPr>
          <p:nvPr>
            <p:ph type="body" idx="1"/>
          </p:nvPr>
        </p:nvSpPr>
        <p:spPr>
          <a:xfrm>
            <a:off x="1187450" y="1412875"/>
            <a:ext cx="7129463" cy="5040313"/>
          </a:xfrm>
          <a:solidFill>
            <a:schemeClr val="bg2"/>
          </a:solidFill>
          <a:ln w="76200" cmpd="tri">
            <a:solidFill>
              <a:schemeClr val="accent2"/>
            </a:solidFill>
            <a:miter lim="800000"/>
            <a:headEnd/>
            <a:tailEnd/>
          </a:ln>
          <a:effectLst>
            <a:outerShdw blurRad="63500" dist="107763" dir="2700000" algn="ctr" rotWithShape="0">
              <a:schemeClr val="bg2">
                <a:alpha val="50000"/>
              </a:schemeClr>
            </a:outerShdw>
          </a:effectLst>
        </p:spPr>
        <p:txBody>
          <a:bodyPr/>
          <a:lstStyle/>
          <a:p>
            <a:pPr marL="609600" indent="-609600" eaLnBrk="1" hangingPunct="1">
              <a:defRPr/>
            </a:pPr>
            <a:r>
              <a:rPr lang="zh-CN" sz="2800"/>
              <a:t>你是单位资源的调配者：</a:t>
            </a:r>
            <a:endParaRPr lang="en-US" altLang="zh-CN" sz="2800"/>
          </a:p>
          <a:p>
            <a:pPr marL="609600" indent="-609600" eaLnBrk="1" hangingPunct="1">
              <a:buFont typeface="Wingdings" panose="05000000000000000000" pitchFamily="2" charset="2"/>
              <a:buAutoNum type="arabicPeriod"/>
              <a:defRPr/>
            </a:pPr>
            <a:r>
              <a:rPr lang="zh-CN" sz="2800"/>
              <a:t>开发所有可以利用的资源；</a:t>
            </a:r>
            <a:endParaRPr lang="en-US" altLang="zh-CN" sz="2800"/>
          </a:p>
          <a:p>
            <a:pPr marL="609600" indent="-609600" eaLnBrk="1" hangingPunct="1">
              <a:buFont typeface="Wingdings" panose="05000000000000000000" pitchFamily="2" charset="2"/>
              <a:buAutoNum type="arabicPeriod"/>
              <a:defRPr/>
            </a:pPr>
            <a:r>
              <a:rPr lang="zh-CN" sz="2800"/>
              <a:t>利用一切可以利用的资源；</a:t>
            </a:r>
            <a:endParaRPr lang="en-US" altLang="zh-CN" sz="2800"/>
          </a:p>
          <a:p>
            <a:pPr marL="609600" indent="-609600" eaLnBrk="1" hangingPunct="1">
              <a:buFont typeface="Wingdings" panose="05000000000000000000" pitchFamily="2" charset="2"/>
              <a:buAutoNum type="arabicPeriod"/>
              <a:defRPr/>
            </a:pPr>
            <a:r>
              <a:rPr lang="zh-CN" sz="2800"/>
              <a:t>维护单位的所有资源。</a:t>
            </a:r>
            <a:endParaRPr lang="en-US" altLang="zh-CN" sz="2800"/>
          </a:p>
          <a:p>
            <a:pPr marL="609600" indent="-609600" eaLnBrk="1" hangingPunct="1">
              <a:defRPr/>
            </a:pPr>
            <a:r>
              <a:rPr lang="zh-CN" sz="2800"/>
              <a:t>你是单位目标的实现者：</a:t>
            </a:r>
            <a:endParaRPr lang="en-US" altLang="zh-CN" sz="2800"/>
          </a:p>
          <a:p>
            <a:pPr marL="609600" indent="-609600" eaLnBrk="1" hangingPunct="1">
              <a:buFont typeface="Wingdings" panose="05000000000000000000" pitchFamily="2" charset="2"/>
              <a:buAutoNum type="arabicPeriod"/>
              <a:defRPr/>
            </a:pPr>
            <a:r>
              <a:rPr lang="zh-CN" sz="2800"/>
              <a:t>指挥员工向着既定的目标前进；</a:t>
            </a:r>
            <a:endParaRPr lang="en-US" altLang="zh-CN" sz="2800"/>
          </a:p>
          <a:p>
            <a:pPr marL="609600" indent="-609600" eaLnBrk="1" hangingPunct="1">
              <a:buFont typeface="Wingdings" panose="05000000000000000000" pitchFamily="2" charset="2"/>
              <a:buAutoNum type="arabicPeriod"/>
              <a:defRPr/>
            </a:pPr>
            <a:r>
              <a:rPr lang="zh-CN" sz="2800"/>
              <a:t>克服前进路上的所有障碍；</a:t>
            </a:r>
            <a:endParaRPr lang="en-US" altLang="zh-CN" sz="2800"/>
          </a:p>
          <a:p>
            <a:pPr marL="609600" indent="-609600" eaLnBrk="1" hangingPunct="1">
              <a:buFont typeface="Wingdings" panose="05000000000000000000" pitchFamily="2" charset="2"/>
              <a:buAutoNum type="arabicPeriod"/>
              <a:defRPr/>
            </a:pPr>
            <a:r>
              <a:rPr lang="zh-CN" sz="2800"/>
              <a:t>向企业反馈即时的信息。</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37923">
                                            <p:bg/>
                                          </p:spTgt>
                                        </p:tgtEl>
                                        <p:attrNameLst>
                                          <p:attrName>style.visibility</p:attrName>
                                        </p:attrNameLst>
                                      </p:cBhvr>
                                      <p:to>
                                        <p:strVal val="visible"/>
                                      </p:to>
                                    </p:set>
                                    <p:anim calcmode="lin" valueType="num">
                                      <p:cBhvr>
                                        <p:cTn id="7" dur="2000" fill="hold"/>
                                        <p:tgtEl>
                                          <p:spTgt spid="337923">
                                            <p:bg/>
                                          </p:spTgt>
                                        </p:tgtEl>
                                        <p:attrNameLst>
                                          <p:attrName>ppt_w</p:attrName>
                                        </p:attrNameLst>
                                      </p:cBhvr>
                                      <p:tavLst>
                                        <p:tav tm="0">
                                          <p:val>
                                            <p:strVal val="#ppt_w*2.5"/>
                                          </p:val>
                                        </p:tav>
                                        <p:tav tm="100000">
                                          <p:val>
                                            <p:strVal val="#ppt_w"/>
                                          </p:val>
                                        </p:tav>
                                      </p:tavLst>
                                    </p:anim>
                                    <p:anim calcmode="lin" valueType="num">
                                      <p:cBhvr>
                                        <p:cTn id="8" dur="2000" fill="hold"/>
                                        <p:tgtEl>
                                          <p:spTgt spid="337923">
                                            <p:bg/>
                                          </p:spTgt>
                                        </p:tgtEl>
                                        <p:attrNameLst>
                                          <p:attrName>ppt_h</p:attrName>
                                        </p:attrNameLst>
                                      </p:cBhvr>
                                      <p:tavLst>
                                        <p:tav tm="0">
                                          <p:val>
                                            <p:strVal val="#ppt_h*0.01"/>
                                          </p:val>
                                        </p:tav>
                                        <p:tav tm="100000">
                                          <p:val>
                                            <p:strVal val="#ppt_h"/>
                                          </p:val>
                                        </p:tav>
                                      </p:tavLst>
                                    </p:anim>
                                    <p:anim calcmode="lin" valueType="num">
                                      <p:cBhvr>
                                        <p:cTn id="9" dur="2000" fill="hold"/>
                                        <p:tgtEl>
                                          <p:spTgt spid="337923">
                                            <p:bg/>
                                          </p:spTgt>
                                        </p:tgtEl>
                                        <p:attrNameLst>
                                          <p:attrName>ppt_x</p:attrName>
                                        </p:attrNameLst>
                                      </p:cBhvr>
                                      <p:tavLst>
                                        <p:tav tm="0">
                                          <p:val>
                                            <p:strVal val="#ppt_x"/>
                                          </p:val>
                                        </p:tav>
                                        <p:tav tm="100000">
                                          <p:val>
                                            <p:strVal val="#ppt_x"/>
                                          </p:val>
                                        </p:tav>
                                      </p:tavLst>
                                    </p:anim>
                                    <p:anim calcmode="lin" valueType="num">
                                      <p:cBhvr>
                                        <p:cTn id="10" dur="2000" fill="hold"/>
                                        <p:tgtEl>
                                          <p:spTgt spid="337923">
                                            <p:bg/>
                                          </p:spTgt>
                                        </p:tgtEl>
                                        <p:attrNameLst>
                                          <p:attrName>ppt_y</p:attrName>
                                        </p:attrNameLst>
                                      </p:cBhvr>
                                      <p:tavLst>
                                        <p:tav tm="0">
                                          <p:val>
                                            <p:strVal val="#ppt_h+1"/>
                                          </p:val>
                                        </p:tav>
                                        <p:tav tm="100000">
                                          <p:val>
                                            <p:strVal val="#ppt_y"/>
                                          </p:val>
                                        </p:tav>
                                      </p:tavLst>
                                    </p:anim>
                                    <p:animEffect transition="in" filter="fade">
                                      <p:cBhvr>
                                        <p:cTn id="11" dur="2000"/>
                                        <p:tgtEl>
                                          <p:spTgt spid="337923">
                                            <p:bg/>
                                          </p:spTgt>
                                        </p:tgtEl>
                                      </p:cBhvr>
                                    </p:animEffect>
                                  </p:childTnLst>
                                </p:cTn>
                              </p:par>
                            </p:childTnLst>
                          </p:cTn>
                        </p:par>
                        <p:par>
                          <p:cTn id="12" fill="hold" nodeType="afterGroup">
                            <p:stCondLst>
                              <p:cond delay="2000"/>
                            </p:stCondLst>
                            <p:childTnLst>
                              <p:par>
                                <p:cTn id="13" presetID="58" presetClass="entr" presetSubtype="0" accel="100000" fill="hold" grpId="0" nodeType="afterEffect">
                                  <p:stCondLst>
                                    <p:cond delay="0"/>
                                  </p:stCondLst>
                                  <p:childTnLst>
                                    <p:set>
                                      <p:cBhvr>
                                        <p:cTn id="14" dur="1" fill="hold">
                                          <p:stCondLst>
                                            <p:cond delay="0"/>
                                          </p:stCondLst>
                                        </p:cTn>
                                        <p:tgtEl>
                                          <p:spTgt spid="337923">
                                            <p:txEl>
                                              <p:pRg st="0" end="0"/>
                                            </p:txEl>
                                          </p:spTgt>
                                        </p:tgtEl>
                                        <p:attrNameLst>
                                          <p:attrName>style.visibility</p:attrName>
                                        </p:attrNameLst>
                                      </p:cBhvr>
                                      <p:to>
                                        <p:strVal val="visible"/>
                                      </p:to>
                                    </p:set>
                                    <p:anim calcmode="lin" valueType="num">
                                      <p:cBhvr>
                                        <p:cTn id="15" dur="2000" fill="hold"/>
                                        <p:tgtEl>
                                          <p:spTgt spid="337923">
                                            <p:txEl>
                                              <p:pRg st="0" end="0"/>
                                            </p:txEl>
                                          </p:spTgt>
                                        </p:tgtEl>
                                        <p:attrNameLst>
                                          <p:attrName>ppt_w</p:attrName>
                                        </p:attrNameLst>
                                      </p:cBhvr>
                                      <p:tavLst>
                                        <p:tav tm="0">
                                          <p:val>
                                            <p:strVal val="#ppt_w*2.5"/>
                                          </p:val>
                                        </p:tav>
                                        <p:tav tm="100000">
                                          <p:val>
                                            <p:strVal val="#ppt_w"/>
                                          </p:val>
                                        </p:tav>
                                      </p:tavLst>
                                    </p:anim>
                                    <p:anim calcmode="lin" valueType="num">
                                      <p:cBhvr>
                                        <p:cTn id="16" dur="2000" fill="hold"/>
                                        <p:tgtEl>
                                          <p:spTgt spid="337923">
                                            <p:txEl>
                                              <p:pRg st="0" end="0"/>
                                            </p:txEl>
                                          </p:spTgt>
                                        </p:tgtEl>
                                        <p:attrNameLst>
                                          <p:attrName>ppt_h</p:attrName>
                                        </p:attrNameLst>
                                      </p:cBhvr>
                                      <p:tavLst>
                                        <p:tav tm="0">
                                          <p:val>
                                            <p:strVal val="#ppt_h*0.01"/>
                                          </p:val>
                                        </p:tav>
                                        <p:tav tm="100000">
                                          <p:val>
                                            <p:strVal val="#ppt_h"/>
                                          </p:val>
                                        </p:tav>
                                      </p:tavLst>
                                    </p:anim>
                                    <p:anim calcmode="lin" valueType="num">
                                      <p:cBhvr>
                                        <p:cTn id="17" dur="20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p:cTn id="18" dur="2000" fill="hold"/>
                                        <p:tgtEl>
                                          <p:spTgt spid="337923">
                                            <p:txEl>
                                              <p:pRg st="0" end="0"/>
                                            </p:txEl>
                                          </p:spTgt>
                                        </p:tgtEl>
                                        <p:attrNameLst>
                                          <p:attrName>ppt_y</p:attrName>
                                        </p:attrNameLst>
                                      </p:cBhvr>
                                      <p:tavLst>
                                        <p:tav tm="0">
                                          <p:val>
                                            <p:strVal val="#ppt_h+1"/>
                                          </p:val>
                                        </p:tav>
                                        <p:tav tm="100000">
                                          <p:val>
                                            <p:strVal val="#ppt_y"/>
                                          </p:val>
                                        </p:tav>
                                      </p:tavLst>
                                    </p:anim>
                                    <p:animEffect transition="in" filter="fade">
                                      <p:cBhvr>
                                        <p:cTn id="19" dur="2000"/>
                                        <p:tgtEl>
                                          <p:spTgt spid="337923">
                                            <p:txEl>
                                              <p:pRg st="0" end="0"/>
                                            </p:txEl>
                                          </p:spTgt>
                                        </p:tgtEl>
                                      </p:cBhvr>
                                    </p:animEffect>
                                  </p:childTnLst>
                                </p:cTn>
                              </p:par>
                            </p:childTnLst>
                          </p:cTn>
                        </p:par>
                        <p:par>
                          <p:cTn id="20" fill="hold" nodeType="afterGroup">
                            <p:stCondLst>
                              <p:cond delay="4000"/>
                            </p:stCondLst>
                            <p:childTnLst>
                              <p:par>
                                <p:cTn id="21" presetID="58" presetClass="entr" presetSubtype="0" accel="100000" fill="hold" grpId="0" nodeType="afterEffect">
                                  <p:stCondLst>
                                    <p:cond delay="0"/>
                                  </p:stCondLst>
                                  <p:childTnLst>
                                    <p:set>
                                      <p:cBhvr>
                                        <p:cTn id="22" dur="1" fill="hold">
                                          <p:stCondLst>
                                            <p:cond delay="0"/>
                                          </p:stCondLst>
                                        </p:cTn>
                                        <p:tgtEl>
                                          <p:spTgt spid="337923">
                                            <p:txEl>
                                              <p:pRg st="1" end="1"/>
                                            </p:txEl>
                                          </p:spTgt>
                                        </p:tgtEl>
                                        <p:attrNameLst>
                                          <p:attrName>style.visibility</p:attrName>
                                        </p:attrNameLst>
                                      </p:cBhvr>
                                      <p:to>
                                        <p:strVal val="visible"/>
                                      </p:to>
                                    </p:set>
                                    <p:anim calcmode="lin" valueType="num">
                                      <p:cBhvr>
                                        <p:cTn id="23" dur="2000" fill="hold"/>
                                        <p:tgtEl>
                                          <p:spTgt spid="337923">
                                            <p:txEl>
                                              <p:pRg st="1" end="1"/>
                                            </p:txEl>
                                          </p:spTgt>
                                        </p:tgtEl>
                                        <p:attrNameLst>
                                          <p:attrName>ppt_w</p:attrName>
                                        </p:attrNameLst>
                                      </p:cBhvr>
                                      <p:tavLst>
                                        <p:tav tm="0">
                                          <p:val>
                                            <p:strVal val="#ppt_w*2.5"/>
                                          </p:val>
                                        </p:tav>
                                        <p:tav tm="100000">
                                          <p:val>
                                            <p:strVal val="#ppt_w"/>
                                          </p:val>
                                        </p:tav>
                                      </p:tavLst>
                                    </p:anim>
                                    <p:anim calcmode="lin" valueType="num">
                                      <p:cBhvr>
                                        <p:cTn id="24" dur="2000" fill="hold"/>
                                        <p:tgtEl>
                                          <p:spTgt spid="337923">
                                            <p:txEl>
                                              <p:pRg st="1" end="1"/>
                                            </p:txEl>
                                          </p:spTgt>
                                        </p:tgtEl>
                                        <p:attrNameLst>
                                          <p:attrName>ppt_h</p:attrName>
                                        </p:attrNameLst>
                                      </p:cBhvr>
                                      <p:tavLst>
                                        <p:tav tm="0">
                                          <p:val>
                                            <p:strVal val="#ppt_h*0.01"/>
                                          </p:val>
                                        </p:tav>
                                        <p:tav tm="100000">
                                          <p:val>
                                            <p:strVal val="#ppt_h"/>
                                          </p:val>
                                        </p:tav>
                                      </p:tavLst>
                                    </p:anim>
                                    <p:anim calcmode="lin" valueType="num">
                                      <p:cBhvr>
                                        <p:cTn id="25" dur="2000" fill="hold"/>
                                        <p:tgtEl>
                                          <p:spTgt spid="337923">
                                            <p:txEl>
                                              <p:pRg st="1" end="1"/>
                                            </p:txEl>
                                          </p:spTgt>
                                        </p:tgtEl>
                                        <p:attrNameLst>
                                          <p:attrName>ppt_x</p:attrName>
                                        </p:attrNameLst>
                                      </p:cBhvr>
                                      <p:tavLst>
                                        <p:tav tm="0">
                                          <p:val>
                                            <p:strVal val="#ppt_x"/>
                                          </p:val>
                                        </p:tav>
                                        <p:tav tm="100000">
                                          <p:val>
                                            <p:strVal val="#ppt_x"/>
                                          </p:val>
                                        </p:tav>
                                      </p:tavLst>
                                    </p:anim>
                                    <p:anim calcmode="lin" valueType="num">
                                      <p:cBhvr>
                                        <p:cTn id="26" dur="2000" fill="hold"/>
                                        <p:tgtEl>
                                          <p:spTgt spid="337923">
                                            <p:txEl>
                                              <p:pRg st="1" end="1"/>
                                            </p:txEl>
                                          </p:spTgt>
                                        </p:tgtEl>
                                        <p:attrNameLst>
                                          <p:attrName>ppt_y</p:attrName>
                                        </p:attrNameLst>
                                      </p:cBhvr>
                                      <p:tavLst>
                                        <p:tav tm="0">
                                          <p:val>
                                            <p:strVal val="#ppt_h+1"/>
                                          </p:val>
                                        </p:tav>
                                        <p:tav tm="100000">
                                          <p:val>
                                            <p:strVal val="#ppt_y"/>
                                          </p:val>
                                        </p:tav>
                                      </p:tavLst>
                                    </p:anim>
                                    <p:animEffect transition="in" filter="fade">
                                      <p:cBhvr>
                                        <p:cTn id="27" dur="2000"/>
                                        <p:tgtEl>
                                          <p:spTgt spid="337923">
                                            <p:txEl>
                                              <p:pRg st="1" end="1"/>
                                            </p:txEl>
                                          </p:spTgt>
                                        </p:tgtEl>
                                      </p:cBhvr>
                                    </p:animEffect>
                                  </p:childTnLst>
                                </p:cTn>
                              </p:par>
                            </p:childTnLst>
                          </p:cTn>
                        </p:par>
                        <p:par>
                          <p:cTn id="28" fill="hold" nodeType="afterGroup">
                            <p:stCondLst>
                              <p:cond delay="6000"/>
                            </p:stCondLst>
                            <p:childTnLst>
                              <p:par>
                                <p:cTn id="29" presetID="58" presetClass="entr" presetSubtype="0" accel="100000" fill="hold" grpId="0" nodeType="afterEffect">
                                  <p:stCondLst>
                                    <p:cond delay="0"/>
                                  </p:stCondLst>
                                  <p:childTnLst>
                                    <p:set>
                                      <p:cBhvr>
                                        <p:cTn id="30" dur="1" fill="hold">
                                          <p:stCondLst>
                                            <p:cond delay="0"/>
                                          </p:stCondLst>
                                        </p:cTn>
                                        <p:tgtEl>
                                          <p:spTgt spid="337923">
                                            <p:txEl>
                                              <p:pRg st="2" end="2"/>
                                            </p:txEl>
                                          </p:spTgt>
                                        </p:tgtEl>
                                        <p:attrNameLst>
                                          <p:attrName>style.visibility</p:attrName>
                                        </p:attrNameLst>
                                      </p:cBhvr>
                                      <p:to>
                                        <p:strVal val="visible"/>
                                      </p:to>
                                    </p:set>
                                    <p:anim calcmode="lin" valueType="num">
                                      <p:cBhvr>
                                        <p:cTn id="31" dur="2000" fill="hold"/>
                                        <p:tgtEl>
                                          <p:spTgt spid="337923">
                                            <p:txEl>
                                              <p:pRg st="2" end="2"/>
                                            </p:txEl>
                                          </p:spTgt>
                                        </p:tgtEl>
                                        <p:attrNameLst>
                                          <p:attrName>ppt_w</p:attrName>
                                        </p:attrNameLst>
                                      </p:cBhvr>
                                      <p:tavLst>
                                        <p:tav tm="0">
                                          <p:val>
                                            <p:strVal val="#ppt_w*2.5"/>
                                          </p:val>
                                        </p:tav>
                                        <p:tav tm="100000">
                                          <p:val>
                                            <p:strVal val="#ppt_w"/>
                                          </p:val>
                                        </p:tav>
                                      </p:tavLst>
                                    </p:anim>
                                    <p:anim calcmode="lin" valueType="num">
                                      <p:cBhvr>
                                        <p:cTn id="32" dur="2000" fill="hold"/>
                                        <p:tgtEl>
                                          <p:spTgt spid="337923">
                                            <p:txEl>
                                              <p:pRg st="2" end="2"/>
                                            </p:txEl>
                                          </p:spTgt>
                                        </p:tgtEl>
                                        <p:attrNameLst>
                                          <p:attrName>ppt_h</p:attrName>
                                        </p:attrNameLst>
                                      </p:cBhvr>
                                      <p:tavLst>
                                        <p:tav tm="0">
                                          <p:val>
                                            <p:strVal val="#ppt_h*0.01"/>
                                          </p:val>
                                        </p:tav>
                                        <p:tav tm="100000">
                                          <p:val>
                                            <p:strVal val="#ppt_h"/>
                                          </p:val>
                                        </p:tav>
                                      </p:tavLst>
                                    </p:anim>
                                    <p:anim calcmode="lin" valueType="num">
                                      <p:cBhvr>
                                        <p:cTn id="33" dur="2000" fill="hold"/>
                                        <p:tgtEl>
                                          <p:spTgt spid="337923">
                                            <p:txEl>
                                              <p:pRg st="2" end="2"/>
                                            </p:txEl>
                                          </p:spTgt>
                                        </p:tgtEl>
                                        <p:attrNameLst>
                                          <p:attrName>ppt_x</p:attrName>
                                        </p:attrNameLst>
                                      </p:cBhvr>
                                      <p:tavLst>
                                        <p:tav tm="0">
                                          <p:val>
                                            <p:strVal val="#ppt_x"/>
                                          </p:val>
                                        </p:tav>
                                        <p:tav tm="100000">
                                          <p:val>
                                            <p:strVal val="#ppt_x"/>
                                          </p:val>
                                        </p:tav>
                                      </p:tavLst>
                                    </p:anim>
                                    <p:anim calcmode="lin" valueType="num">
                                      <p:cBhvr>
                                        <p:cTn id="34" dur="2000" fill="hold"/>
                                        <p:tgtEl>
                                          <p:spTgt spid="337923">
                                            <p:txEl>
                                              <p:pRg st="2" end="2"/>
                                            </p:txEl>
                                          </p:spTgt>
                                        </p:tgtEl>
                                        <p:attrNameLst>
                                          <p:attrName>ppt_y</p:attrName>
                                        </p:attrNameLst>
                                      </p:cBhvr>
                                      <p:tavLst>
                                        <p:tav tm="0">
                                          <p:val>
                                            <p:strVal val="#ppt_h+1"/>
                                          </p:val>
                                        </p:tav>
                                        <p:tav tm="100000">
                                          <p:val>
                                            <p:strVal val="#ppt_y"/>
                                          </p:val>
                                        </p:tav>
                                      </p:tavLst>
                                    </p:anim>
                                    <p:animEffect transition="in" filter="fade">
                                      <p:cBhvr>
                                        <p:cTn id="35" dur="2000"/>
                                        <p:tgtEl>
                                          <p:spTgt spid="337923">
                                            <p:txEl>
                                              <p:pRg st="2" end="2"/>
                                            </p:txEl>
                                          </p:spTgt>
                                        </p:tgtEl>
                                      </p:cBhvr>
                                    </p:animEffect>
                                  </p:childTnLst>
                                </p:cTn>
                              </p:par>
                            </p:childTnLst>
                          </p:cTn>
                        </p:par>
                        <p:par>
                          <p:cTn id="36" fill="hold" nodeType="afterGroup">
                            <p:stCondLst>
                              <p:cond delay="8000"/>
                            </p:stCondLst>
                            <p:childTnLst>
                              <p:par>
                                <p:cTn id="37" presetID="58" presetClass="entr" presetSubtype="0" accel="100000" fill="hold" grpId="0" nodeType="afterEffect">
                                  <p:stCondLst>
                                    <p:cond delay="0"/>
                                  </p:stCondLst>
                                  <p:childTnLst>
                                    <p:set>
                                      <p:cBhvr>
                                        <p:cTn id="38" dur="1" fill="hold">
                                          <p:stCondLst>
                                            <p:cond delay="0"/>
                                          </p:stCondLst>
                                        </p:cTn>
                                        <p:tgtEl>
                                          <p:spTgt spid="337923">
                                            <p:txEl>
                                              <p:pRg st="3" end="3"/>
                                            </p:txEl>
                                          </p:spTgt>
                                        </p:tgtEl>
                                        <p:attrNameLst>
                                          <p:attrName>style.visibility</p:attrName>
                                        </p:attrNameLst>
                                      </p:cBhvr>
                                      <p:to>
                                        <p:strVal val="visible"/>
                                      </p:to>
                                    </p:set>
                                    <p:anim calcmode="lin" valueType="num">
                                      <p:cBhvr>
                                        <p:cTn id="39" dur="2000" fill="hold"/>
                                        <p:tgtEl>
                                          <p:spTgt spid="337923">
                                            <p:txEl>
                                              <p:pRg st="3" end="3"/>
                                            </p:txEl>
                                          </p:spTgt>
                                        </p:tgtEl>
                                        <p:attrNameLst>
                                          <p:attrName>ppt_w</p:attrName>
                                        </p:attrNameLst>
                                      </p:cBhvr>
                                      <p:tavLst>
                                        <p:tav tm="0">
                                          <p:val>
                                            <p:strVal val="#ppt_w*2.5"/>
                                          </p:val>
                                        </p:tav>
                                        <p:tav tm="100000">
                                          <p:val>
                                            <p:strVal val="#ppt_w"/>
                                          </p:val>
                                        </p:tav>
                                      </p:tavLst>
                                    </p:anim>
                                    <p:anim calcmode="lin" valueType="num">
                                      <p:cBhvr>
                                        <p:cTn id="40" dur="2000" fill="hold"/>
                                        <p:tgtEl>
                                          <p:spTgt spid="337923">
                                            <p:txEl>
                                              <p:pRg st="3" end="3"/>
                                            </p:txEl>
                                          </p:spTgt>
                                        </p:tgtEl>
                                        <p:attrNameLst>
                                          <p:attrName>ppt_h</p:attrName>
                                        </p:attrNameLst>
                                      </p:cBhvr>
                                      <p:tavLst>
                                        <p:tav tm="0">
                                          <p:val>
                                            <p:strVal val="#ppt_h*0.01"/>
                                          </p:val>
                                        </p:tav>
                                        <p:tav tm="100000">
                                          <p:val>
                                            <p:strVal val="#ppt_h"/>
                                          </p:val>
                                        </p:tav>
                                      </p:tavLst>
                                    </p:anim>
                                    <p:anim calcmode="lin" valueType="num">
                                      <p:cBhvr>
                                        <p:cTn id="41" dur="2000" fill="hold"/>
                                        <p:tgtEl>
                                          <p:spTgt spid="337923">
                                            <p:txEl>
                                              <p:pRg st="3" end="3"/>
                                            </p:txEl>
                                          </p:spTgt>
                                        </p:tgtEl>
                                        <p:attrNameLst>
                                          <p:attrName>ppt_x</p:attrName>
                                        </p:attrNameLst>
                                      </p:cBhvr>
                                      <p:tavLst>
                                        <p:tav tm="0">
                                          <p:val>
                                            <p:strVal val="#ppt_x"/>
                                          </p:val>
                                        </p:tav>
                                        <p:tav tm="100000">
                                          <p:val>
                                            <p:strVal val="#ppt_x"/>
                                          </p:val>
                                        </p:tav>
                                      </p:tavLst>
                                    </p:anim>
                                    <p:anim calcmode="lin" valueType="num">
                                      <p:cBhvr>
                                        <p:cTn id="42" dur="2000" fill="hold"/>
                                        <p:tgtEl>
                                          <p:spTgt spid="337923">
                                            <p:txEl>
                                              <p:pRg st="3" end="3"/>
                                            </p:txEl>
                                          </p:spTgt>
                                        </p:tgtEl>
                                        <p:attrNameLst>
                                          <p:attrName>ppt_y</p:attrName>
                                        </p:attrNameLst>
                                      </p:cBhvr>
                                      <p:tavLst>
                                        <p:tav tm="0">
                                          <p:val>
                                            <p:strVal val="#ppt_h+1"/>
                                          </p:val>
                                        </p:tav>
                                        <p:tav tm="100000">
                                          <p:val>
                                            <p:strVal val="#ppt_y"/>
                                          </p:val>
                                        </p:tav>
                                      </p:tavLst>
                                    </p:anim>
                                    <p:animEffect transition="in" filter="fade">
                                      <p:cBhvr>
                                        <p:cTn id="43" dur="2000"/>
                                        <p:tgtEl>
                                          <p:spTgt spid="337923">
                                            <p:txEl>
                                              <p:pRg st="3" end="3"/>
                                            </p:txEl>
                                          </p:spTgt>
                                        </p:tgtEl>
                                      </p:cBhvr>
                                    </p:animEffect>
                                  </p:childTnLst>
                                </p:cTn>
                              </p:par>
                            </p:childTnLst>
                          </p:cTn>
                        </p:par>
                        <p:par>
                          <p:cTn id="44" fill="hold" nodeType="afterGroup">
                            <p:stCondLst>
                              <p:cond delay="10000"/>
                            </p:stCondLst>
                            <p:childTnLst>
                              <p:par>
                                <p:cTn id="45" presetID="58" presetClass="entr" presetSubtype="0" accel="100000" fill="hold" grpId="0" nodeType="afterEffect">
                                  <p:stCondLst>
                                    <p:cond delay="0"/>
                                  </p:stCondLst>
                                  <p:childTnLst>
                                    <p:set>
                                      <p:cBhvr>
                                        <p:cTn id="46" dur="1" fill="hold">
                                          <p:stCondLst>
                                            <p:cond delay="0"/>
                                          </p:stCondLst>
                                        </p:cTn>
                                        <p:tgtEl>
                                          <p:spTgt spid="337923">
                                            <p:txEl>
                                              <p:pRg st="4" end="4"/>
                                            </p:txEl>
                                          </p:spTgt>
                                        </p:tgtEl>
                                        <p:attrNameLst>
                                          <p:attrName>style.visibility</p:attrName>
                                        </p:attrNameLst>
                                      </p:cBhvr>
                                      <p:to>
                                        <p:strVal val="visible"/>
                                      </p:to>
                                    </p:set>
                                    <p:anim calcmode="lin" valueType="num">
                                      <p:cBhvr>
                                        <p:cTn id="47" dur="2000" fill="hold"/>
                                        <p:tgtEl>
                                          <p:spTgt spid="337923">
                                            <p:txEl>
                                              <p:pRg st="4" end="4"/>
                                            </p:txEl>
                                          </p:spTgt>
                                        </p:tgtEl>
                                        <p:attrNameLst>
                                          <p:attrName>ppt_w</p:attrName>
                                        </p:attrNameLst>
                                      </p:cBhvr>
                                      <p:tavLst>
                                        <p:tav tm="0">
                                          <p:val>
                                            <p:strVal val="#ppt_w*2.5"/>
                                          </p:val>
                                        </p:tav>
                                        <p:tav tm="100000">
                                          <p:val>
                                            <p:strVal val="#ppt_w"/>
                                          </p:val>
                                        </p:tav>
                                      </p:tavLst>
                                    </p:anim>
                                    <p:anim calcmode="lin" valueType="num">
                                      <p:cBhvr>
                                        <p:cTn id="48" dur="2000" fill="hold"/>
                                        <p:tgtEl>
                                          <p:spTgt spid="337923">
                                            <p:txEl>
                                              <p:pRg st="4" end="4"/>
                                            </p:txEl>
                                          </p:spTgt>
                                        </p:tgtEl>
                                        <p:attrNameLst>
                                          <p:attrName>ppt_h</p:attrName>
                                        </p:attrNameLst>
                                      </p:cBhvr>
                                      <p:tavLst>
                                        <p:tav tm="0">
                                          <p:val>
                                            <p:strVal val="#ppt_h*0.01"/>
                                          </p:val>
                                        </p:tav>
                                        <p:tav tm="100000">
                                          <p:val>
                                            <p:strVal val="#ppt_h"/>
                                          </p:val>
                                        </p:tav>
                                      </p:tavLst>
                                    </p:anim>
                                    <p:anim calcmode="lin" valueType="num">
                                      <p:cBhvr>
                                        <p:cTn id="49" dur="2000" fill="hold"/>
                                        <p:tgtEl>
                                          <p:spTgt spid="337923">
                                            <p:txEl>
                                              <p:pRg st="4" end="4"/>
                                            </p:txEl>
                                          </p:spTgt>
                                        </p:tgtEl>
                                        <p:attrNameLst>
                                          <p:attrName>ppt_x</p:attrName>
                                        </p:attrNameLst>
                                      </p:cBhvr>
                                      <p:tavLst>
                                        <p:tav tm="0">
                                          <p:val>
                                            <p:strVal val="#ppt_x"/>
                                          </p:val>
                                        </p:tav>
                                        <p:tav tm="100000">
                                          <p:val>
                                            <p:strVal val="#ppt_x"/>
                                          </p:val>
                                        </p:tav>
                                      </p:tavLst>
                                    </p:anim>
                                    <p:anim calcmode="lin" valueType="num">
                                      <p:cBhvr>
                                        <p:cTn id="50" dur="2000" fill="hold"/>
                                        <p:tgtEl>
                                          <p:spTgt spid="337923">
                                            <p:txEl>
                                              <p:pRg st="4" end="4"/>
                                            </p:txEl>
                                          </p:spTgt>
                                        </p:tgtEl>
                                        <p:attrNameLst>
                                          <p:attrName>ppt_y</p:attrName>
                                        </p:attrNameLst>
                                      </p:cBhvr>
                                      <p:tavLst>
                                        <p:tav tm="0">
                                          <p:val>
                                            <p:strVal val="#ppt_h+1"/>
                                          </p:val>
                                        </p:tav>
                                        <p:tav tm="100000">
                                          <p:val>
                                            <p:strVal val="#ppt_y"/>
                                          </p:val>
                                        </p:tav>
                                      </p:tavLst>
                                    </p:anim>
                                    <p:animEffect transition="in" filter="fade">
                                      <p:cBhvr>
                                        <p:cTn id="51" dur="2000"/>
                                        <p:tgtEl>
                                          <p:spTgt spid="337923">
                                            <p:txEl>
                                              <p:pRg st="4" end="4"/>
                                            </p:txEl>
                                          </p:spTgt>
                                        </p:tgtEl>
                                      </p:cBhvr>
                                    </p:animEffect>
                                  </p:childTnLst>
                                </p:cTn>
                              </p:par>
                            </p:childTnLst>
                          </p:cTn>
                        </p:par>
                        <p:par>
                          <p:cTn id="52" fill="hold" nodeType="afterGroup">
                            <p:stCondLst>
                              <p:cond delay="12000"/>
                            </p:stCondLst>
                            <p:childTnLst>
                              <p:par>
                                <p:cTn id="53" presetID="58" presetClass="entr" presetSubtype="0" accel="100000" fill="hold" grpId="0" nodeType="afterEffect">
                                  <p:stCondLst>
                                    <p:cond delay="0"/>
                                  </p:stCondLst>
                                  <p:childTnLst>
                                    <p:set>
                                      <p:cBhvr>
                                        <p:cTn id="54" dur="1" fill="hold">
                                          <p:stCondLst>
                                            <p:cond delay="0"/>
                                          </p:stCondLst>
                                        </p:cTn>
                                        <p:tgtEl>
                                          <p:spTgt spid="337923">
                                            <p:txEl>
                                              <p:pRg st="5" end="5"/>
                                            </p:txEl>
                                          </p:spTgt>
                                        </p:tgtEl>
                                        <p:attrNameLst>
                                          <p:attrName>style.visibility</p:attrName>
                                        </p:attrNameLst>
                                      </p:cBhvr>
                                      <p:to>
                                        <p:strVal val="visible"/>
                                      </p:to>
                                    </p:set>
                                    <p:anim calcmode="lin" valueType="num">
                                      <p:cBhvr>
                                        <p:cTn id="55" dur="2000" fill="hold"/>
                                        <p:tgtEl>
                                          <p:spTgt spid="337923">
                                            <p:txEl>
                                              <p:pRg st="5" end="5"/>
                                            </p:txEl>
                                          </p:spTgt>
                                        </p:tgtEl>
                                        <p:attrNameLst>
                                          <p:attrName>ppt_w</p:attrName>
                                        </p:attrNameLst>
                                      </p:cBhvr>
                                      <p:tavLst>
                                        <p:tav tm="0">
                                          <p:val>
                                            <p:strVal val="#ppt_w*2.5"/>
                                          </p:val>
                                        </p:tav>
                                        <p:tav tm="100000">
                                          <p:val>
                                            <p:strVal val="#ppt_w"/>
                                          </p:val>
                                        </p:tav>
                                      </p:tavLst>
                                    </p:anim>
                                    <p:anim calcmode="lin" valueType="num">
                                      <p:cBhvr>
                                        <p:cTn id="56" dur="2000" fill="hold"/>
                                        <p:tgtEl>
                                          <p:spTgt spid="337923">
                                            <p:txEl>
                                              <p:pRg st="5" end="5"/>
                                            </p:txEl>
                                          </p:spTgt>
                                        </p:tgtEl>
                                        <p:attrNameLst>
                                          <p:attrName>ppt_h</p:attrName>
                                        </p:attrNameLst>
                                      </p:cBhvr>
                                      <p:tavLst>
                                        <p:tav tm="0">
                                          <p:val>
                                            <p:strVal val="#ppt_h*0.01"/>
                                          </p:val>
                                        </p:tav>
                                        <p:tav tm="100000">
                                          <p:val>
                                            <p:strVal val="#ppt_h"/>
                                          </p:val>
                                        </p:tav>
                                      </p:tavLst>
                                    </p:anim>
                                    <p:anim calcmode="lin" valueType="num">
                                      <p:cBhvr>
                                        <p:cTn id="57" dur="2000" fill="hold"/>
                                        <p:tgtEl>
                                          <p:spTgt spid="337923">
                                            <p:txEl>
                                              <p:pRg st="5" end="5"/>
                                            </p:txEl>
                                          </p:spTgt>
                                        </p:tgtEl>
                                        <p:attrNameLst>
                                          <p:attrName>ppt_x</p:attrName>
                                        </p:attrNameLst>
                                      </p:cBhvr>
                                      <p:tavLst>
                                        <p:tav tm="0">
                                          <p:val>
                                            <p:strVal val="#ppt_x"/>
                                          </p:val>
                                        </p:tav>
                                        <p:tav tm="100000">
                                          <p:val>
                                            <p:strVal val="#ppt_x"/>
                                          </p:val>
                                        </p:tav>
                                      </p:tavLst>
                                    </p:anim>
                                    <p:anim calcmode="lin" valueType="num">
                                      <p:cBhvr>
                                        <p:cTn id="58" dur="2000" fill="hold"/>
                                        <p:tgtEl>
                                          <p:spTgt spid="337923">
                                            <p:txEl>
                                              <p:pRg st="5" end="5"/>
                                            </p:txEl>
                                          </p:spTgt>
                                        </p:tgtEl>
                                        <p:attrNameLst>
                                          <p:attrName>ppt_y</p:attrName>
                                        </p:attrNameLst>
                                      </p:cBhvr>
                                      <p:tavLst>
                                        <p:tav tm="0">
                                          <p:val>
                                            <p:strVal val="#ppt_h+1"/>
                                          </p:val>
                                        </p:tav>
                                        <p:tav tm="100000">
                                          <p:val>
                                            <p:strVal val="#ppt_y"/>
                                          </p:val>
                                        </p:tav>
                                      </p:tavLst>
                                    </p:anim>
                                    <p:animEffect transition="in" filter="fade">
                                      <p:cBhvr>
                                        <p:cTn id="59" dur="2000"/>
                                        <p:tgtEl>
                                          <p:spTgt spid="337923">
                                            <p:txEl>
                                              <p:pRg st="5" end="5"/>
                                            </p:txEl>
                                          </p:spTgt>
                                        </p:tgtEl>
                                      </p:cBhvr>
                                    </p:animEffect>
                                  </p:childTnLst>
                                </p:cTn>
                              </p:par>
                            </p:childTnLst>
                          </p:cTn>
                        </p:par>
                        <p:par>
                          <p:cTn id="60" fill="hold" nodeType="afterGroup">
                            <p:stCondLst>
                              <p:cond delay="14000"/>
                            </p:stCondLst>
                            <p:childTnLst>
                              <p:par>
                                <p:cTn id="61" presetID="58" presetClass="entr" presetSubtype="0" accel="100000" fill="hold" grpId="0" nodeType="afterEffect">
                                  <p:stCondLst>
                                    <p:cond delay="0"/>
                                  </p:stCondLst>
                                  <p:childTnLst>
                                    <p:set>
                                      <p:cBhvr>
                                        <p:cTn id="62" dur="1" fill="hold">
                                          <p:stCondLst>
                                            <p:cond delay="0"/>
                                          </p:stCondLst>
                                        </p:cTn>
                                        <p:tgtEl>
                                          <p:spTgt spid="337923">
                                            <p:txEl>
                                              <p:pRg st="6" end="6"/>
                                            </p:txEl>
                                          </p:spTgt>
                                        </p:tgtEl>
                                        <p:attrNameLst>
                                          <p:attrName>style.visibility</p:attrName>
                                        </p:attrNameLst>
                                      </p:cBhvr>
                                      <p:to>
                                        <p:strVal val="visible"/>
                                      </p:to>
                                    </p:set>
                                    <p:anim calcmode="lin" valueType="num">
                                      <p:cBhvr>
                                        <p:cTn id="63" dur="2000" fill="hold"/>
                                        <p:tgtEl>
                                          <p:spTgt spid="337923">
                                            <p:txEl>
                                              <p:pRg st="6" end="6"/>
                                            </p:txEl>
                                          </p:spTgt>
                                        </p:tgtEl>
                                        <p:attrNameLst>
                                          <p:attrName>ppt_w</p:attrName>
                                        </p:attrNameLst>
                                      </p:cBhvr>
                                      <p:tavLst>
                                        <p:tav tm="0">
                                          <p:val>
                                            <p:strVal val="#ppt_w*2.5"/>
                                          </p:val>
                                        </p:tav>
                                        <p:tav tm="100000">
                                          <p:val>
                                            <p:strVal val="#ppt_w"/>
                                          </p:val>
                                        </p:tav>
                                      </p:tavLst>
                                    </p:anim>
                                    <p:anim calcmode="lin" valueType="num">
                                      <p:cBhvr>
                                        <p:cTn id="64" dur="2000" fill="hold"/>
                                        <p:tgtEl>
                                          <p:spTgt spid="337923">
                                            <p:txEl>
                                              <p:pRg st="6" end="6"/>
                                            </p:txEl>
                                          </p:spTgt>
                                        </p:tgtEl>
                                        <p:attrNameLst>
                                          <p:attrName>ppt_h</p:attrName>
                                        </p:attrNameLst>
                                      </p:cBhvr>
                                      <p:tavLst>
                                        <p:tav tm="0">
                                          <p:val>
                                            <p:strVal val="#ppt_h*0.01"/>
                                          </p:val>
                                        </p:tav>
                                        <p:tav tm="100000">
                                          <p:val>
                                            <p:strVal val="#ppt_h"/>
                                          </p:val>
                                        </p:tav>
                                      </p:tavLst>
                                    </p:anim>
                                    <p:anim calcmode="lin" valueType="num">
                                      <p:cBhvr>
                                        <p:cTn id="65" dur="2000" fill="hold"/>
                                        <p:tgtEl>
                                          <p:spTgt spid="337923">
                                            <p:txEl>
                                              <p:pRg st="6" end="6"/>
                                            </p:txEl>
                                          </p:spTgt>
                                        </p:tgtEl>
                                        <p:attrNameLst>
                                          <p:attrName>ppt_x</p:attrName>
                                        </p:attrNameLst>
                                      </p:cBhvr>
                                      <p:tavLst>
                                        <p:tav tm="0">
                                          <p:val>
                                            <p:strVal val="#ppt_x"/>
                                          </p:val>
                                        </p:tav>
                                        <p:tav tm="100000">
                                          <p:val>
                                            <p:strVal val="#ppt_x"/>
                                          </p:val>
                                        </p:tav>
                                      </p:tavLst>
                                    </p:anim>
                                    <p:anim calcmode="lin" valueType="num">
                                      <p:cBhvr>
                                        <p:cTn id="66" dur="2000" fill="hold"/>
                                        <p:tgtEl>
                                          <p:spTgt spid="337923">
                                            <p:txEl>
                                              <p:pRg st="6" end="6"/>
                                            </p:txEl>
                                          </p:spTgt>
                                        </p:tgtEl>
                                        <p:attrNameLst>
                                          <p:attrName>ppt_y</p:attrName>
                                        </p:attrNameLst>
                                      </p:cBhvr>
                                      <p:tavLst>
                                        <p:tav tm="0">
                                          <p:val>
                                            <p:strVal val="#ppt_h+1"/>
                                          </p:val>
                                        </p:tav>
                                        <p:tav tm="100000">
                                          <p:val>
                                            <p:strVal val="#ppt_y"/>
                                          </p:val>
                                        </p:tav>
                                      </p:tavLst>
                                    </p:anim>
                                    <p:animEffect transition="in" filter="fade">
                                      <p:cBhvr>
                                        <p:cTn id="67" dur="2000"/>
                                        <p:tgtEl>
                                          <p:spTgt spid="337923">
                                            <p:txEl>
                                              <p:pRg st="6" end="6"/>
                                            </p:txEl>
                                          </p:spTgt>
                                        </p:tgtEl>
                                      </p:cBhvr>
                                    </p:animEffect>
                                  </p:childTnLst>
                                </p:cTn>
                              </p:par>
                            </p:childTnLst>
                          </p:cTn>
                        </p:par>
                        <p:par>
                          <p:cTn id="68" fill="hold" nodeType="afterGroup">
                            <p:stCondLst>
                              <p:cond delay="16000"/>
                            </p:stCondLst>
                            <p:childTnLst>
                              <p:par>
                                <p:cTn id="69" presetID="58" presetClass="entr" presetSubtype="0" accel="100000" fill="hold" grpId="0" nodeType="afterEffect">
                                  <p:stCondLst>
                                    <p:cond delay="0"/>
                                  </p:stCondLst>
                                  <p:childTnLst>
                                    <p:set>
                                      <p:cBhvr>
                                        <p:cTn id="70" dur="1" fill="hold">
                                          <p:stCondLst>
                                            <p:cond delay="0"/>
                                          </p:stCondLst>
                                        </p:cTn>
                                        <p:tgtEl>
                                          <p:spTgt spid="337923">
                                            <p:txEl>
                                              <p:pRg st="7" end="7"/>
                                            </p:txEl>
                                          </p:spTgt>
                                        </p:tgtEl>
                                        <p:attrNameLst>
                                          <p:attrName>style.visibility</p:attrName>
                                        </p:attrNameLst>
                                      </p:cBhvr>
                                      <p:to>
                                        <p:strVal val="visible"/>
                                      </p:to>
                                    </p:set>
                                    <p:anim calcmode="lin" valueType="num">
                                      <p:cBhvr>
                                        <p:cTn id="71" dur="2000" fill="hold"/>
                                        <p:tgtEl>
                                          <p:spTgt spid="337923">
                                            <p:txEl>
                                              <p:pRg st="7" end="7"/>
                                            </p:txEl>
                                          </p:spTgt>
                                        </p:tgtEl>
                                        <p:attrNameLst>
                                          <p:attrName>ppt_w</p:attrName>
                                        </p:attrNameLst>
                                      </p:cBhvr>
                                      <p:tavLst>
                                        <p:tav tm="0">
                                          <p:val>
                                            <p:strVal val="#ppt_w*2.5"/>
                                          </p:val>
                                        </p:tav>
                                        <p:tav tm="100000">
                                          <p:val>
                                            <p:strVal val="#ppt_w"/>
                                          </p:val>
                                        </p:tav>
                                      </p:tavLst>
                                    </p:anim>
                                    <p:anim calcmode="lin" valueType="num">
                                      <p:cBhvr>
                                        <p:cTn id="72" dur="2000" fill="hold"/>
                                        <p:tgtEl>
                                          <p:spTgt spid="337923">
                                            <p:txEl>
                                              <p:pRg st="7" end="7"/>
                                            </p:txEl>
                                          </p:spTgt>
                                        </p:tgtEl>
                                        <p:attrNameLst>
                                          <p:attrName>ppt_h</p:attrName>
                                        </p:attrNameLst>
                                      </p:cBhvr>
                                      <p:tavLst>
                                        <p:tav tm="0">
                                          <p:val>
                                            <p:strVal val="#ppt_h*0.01"/>
                                          </p:val>
                                        </p:tav>
                                        <p:tav tm="100000">
                                          <p:val>
                                            <p:strVal val="#ppt_h"/>
                                          </p:val>
                                        </p:tav>
                                      </p:tavLst>
                                    </p:anim>
                                    <p:anim calcmode="lin" valueType="num">
                                      <p:cBhvr>
                                        <p:cTn id="73" dur="2000" fill="hold"/>
                                        <p:tgtEl>
                                          <p:spTgt spid="337923">
                                            <p:txEl>
                                              <p:pRg st="7" end="7"/>
                                            </p:txEl>
                                          </p:spTgt>
                                        </p:tgtEl>
                                        <p:attrNameLst>
                                          <p:attrName>ppt_x</p:attrName>
                                        </p:attrNameLst>
                                      </p:cBhvr>
                                      <p:tavLst>
                                        <p:tav tm="0">
                                          <p:val>
                                            <p:strVal val="#ppt_x"/>
                                          </p:val>
                                        </p:tav>
                                        <p:tav tm="100000">
                                          <p:val>
                                            <p:strVal val="#ppt_x"/>
                                          </p:val>
                                        </p:tav>
                                      </p:tavLst>
                                    </p:anim>
                                    <p:anim calcmode="lin" valueType="num">
                                      <p:cBhvr>
                                        <p:cTn id="74" dur="2000" fill="hold"/>
                                        <p:tgtEl>
                                          <p:spTgt spid="337923">
                                            <p:txEl>
                                              <p:pRg st="7" end="7"/>
                                            </p:txEl>
                                          </p:spTgt>
                                        </p:tgtEl>
                                        <p:attrNameLst>
                                          <p:attrName>ppt_y</p:attrName>
                                        </p:attrNameLst>
                                      </p:cBhvr>
                                      <p:tavLst>
                                        <p:tav tm="0">
                                          <p:val>
                                            <p:strVal val="#ppt_h+1"/>
                                          </p:val>
                                        </p:tav>
                                        <p:tav tm="100000">
                                          <p:val>
                                            <p:strVal val="#ppt_y"/>
                                          </p:val>
                                        </p:tav>
                                      </p:tavLst>
                                    </p:anim>
                                    <p:animEffect transition="in" filter="fade">
                                      <p:cBhvr>
                                        <p:cTn id="75" dur="2000"/>
                                        <p:tgtEl>
                                          <p:spTgt spid="337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D7089-41DE-4935-A0CF-8D3F12937D38}"/>
              </a:ext>
            </a:extLst>
          </p:cNvPr>
          <p:cNvSpPr>
            <a:spLocks noGrp="1"/>
          </p:cNvSpPr>
          <p:nvPr>
            <p:ph type="title"/>
          </p:nvPr>
        </p:nvSpPr>
        <p:spPr/>
        <p:txBody>
          <a:bodyPr/>
          <a:lstStyle/>
          <a:p>
            <a:r>
              <a:rPr lang="zh-CN" altLang="en-US" dirty="0"/>
              <a:t>为什么说是“破局”与“做局”</a:t>
            </a:r>
          </a:p>
        </p:txBody>
      </p:sp>
      <p:sp>
        <p:nvSpPr>
          <p:cNvPr id="3" name="内容占位符 2">
            <a:extLst>
              <a:ext uri="{FF2B5EF4-FFF2-40B4-BE49-F238E27FC236}">
                <a16:creationId xmlns:a16="http://schemas.microsoft.com/office/drawing/2014/main" id="{A10607D9-479C-4AB2-8B39-FCF025CE545A}"/>
              </a:ext>
            </a:extLst>
          </p:cNvPr>
          <p:cNvSpPr>
            <a:spLocks noGrp="1"/>
          </p:cNvSpPr>
          <p:nvPr>
            <p:ph idx="1"/>
          </p:nvPr>
        </p:nvSpPr>
        <p:spPr>
          <a:xfrm>
            <a:off x="628650" y="2168465"/>
            <a:ext cx="8079716" cy="3605841"/>
          </a:xfrm>
        </p:spPr>
        <p:txBody>
          <a:bodyPr>
            <a:normAutofit fontScale="62500" lnSpcReduction="20000"/>
          </a:bodyPr>
          <a:lstStyle/>
          <a:p>
            <a:pPr algn="just">
              <a:lnSpc>
                <a:spcPct val="170000"/>
              </a:lnSpc>
            </a:pPr>
            <a:r>
              <a:rPr lang="zh-CN" altLang="zh-CN" sz="1650" kern="100" dirty="0">
                <a:latin typeface="等线" panose="02010600030101010101" pitchFamily="2" charset="-122"/>
                <a:ea typeface="等线" panose="02010600030101010101" pitchFamily="2" charset="-122"/>
                <a:cs typeface="Times New Roman" panose="02020603050405020304" pitchFamily="18" charset="0"/>
              </a:rPr>
              <a:t>之所以有“破局”这一说，就是因为我们有目标。其实每个人心中都有一个目标，有的人目标小一点，近一点；有的人目标大一点，远一点。但是，无论大小、远近，很多目标光靠我们自身的力量是无法达到的。要善于借势破局，做到事半功倍。</a:t>
            </a:r>
          </a:p>
          <a:p>
            <a:pPr algn="just">
              <a:lnSpc>
                <a:spcPct val="170000"/>
              </a:lnSpc>
            </a:pPr>
            <a:r>
              <a:rPr lang="zh-CN" altLang="zh-CN" sz="1650" kern="100" dirty="0">
                <a:latin typeface="等线" panose="02010600030101010101" pitchFamily="2" charset="-122"/>
                <a:ea typeface="等线" panose="02010600030101010101" pitchFamily="2" charset="-122"/>
                <a:cs typeface="Times New Roman" panose="02020603050405020304" pitchFamily="18" charset="0"/>
              </a:rPr>
              <a:t>在管理学上，“势”叫做机会。中国人常讲“顺势而为”，就是指要有效地利用和把握“机会”。</a:t>
            </a:r>
          </a:p>
          <a:p>
            <a:pPr algn="just">
              <a:lnSpc>
                <a:spcPct val="170000"/>
              </a:lnSpc>
            </a:pPr>
            <a:r>
              <a:rPr lang="zh-CN" altLang="zh-CN" sz="1650" kern="100" dirty="0">
                <a:latin typeface="等线" panose="02010600030101010101" pitchFamily="2" charset="-122"/>
                <a:ea typeface="等线" panose="02010600030101010101" pitchFamily="2" charset="-122"/>
                <a:cs typeface="Times New Roman" panose="02020603050405020304" pitchFamily="18" charset="0"/>
              </a:rPr>
              <a:t>首先我们必须要借势？其次我们如何借势？以及我们如何把握趋势？</a:t>
            </a:r>
            <a:endParaRPr lang="en-US" altLang="zh-CN" sz="165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70000"/>
              </a:lnSpc>
            </a:pPr>
            <a:r>
              <a:rPr lang="zh-CN" altLang="zh-CN" sz="1650" dirty="0">
                <a:ea typeface="等线" panose="02010600030101010101" pitchFamily="2" charset="-122"/>
                <a:cs typeface="Times New Roman" panose="02020603050405020304" pitchFamily="18" charset="0"/>
              </a:rPr>
              <a:t>我不否认努力，很多人会把借势和自身努力对立起来，但我个人认为自身的努力属于资源准备，是必须要做好的功课，跟借不借势没关系。有一句话叫做：没有人可以随随便便成功，这一点我同意到不能再同意了。但我要讲的是，同样的资源，如果配合上不同的外部环境，也就是不同的趋势，你是逆流而上，还是顺势而为，结果相差太大了</a:t>
            </a:r>
            <a:endParaRPr lang="zh-CN" altLang="zh-CN" sz="165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70000"/>
              </a:lnSpc>
            </a:pPr>
            <a:r>
              <a:rPr lang="zh-CN" altLang="en-US" sz="1650" kern="100" dirty="0">
                <a:latin typeface="等线" panose="02010600030101010101" pitchFamily="2" charset="-122"/>
                <a:ea typeface="等线" panose="02010600030101010101" pitchFamily="2" charset="-122"/>
                <a:cs typeface="Times New Roman" panose="02020603050405020304" pitchFamily="18" charset="0"/>
              </a:rPr>
              <a:t>你</a:t>
            </a:r>
            <a:r>
              <a:rPr lang="zh-CN" altLang="zh-CN" sz="1650" kern="100" dirty="0">
                <a:latin typeface="等线" panose="02010600030101010101" pitchFamily="2" charset="-122"/>
                <a:ea typeface="等线" panose="02010600030101010101" pitchFamily="2" charset="-122"/>
                <a:cs typeface="Times New Roman" panose="02020603050405020304" pitchFamily="18" charset="0"/>
              </a:rPr>
              <a:t>抓住了一个黄金机会，一下子把摊子铺开了，然后再不断迭代。把黄金位置都占了，后面的人基本也就没有机会了，这个叫做“先动者优势”。</a:t>
            </a:r>
            <a:endParaRPr lang="en-US" altLang="zh-CN" sz="165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70000"/>
              </a:lnSpc>
            </a:pPr>
            <a:r>
              <a:rPr lang="zh-CN" altLang="zh-CN" sz="1650" dirty="0">
                <a:ea typeface="等线" panose="02010600030101010101" pitchFamily="2" charset="-122"/>
                <a:cs typeface="Times New Roman" panose="02020603050405020304" pitchFamily="18" charset="0"/>
              </a:rPr>
              <a:t>注意盯住“大块头”，盯住“大块头”就是最简单的方法，因为大公司通常都会有专门的人员去研判趋势，比如要是国家出台一个政策，最先抓到政策信息，解读趋势的一般都是大公司，大公司会先知先觉，先动作，先受益。如果你比较小，就要学习信天翁，懂得跟住大公司这条横渡太平洋的船。做企业如此，做人的道理也一样。</a:t>
            </a:r>
            <a:endParaRPr lang="zh-CN" altLang="zh-CN" sz="165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70476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63EBB-1DCB-4E36-A654-26FDF7DB5A2C}"/>
              </a:ext>
            </a:extLst>
          </p:cNvPr>
          <p:cNvSpPr>
            <a:spLocks noGrp="1"/>
          </p:cNvSpPr>
          <p:nvPr>
            <p:ph type="title"/>
          </p:nvPr>
        </p:nvSpPr>
        <p:spPr/>
        <p:txBody>
          <a:bodyPr/>
          <a:lstStyle/>
          <a:p>
            <a:r>
              <a:rPr lang="zh-CN" altLang="en-US" dirty="0"/>
              <a:t>互动游戏</a:t>
            </a:r>
            <a:r>
              <a:rPr lang="en-US" altLang="zh-CN" dirty="0"/>
              <a:t>《</a:t>
            </a:r>
            <a:r>
              <a:rPr lang="zh-CN" altLang="en-US" dirty="0"/>
              <a:t>最佳拍档</a:t>
            </a:r>
            <a:r>
              <a:rPr lang="en-US" altLang="zh-CN" dirty="0"/>
              <a:t>》</a:t>
            </a:r>
            <a:endParaRPr lang="zh-CN" altLang="en-US" dirty="0"/>
          </a:p>
        </p:txBody>
      </p:sp>
      <p:sp>
        <p:nvSpPr>
          <p:cNvPr id="3" name="内容占位符 2">
            <a:extLst>
              <a:ext uri="{FF2B5EF4-FFF2-40B4-BE49-F238E27FC236}">
                <a16:creationId xmlns:a16="http://schemas.microsoft.com/office/drawing/2014/main" id="{62D61E96-6717-4037-B729-CB4B76FB5C79}"/>
              </a:ext>
            </a:extLst>
          </p:cNvPr>
          <p:cNvSpPr>
            <a:spLocks noGrp="1"/>
          </p:cNvSpPr>
          <p:nvPr>
            <p:ph idx="1"/>
          </p:nvPr>
        </p:nvSpPr>
        <p:spPr/>
        <p:txBody>
          <a:bodyPr/>
          <a:lstStyle/>
          <a:p>
            <a:r>
              <a:rPr lang="zh-CN" altLang="en-US" dirty="0"/>
              <a:t>两人一组，两个人的角色分别是指挥者和被指挥者。指挥者睁眼指挥，被指挥者闭眼用手中笔在高速公里上画出行驶轨迹。体验各自的感受</a:t>
            </a:r>
            <a:endParaRPr lang="en-US" altLang="zh-CN" dirty="0"/>
          </a:p>
          <a:p>
            <a:r>
              <a:rPr lang="zh-CN" altLang="en-US" dirty="0"/>
              <a:t>要求能快速完成从起点到终点的赛道。不能出轨。如果出轨请调整回来继续行驶。</a:t>
            </a:r>
            <a:endParaRPr lang="en-US" altLang="zh-CN" dirty="0"/>
          </a:p>
          <a:p>
            <a:r>
              <a:rPr lang="zh-CN" altLang="en-US" dirty="0"/>
              <a:t>完成后，两人互换角色重新开始体验各自感受。</a:t>
            </a:r>
          </a:p>
        </p:txBody>
      </p:sp>
    </p:spTree>
    <p:extLst>
      <p:ext uri="{BB962C8B-B14F-4D97-AF65-F5344CB8AC3E}">
        <p14:creationId xmlns:p14="http://schemas.microsoft.com/office/powerpoint/2010/main" val="2297465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0" y="404664"/>
            <a:ext cx="9144000" cy="4180324"/>
          </a:xfrm>
        </p:spPr>
        <p:txBody>
          <a:bodyPr/>
          <a:lstStyle/>
          <a:p>
            <a:pPr defTabSz="837478">
              <a:lnSpc>
                <a:spcPct val="150000"/>
              </a:lnSpc>
            </a:pPr>
            <a:r>
              <a:rPr lang="en-US" altLang="zh-CN" dirty="0"/>
              <a:t>《</a:t>
            </a:r>
            <a:r>
              <a:rPr lang="zh-CN" altLang="en-US" dirty="0"/>
              <a:t>最佳拍档</a:t>
            </a:r>
            <a:r>
              <a:rPr lang="en-US" altLang="zh-CN" dirty="0"/>
              <a:t>》</a:t>
            </a:r>
            <a:r>
              <a:rPr lang="zh-CN" altLang="en-US" dirty="0"/>
              <a:t>游戏的思考</a:t>
            </a:r>
            <a:br>
              <a:rPr lang="zh-CN" altLang="en-US" sz="4300" dirty="0"/>
            </a:br>
            <a:r>
              <a:rPr lang="zh-CN" altLang="en-US" sz="3500" dirty="0">
                <a:solidFill>
                  <a:srgbClr val="336699"/>
                </a:solidFill>
              </a:rPr>
              <a:t>主管如何与部属有效互动</a:t>
            </a:r>
            <a:br>
              <a:rPr lang="en-US" altLang="zh-CN" sz="3500" dirty="0">
                <a:solidFill>
                  <a:srgbClr val="336699"/>
                </a:solidFill>
              </a:rPr>
            </a:br>
            <a:r>
              <a:rPr lang="zh-CN" altLang="en-US" sz="3500" dirty="0">
                <a:solidFill>
                  <a:srgbClr val="336699"/>
                </a:solidFill>
              </a:rPr>
              <a:t>使其产生正面工作态度</a:t>
            </a:r>
          </a:p>
        </p:txBody>
      </p:sp>
      <p:sp>
        <p:nvSpPr>
          <p:cNvPr id="162818" name="灯片编号占位符 5"/>
          <p:cNvSpPr>
            <a:spLocks noGrp="1"/>
          </p:cNvSpPr>
          <p:nvPr>
            <p:ph type="sldNum" sz="quarter" idx="12"/>
          </p:nvPr>
        </p:nvSpPr>
        <p:spPr bwMode="auto">
          <a:xfrm>
            <a:off x="7269313" y="6283988"/>
            <a:ext cx="2133299" cy="3638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0" rIns="91361" bIns="45680"/>
          <a:lstStyle>
            <a:lvl1pPr defTabSz="875825" eaLnBrk="0" hangingPunct="0">
              <a:defRPr sz="1900">
                <a:solidFill>
                  <a:schemeClr val="tx1"/>
                </a:solidFill>
                <a:latin typeface="Arial" pitchFamily="34" charset="0"/>
                <a:ea typeface="宋体" pitchFamily="2" charset="-122"/>
              </a:defRPr>
            </a:lvl1pPr>
            <a:lvl2pPr marL="717838" indent="-276092" defTabSz="875825" eaLnBrk="0" hangingPunct="0">
              <a:defRPr sz="1900">
                <a:solidFill>
                  <a:schemeClr val="tx1"/>
                </a:solidFill>
                <a:latin typeface="Arial" pitchFamily="34" charset="0"/>
                <a:ea typeface="宋体" pitchFamily="2" charset="-122"/>
              </a:defRPr>
            </a:lvl2pPr>
            <a:lvl3pPr marL="1104367" indent="-220873" defTabSz="875825" eaLnBrk="0" hangingPunct="0">
              <a:defRPr sz="1900">
                <a:solidFill>
                  <a:schemeClr val="tx1"/>
                </a:solidFill>
                <a:latin typeface="Arial" pitchFamily="34" charset="0"/>
                <a:ea typeface="宋体" pitchFamily="2" charset="-122"/>
              </a:defRPr>
            </a:lvl3pPr>
            <a:lvl4pPr marL="1546113" indent="-220873" defTabSz="875825" eaLnBrk="0" hangingPunct="0">
              <a:defRPr sz="1900">
                <a:solidFill>
                  <a:schemeClr val="tx1"/>
                </a:solidFill>
                <a:latin typeface="Arial" pitchFamily="34" charset="0"/>
                <a:ea typeface="宋体" pitchFamily="2" charset="-122"/>
              </a:defRPr>
            </a:lvl4pPr>
            <a:lvl5pPr marL="1987860" indent="-220873" defTabSz="875825" eaLnBrk="0" hangingPunct="0">
              <a:defRPr sz="1900">
                <a:solidFill>
                  <a:schemeClr val="tx1"/>
                </a:solidFill>
                <a:latin typeface="Arial" pitchFamily="34" charset="0"/>
                <a:ea typeface="宋体" pitchFamily="2" charset="-122"/>
              </a:defRPr>
            </a:lvl5pPr>
            <a:lvl6pPr marL="2429607" indent="-220873" defTabSz="875825" eaLnBrk="0" fontAlgn="base" hangingPunct="0">
              <a:spcBef>
                <a:spcPct val="0"/>
              </a:spcBef>
              <a:spcAft>
                <a:spcPct val="0"/>
              </a:spcAft>
              <a:defRPr sz="1900">
                <a:solidFill>
                  <a:schemeClr val="tx1"/>
                </a:solidFill>
                <a:latin typeface="Arial" pitchFamily="34" charset="0"/>
                <a:ea typeface="宋体" pitchFamily="2" charset="-122"/>
              </a:defRPr>
            </a:lvl6pPr>
            <a:lvl7pPr marL="2871353" indent="-220873" defTabSz="875825" eaLnBrk="0" fontAlgn="base" hangingPunct="0">
              <a:spcBef>
                <a:spcPct val="0"/>
              </a:spcBef>
              <a:spcAft>
                <a:spcPct val="0"/>
              </a:spcAft>
              <a:defRPr sz="1900">
                <a:solidFill>
                  <a:schemeClr val="tx1"/>
                </a:solidFill>
                <a:latin typeface="Arial" pitchFamily="34" charset="0"/>
                <a:ea typeface="宋体" pitchFamily="2" charset="-122"/>
              </a:defRPr>
            </a:lvl7pPr>
            <a:lvl8pPr marL="3313100" indent="-220873" defTabSz="875825" eaLnBrk="0" fontAlgn="base" hangingPunct="0">
              <a:spcBef>
                <a:spcPct val="0"/>
              </a:spcBef>
              <a:spcAft>
                <a:spcPct val="0"/>
              </a:spcAft>
              <a:defRPr sz="1900">
                <a:solidFill>
                  <a:schemeClr val="tx1"/>
                </a:solidFill>
                <a:latin typeface="Arial" pitchFamily="34" charset="0"/>
                <a:ea typeface="宋体" pitchFamily="2" charset="-122"/>
              </a:defRPr>
            </a:lvl8pPr>
            <a:lvl9pPr marL="3754846" indent="-220873" defTabSz="875825" eaLnBrk="0" fontAlgn="base" hangingPunct="0">
              <a:spcBef>
                <a:spcPct val="0"/>
              </a:spcBef>
              <a:spcAft>
                <a:spcPct val="0"/>
              </a:spcAft>
              <a:defRPr sz="1900">
                <a:solidFill>
                  <a:schemeClr val="tx1"/>
                </a:solidFill>
                <a:latin typeface="Arial" pitchFamily="34" charset="0"/>
                <a:ea typeface="宋体" pitchFamily="2" charset="-122"/>
              </a:defRPr>
            </a:lvl9pPr>
          </a:lstStyle>
          <a:p>
            <a:pPr algn="ctr" eaLnBrk="1" hangingPunct="1"/>
            <a:fld id="{A6B95A59-ADDC-4D25-921C-AC095F1C786A}" type="slidenum">
              <a:rPr lang="en-US" altLang="zh-CN" sz="1400">
                <a:ea typeface="黑体" pitchFamily="49" charset="-122"/>
              </a:rPr>
              <a:pPr algn="ctr" eaLnBrk="1" hangingPunct="1"/>
              <a:t>81</a:t>
            </a:fld>
            <a:endParaRPr lang="en-US" altLang="zh-CN" sz="1400">
              <a:ea typeface="黑体" pitchFamily="49" charset="-122"/>
            </a:endParaRPr>
          </a:p>
        </p:txBody>
      </p:sp>
      <p:sp>
        <p:nvSpPr>
          <p:cNvPr id="162820" name="AutoShape 13"/>
          <p:cNvSpPr>
            <a:spLocks noChangeArrowheads="1"/>
          </p:cNvSpPr>
          <p:nvPr/>
        </p:nvSpPr>
        <p:spPr bwMode="auto">
          <a:xfrm>
            <a:off x="1512269" y="4221088"/>
            <a:ext cx="6120071" cy="1822394"/>
          </a:xfrm>
          <a:prstGeom prst="flowChartAlternateProcess">
            <a:avLst/>
          </a:prstGeom>
          <a:solidFill>
            <a:srgbClr val="FFFFCC"/>
          </a:solidFill>
          <a:ln w="12700" algn="ctr">
            <a:solidFill>
              <a:srgbClr val="3366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618" tIns="43311" rIns="86618" bIns="43311" anchor="ctr"/>
          <a:lstStyle/>
          <a:p>
            <a:pPr algn="ctr" defTabSz="788395"/>
            <a:r>
              <a:rPr lang="zh-CN" altLang="en-US" sz="3200" b="1">
                <a:solidFill>
                  <a:srgbClr val="336699"/>
                </a:solidFill>
                <a:latin typeface="黑体" pitchFamily="49" charset="-122"/>
                <a:ea typeface="黑体" pitchFamily="49" charset="-122"/>
              </a:rPr>
              <a:t>  主管只有与员工有效互动，</a:t>
            </a:r>
            <a:endParaRPr lang="en-US" altLang="zh-CN" sz="3200" b="1">
              <a:solidFill>
                <a:srgbClr val="336699"/>
              </a:solidFill>
              <a:latin typeface="黑体" pitchFamily="49" charset="-122"/>
              <a:ea typeface="黑体" pitchFamily="49" charset="-122"/>
            </a:endParaRPr>
          </a:p>
          <a:p>
            <a:pPr algn="ctr" defTabSz="788395"/>
            <a:r>
              <a:rPr lang="zh-CN" altLang="en-US" sz="3200" b="1">
                <a:solidFill>
                  <a:srgbClr val="336699"/>
                </a:solidFill>
                <a:latin typeface="黑体" pitchFamily="49" charset="-122"/>
                <a:ea typeface="黑体" pitchFamily="49" charset="-122"/>
              </a:rPr>
              <a:t>  才能使其产生正面工作态度，</a:t>
            </a:r>
            <a:endParaRPr lang="en-US" altLang="zh-CN" sz="3200" b="1">
              <a:solidFill>
                <a:srgbClr val="336699"/>
              </a:solidFill>
              <a:latin typeface="黑体" pitchFamily="49" charset="-122"/>
              <a:ea typeface="黑体" pitchFamily="49" charset="-122"/>
            </a:endParaRPr>
          </a:p>
          <a:p>
            <a:pPr algn="ctr" defTabSz="788395"/>
            <a:r>
              <a:rPr lang="zh-CN" altLang="en-US" sz="3200" b="1">
                <a:solidFill>
                  <a:srgbClr val="336699"/>
                </a:solidFill>
                <a:latin typeface="黑体" pitchFamily="49" charset="-122"/>
                <a:ea typeface="黑体" pitchFamily="49" charset="-122"/>
              </a:rPr>
              <a:t>  也才能带动和释放他人能量。</a:t>
            </a:r>
          </a:p>
        </p:txBody>
      </p:sp>
    </p:spTree>
    <p:extLst>
      <p:ext uri="{BB962C8B-B14F-4D97-AF65-F5344CB8AC3E}">
        <p14:creationId xmlns:p14="http://schemas.microsoft.com/office/powerpoint/2010/main" val="1901522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454342" y="927736"/>
            <a:ext cx="8235317" cy="1145100"/>
          </a:xfrm>
        </p:spPr>
        <p:txBody>
          <a:bodyPr/>
          <a:lstStyle/>
          <a:p>
            <a:pPr eaLnBrk="1" hangingPunct="1"/>
            <a:r>
              <a:rPr lang="zh-CN" altLang="en-US" sz="4300" dirty="0"/>
              <a:t>关于</a:t>
            </a:r>
            <a:r>
              <a:rPr lang="en-US" altLang="zh-CN" sz="4300" dirty="0"/>
              <a:t>“</a:t>
            </a:r>
            <a:r>
              <a:rPr lang="zh-CN" altLang="en-US" sz="4300" dirty="0"/>
              <a:t>最佳拍档”关系的思考</a:t>
            </a:r>
          </a:p>
        </p:txBody>
      </p:sp>
      <p:sp>
        <p:nvSpPr>
          <p:cNvPr id="163844" name="Rectangle 3"/>
          <p:cNvSpPr>
            <a:spLocks noGrp="1" noChangeArrowheads="1"/>
          </p:cNvSpPr>
          <p:nvPr>
            <p:ph idx="1"/>
          </p:nvPr>
        </p:nvSpPr>
        <p:spPr>
          <a:xfrm>
            <a:off x="1259219" y="2143716"/>
            <a:ext cx="7057338" cy="3651090"/>
          </a:xfrm>
        </p:spPr>
        <p:txBody>
          <a:bodyPr/>
          <a:lstStyle/>
          <a:p>
            <a:pPr marL="570589" indent="-570589" defTabSz="858952">
              <a:buFontTx/>
              <a:buAutoNum type="arabicPeriod"/>
            </a:pPr>
            <a:r>
              <a:rPr lang="zh-CN" altLang="en-US" sz="3100" dirty="0">
                <a:cs typeface="Arial" pitchFamily="34" charset="0"/>
              </a:rPr>
              <a:t>指挥与被指挥的感觉有什么不同？</a:t>
            </a:r>
          </a:p>
          <a:p>
            <a:pPr marL="570589" indent="-570589" defTabSz="858952">
              <a:buFontTx/>
              <a:buAutoNum type="arabicPeriod"/>
            </a:pPr>
            <a:r>
              <a:rPr lang="zh-CN" altLang="en-US" sz="3100" dirty="0">
                <a:cs typeface="Arial" pitchFamily="34" charset="0"/>
              </a:rPr>
              <a:t>双方如何配合才能使图画得更好？</a:t>
            </a:r>
          </a:p>
          <a:p>
            <a:pPr marL="570589" indent="-570589" defTabSz="858952">
              <a:buFontTx/>
              <a:buAutoNum type="arabicPeriod"/>
            </a:pPr>
            <a:r>
              <a:rPr lang="zh-CN" altLang="en-US" sz="3100" dirty="0">
                <a:cs typeface="Arial" pitchFamily="34" charset="0"/>
              </a:rPr>
              <a:t>现实中有哪些与活动类似的现象？</a:t>
            </a:r>
            <a:endParaRPr lang="en-US" altLang="zh-CN" sz="3100" dirty="0">
              <a:cs typeface="Arial" pitchFamily="34" charset="0"/>
            </a:endParaRPr>
          </a:p>
          <a:p>
            <a:pPr marL="570589" indent="-570589" defTabSz="858952">
              <a:buFontTx/>
              <a:buAutoNum type="arabicPeriod"/>
            </a:pPr>
            <a:r>
              <a:rPr lang="zh-CN" altLang="en-US" sz="3100" dirty="0">
                <a:cs typeface="Arial" pitchFamily="34" charset="0"/>
              </a:rPr>
              <a:t>主管在工作中与部属互动的意义？</a:t>
            </a:r>
            <a:endParaRPr lang="en-US" altLang="zh-CN" sz="3100" dirty="0">
              <a:cs typeface="Arial" pitchFamily="34" charset="0"/>
            </a:endParaRPr>
          </a:p>
          <a:p>
            <a:pPr marL="570589" indent="-570589" defTabSz="858952">
              <a:buFontTx/>
              <a:buAutoNum type="arabicPeriod"/>
            </a:pPr>
            <a:r>
              <a:rPr lang="zh-CN" altLang="en-US" sz="3100" dirty="0">
                <a:cs typeface="Arial" pitchFamily="34" charset="0"/>
              </a:rPr>
              <a:t>主管释放他人须能量具备的意识？</a:t>
            </a:r>
            <a:endParaRPr lang="en-US" altLang="zh-CN" sz="3100" dirty="0">
              <a:cs typeface="Arial" pitchFamily="34" charset="0"/>
            </a:endParaRPr>
          </a:p>
          <a:p>
            <a:pPr marL="570589" indent="-570589" defTabSz="858952">
              <a:buFontTx/>
              <a:buAutoNum type="arabicPeriod"/>
            </a:pPr>
            <a:r>
              <a:rPr lang="zh-CN" altLang="en-US" sz="3100" dirty="0">
                <a:cs typeface="Arial" pitchFamily="34" charset="0"/>
              </a:rPr>
              <a:t>主管应如何成为部属的最佳拍档？</a:t>
            </a:r>
          </a:p>
        </p:txBody>
      </p:sp>
      <p:sp>
        <p:nvSpPr>
          <p:cNvPr id="163842" name="灯片编号占位符 5"/>
          <p:cNvSpPr>
            <a:spLocks noGrp="1"/>
          </p:cNvSpPr>
          <p:nvPr>
            <p:ph type="sldNum" sz="quarter" idx="12"/>
          </p:nvPr>
        </p:nvSpPr>
        <p:spPr bwMode="auto">
          <a:xfrm>
            <a:off x="6873798" y="6357118"/>
            <a:ext cx="2133299" cy="3638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0" rIns="91361" bIns="45680"/>
          <a:lstStyle>
            <a:lvl1pPr defTabSz="875825" eaLnBrk="0" hangingPunct="0">
              <a:defRPr sz="1900">
                <a:solidFill>
                  <a:schemeClr val="tx1"/>
                </a:solidFill>
                <a:latin typeface="Arial" pitchFamily="34" charset="0"/>
                <a:ea typeface="宋体" pitchFamily="2" charset="-122"/>
              </a:defRPr>
            </a:lvl1pPr>
            <a:lvl2pPr marL="717838" indent="-276092" defTabSz="875825" eaLnBrk="0" hangingPunct="0">
              <a:defRPr sz="1900">
                <a:solidFill>
                  <a:schemeClr val="tx1"/>
                </a:solidFill>
                <a:latin typeface="Arial" pitchFamily="34" charset="0"/>
                <a:ea typeface="宋体" pitchFamily="2" charset="-122"/>
              </a:defRPr>
            </a:lvl2pPr>
            <a:lvl3pPr marL="1104367" indent="-220873" defTabSz="875825" eaLnBrk="0" hangingPunct="0">
              <a:defRPr sz="1900">
                <a:solidFill>
                  <a:schemeClr val="tx1"/>
                </a:solidFill>
                <a:latin typeface="Arial" pitchFamily="34" charset="0"/>
                <a:ea typeface="宋体" pitchFamily="2" charset="-122"/>
              </a:defRPr>
            </a:lvl3pPr>
            <a:lvl4pPr marL="1546113" indent="-220873" defTabSz="875825" eaLnBrk="0" hangingPunct="0">
              <a:defRPr sz="1900">
                <a:solidFill>
                  <a:schemeClr val="tx1"/>
                </a:solidFill>
                <a:latin typeface="Arial" pitchFamily="34" charset="0"/>
                <a:ea typeface="宋体" pitchFamily="2" charset="-122"/>
              </a:defRPr>
            </a:lvl4pPr>
            <a:lvl5pPr marL="1987860" indent="-220873" defTabSz="875825" eaLnBrk="0" hangingPunct="0">
              <a:defRPr sz="1900">
                <a:solidFill>
                  <a:schemeClr val="tx1"/>
                </a:solidFill>
                <a:latin typeface="Arial" pitchFamily="34" charset="0"/>
                <a:ea typeface="宋体" pitchFamily="2" charset="-122"/>
              </a:defRPr>
            </a:lvl5pPr>
            <a:lvl6pPr marL="2429607" indent="-220873" defTabSz="875825" eaLnBrk="0" fontAlgn="base" hangingPunct="0">
              <a:spcBef>
                <a:spcPct val="0"/>
              </a:spcBef>
              <a:spcAft>
                <a:spcPct val="0"/>
              </a:spcAft>
              <a:defRPr sz="1900">
                <a:solidFill>
                  <a:schemeClr val="tx1"/>
                </a:solidFill>
                <a:latin typeface="Arial" pitchFamily="34" charset="0"/>
                <a:ea typeface="宋体" pitchFamily="2" charset="-122"/>
              </a:defRPr>
            </a:lvl6pPr>
            <a:lvl7pPr marL="2871353" indent="-220873" defTabSz="875825" eaLnBrk="0" fontAlgn="base" hangingPunct="0">
              <a:spcBef>
                <a:spcPct val="0"/>
              </a:spcBef>
              <a:spcAft>
                <a:spcPct val="0"/>
              </a:spcAft>
              <a:defRPr sz="1900">
                <a:solidFill>
                  <a:schemeClr val="tx1"/>
                </a:solidFill>
                <a:latin typeface="Arial" pitchFamily="34" charset="0"/>
                <a:ea typeface="宋体" pitchFamily="2" charset="-122"/>
              </a:defRPr>
            </a:lvl7pPr>
            <a:lvl8pPr marL="3313100" indent="-220873" defTabSz="875825" eaLnBrk="0" fontAlgn="base" hangingPunct="0">
              <a:spcBef>
                <a:spcPct val="0"/>
              </a:spcBef>
              <a:spcAft>
                <a:spcPct val="0"/>
              </a:spcAft>
              <a:defRPr sz="1900">
                <a:solidFill>
                  <a:schemeClr val="tx1"/>
                </a:solidFill>
                <a:latin typeface="Arial" pitchFamily="34" charset="0"/>
                <a:ea typeface="宋体" pitchFamily="2" charset="-122"/>
              </a:defRPr>
            </a:lvl8pPr>
            <a:lvl9pPr marL="3754846" indent="-220873" defTabSz="875825" eaLnBrk="0" fontAlgn="base" hangingPunct="0">
              <a:spcBef>
                <a:spcPct val="0"/>
              </a:spcBef>
              <a:spcAft>
                <a:spcPct val="0"/>
              </a:spcAft>
              <a:defRPr sz="1900">
                <a:solidFill>
                  <a:schemeClr val="tx1"/>
                </a:solidFill>
                <a:latin typeface="Arial" pitchFamily="34" charset="0"/>
                <a:ea typeface="宋体" pitchFamily="2" charset="-122"/>
              </a:defRPr>
            </a:lvl9pPr>
          </a:lstStyle>
          <a:p>
            <a:pPr algn="ctr" eaLnBrk="1" hangingPunct="1"/>
            <a:fld id="{2FC43A55-662D-4CF7-9DE9-BE59745429E1}" type="slidenum">
              <a:rPr lang="en-US" altLang="zh-CN" sz="1400">
                <a:ea typeface="黑体" pitchFamily="49" charset="-122"/>
              </a:rPr>
              <a:pPr algn="ctr" eaLnBrk="1" hangingPunct="1"/>
              <a:t>82</a:t>
            </a:fld>
            <a:endParaRPr lang="en-US" altLang="zh-CN" sz="1400">
              <a:ea typeface="黑体" pitchFamily="49" charset="-122"/>
            </a:endParaRPr>
          </a:p>
        </p:txBody>
      </p:sp>
    </p:spTree>
    <p:extLst>
      <p:ext uri="{BB962C8B-B14F-4D97-AF65-F5344CB8AC3E}">
        <p14:creationId xmlns:p14="http://schemas.microsoft.com/office/powerpoint/2010/main" val="3356328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457201" y="773832"/>
            <a:ext cx="8229600" cy="1143000"/>
          </a:xfrm>
        </p:spPr>
        <p:txBody>
          <a:bodyPr/>
          <a:lstStyle/>
          <a:p>
            <a:r>
              <a:rPr lang="zh-CN" altLang="en-US" sz="4300"/>
              <a:t>指挥者与被指挥者的不同感觉？</a:t>
            </a:r>
          </a:p>
        </p:txBody>
      </p:sp>
      <p:sp>
        <p:nvSpPr>
          <p:cNvPr id="3" name="内容占位符 2"/>
          <p:cNvSpPr>
            <a:spLocks noGrp="1"/>
          </p:cNvSpPr>
          <p:nvPr>
            <p:ph idx="1"/>
          </p:nvPr>
        </p:nvSpPr>
        <p:spPr>
          <a:xfrm>
            <a:off x="457351" y="1916902"/>
            <a:ext cx="3970224" cy="4941099"/>
          </a:xfrm>
        </p:spPr>
        <p:txBody>
          <a:bodyPr/>
          <a:lstStyle/>
          <a:p>
            <a:pPr>
              <a:buFont typeface="Wingdings" pitchFamily="2" charset="2"/>
              <a:buChar char="u"/>
            </a:pPr>
            <a:r>
              <a:rPr lang="zh-CN" altLang="en-US" sz="3100"/>
              <a:t>被指挥者</a:t>
            </a:r>
            <a:endParaRPr lang="en-US" altLang="zh-CN" sz="3100"/>
          </a:p>
          <a:p>
            <a:pPr lvl="1">
              <a:buFont typeface="Wingdings" pitchFamily="2" charset="2"/>
              <a:buChar char="Ø"/>
            </a:pPr>
            <a:r>
              <a:rPr lang="zh-CN" altLang="en-US" sz="3100"/>
              <a:t>没有方向感</a:t>
            </a:r>
            <a:endParaRPr lang="en-US" altLang="zh-CN" sz="3100"/>
          </a:p>
          <a:p>
            <a:pPr lvl="1">
              <a:buFont typeface="Wingdings" pitchFamily="2" charset="2"/>
              <a:buChar char="Ø"/>
            </a:pPr>
            <a:r>
              <a:rPr lang="zh-CN" altLang="en-US" sz="3100"/>
              <a:t>焦虑</a:t>
            </a:r>
            <a:endParaRPr lang="en-US" altLang="zh-CN" sz="3100"/>
          </a:p>
          <a:p>
            <a:pPr lvl="1">
              <a:buFont typeface="Wingdings" pitchFamily="2" charset="2"/>
              <a:buChar char="Ø"/>
            </a:pPr>
            <a:r>
              <a:rPr lang="zh-CN" altLang="en-US" sz="3100"/>
              <a:t>茫然</a:t>
            </a:r>
            <a:endParaRPr lang="en-US" altLang="zh-CN" sz="3100"/>
          </a:p>
          <a:p>
            <a:pPr lvl="1">
              <a:buFont typeface="Wingdings" pitchFamily="2" charset="2"/>
              <a:buChar char="Ø"/>
            </a:pPr>
            <a:r>
              <a:rPr lang="zh-CN" altLang="en-US" sz="3100"/>
              <a:t>被动</a:t>
            </a:r>
            <a:endParaRPr lang="en-US" altLang="zh-CN" sz="3100"/>
          </a:p>
          <a:p>
            <a:pPr lvl="1">
              <a:buFont typeface="Wingdings" pitchFamily="2" charset="2"/>
              <a:buChar char="Ø"/>
            </a:pPr>
            <a:r>
              <a:rPr lang="zh-CN" altLang="en-US" sz="3100"/>
              <a:t>没有自主性</a:t>
            </a:r>
            <a:endParaRPr lang="en-US" altLang="zh-CN" sz="3100"/>
          </a:p>
          <a:p>
            <a:pPr lvl="1">
              <a:buFont typeface="Wingdings" pitchFamily="2" charset="2"/>
              <a:buChar char="Ø"/>
            </a:pPr>
            <a:r>
              <a:rPr lang="zh-CN" altLang="en-US" sz="3100"/>
              <a:t>渴望清晰指令</a:t>
            </a:r>
            <a:endParaRPr lang="en-US" altLang="zh-CN" sz="3100"/>
          </a:p>
          <a:p>
            <a:pPr lvl="1">
              <a:buFont typeface="Wingdings" pitchFamily="2" charset="2"/>
              <a:buChar char="Ø"/>
            </a:pPr>
            <a:r>
              <a:rPr lang="en-US" altLang="zh-CN" sz="3100"/>
              <a:t>……</a:t>
            </a:r>
            <a:endParaRPr lang="zh-CN" altLang="en-US" sz="3100"/>
          </a:p>
        </p:txBody>
      </p:sp>
      <p:sp>
        <p:nvSpPr>
          <p:cNvPr id="2" name="灯片编号占位符 1"/>
          <p:cNvSpPr>
            <a:spLocks noGrp="1"/>
          </p:cNvSpPr>
          <p:nvPr>
            <p:ph type="sldNum" sz="quarter" idx="12"/>
          </p:nvPr>
        </p:nvSpPr>
        <p:spPr/>
        <p:txBody>
          <a:bodyPr/>
          <a:lstStyle/>
          <a:p>
            <a:fld id="{253F649C-280B-4672-97B6-E33BF91D7D6D}" type="slidenum">
              <a:rPr lang="zh-CN" altLang="en-US" smtClean="0"/>
              <a:t>83</a:t>
            </a:fld>
            <a:endParaRPr lang="zh-CN" altLang="en-US"/>
          </a:p>
        </p:txBody>
      </p:sp>
      <p:sp>
        <p:nvSpPr>
          <p:cNvPr id="4" name="内容占位符 2"/>
          <p:cNvSpPr txBox="1">
            <a:spLocks/>
          </p:cNvSpPr>
          <p:nvPr/>
        </p:nvSpPr>
        <p:spPr bwMode="auto">
          <a:xfrm>
            <a:off x="4705895" y="1916901"/>
            <a:ext cx="4165801" cy="479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56" tIns="45175" rIns="90356" bIns="45175"/>
          <a:lstStyle>
            <a:lvl1pPr marL="338138" indent="-338138" defTabSz="903288" eaLnBrk="0" hangingPunct="0">
              <a:defRPr sz="2000">
                <a:solidFill>
                  <a:schemeClr val="tx1"/>
                </a:solidFill>
                <a:latin typeface="Arial" pitchFamily="34" charset="0"/>
                <a:ea typeface="宋体" pitchFamily="2" charset="-122"/>
              </a:defRPr>
            </a:lvl1pPr>
            <a:lvl2pPr marL="733425" indent="-282575" defTabSz="903288" eaLnBrk="0" hangingPunct="0">
              <a:defRPr sz="2000">
                <a:solidFill>
                  <a:schemeClr val="tx1"/>
                </a:solidFill>
                <a:latin typeface="Arial" pitchFamily="34" charset="0"/>
                <a:ea typeface="宋体" pitchFamily="2" charset="-122"/>
              </a:defRPr>
            </a:lvl2pPr>
            <a:lvl3pPr marL="1143000" indent="-228600" defTabSz="903288" eaLnBrk="0" hangingPunct="0">
              <a:defRPr sz="2000">
                <a:solidFill>
                  <a:schemeClr val="tx1"/>
                </a:solidFill>
                <a:latin typeface="Arial" pitchFamily="34" charset="0"/>
                <a:ea typeface="宋体" pitchFamily="2" charset="-122"/>
              </a:defRPr>
            </a:lvl3pPr>
            <a:lvl4pPr marL="1600200" indent="-228600" defTabSz="903288" eaLnBrk="0" hangingPunct="0">
              <a:defRPr sz="2000">
                <a:solidFill>
                  <a:schemeClr val="tx1"/>
                </a:solidFill>
                <a:latin typeface="Arial" pitchFamily="34" charset="0"/>
                <a:ea typeface="宋体" pitchFamily="2" charset="-122"/>
              </a:defRPr>
            </a:lvl4pPr>
            <a:lvl5pPr marL="2057400" indent="-228600" defTabSz="903288" eaLnBrk="0" hangingPunct="0">
              <a:defRPr sz="2000">
                <a:solidFill>
                  <a:schemeClr val="tx1"/>
                </a:solidFill>
                <a:latin typeface="Arial" pitchFamily="34" charset="0"/>
                <a:ea typeface="宋体" pitchFamily="2" charset="-122"/>
              </a:defRPr>
            </a:lvl5pPr>
            <a:lvl6pPr marL="2514600" indent="-228600" defTabSz="903288"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03288"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03288"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03288"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20000"/>
              </a:spcBef>
              <a:buFont typeface="Wingdings" pitchFamily="2" charset="2"/>
              <a:buChar char="u"/>
            </a:pPr>
            <a:r>
              <a:rPr lang="zh-CN" altLang="en-US" sz="3500" b="1">
                <a:solidFill>
                  <a:srgbClr val="336699"/>
                </a:solidFill>
                <a:latin typeface="黑体" pitchFamily="49" charset="-122"/>
                <a:ea typeface="黑体" pitchFamily="49" charset="-122"/>
              </a:rPr>
              <a:t>指挥者</a:t>
            </a:r>
            <a:endParaRPr lang="en-US" altLang="zh-CN" sz="35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指令转化难</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比被指挥者急</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结果不易掌控</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须透过间接控制</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需要换位发出指令</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3100" b="1">
                <a:solidFill>
                  <a:srgbClr val="336699"/>
                </a:solidFill>
                <a:latin typeface="黑体" pitchFamily="49" charset="-122"/>
                <a:ea typeface="黑体" pitchFamily="49" charset="-122"/>
              </a:rPr>
              <a:t>从反馈中验证指令</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en-US" altLang="zh-CN" sz="3100" b="1">
                <a:solidFill>
                  <a:srgbClr val="336699"/>
                </a:solidFill>
                <a:latin typeface="黑体" pitchFamily="49" charset="-122"/>
                <a:ea typeface="黑体" pitchFamily="49" charset="-122"/>
              </a:rPr>
              <a:t>……</a:t>
            </a:r>
          </a:p>
        </p:txBody>
      </p:sp>
    </p:spTree>
    <p:extLst>
      <p:ext uri="{BB962C8B-B14F-4D97-AF65-F5344CB8AC3E}">
        <p14:creationId xmlns:p14="http://schemas.microsoft.com/office/powerpoint/2010/main" val="2083256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a:xfrm>
            <a:off x="457201" y="701824"/>
            <a:ext cx="8229600" cy="1143000"/>
          </a:xfrm>
        </p:spPr>
        <p:txBody>
          <a:bodyPr/>
          <a:lstStyle/>
          <a:p>
            <a:r>
              <a:rPr lang="zh-CN" altLang="en-US" sz="4300" dirty="0"/>
              <a:t>画图中双方如何配合效果好？</a:t>
            </a:r>
          </a:p>
        </p:txBody>
      </p:sp>
      <p:sp>
        <p:nvSpPr>
          <p:cNvPr id="166915" name="内容占位符 2"/>
          <p:cNvSpPr>
            <a:spLocks noGrp="1"/>
          </p:cNvSpPr>
          <p:nvPr>
            <p:ph idx="1"/>
          </p:nvPr>
        </p:nvSpPr>
        <p:spPr>
          <a:xfrm>
            <a:off x="179030" y="1916901"/>
            <a:ext cx="2891538" cy="4208676"/>
          </a:xfrm>
          <a:ln>
            <a:solidFill>
              <a:schemeClr val="accent1"/>
            </a:solidFill>
            <a:miter lim="800000"/>
            <a:headEnd/>
            <a:tailEnd/>
          </a:ln>
        </p:spPr>
        <p:txBody>
          <a:bodyPr/>
          <a:lstStyle/>
          <a:p>
            <a:pPr>
              <a:buFont typeface="Wingdings" pitchFamily="2" charset="2"/>
              <a:buChar char="u"/>
            </a:pPr>
            <a:r>
              <a:rPr lang="zh-CN" altLang="en-US" sz="2800"/>
              <a:t>被指挥者</a:t>
            </a:r>
            <a:endParaRPr lang="en-US" altLang="zh-CN" sz="2800"/>
          </a:p>
          <a:p>
            <a:pPr lvl="1">
              <a:buFont typeface="Wingdings" pitchFamily="2" charset="2"/>
              <a:buChar char="Ø"/>
            </a:pPr>
            <a:r>
              <a:rPr lang="zh-CN" altLang="en-US" sz="2400"/>
              <a:t>没有方向感</a:t>
            </a:r>
            <a:endParaRPr lang="en-US" altLang="zh-CN" sz="2400"/>
          </a:p>
          <a:p>
            <a:pPr lvl="1">
              <a:buFont typeface="Wingdings" pitchFamily="2" charset="2"/>
              <a:buChar char="Ø"/>
            </a:pPr>
            <a:r>
              <a:rPr lang="zh-CN" altLang="en-US" sz="2400"/>
              <a:t>焦虑</a:t>
            </a:r>
            <a:endParaRPr lang="en-US" altLang="zh-CN" sz="2400"/>
          </a:p>
          <a:p>
            <a:pPr lvl="1">
              <a:buFont typeface="Wingdings" pitchFamily="2" charset="2"/>
              <a:buChar char="Ø"/>
            </a:pPr>
            <a:r>
              <a:rPr lang="zh-CN" altLang="en-US" sz="2400"/>
              <a:t>茫然</a:t>
            </a:r>
            <a:endParaRPr lang="en-US" altLang="zh-CN" sz="2400"/>
          </a:p>
          <a:p>
            <a:pPr lvl="1">
              <a:buFont typeface="Wingdings" pitchFamily="2" charset="2"/>
              <a:buChar char="Ø"/>
            </a:pPr>
            <a:r>
              <a:rPr lang="zh-CN" altLang="en-US" sz="2400"/>
              <a:t>被动</a:t>
            </a:r>
            <a:endParaRPr lang="en-US" altLang="zh-CN" sz="2400"/>
          </a:p>
          <a:p>
            <a:pPr lvl="1">
              <a:buFont typeface="Wingdings" pitchFamily="2" charset="2"/>
              <a:buChar char="Ø"/>
            </a:pPr>
            <a:r>
              <a:rPr lang="zh-CN" altLang="en-US" sz="2400"/>
              <a:t>没有自主性</a:t>
            </a:r>
            <a:endParaRPr lang="en-US" altLang="zh-CN" sz="2400"/>
          </a:p>
          <a:p>
            <a:pPr lvl="1">
              <a:buFont typeface="Wingdings" pitchFamily="2" charset="2"/>
              <a:buChar char="Ø"/>
            </a:pPr>
            <a:r>
              <a:rPr lang="zh-CN" altLang="en-US" sz="2400"/>
              <a:t>渴望清晰指令</a:t>
            </a:r>
            <a:endParaRPr lang="en-US" altLang="zh-CN" sz="2400"/>
          </a:p>
          <a:p>
            <a:pPr lvl="1">
              <a:buFont typeface="Wingdings" pitchFamily="2" charset="2"/>
              <a:buChar char="Ø"/>
            </a:pPr>
            <a:r>
              <a:rPr lang="zh-CN" altLang="en-US" sz="2400"/>
              <a:t>得到信任</a:t>
            </a:r>
            <a:endParaRPr lang="en-US" altLang="zh-CN" sz="2400"/>
          </a:p>
          <a:p>
            <a:pPr lvl="1">
              <a:buFont typeface="Wingdings" pitchFamily="2" charset="2"/>
              <a:buChar char="Ø"/>
            </a:pPr>
            <a:r>
              <a:rPr lang="en-US" altLang="zh-CN" sz="2400"/>
              <a:t>……</a:t>
            </a:r>
            <a:endParaRPr lang="zh-CN" altLang="en-US" sz="2400"/>
          </a:p>
        </p:txBody>
      </p:sp>
      <p:sp>
        <p:nvSpPr>
          <p:cNvPr id="2" name="灯片编号占位符 1"/>
          <p:cNvSpPr>
            <a:spLocks noGrp="1"/>
          </p:cNvSpPr>
          <p:nvPr>
            <p:ph type="sldNum" sz="quarter" idx="12"/>
          </p:nvPr>
        </p:nvSpPr>
        <p:spPr/>
        <p:txBody>
          <a:bodyPr/>
          <a:lstStyle/>
          <a:p>
            <a:fld id="{253F649C-280B-4672-97B6-E33BF91D7D6D}" type="slidenum">
              <a:rPr lang="zh-CN" altLang="en-US" smtClean="0"/>
              <a:t>84</a:t>
            </a:fld>
            <a:endParaRPr lang="zh-CN" altLang="en-US"/>
          </a:p>
        </p:txBody>
      </p:sp>
      <p:sp>
        <p:nvSpPr>
          <p:cNvPr id="166916" name="内容占位符 2"/>
          <p:cNvSpPr txBox="1">
            <a:spLocks/>
          </p:cNvSpPr>
          <p:nvPr/>
        </p:nvSpPr>
        <p:spPr bwMode="auto">
          <a:xfrm>
            <a:off x="5497232" y="1916901"/>
            <a:ext cx="3467740" cy="42086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356" tIns="45175" rIns="90356" bIns="45175"/>
          <a:lstStyle>
            <a:lvl1pPr marL="338138" indent="-338138" defTabSz="903288" eaLnBrk="0" hangingPunct="0">
              <a:defRPr sz="2000">
                <a:solidFill>
                  <a:schemeClr val="tx1"/>
                </a:solidFill>
                <a:latin typeface="Arial" pitchFamily="34" charset="0"/>
                <a:ea typeface="宋体" pitchFamily="2" charset="-122"/>
              </a:defRPr>
            </a:lvl1pPr>
            <a:lvl2pPr marL="733425" indent="-282575" defTabSz="903288" eaLnBrk="0" hangingPunct="0">
              <a:defRPr sz="2000">
                <a:solidFill>
                  <a:schemeClr val="tx1"/>
                </a:solidFill>
                <a:latin typeface="Arial" pitchFamily="34" charset="0"/>
                <a:ea typeface="宋体" pitchFamily="2" charset="-122"/>
              </a:defRPr>
            </a:lvl2pPr>
            <a:lvl3pPr marL="1143000" indent="-228600" defTabSz="903288" eaLnBrk="0" hangingPunct="0">
              <a:defRPr sz="2000">
                <a:solidFill>
                  <a:schemeClr val="tx1"/>
                </a:solidFill>
                <a:latin typeface="Arial" pitchFamily="34" charset="0"/>
                <a:ea typeface="宋体" pitchFamily="2" charset="-122"/>
              </a:defRPr>
            </a:lvl3pPr>
            <a:lvl4pPr marL="1600200" indent="-228600" defTabSz="903288" eaLnBrk="0" hangingPunct="0">
              <a:defRPr sz="2000">
                <a:solidFill>
                  <a:schemeClr val="tx1"/>
                </a:solidFill>
                <a:latin typeface="Arial" pitchFamily="34" charset="0"/>
                <a:ea typeface="宋体" pitchFamily="2" charset="-122"/>
              </a:defRPr>
            </a:lvl4pPr>
            <a:lvl5pPr marL="2057400" indent="-228600" defTabSz="903288" eaLnBrk="0" hangingPunct="0">
              <a:defRPr sz="2000">
                <a:solidFill>
                  <a:schemeClr val="tx1"/>
                </a:solidFill>
                <a:latin typeface="Arial" pitchFamily="34" charset="0"/>
                <a:ea typeface="宋体" pitchFamily="2" charset="-122"/>
              </a:defRPr>
            </a:lvl5pPr>
            <a:lvl6pPr marL="2514600" indent="-228600" defTabSz="903288"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03288"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03288"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03288"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20000"/>
              </a:spcBef>
              <a:buFont typeface="Wingdings" pitchFamily="2" charset="2"/>
              <a:buChar char="u"/>
            </a:pPr>
            <a:r>
              <a:rPr lang="zh-CN" altLang="en-US" sz="2800" b="1">
                <a:solidFill>
                  <a:srgbClr val="336699"/>
                </a:solidFill>
                <a:latin typeface="黑体" pitchFamily="49" charset="-122"/>
                <a:ea typeface="黑体" pitchFamily="49" charset="-122"/>
              </a:rPr>
              <a:t>指挥者</a:t>
            </a:r>
            <a:endParaRPr lang="en-US" altLang="zh-CN" sz="28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指令转化难</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比被指挥者急</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结果不易掌控</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须透过间接控制</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需要换位发出指令</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从反馈中验证指令</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信任对方</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en-US" altLang="zh-CN" sz="2400" b="1">
                <a:solidFill>
                  <a:srgbClr val="336699"/>
                </a:solidFill>
                <a:latin typeface="黑体" pitchFamily="49" charset="-122"/>
                <a:ea typeface="黑体" pitchFamily="49" charset="-122"/>
              </a:rPr>
              <a:t>……</a:t>
            </a:r>
          </a:p>
        </p:txBody>
      </p:sp>
      <p:sp>
        <p:nvSpPr>
          <p:cNvPr id="5" name="圆角矩形 4"/>
          <p:cNvSpPr/>
          <p:nvPr/>
        </p:nvSpPr>
        <p:spPr>
          <a:xfrm>
            <a:off x="3204463" y="1916901"/>
            <a:ext cx="2158875" cy="4208676"/>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91337" tIns="45671" rIns="91337" bIns="45671" anchor="ctr"/>
          <a:lstStyle/>
          <a:p>
            <a:pPr algn="ctr">
              <a:spcBef>
                <a:spcPts val="600"/>
              </a:spcBef>
              <a:defRPr/>
            </a:pPr>
            <a:r>
              <a:rPr lang="zh-CN" altLang="en-US" sz="2800" b="1" dirty="0">
                <a:solidFill>
                  <a:srgbClr val="C00000"/>
                </a:solidFill>
                <a:latin typeface="黑体" pitchFamily="49" charset="-122"/>
                <a:ea typeface="黑体" pitchFamily="49" charset="-122"/>
              </a:rPr>
              <a:t>彼此配合</a:t>
            </a:r>
            <a:endParaRPr lang="en-US" altLang="zh-CN" sz="2800" b="1" dirty="0">
              <a:solidFill>
                <a:srgbClr val="C00000"/>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事先约定</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换位思考</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先慢后快</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获得反馈</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即时鼓励</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zh-CN" altLang="en-US" sz="2400" b="1" dirty="0">
                <a:solidFill>
                  <a:srgbClr val="336699"/>
                </a:solidFill>
                <a:latin typeface="黑体" pitchFamily="49" charset="-122"/>
                <a:ea typeface="黑体" pitchFamily="49" charset="-122"/>
              </a:rPr>
              <a:t>表达信任</a:t>
            </a:r>
            <a:endParaRPr lang="en-US" altLang="zh-CN" sz="2400" b="1" dirty="0">
              <a:solidFill>
                <a:srgbClr val="336699"/>
              </a:solidFill>
              <a:latin typeface="黑体" pitchFamily="49" charset="-122"/>
              <a:ea typeface="黑体" pitchFamily="49" charset="-122"/>
            </a:endParaRPr>
          </a:p>
          <a:p>
            <a:pPr marL="342518" indent="-342518">
              <a:spcBef>
                <a:spcPts val="600"/>
              </a:spcBef>
              <a:buFont typeface="Wingdings" pitchFamily="2" charset="2"/>
              <a:buChar char="Ø"/>
              <a:defRPr/>
            </a:pPr>
            <a:r>
              <a:rPr lang="en-US" altLang="zh-CN" sz="2400" b="1" dirty="0">
                <a:solidFill>
                  <a:srgbClr val="336699"/>
                </a:solidFill>
                <a:latin typeface="黑体" pitchFamily="49" charset="-122"/>
                <a:ea typeface="黑体" pitchFamily="49" charset="-122"/>
              </a:rPr>
              <a:t>……</a:t>
            </a:r>
          </a:p>
          <a:p>
            <a:pPr marL="342518" indent="-342518">
              <a:spcBef>
                <a:spcPts val="600"/>
              </a:spcBef>
              <a:buFont typeface="Wingdings" pitchFamily="2" charset="2"/>
              <a:buChar char="Ø"/>
              <a:defRPr/>
            </a:pPr>
            <a:endParaRPr lang="zh-CN" altLang="en-US" sz="2000" b="1" dirty="0">
              <a:solidFill>
                <a:srgbClr val="336699"/>
              </a:solidFill>
              <a:latin typeface="黑体" pitchFamily="49" charset="-122"/>
              <a:ea typeface="黑体" pitchFamily="49" charset="-122"/>
            </a:endParaRPr>
          </a:p>
        </p:txBody>
      </p:sp>
    </p:spTree>
    <p:extLst>
      <p:ext uri="{BB962C8B-B14F-4D97-AF65-F5344CB8AC3E}">
        <p14:creationId xmlns:p14="http://schemas.microsoft.com/office/powerpoint/2010/main" val="4024480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a:xfrm>
            <a:off x="457201" y="629816"/>
            <a:ext cx="8229600" cy="1143000"/>
          </a:xfrm>
        </p:spPr>
        <p:txBody>
          <a:bodyPr/>
          <a:lstStyle/>
          <a:p>
            <a:r>
              <a:rPr lang="zh-CN" altLang="en-US" sz="4300"/>
              <a:t>现实中有哪些类似的现象？</a:t>
            </a:r>
          </a:p>
        </p:txBody>
      </p:sp>
      <p:sp>
        <p:nvSpPr>
          <p:cNvPr id="3" name="内容占位符 2"/>
          <p:cNvSpPr>
            <a:spLocks noGrp="1"/>
          </p:cNvSpPr>
          <p:nvPr>
            <p:ph idx="1"/>
          </p:nvPr>
        </p:nvSpPr>
        <p:spPr>
          <a:xfrm>
            <a:off x="684522" y="1916901"/>
            <a:ext cx="3527917" cy="4681207"/>
          </a:xfrm>
          <a:ln>
            <a:solidFill>
              <a:schemeClr val="accent1"/>
            </a:solidFill>
          </a:ln>
        </p:spPr>
        <p:txBody>
          <a:bodyPr>
            <a:normAutofit/>
          </a:bodyPr>
          <a:lstStyle/>
          <a:p>
            <a:pPr marL="337182" indent="-337182" defTabSz="879736">
              <a:defRPr/>
            </a:pPr>
            <a:r>
              <a:rPr lang="zh-CN" altLang="en-US" dirty="0"/>
              <a:t>被指挥者</a:t>
            </a:r>
            <a:endParaRPr lang="en-US" altLang="zh-CN" dirty="0"/>
          </a:p>
          <a:p>
            <a:pPr marL="726473" lvl="1" indent="-280473" defTabSz="879736">
              <a:buFont typeface="Wingdings" pitchFamily="2" charset="2"/>
              <a:buChar char="Ø"/>
              <a:defRPr/>
            </a:pPr>
            <a:r>
              <a:rPr lang="zh-CN" altLang="en-US" dirty="0"/>
              <a:t>没有方向感</a:t>
            </a:r>
            <a:endParaRPr lang="en-US" altLang="zh-CN" dirty="0"/>
          </a:p>
          <a:p>
            <a:pPr marL="726473" lvl="1" indent="-280473" defTabSz="879736">
              <a:buFont typeface="Wingdings" pitchFamily="2" charset="2"/>
              <a:buChar char="Ø"/>
              <a:defRPr/>
            </a:pPr>
            <a:r>
              <a:rPr lang="zh-CN" altLang="en-US" dirty="0"/>
              <a:t>焦虑</a:t>
            </a:r>
            <a:endParaRPr lang="en-US" altLang="zh-CN" dirty="0"/>
          </a:p>
          <a:p>
            <a:pPr marL="726473" lvl="1" indent="-280473" defTabSz="879736">
              <a:buFont typeface="Wingdings" pitchFamily="2" charset="2"/>
              <a:buChar char="Ø"/>
              <a:defRPr/>
            </a:pPr>
            <a:r>
              <a:rPr lang="zh-CN" altLang="en-US" dirty="0"/>
              <a:t>茫然</a:t>
            </a:r>
            <a:endParaRPr lang="en-US" altLang="zh-CN" dirty="0"/>
          </a:p>
          <a:p>
            <a:pPr marL="726473" lvl="1" indent="-280473" defTabSz="879736">
              <a:buFont typeface="Wingdings" pitchFamily="2" charset="2"/>
              <a:buChar char="Ø"/>
              <a:defRPr/>
            </a:pPr>
            <a:r>
              <a:rPr lang="zh-CN" altLang="en-US" dirty="0"/>
              <a:t>被动</a:t>
            </a:r>
            <a:endParaRPr lang="en-US" altLang="zh-CN" dirty="0"/>
          </a:p>
          <a:p>
            <a:pPr marL="726473" lvl="1" indent="-280473" defTabSz="879736">
              <a:buFont typeface="Wingdings" pitchFamily="2" charset="2"/>
              <a:buChar char="Ø"/>
              <a:defRPr/>
            </a:pPr>
            <a:r>
              <a:rPr lang="zh-CN" altLang="en-US" dirty="0"/>
              <a:t>没有自主性</a:t>
            </a:r>
            <a:endParaRPr lang="en-US" altLang="zh-CN" dirty="0"/>
          </a:p>
          <a:p>
            <a:pPr marL="726473" lvl="1" indent="-280473" defTabSz="879736">
              <a:buFont typeface="Wingdings" pitchFamily="2" charset="2"/>
              <a:buChar char="Ø"/>
              <a:defRPr/>
            </a:pPr>
            <a:r>
              <a:rPr lang="zh-CN" altLang="en-US" dirty="0"/>
              <a:t>渴望清晰指令</a:t>
            </a:r>
            <a:endParaRPr lang="en-US" altLang="zh-CN" dirty="0"/>
          </a:p>
          <a:p>
            <a:pPr marL="726473" lvl="1" indent="-280473" defTabSz="879736">
              <a:buFont typeface="Wingdings" pitchFamily="2" charset="2"/>
              <a:buChar char="Ø"/>
              <a:defRPr/>
            </a:pPr>
            <a:r>
              <a:rPr lang="zh-CN" altLang="en-US" dirty="0"/>
              <a:t>得到信任</a:t>
            </a:r>
            <a:endParaRPr lang="en-US" altLang="zh-CN" dirty="0"/>
          </a:p>
          <a:p>
            <a:pPr marL="726473" lvl="1" indent="-280473" defTabSz="879736">
              <a:buFont typeface="Wingdings" pitchFamily="2" charset="2"/>
              <a:buChar char="Ø"/>
              <a:defRPr/>
            </a:pPr>
            <a:r>
              <a:rPr lang="en-US" altLang="zh-CN" dirty="0"/>
              <a:t>……</a:t>
            </a:r>
            <a:endParaRPr lang="zh-CN" altLang="en-US" dirty="0"/>
          </a:p>
        </p:txBody>
      </p:sp>
      <p:sp>
        <p:nvSpPr>
          <p:cNvPr id="2" name="灯片编号占位符 1"/>
          <p:cNvSpPr>
            <a:spLocks noGrp="1"/>
          </p:cNvSpPr>
          <p:nvPr>
            <p:ph type="sldNum" sz="quarter" idx="12"/>
          </p:nvPr>
        </p:nvSpPr>
        <p:spPr/>
        <p:txBody>
          <a:bodyPr/>
          <a:lstStyle/>
          <a:p>
            <a:fld id="{253F649C-280B-4672-97B6-E33BF91D7D6D}" type="slidenum">
              <a:rPr lang="zh-CN" altLang="en-US" smtClean="0"/>
              <a:t>85</a:t>
            </a:fld>
            <a:endParaRPr lang="zh-CN" altLang="en-US"/>
          </a:p>
        </p:txBody>
      </p:sp>
      <p:sp>
        <p:nvSpPr>
          <p:cNvPr id="168964" name="内容占位符 2"/>
          <p:cNvSpPr txBox="1">
            <a:spLocks/>
          </p:cNvSpPr>
          <p:nvPr/>
        </p:nvSpPr>
        <p:spPr bwMode="auto">
          <a:xfrm>
            <a:off x="4546424" y="1916901"/>
            <a:ext cx="3959692" cy="468120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356" tIns="45175" rIns="90356" bIns="45175"/>
          <a:lstStyle>
            <a:lvl1pPr marL="338138" indent="-338138" defTabSz="903288" eaLnBrk="0" hangingPunct="0">
              <a:defRPr sz="2000">
                <a:solidFill>
                  <a:schemeClr val="tx1"/>
                </a:solidFill>
                <a:latin typeface="Arial" pitchFamily="34" charset="0"/>
                <a:ea typeface="宋体" pitchFamily="2" charset="-122"/>
              </a:defRPr>
            </a:lvl1pPr>
            <a:lvl2pPr marL="733425" indent="-282575" defTabSz="903288" eaLnBrk="0" hangingPunct="0">
              <a:defRPr sz="2000">
                <a:solidFill>
                  <a:schemeClr val="tx1"/>
                </a:solidFill>
                <a:latin typeface="Arial" pitchFamily="34" charset="0"/>
                <a:ea typeface="宋体" pitchFamily="2" charset="-122"/>
              </a:defRPr>
            </a:lvl2pPr>
            <a:lvl3pPr marL="1143000" indent="-228600" defTabSz="903288" eaLnBrk="0" hangingPunct="0">
              <a:defRPr sz="2000">
                <a:solidFill>
                  <a:schemeClr val="tx1"/>
                </a:solidFill>
                <a:latin typeface="Arial" pitchFamily="34" charset="0"/>
                <a:ea typeface="宋体" pitchFamily="2" charset="-122"/>
              </a:defRPr>
            </a:lvl3pPr>
            <a:lvl4pPr marL="1600200" indent="-228600" defTabSz="903288" eaLnBrk="0" hangingPunct="0">
              <a:defRPr sz="2000">
                <a:solidFill>
                  <a:schemeClr val="tx1"/>
                </a:solidFill>
                <a:latin typeface="Arial" pitchFamily="34" charset="0"/>
                <a:ea typeface="宋体" pitchFamily="2" charset="-122"/>
              </a:defRPr>
            </a:lvl4pPr>
            <a:lvl5pPr marL="2057400" indent="-228600" defTabSz="903288" eaLnBrk="0" hangingPunct="0">
              <a:defRPr sz="2000">
                <a:solidFill>
                  <a:schemeClr val="tx1"/>
                </a:solidFill>
                <a:latin typeface="Arial" pitchFamily="34" charset="0"/>
                <a:ea typeface="宋体" pitchFamily="2" charset="-122"/>
              </a:defRPr>
            </a:lvl5pPr>
            <a:lvl6pPr marL="2514600" indent="-228600" defTabSz="903288"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03288"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03288"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03288"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20000"/>
              </a:spcBef>
              <a:buFont typeface="Wingdings" pitchFamily="2" charset="2"/>
              <a:buChar char="u"/>
            </a:pPr>
            <a:r>
              <a:rPr lang="zh-CN" altLang="en-US" sz="3100" b="1">
                <a:solidFill>
                  <a:srgbClr val="336699"/>
                </a:solidFill>
                <a:latin typeface="黑体" pitchFamily="49" charset="-122"/>
                <a:ea typeface="黑体" pitchFamily="49" charset="-122"/>
              </a:rPr>
              <a:t>指挥者</a:t>
            </a:r>
            <a:endParaRPr lang="en-US" altLang="zh-CN" sz="31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指令转化难</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比被指挥者急</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结果不易掌控</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须透过间接控制</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需要换位发出指令</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从反馈中验证指令</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700" b="1">
                <a:solidFill>
                  <a:srgbClr val="336699"/>
                </a:solidFill>
                <a:latin typeface="黑体" pitchFamily="49" charset="-122"/>
                <a:ea typeface="黑体" pitchFamily="49" charset="-122"/>
              </a:rPr>
              <a:t>信任对方</a:t>
            </a:r>
            <a:endParaRPr lang="en-US" altLang="zh-CN" sz="27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en-US" altLang="zh-CN" sz="2700" b="1">
                <a:solidFill>
                  <a:srgbClr val="336699"/>
                </a:solidFill>
                <a:latin typeface="黑体" pitchFamily="49" charset="-122"/>
                <a:ea typeface="黑体" pitchFamily="49" charset="-122"/>
              </a:rPr>
              <a:t>……</a:t>
            </a:r>
          </a:p>
        </p:txBody>
      </p:sp>
      <p:sp>
        <p:nvSpPr>
          <p:cNvPr id="6" name="Rectangle 4"/>
          <p:cNvSpPr>
            <a:spLocks noChangeArrowheads="1"/>
          </p:cNvSpPr>
          <p:nvPr/>
        </p:nvSpPr>
        <p:spPr bwMode="auto">
          <a:xfrm>
            <a:off x="612308" y="2060236"/>
            <a:ext cx="895143" cy="76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92" tIns="41868" rIns="83692" bIns="41868">
            <a:spAutoFit/>
          </a:bodyPr>
          <a:lstStyle/>
          <a:p>
            <a:pPr algn="ctr" defTabSz="765388"/>
            <a:r>
              <a:rPr lang="en-US" altLang="zh-CN" sz="4400" b="1">
                <a:solidFill>
                  <a:srgbClr val="CC0000"/>
                </a:solidFill>
                <a:latin typeface="华文琥珀" pitchFamily="2" charset="-122"/>
                <a:ea typeface="华文琥珀" pitchFamily="2" charset="-122"/>
              </a:rPr>
              <a:t>√</a:t>
            </a:r>
          </a:p>
        </p:txBody>
      </p:sp>
      <p:sp>
        <p:nvSpPr>
          <p:cNvPr id="7" name="Rectangle 4"/>
          <p:cNvSpPr>
            <a:spLocks noChangeArrowheads="1"/>
          </p:cNvSpPr>
          <p:nvPr/>
        </p:nvSpPr>
        <p:spPr bwMode="auto">
          <a:xfrm>
            <a:off x="4499788" y="2060236"/>
            <a:ext cx="837974" cy="76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92" tIns="41868" rIns="83692" bIns="41868">
            <a:spAutoFit/>
          </a:bodyPr>
          <a:lstStyle/>
          <a:p>
            <a:pPr algn="ctr" defTabSz="765388"/>
            <a:r>
              <a:rPr lang="en-US" altLang="zh-CN" sz="4400" b="1">
                <a:solidFill>
                  <a:srgbClr val="CC0000"/>
                </a:solidFill>
                <a:latin typeface="华文琥珀" pitchFamily="2" charset="-122"/>
                <a:ea typeface="华文琥珀" pitchFamily="2" charset="-122"/>
              </a:rPr>
              <a:t>√</a:t>
            </a:r>
          </a:p>
        </p:txBody>
      </p:sp>
    </p:spTree>
    <p:extLst>
      <p:ext uri="{BB962C8B-B14F-4D97-AF65-F5344CB8AC3E}">
        <p14:creationId xmlns:p14="http://schemas.microsoft.com/office/powerpoint/2010/main" val="2791590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a:xfrm>
            <a:off x="457351" y="845832"/>
            <a:ext cx="8229299" cy="1143525"/>
          </a:xfrm>
        </p:spPr>
        <p:txBody>
          <a:bodyPr/>
          <a:lstStyle/>
          <a:p>
            <a:r>
              <a:rPr lang="zh-CN" altLang="en-US" sz="4300"/>
              <a:t>主管与员工成为最佳拍档的意义</a:t>
            </a:r>
          </a:p>
        </p:txBody>
      </p:sp>
      <p:sp>
        <p:nvSpPr>
          <p:cNvPr id="3" name="内容占位符 2"/>
          <p:cNvSpPr>
            <a:spLocks noGrp="1"/>
          </p:cNvSpPr>
          <p:nvPr>
            <p:ph idx="1"/>
          </p:nvPr>
        </p:nvSpPr>
        <p:spPr>
          <a:xfrm>
            <a:off x="179029" y="2205145"/>
            <a:ext cx="2808793" cy="3744021"/>
          </a:xfrm>
          <a:ln>
            <a:solidFill>
              <a:schemeClr val="accent1"/>
            </a:solidFill>
            <a:miter lim="800000"/>
            <a:headEnd/>
            <a:tailEnd/>
          </a:ln>
        </p:spPr>
        <p:txBody>
          <a:bodyPr/>
          <a:lstStyle/>
          <a:p>
            <a:pPr>
              <a:buFont typeface="Wingdings" pitchFamily="2" charset="2"/>
              <a:buChar char="u"/>
            </a:pPr>
            <a:r>
              <a:rPr lang="zh-CN" altLang="en-US" sz="2800"/>
              <a:t>员工</a:t>
            </a:r>
            <a:endParaRPr lang="en-US" altLang="zh-CN" sz="2800"/>
          </a:p>
          <a:p>
            <a:pPr lvl="1">
              <a:buFont typeface="Wingdings" pitchFamily="2" charset="2"/>
              <a:buChar char="Ø"/>
            </a:pPr>
            <a:r>
              <a:rPr lang="zh-CN" altLang="en-US" sz="2400"/>
              <a:t>有归属感</a:t>
            </a:r>
            <a:endParaRPr lang="en-US" altLang="zh-CN" sz="2400"/>
          </a:p>
          <a:p>
            <a:pPr lvl="1">
              <a:buFont typeface="Wingdings" pitchFamily="2" charset="2"/>
              <a:buChar char="Ø"/>
            </a:pPr>
            <a:r>
              <a:rPr lang="zh-CN" altLang="en-US" sz="2400"/>
              <a:t>有方向感</a:t>
            </a:r>
            <a:endParaRPr lang="en-US" altLang="zh-CN" sz="2400"/>
          </a:p>
          <a:p>
            <a:pPr lvl="1">
              <a:buFont typeface="Wingdings" pitchFamily="2" charset="2"/>
              <a:buChar char="Ø"/>
            </a:pPr>
            <a:r>
              <a:rPr lang="zh-CN" altLang="en-US" sz="2400"/>
              <a:t>工作有意义</a:t>
            </a:r>
            <a:endParaRPr lang="en-US" altLang="zh-CN" sz="2400"/>
          </a:p>
          <a:p>
            <a:pPr lvl="1">
              <a:buFont typeface="Wingdings" pitchFamily="2" charset="2"/>
              <a:buChar char="Ø"/>
            </a:pPr>
            <a:r>
              <a:rPr lang="zh-CN" altLang="en-US" sz="2400"/>
              <a:t>体现自身价值</a:t>
            </a:r>
            <a:endParaRPr lang="en-US" altLang="zh-CN" sz="2400"/>
          </a:p>
          <a:p>
            <a:pPr lvl="1">
              <a:buFont typeface="Wingdings" pitchFamily="2" charset="2"/>
              <a:buChar char="Ø"/>
            </a:pPr>
            <a:r>
              <a:rPr lang="zh-CN" altLang="en-US" sz="2400"/>
              <a:t>有自信心</a:t>
            </a:r>
            <a:endParaRPr lang="en-US" altLang="zh-CN" sz="2400"/>
          </a:p>
          <a:p>
            <a:pPr lvl="1">
              <a:buFont typeface="Wingdings" pitchFamily="2" charset="2"/>
              <a:buChar char="Ø"/>
            </a:pPr>
            <a:r>
              <a:rPr lang="zh-CN" altLang="en-US" sz="2400"/>
              <a:t>获得自尊</a:t>
            </a:r>
            <a:endParaRPr lang="en-US" altLang="zh-CN" sz="2400"/>
          </a:p>
          <a:p>
            <a:pPr lvl="1">
              <a:buFont typeface="Wingdings" pitchFamily="2" charset="2"/>
              <a:buChar char="Ø"/>
            </a:pPr>
            <a:r>
              <a:rPr lang="en-US" altLang="zh-CN" sz="2400"/>
              <a:t>……</a:t>
            </a:r>
            <a:endParaRPr lang="zh-CN" altLang="en-US" sz="2400"/>
          </a:p>
        </p:txBody>
      </p:sp>
      <p:sp>
        <p:nvSpPr>
          <p:cNvPr id="2" name="灯片编号占位符 1"/>
          <p:cNvSpPr>
            <a:spLocks noGrp="1"/>
          </p:cNvSpPr>
          <p:nvPr>
            <p:ph type="sldNum" sz="quarter" idx="12"/>
          </p:nvPr>
        </p:nvSpPr>
        <p:spPr/>
        <p:txBody>
          <a:bodyPr/>
          <a:lstStyle/>
          <a:p>
            <a:fld id="{253F649C-280B-4672-97B6-E33BF91D7D6D}" type="slidenum">
              <a:rPr lang="zh-CN" altLang="en-US" smtClean="0"/>
              <a:t>86</a:t>
            </a:fld>
            <a:endParaRPr lang="zh-CN" altLang="en-US"/>
          </a:p>
        </p:txBody>
      </p:sp>
      <p:sp>
        <p:nvSpPr>
          <p:cNvPr id="4" name="内容占位符 2"/>
          <p:cNvSpPr txBox="1">
            <a:spLocks/>
          </p:cNvSpPr>
          <p:nvPr/>
        </p:nvSpPr>
        <p:spPr bwMode="auto">
          <a:xfrm>
            <a:off x="3204463" y="2205145"/>
            <a:ext cx="2592154" cy="374402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356" tIns="45175" rIns="90356" bIns="45175"/>
          <a:lstStyle>
            <a:lvl1pPr marL="338138" indent="-338138" defTabSz="903288" eaLnBrk="0" hangingPunct="0">
              <a:defRPr sz="2000">
                <a:solidFill>
                  <a:schemeClr val="tx1"/>
                </a:solidFill>
                <a:latin typeface="Arial" pitchFamily="34" charset="0"/>
                <a:ea typeface="宋体" pitchFamily="2" charset="-122"/>
              </a:defRPr>
            </a:lvl1pPr>
            <a:lvl2pPr marL="733425" indent="-282575" defTabSz="903288" eaLnBrk="0" hangingPunct="0">
              <a:defRPr sz="2000">
                <a:solidFill>
                  <a:schemeClr val="tx1"/>
                </a:solidFill>
                <a:latin typeface="Arial" pitchFamily="34" charset="0"/>
                <a:ea typeface="宋体" pitchFamily="2" charset="-122"/>
              </a:defRPr>
            </a:lvl2pPr>
            <a:lvl3pPr marL="1143000" indent="-228600" defTabSz="903288" eaLnBrk="0" hangingPunct="0">
              <a:defRPr sz="2000">
                <a:solidFill>
                  <a:schemeClr val="tx1"/>
                </a:solidFill>
                <a:latin typeface="Arial" pitchFamily="34" charset="0"/>
                <a:ea typeface="宋体" pitchFamily="2" charset="-122"/>
              </a:defRPr>
            </a:lvl3pPr>
            <a:lvl4pPr marL="1600200" indent="-228600" defTabSz="903288" eaLnBrk="0" hangingPunct="0">
              <a:defRPr sz="2000">
                <a:solidFill>
                  <a:schemeClr val="tx1"/>
                </a:solidFill>
                <a:latin typeface="Arial" pitchFamily="34" charset="0"/>
                <a:ea typeface="宋体" pitchFamily="2" charset="-122"/>
              </a:defRPr>
            </a:lvl4pPr>
            <a:lvl5pPr marL="2057400" indent="-228600" defTabSz="903288" eaLnBrk="0" hangingPunct="0">
              <a:defRPr sz="2000">
                <a:solidFill>
                  <a:schemeClr val="tx1"/>
                </a:solidFill>
                <a:latin typeface="Arial" pitchFamily="34" charset="0"/>
                <a:ea typeface="宋体" pitchFamily="2" charset="-122"/>
              </a:defRPr>
            </a:lvl5pPr>
            <a:lvl6pPr marL="2514600" indent="-228600" defTabSz="903288"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03288"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03288"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03288"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20000"/>
              </a:spcBef>
              <a:buFont typeface="Wingdings" pitchFamily="2" charset="2"/>
              <a:buChar char="u"/>
            </a:pPr>
            <a:r>
              <a:rPr lang="zh-CN" altLang="en-US" sz="2800" b="1">
                <a:solidFill>
                  <a:srgbClr val="336699"/>
                </a:solidFill>
                <a:latin typeface="黑体" pitchFamily="49" charset="-122"/>
                <a:ea typeface="黑体" pitchFamily="49" charset="-122"/>
              </a:rPr>
              <a:t>主管</a:t>
            </a:r>
            <a:endParaRPr lang="en-US" altLang="zh-CN" sz="28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有成就感</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有威信</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工作有业绩</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体现领导力</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有自信心</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赢得尊重</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en-US" altLang="zh-CN" sz="2400" b="1">
                <a:solidFill>
                  <a:srgbClr val="336699"/>
                </a:solidFill>
                <a:latin typeface="黑体" pitchFamily="49" charset="-122"/>
                <a:ea typeface="黑体" pitchFamily="49" charset="-122"/>
              </a:rPr>
              <a:t>……</a:t>
            </a:r>
            <a:endParaRPr lang="zh-CN" altLang="en-US" sz="2400" b="1">
              <a:solidFill>
                <a:srgbClr val="336699"/>
              </a:solidFill>
              <a:latin typeface="黑体" pitchFamily="49" charset="-122"/>
              <a:ea typeface="黑体" pitchFamily="49" charset="-122"/>
            </a:endParaRPr>
          </a:p>
        </p:txBody>
      </p:sp>
      <p:sp>
        <p:nvSpPr>
          <p:cNvPr id="5" name="内容占位符 2"/>
          <p:cNvSpPr txBox="1">
            <a:spLocks/>
          </p:cNvSpPr>
          <p:nvPr/>
        </p:nvSpPr>
        <p:spPr bwMode="auto">
          <a:xfrm>
            <a:off x="6011752" y="2205145"/>
            <a:ext cx="2881007" cy="374402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0356" tIns="45175" rIns="90356" bIns="45175"/>
          <a:lstStyle>
            <a:lvl1pPr marL="338138" indent="-338138" defTabSz="903288" eaLnBrk="0" hangingPunct="0">
              <a:defRPr sz="2000">
                <a:solidFill>
                  <a:schemeClr val="tx1"/>
                </a:solidFill>
                <a:latin typeface="Arial" pitchFamily="34" charset="0"/>
                <a:ea typeface="宋体" pitchFamily="2" charset="-122"/>
              </a:defRPr>
            </a:lvl1pPr>
            <a:lvl2pPr marL="733425" indent="-282575" defTabSz="903288" eaLnBrk="0" hangingPunct="0">
              <a:defRPr sz="2000">
                <a:solidFill>
                  <a:schemeClr val="tx1"/>
                </a:solidFill>
                <a:latin typeface="Arial" pitchFamily="34" charset="0"/>
                <a:ea typeface="宋体" pitchFamily="2" charset="-122"/>
              </a:defRPr>
            </a:lvl2pPr>
            <a:lvl3pPr marL="1143000" indent="-228600" defTabSz="903288" eaLnBrk="0" hangingPunct="0">
              <a:defRPr sz="2000">
                <a:solidFill>
                  <a:schemeClr val="tx1"/>
                </a:solidFill>
                <a:latin typeface="Arial" pitchFamily="34" charset="0"/>
                <a:ea typeface="宋体" pitchFamily="2" charset="-122"/>
              </a:defRPr>
            </a:lvl3pPr>
            <a:lvl4pPr marL="1600200" indent="-228600" defTabSz="903288" eaLnBrk="0" hangingPunct="0">
              <a:defRPr sz="2000">
                <a:solidFill>
                  <a:schemeClr val="tx1"/>
                </a:solidFill>
                <a:latin typeface="Arial" pitchFamily="34" charset="0"/>
                <a:ea typeface="宋体" pitchFamily="2" charset="-122"/>
              </a:defRPr>
            </a:lvl4pPr>
            <a:lvl5pPr marL="2057400" indent="-228600" defTabSz="903288" eaLnBrk="0" hangingPunct="0">
              <a:defRPr sz="2000">
                <a:solidFill>
                  <a:schemeClr val="tx1"/>
                </a:solidFill>
                <a:latin typeface="Arial" pitchFamily="34" charset="0"/>
                <a:ea typeface="宋体" pitchFamily="2" charset="-122"/>
              </a:defRPr>
            </a:lvl5pPr>
            <a:lvl6pPr marL="2514600" indent="-228600" defTabSz="903288"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defTabSz="903288"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defTabSz="903288"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defTabSz="903288"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20000"/>
              </a:spcBef>
              <a:buFont typeface="Wingdings" pitchFamily="2" charset="2"/>
              <a:buChar char="u"/>
            </a:pPr>
            <a:r>
              <a:rPr lang="zh-CN" altLang="en-US" sz="2800" b="1">
                <a:solidFill>
                  <a:srgbClr val="336699"/>
                </a:solidFill>
                <a:latin typeface="黑体" pitchFamily="49" charset="-122"/>
                <a:ea typeface="黑体" pitchFamily="49" charset="-122"/>
              </a:rPr>
              <a:t>组织</a:t>
            </a:r>
            <a:endParaRPr lang="en-US" altLang="zh-CN" sz="28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良好关系支撑</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优良文化氛围</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业绩成果保证</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提供优质服务</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zh-CN" altLang="en-US" sz="2400" b="1">
                <a:solidFill>
                  <a:srgbClr val="336699"/>
                </a:solidFill>
                <a:latin typeface="黑体" pitchFamily="49" charset="-122"/>
                <a:ea typeface="黑体" pitchFamily="49" charset="-122"/>
              </a:rPr>
              <a:t>获得持续发展</a:t>
            </a:r>
            <a:endParaRPr lang="en-US" altLang="zh-CN" sz="2400" b="1">
              <a:solidFill>
                <a:srgbClr val="336699"/>
              </a:solidFill>
              <a:latin typeface="黑体" pitchFamily="49" charset="-122"/>
              <a:ea typeface="黑体" pitchFamily="49" charset="-122"/>
            </a:endParaRPr>
          </a:p>
          <a:p>
            <a:pPr lvl="1" eaLnBrk="1" hangingPunct="1">
              <a:spcBef>
                <a:spcPct val="20000"/>
              </a:spcBef>
              <a:buFont typeface="Wingdings" pitchFamily="2" charset="2"/>
              <a:buChar char="Ø"/>
            </a:pPr>
            <a:r>
              <a:rPr lang="en-US" altLang="zh-CN" sz="2400" b="1">
                <a:solidFill>
                  <a:srgbClr val="336699"/>
                </a:solidFill>
                <a:latin typeface="黑体" pitchFamily="49" charset="-122"/>
                <a:ea typeface="黑体" pitchFamily="49" charset="-122"/>
              </a:rPr>
              <a:t>……</a:t>
            </a:r>
            <a:endParaRPr lang="zh-CN" altLang="en-US" sz="2400" b="1">
              <a:solidFill>
                <a:srgbClr val="336699"/>
              </a:solidFill>
              <a:latin typeface="黑体" pitchFamily="49" charset="-122"/>
              <a:ea typeface="黑体" pitchFamily="49" charset="-122"/>
            </a:endParaRPr>
          </a:p>
        </p:txBody>
      </p:sp>
    </p:spTree>
    <p:extLst>
      <p:ext uri="{BB962C8B-B14F-4D97-AF65-F5344CB8AC3E}">
        <p14:creationId xmlns:p14="http://schemas.microsoft.com/office/powerpoint/2010/main" val="3947075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2"/>
          <p:cNvSpPr>
            <a:spLocks noGrp="1"/>
          </p:cNvSpPr>
          <p:nvPr>
            <p:ph type="ctrTitle"/>
          </p:nvPr>
        </p:nvSpPr>
        <p:spPr>
          <a:xfrm>
            <a:off x="686026" y="856856"/>
            <a:ext cx="7771949" cy="1469572"/>
          </a:xfrm>
        </p:spPr>
        <p:txBody>
          <a:bodyPr/>
          <a:lstStyle/>
          <a:p>
            <a:r>
              <a:rPr lang="zh-CN" altLang="en-US"/>
              <a:t>中层主管的主体意识</a:t>
            </a:r>
          </a:p>
        </p:txBody>
      </p:sp>
      <p:sp>
        <p:nvSpPr>
          <p:cNvPr id="173059" name="副标题 3"/>
          <p:cNvSpPr>
            <a:spLocks noGrp="1"/>
          </p:cNvSpPr>
          <p:nvPr>
            <p:ph type="subTitle" idx="1"/>
          </p:nvPr>
        </p:nvSpPr>
        <p:spPr>
          <a:xfrm>
            <a:off x="755576" y="2348880"/>
            <a:ext cx="7704856" cy="3142331"/>
          </a:xfrm>
        </p:spPr>
        <p:txBody>
          <a:bodyPr/>
          <a:lstStyle/>
          <a:p>
            <a:pPr algn="l">
              <a:spcAft>
                <a:spcPts val="580"/>
              </a:spcAft>
            </a:pPr>
            <a:r>
              <a:rPr lang="zh-CN" altLang="en-US" sz="4800" dirty="0">
                <a:solidFill>
                  <a:srgbClr val="FF0000"/>
                </a:solidFill>
              </a:rPr>
              <a:t>    “外视内省 自他同一”</a:t>
            </a:r>
            <a:endParaRPr lang="en-US" altLang="zh-CN" sz="3100" dirty="0"/>
          </a:p>
          <a:p>
            <a:pPr algn="l">
              <a:spcAft>
                <a:spcPts val="580"/>
              </a:spcAft>
            </a:pPr>
            <a:r>
              <a:rPr lang="zh-CN" altLang="en-US" sz="3100" dirty="0"/>
              <a:t>   即从他人（上司、下属、同事、客户）的需求出发，思考自己的工作，在与他人的互赖、互动中把握自己应该做什么和如何去做。</a:t>
            </a:r>
          </a:p>
          <a:p>
            <a:pPr algn="l">
              <a:spcAft>
                <a:spcPts val="580"/>
              </a:spcAft>
            </a:pPr>
            <a:endParaRPr lang="zh-CN" altLang="en-US" sz="3100" dirty="0"/>
          </a:p>
        </p:txBody>
      </p:sp>
    </p:spTree>
    <p:extLst>
      <p:ext uri="{BB962C8B-B14F-4D97-AF65-F5344CB8AC3E}">
        <p14:creationId xmlns:p14="http://schemas.microsoft.com/office/powerpoint/2010/main" val="35135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305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a:xfrm>
            <a:off x="457351" y="1000192"/>
            <a:ext cx="8229299" cy="1143525"/>
          </a:xfrm>
        </p:spPr>
        <p:txBody>
          <a:bodyPr/>
          <a:lstStyle/>
          <a:p>
            <a:r>
              <a:rPr lang="zh-CN" altLang="en-US" sz="4300"/>
              <a:t>主管如何成为部属的最佳拍档</a:t>
            </a:r>
          </a:p>
        </p:txBody>
      </p:sp>
      <p:sp>
        <p:nvSpPr>
          <p:cNvPr id="175107" name="内容占位符 2"/>
          <p:cNvSpPr>
            <a:spLocks noGrp="1"/>
          </p:cNvSpPr>
          <p:nvPr>
            <p:ph idx="1"/>
          </p:nvPr>
        </p:nvSpPr>
        <p:spPr>
          <a:xfrm>
            <a:off x="478413" y="2179943"/>
            <a:ext cx="8188680" cy="3606987"/>
          </a:xfrm>
        </p:spPr>
        <p:txBody>
          <a:bodyPr/>
          <a:lstStyle/>
          <a:p>
            <a:pPr>
              <a:buFont typeface="Wingdings" pitchFamily="2" charset="2"/>
              <a:buChar char="u"/>
            </a:pPr>
            <a:r>
              <a:rPr lang="zh-CN" altLang="en-US" sz="3100"/>
              <a:t>在管理工作中人性面比技术层面更加重要。主管与部属打交道的方式将对管理工作的效能产生巨大影响。</a:t>
            </a:r>
            <a:endParaRPr lang="en-US" altLang="zh-CN" sz="3100"/>
          </a:p>
          <a:p>
            <a:pPr>
              <a:buFont typeface="Wingdings" pitchFamily="2" charset="2"/>
              <a:buChar char="u"/>
            </a:pPr>
            <a:r>
              <a:rPr lang="zh-CN" altLang="en-US" sz="3100"/>
              <a:t>主管在与部属打交道时，往往从“自我”的“良好的愿望”出发，不善于关注和把握人性面的因素，导致“带人的无力感”。</a:t>
            </a:r>
            <a:endParaRPr lang="en-US" altLang="zh-CN" sz="3100"/>
          </a:p>
        </p:txBody>
      </p:sp>
      <p:sp>
        <p:nvSpPr>
          <p:cNvPr id="2" name="灯片编号占位符 1"/>
          <p:cNvSpPr>
            <a:spLocks noGrp="1"/>
          </p:cNvSpPr>
          <p:nvPr>
            <p:ph type="sldNum" sz="quarter" idx="12"/>
          </p:nvPr>
        </p:nvSpPr>
        <p:spPr/>
        <p:txBody>
          <a:bodyPr/>
          <a:lstStyle/>
          <a:p>
            <a:fld id="{253F649C-280B-4672-97B6-E33BF91D7D6D}" type="slidenum">
              <a:rPr lang="zh-CN" altLang="en-US" smtClean="0"/>
              <a:t>88</a:t>
            </a:fld>
            <a:endParaRPr lang="zh-CN" altLang="en-US"/>
          </a:p>
        </p:txBody>
      </p:sp>
    </p:spTree>
    <p:extLst>
      <p:ext uri="{BB962C8B-B14F-4D97-AF65-F5344CB8AC3E}">
        <p14:creationId xmlns:p14="http://schemas.microsoft.com/office/powerpoint/2010/main" val="31358723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2"/>
          <p:cNvSpPr>
            <a:spLocks noGrp="1"/>
          </p:cNvSpPr>
          <p:nvPr>
            <p:ph type="ctrTitle"/>
          </p:nvPr>
        </p:nvSpPr>
        <p:spPr>
          <a:xfrm>
            <a:off x="686026" y="856856"/>
            <a:ext cx="7771949" cy="1469572"/>
          </a:xfrm>
        </p:spPr>
        <p:txBody>
          <a:bodyPr/>
          <a:lstStyle/>
          <a:p>
            <a:r>
              <a:rPr lang="zh-CN" altLang="en-US" sz="5400" dirty="0"/>
              <a:t>中层主管的主体意识</a:t>
            </a:r>
          </a:p>
        </p:txBody>
      </p:sp>
      <p:sp>
        <p:nvSpPr>
          <p:cNvPr id="173059" name="副标题 3"/>
          <p:cNvSpPr>
            <a:spLocks noGrp="1"/>
          </p:cNvSpPr>
          <p:nvPr>
            <p:ph type="subTitle" idx="1"/>
          </p:nvPr>
        </p:nvSpPr>
        <p:spPr>
          <a:xfrm>
            <a:off x="899592" y="2276872"/>
            <a:ext cx="7704856" cy="3142331"/>
          </a:xfrm>
        </p:spPr>
        <p:txBody>
          <a:bodyPr/>
          <a:lstStyle/>
          <a:p>
            <a:pPr algn="l">
              <a:spcAft>
                <a:spcPts val="580"/>
              </a:spcAft>
            </a:pPr>
            <a:r>
              <a:rPr lang="zh-CN" altLang="en-US" sz="4800" dirty="0">
                <a:solidFill>
                  <a:srgbClr val="FF0000"/>
                </a:solidFill>
              </a:rPr>
              <a:t> “外视内省   自他同一”</a:t>
            </a:r>
            <a:endParaRPr lang="en-US" altLang="zh-CN" sz="4800" dirty="0">
              <a:solidFill>
                <a:srgbClr val="FF0000"/>
              </a:solidFill>
            </a:endParaRPr>
          </a:p>
          <a:p>
            <a:pPr algn="l">
              <a:spcAft>
                <a:spcPts val="580"/>
              </a:spcAft>
            </a:pPr>
            <a:r>
              <a:rPr lang="zh-CN" altLang="en-US" sz="3100" dirty="0"/>
              <a:t>即从他人（上司、下属、同事、客户）的需求出发，思考自己的工作，在与他人的互赖、互动中把握自己应该做什么和如何去做。</a:t>
            </a:r>
          </a:p>
          <a:p>
            <a:pPr algn="l">
              <a:spcAft>
                <a:spcPts val="580"/>
              </a:spcAft>
            </a:pPr>
            <a:endParaRPr lang="zh-CN" altLang="en-US" sz="3100" dirty="0"/>
          </a:p>
        </p:txBody>
      </p:sp>
      <p:sp>
        <p:nvSpPr>
          <p:cNvPr id="2" name="TextBox 1"/>
          <p:cNvSpPr txBox="1"/>
          <p:nvPr/>
        </p:nvSpPr>
        <p:spPr>
          <a:xfrm>
            <a:off x="1043608" y="5157192"/>
            <a:ext cx="7704856" cy="830997"/>
          </a:xfrm>
          <a:prstGeom prst="rect">
            <a:avLst/>
          </a:prstGeom>
          <a:noFill/>
        </p:spPr>
        <p:txBody>
          <a:bodyPr wrap="square" rtlCol="0">
            <a:spAutoFit/>
          </a:bodyPr>
          <a:lstStyle/>
          <a:p>
            <a:r>
              <a:rPr lang="zh-CN" altLang="en-US" sz="4800" b="1" dirty="0">
                <a:solidFill>
                  <a:srgbClr val="C00000"/>
                </a:solidFill>
              </a:rPr>
              <a:t>我 </a:t>
            </a:r>
            <a:r>
              <a:rPr lang="en-US" altLang="zh-CN" sz="4800" b="1" dirty="0">
                <a:solidFill>
                  <a:srgbClr val="C00000"/>
                </a:solidFill>
              </a:rPr>
              <a:t>---- </a:t>
            </a:r>
            <a:r>
              <a:rPr lang="zh-CN" altLang="en-US" sz="4800" b="1" dirty="0">
                <a:solidFill>
                  <a:srgbClr val="C00000"/>
                </a:solidFill>
              </a:rPr>
              <a:t>我们 </a:t>
            </a:r>
            <a:r>
              <a:rPr lang="en-US" altLang="zh-CN" sz="4800" b="1" dirty="0">
                <a:solidFill>
                  <a:srgbClr val="C00000"/>
                </a:solidFill>
              </a:rPr>
              <a:t>---- </a:t>
            </a:r>
            <a:r>
              <a:rPr lang="zh-CN" altLang="en-US" sz="4800" b="1" dirty="0">
                <a:solidFill>
                  <a:srgbClr val="C00000"/>
                </a:solidFill>
              </a:rPr>
              <a:t>我们中的我</a:t>
            </a:r>
          </a:p>
        </p:txBody>
      </p:sp>
    </p:spTree>
    <p:extLst>
      <p:ext uri="{BB962C8B-B14F-4D97-AF65-F5344CB8AC3E}">
        <p14:creationId xmlns:p14="http://schemas.microsoft.com/office/powerpoint/2010/main" val="84328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3059">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B9204-8636-4E14-BB04-E6D7DA2F99B8}"/>
              </a:ext>
            </a:extLst>
          </p:cNvPr>
          <p:cNvSpPr>
            <a:spLocks noGrp="1"/>
          </p:cNvSpPr>
          <p:nvPr>
            <p:ph idx="1"/>
          </p:nvPr>
        </p:nvSpPr>
        <p:spPr/>
        <p:txBody>
          <a:bodyPr/>
          <a:lstStyle/>
          <a:p>
            <a:pPr lvl="0"/>
            <a:r>
              <a:rPr lang="zh-CN" altLang="zh-CN"/>
              <a:t>新主管</a:t>
            </a:r>
            <a:r>
              <a:rPr lang="zh-CN" altLang="zh-CN" dirty="0"/>
              <a:t>会有哪些烦恼？</a:t>
            </a:r>
          </a:p>
          <a:p>
            <a:pPr lvl="0"/>
            <a:r>
              <a:rPr lang="zh-CN" altLang="zh-CN" dirty="0"/>
              <a:t>请学员们结合实际工作讨论至少说出</a:t>
            </a:r>
            <a:r>
              <a:rPr lang="en-US" altLang="zh-CN" dirty="0"/>
              <a:t>5</a:t>
            </a:r>
            <a:r>
              <a:rPr lang="zh-CN" altLang="zh-CN" dirty="0"/>
              <a:t>项烦恼。不论你目前是否是新任或者还没有上任都可以讨论。</a:t>
            </a:r>
          </a:p>
          <a:p>
            <a:endParaRPr lang="zh-CN" altLang="en-US" dirty="0"/>
          </a:p>
        </p:txBody>
      </p:sp>
      <p:sp>
        <p:nvSpPr>
          <p:cNvPr id="5" name="标题 4">
            <a:extLst>
              <a:ext uri="{FF2B5EF4-FFF2-40B4-BE49-F238E27FC236}">
                <a16:creationId xmlns:a16="http://schemas.microsoft.com/office/drawing/2014/main" id="{DB181BD9-720D-41F5-8DA4-C956D48B0444}"/>
              </a:ext>
            </a:extLst>
          </p:cNvPr>
          <p:cNvSpPr>
            <a:spLocks noGrp="1"/>
          </p:cNvSpPr>
          <p:nvPr>
            <p:ph type="title"/>
          </p:nvPr>
        </p:nvSpPr>
        <p:spPr/>
        <p:txBody>
          <a:bodyPr/>
          <a:lstStyle/>
          <a:p>
            <a:r>
              <a:rPr lang="zh-CN" altLang="en-US" dirty="0"/>
              <a:t>课堂互动</a:t>
            </a:r>
          </a:p>
        </p:txBody>
      </p:sp>
    </p:spTree>
    <p:extLst>
      <p:ext uri="{BB962C8B-B14F-4D97-AF65-F5344CB8AC3E}">
        <p14:creationId xmlns:p14="http://schemas.microsoft.com/office/powerpoint/2010/main" val="34552850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77888"/>
            <a:ext cx="8229600" cy="1719064"/>
          </a:xfrm>
        </p:spPr>
        <p:txBody>
          <a:bodyPr>
            <a:normAutofit/>
          </a:bodyPr>
          <a:lstStyle/>
          <a:p>
            <a:r>
              <a:rPr lang="zh-CN" altLang="en-US" sz="4800" dirty="0">
                <a:latin typeface="华文琥珀" pitchFamily="2" charset="-122"/>
                <a:ea typeface="华文琥珀" pitchFamily="2" charset="-122"/>
              </a:rPr>
              <a:t>课题二</a:t>
            </a:r>
            <a:br>
              <a:rPr lang="en-US" altLang="zh-CN" sz="4800" dirty="0">
                <a:latin typeface="华文琥珀" pitchFamily="2" charset="-122"/>
                <a:ea typeface="华文琥珀" pitchFamily="2" charset="-122"/>
              </a:rPr>
            </a:br>
            <a:r>
              <a:rPr lang="zh-CN" altLang="en-US" sz="4800" dirty="0">
                <a:latin typeface="华文琥珀" pitchFamily="2" charset="-122"/>
                <a:ea typeface="华文琥珀" pitchFamily="2" charset="-122"/>
              </a:rPr>
              <a:t>新任主管领导管理的秘诀</a:t>
            </a:r>
          </a:p>
        </p:txBody>
      </p:sp>
      <p:pic>
        <p:nvPicPr>
          <p:cNvPr id="5122" name="Picture 2" descr="C:\Users\Liang\AppData\Local\Microsoft\Windows\Temporary Internet Files\Content.IE5\HXEUEH40\MP90044029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453003"/>
            <a:ext cx="3312368" cy="220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98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E242C025-CBD2-4348-BCC1-F6765CFBE6A2}"/>
              </a:ext>
            </a:extLst>
          </p:cNvPr>
          <p:cNvSpPr>
            <a:spLocks noGrp="1" noChangeArrowheads="1"/>
          </p:cNvSpPr>
          <p:nvPr>
            <p:ph type="title"/>
          </p:nvPr>
        </p:nvSpPr>
        <p:spPr>
          <a:xfrm>
            <a:off x="454025" y="989013"/>
            <a:ext cx="8235950" cy="1144587"/>
          </a:xfrm>
        </p:spPr>
        <p:txBody>
          <a:bodyPr/>
          <a:lstStyle/>
          <a:p>
            <a:pPr eaLnBrk="1" hangingPunct="1"/>
            <a:r>
              <a:rPr lang="zh-CN" altLang="en-US"/>
              <a:t>活动体验</a:t>
            </a:r>
            <a:r>
              <a:rPr lang="en-US" altLang="zh-CN"/>
              <a:t>《</a:t>
            </a:r>
            <a:r>
              <a:rPr lang="zh-CN" altLang="en-US"/>
              <a:t>斗生肖</a:t>
            </a:r>
            <a:r>
              <a:rPr lang="en-US" altLang="zh-CN"/>
              <a:t>》</a:t>
            </a:r>
            <a:endParaRPr lang="zh-CN" altLang="en-US"/>
          </a:p>
        </p:txBody>
      </p:sp>
      <p:sp>
        <p:nvSpPr>
          <p:cNvPr id="70659" name="内容占位符 2">
            <a:extLst>
              <a:ext uri="{FF2B5EF4-FFF2-40B4-BE49-F238E27FC236}">
                <a16:creationId xmlns:a16="http://schemas.microsoft.com/office/drawing/2014/main" id="{4B483E11-F927-442D-A582-08E3C7DDBA6F}"/>
              </a:ext>
            </a:extLst>
          </p:cNvPr>
          <p:cNvSpPr>
            <a:spLocks noGrp="1" noChangeArrowheads="1"/>
          </p:cNvSpPr>
          <p:nvPr>
            <p:ph idx="1"/>
          </p:nvPr>
        </p:nvSpPr>
        <p:spPr>
          <a:xfrm>
            <a:off x="468313" y="2276475"/>
            <a:ext cx="8351837" cy="3455988"/>
          </a:xfrm>
        </p:spPr>
        <p:txBody>
          <a:bodyPr/>
          <a:lstStyle/>
          <a:p>
            <a:pPr defTabSz="866775" eaLnBrk="1" hangingPunct="1">
              <a:spcBef>
                <a:spcPct val="0"/>
              </a:spcBef>
              <a:spcAft>
                <a:spcPts val="600"/>
              </a:spcAft>
            </a:pPr>
            <a:r>
              <a:rPr lang="zh-CN" altLang="en-US"/>
              <a:t>这是一项体验如何激发成员愿力、获取团体工作成效的竞赛活动，需要运用如何优化组织运作的智慧。</a:t>
            </a:r>
            <a:endParaRPr lang="en-US" altLang="zh-CN"/>
          </a:p>
          <a:p>
            <a:pPr defTabSz="866775" eaLnBrk="1" hangingPunct="1">
              <a:spcBef>
                <a:spcPct val="0"/>
              </a:spcBef>
              <a:spcAft>
                <a:spcPts val="600"/>
              </a:spcAft>
            </a:pPr>
            <a:r>
              <a:rPr lang="zh-CN" altLang="en-US"/>
              <a:t>认真看任务指令</a:t>
            </a:r>
            <a:endParaRPr lang="en-US" altLang="zh-CN"/>
          </a:p>
          <a:p>
            <a:pPr defTabSz="866775" eaLnBrk="1" hangingPunct="1">
              <a:spcBef>
                <a:spcPct val="0"/>
              </a:spcBef>
              <a:spcAft>
                <a:spcPts val="600"/>
              </a:spcAft>
              <a:buFont typeface="Arial" panose="020B0604020202020204" pitchFamily="34" charset="0"/>
              <a:buNone/>
            </a:pP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0214" y="6245570"/>
            <a:ext cx="2138609" cy="478893"/>
          </a:xfrm>
          <a:prstGeom prst="rect">
            <a:avLst/>
          </a:prstGeom>
        </p:spPr>
        <p:txBody>
          <a:bodyPr lIns="85368" tIns="42684" rIns="85368" bIns="42684"/>
          <a:lstStyle/>
          <a:p>
            <a:fld id="{34D6E895-35D6-439F-BCF8-FD8B59493405}" type="slidenum">
              <a:rPr lang="en-US" altLang="zh-CN"/>
              <a:pPr/>
              <a:t>92</a:t>
            </a:fld>
            <a:endParaRPr lang="en-US" altLang="zh-CN"/>
          </a:p>
        </p:txBody>
      </p:sp>
      <p:sp>
        <p:nvSpPr>
          <p:cNvPr id="13033474" name="Rectangle 2"/>
          <p:cNvSpPr>
            <a:spLocks noChangeArrowheads="1"/>
          </p:cNvSpPr>
          <p:nvPr/>
        </p:nvSpPr>
        <p:spPr bwMode="auto">
          <a:xfrm>
            <a:off x="755576" y="1268760"/>
            <a:ext cx="7704856" cy="4677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620" tIns="44810" rIns="89620" bIns="44810">
            <a:spAutoFit/>
          </a:bodyPr>
          <a:lstStyle/>
          <a:p>
            <a:pPr defTabSz="896665">
              <a:lnSpc>
                <a:spcPct val="150000"/>
              </a:lnSpc>
            </a:pPr>
            <a:r>
              <a:rPr lang="zh-CN" altLang="en-US" sz="3200" b="1" dirty="0">
                <a:solidFill>
                  <a:srgbClr val="336699"/>
                </a:solidFill>
                <a:latin typeface="微软雅黑" pitchFamily="34" charset="-122"/>
                <a:ea typeface="微软雅黑" pitchFamily="34" charset="-122"/>
              </a:rPr>
              <a:t>管理的每一个成就都是主管人员的成就，每一个失败也都是主管人员的失败。主管人员的眼光愿景、奉献精神和诚实的人格是组织能否进入管理状况的决定因素，它决定着管理能否成功。</a:t>
            </a:r>
          </a:p>
          <a:p>
            <a:pPr defTabSz="896665">
              <a:lnSpc>
                <a:spcPct val="150000"/>
              </a:lnSpc>
            </a:pPr>
            <a:endParaRPr lang="zh-CN" altLang="en-US" sz="1050" b="1" dirty="0">
              <a:solidFill>
                <a:srgbClr val="336699"/>
              </a:solidFill>
              <a:latin typeface="微软雅黑" pitchFamily="34" charset="-122"/>
              <a:ea typeface="微软雅黑" pitchFamily="34" charset="-122"/>
            </a:endParaRPr>
          </a:p>
          <a:p>
            <a:pPr algn="r" defTabSz="896665">
              <a:lnSpc>
                <a:spcPct val="150000"/>
              </a:lnSpc>
            </a:pPr>
            <a:r>
              <a:rPr lang="zh-CN" altLang="en-US" sz="3200" b="1" dirty="0">
                <a:solidFill>
                  <a:srgbClr val="336699"/>
                </a:solidFill>
                <a:latin typeface="微软雅黑" pitchFamily="34" charset="-122"/>
                <a:ea typeface="微软雅黑" pitchFamily="34" charset="-122"/>
              </a:rPr>
              <a:t>        现代管理大师彼得</a:t>
            </a:r>
            <a:r>
              <a:rPr lang="en-US" altLang="zh-CN" sz="3200" b="1" dirty="0">
                <a:solidFill>
                  <a:srgbClr val="336699"/>
                </a:solidFill>
                <a:latin typeface="微软雅黑" pitchFamily="34" charset="-122"/>
                <a:ea typeface="微软雅黑" pitchFamily="34" charset="-122"/>
              </a:rPr>
              <a:t>·</a:t>
            </a:r>
            <a:r>
              <a:rPr lang="zh-CN" altLang="en-US" sz="3200" b="1" dirty="0">
                <a:solidFill>
                  <a:srgbClr val="336699"/>
                </a:solidFill>
                <a:latin typeface="微软雅黑" pitchFamily="34" charset="-122"/>
                <a:ea typeface="微软雅黑" pitchFamily="34" charset="-122"/>
              </a:rPr>
              <a:t>德鲁克 </a:t>
            </a:r>
          </a:p>
        </p:txBody>
      </p:sp>
    </p:spTree>
    <p:extLst>
      <p:ext uri="{BB962C8B-B14F-4D97-AF65-F5344CB8AC3E}">
        <p14:creationId xmlns:p14="http://schemas.microsoft.com/office/powerpoint/2010/main" val="188218036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39D12-C5D5-4D38-8730-0D2C50773456}"/>
              </a:ext>
            </a:extLst>
          </p:cNvPr>
          <p:cNvSpPr>
            <a:spLocks noGrp="1"/>
          </p:cNvSpPr>
          <p:nvPr>
            <p:ph type="title"/>
          </p:nvPr>
        </p:nvSpPr>
        <p:spPr/>
        <p:txBody>
          <a:bodyPr/>
          <a:lstStyle/>
          <a:p>
            <a:r>
              <a:rPr lang="zh-CN" altLang="en-US" dirty="0"/>
              <a:t>课程复盘</a:t>
            </a:r>
          </a:p>
        </p:txBody>
      </p:sp>
      <p:sp>
        <p:nvSpPr>
          <p:cNvPr id="3" name="内容占位符 2">
            <a:extLst>
              <a:ext uri="{FF2B5EF4-FFF2-40B4-BE49-F238E27FC236}">
                <a16:creationId xmlns:a16="http://schemas.microsoft.com/office/drawing/2014/main" id="{F85F4687-9248-49E4-ACE6-D8E6AF4A502C}"/>
              </a:ext>
            </a:extLst>
          </p:cNvPr>
          <p:cNvSpPr>
            <a:spLocks noGrp="1"/>
          </p:cNvSpPr>
          <p:nvPr>
            <p:ph idx="1"/>
          </p:nvPr>
        </p:nvSpPr>
        <p:spPr>
          <a:xfrm>
            <a:off x="179512" y="1600200"/>
            <a:ext cx="8507288" cy="4525963"/>
          </a:xfrm>
        </p:spPr>
        <p:txBody>
          <a:bodyPr/>
          <a:lstStyle/>
          <a:p>
            <a:pPr marL="0" indent="0" algn="just">
              <a:buNone/>
            </a:pP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对</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本次</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的学习是否对应课前所评估的需求问题</a:t>
            </a:r>
          </a:p>
          <a:p>
            <a:pPr mar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如何认知自己的管理角色？</a:t>
            </a:r>
          </a:p>
          <a:p>
            <a:pPr mar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怎么应对工作中的挑战？</a:t>
            </a:r>
          </a:p>
          <a:p>
            <a:pPr mar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如何运用管理工具？</a:t>
            </a:r>
          </a:p>
          <a:p>
            <a:pPr mar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哪些内容启发最有印象？</a:t>
            </a:r>
          </a:p>
          <a:p>
            <a:pPr mar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对自己将来的工作有什么展望？</a:t>
            </a:r>
          </a:p>
          <a:p>
            <a:pPr marL="0" indent="0">
              <a:buNone/>
            </a:pPr>
            <a:endParaRPr lang="zh-CN" altLang="en-US" dirty="0"/>
          </a:p>
        </p:txBody>
      </p:sp>
    </p:spTree>
    <p:extLst>
      <p:ext uri="{BB962C8B-B14F-4D97-AF65-F5344CB8AC3E}">
        <p14:creationId xmlns:p14="http://schemas.microsoft.com/office/powerpoint/2010/main" val="2081194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25159</TotalTime>
  <Words>4554</Words>
  <Application>Microsoft Office PowerPoint</Application>
  <PresentationFormat>全屏显示(4:3)</PresentationFormat>
  <Paragraphs>588</Paragraphs>
  <Slides>93</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93</vt:i4>
      </vt:variant>
    </vt:vector>
  </HeadingPairs>
  <TitlesOfParts>
    <vt:vector size="108" baseType="lpstr">
      <vt:lpstr>Monotype Sorts</vt:lpstr>
      <vt:lpstr>等线</vt:lpstr>
      <vt:lpstr>黑体</vt:lpstr>
      <vt:lpstr>华文琥珀</vt:lpstr>
      <vt:lpstr>华文中宋</vt:lpstr>
      <vt:lpstr>楷体_GB2312</vt:lpstr>
      <vt:lpstr>隶书</vt:lpstr>
      <vt:lpstr>宋体</vt:lpstr>
      <vt:lpstr>微软雅黑</vt:lpstr>
      <vt:lpstr>Arial</vt:lpstr>
      <vt:lpstr>Calibri</vt:lpstr>
      <vt:lpstr>Tahoma</vt:lpstr>
      <vt:lpstr>Times New Roman</vt:lpstr>
      <vt:lpstr>Wingdings</vt:lpstr>
      <vt:lpstr>Office 主题​​</vt:lpstr>
      <vt:lpstr>自我赋能 新任经理自我管理</vt:lpstr>
      <vt:lpstr> 新任主管管理培训</vt:lpstr>
      <vt:lpstr>大格局大布局大思维</vt:lpstr>
      <vt:lpstr>PowerPoint 演示文稿</vt:lpstr>
      <vt:lpstr> 格局决定人生布局</vt:lpstr>
      <vt:lpstr>运气的背后隐藏着大格局 </vt:lpstr>
      <vt:lpstr> 实现大格局的途径</vt:lpstr>
      <vt:lpstr>为什么说是“破局”与“做局”</vt:lpstr>
      <vt:lpstr>课堂互动</vt:lpstr>
      <vt:lpstr>需求评估</vt:lpstr>
      <vt:lpstr>新任主管的烦恼</vt:lpstr>
      <vt:lpstr>中层主管对工作内涵的把握尤其重要了！</vt:lpstr>
      <vt:lpstr>为什么需要这样的思考与辅导？</vt:lpstr>
      <vt:lpstr>“管理工作的专业性”</vt:lpstr>
      <vt:lpstr>课题一 新任主管新角色认知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课堂互动H2</vt:lpstr>
      <vt:lpstr>案例分析与研讨：痛苦的擢升</vt:lpstr>
      <vt:lpstr>PowerPoint 演示文稿</vt:lpstr>
      <vt:lpstr>案例分析与研讨：痛苦的擢升</vt:lpstr>
      <vt:lpstr>带给您场景化赋能的培训体验 （一）</vt:lpstr>
      <vt:lpstr>活动体验：领导促进绩效转化的管理职责</vt:lpstr>
      <vt:lpstr>活动分析：什么影响了任务的达成？</vt:lpstr>
      <vt:lpstr>活动反思：领导力与管理目标</vt:lpstr>
      <vt:lpstr>横向领导力</vt:lpstr>
      <vt:lpstr>案例分析与研讨：痛苦的擢升</vt:lpstr>
      <vt:lpstr>案例分析与研讨：痛苦的擢升</vt:lpstr>
      <vt:lpstr>案例分析与研讨：痛苦的擢升</vt:lpstr>
      <vt:lpstr>从章小明案例引发的思考</vt:lpstr>
      <vt:lpstr>从技术到管理的飞跃</vt:lpstr>
      <vt:lpstr>让各位真正成为公司的中坚</vt:lpstr>
      <vt:lpstr>PowerPoint 演示文稿</vt:lpstr>
      <vt:lpstr>PowerPoint 演示文稿</vt:lpstr>
      <vt:lpstr>PowerPoint 演示文稿</vt:lpstr>
      <vt:lpstr>PowerPoint 演示文稿</vt:lpstr>
      <vt:lpstr>三国人物－弥衡的ＥＱ</vt:lpstr>
      <vt:lpstr>PowerPoint 演示文稿</vt:lpstr>
      <vt:lpstr>情商的五个方面</vt:lpstr>
      <vt:lpstr>情商的五个方面与五项管理</vt:lpstr>
      <vt:lpstr>PowerPoint 演示文稿</vt:lpstr>
      <vt:lpstr>管理工作与有效沟通</vt:lpstr>
      <vt:lpstr>PowerPoint 演示文稿</vt:lpstr>
      <vt:lpstr>PowerPoint 演示文稿</vt:lpstr>
      <vt:lpstr>非正式沟通</vt:lpstr>
      <vt:lpstr>非正式沟通表象</vt:lpstr>
      <vt:lpstr>如何使非正式沟通有奇效</vt:lpstr>
      <vt:lpstr>倾听、表达、反馈</vt:lpstr>
      <vt:lpstr>倾听与反馈训练：传话筒</vt:lpstr>
      <vt:lpstr>表达训练：一分钟演讲</vt:lpstr>
      <vt:lpstr>说对方能听懂的语言</vt:lpstr>
      <vt:lpstr>倾    听               赞    美                            反    馈</vt:lpstr>
      <vt:lpstr>沟通三层次</vt:lpstr>
      <vt:lpstr>小测试</vt:lpstr>
      <vt:lpstr>PowerPoint 演示文稿</vt:lpstr>
      <vt:lpstr>PowerPoint 演示文稿</vt:lpstr>
      <vt:lpstr>PowerPoint 演示文稿</vt:lpstr>
      <vt:lpstr>“玩具秋千”活动说明</vt:lpstr>
      <vt:lpstr>《玩具秋千》带来的思考</vt:lpstr>
      <vt:lpstr>活动研讨</vt:lpstr>
      <vt:lpstr>活动反思</vt:lpstr>
      <vt:lpstr>这样可以避免“重做”的风险 </vt:lpstr>
      <vt:lpstr>用六顶思考帽工具获得决策</vt:lpstr>
      <vt:lpstr>单独使用 </vt:lpstr>
      <vt:lpstr>系列使用</vt:lpstr>
      <vt:lpstr>你必须是个沟通角色</vt:lpstr>
      <vt:lpstr>文化的沟通者</vt:lpstr>
      <vt:lpstr>PowerPoint 演示文稿</vt:lpstr>
      <vt:lpstr>你必须是下属的服务者</vt:lpstr>
      <vt:lpstr>PowerPoint 演示文稿</vt:lpstr>
      <vt:lpstr>你必须是培训角色</vt:lpstr>
      <vt:lpstr>PowerPoint 演示文稿</vt:lpstr>
      <vt:lpstr>你必须是协调角色</vt:lpstr>
      <vt:lpstr>互动游戏《最佳拍档》</vt:lpstr>
      <vt:lpstr>《最佳拍档》游戏的思考 主管如何与部属有效互动 使其产生正面工作态度</vt:lpstr>
      <vt:lpstr>关于“最佳拍档”关系的思考</vt:lpstr>
      <vt:lpstr>指挥者与被指挥者的不同感觉？</vt:lpstr>
      <vt:lpstr>画图中双方如何配合效果好？</vt:lpstr>
      <vt:lpstr>现实中有哪些类似的现象？</vt:lpstr>
      <vt:lpstr>主管与员工成为最佳拍档的意义</vt:lpstr>
      <vt:lpstr>中层主管的主体意识</vt:lpstr>
      <vt:lpstr>主管如何成为部属的最佳拍档</vt:lpstr>
      <vt:lpstr>中层主管的主体意识</vt:lpstr>
      <vt:lpstr>课题二 新任主管领导管理的秘诀</vt:lpstr>
      <vt:lpstr>活动体验《斗生肖》</vt:lpstr>
      <vt:lpstr>PowerPoint 演示文稿</vt:lpstr>
      <vt:lpstr>课程复盘</vt:lpstr>
    </vt:vector>
  </TitlesOfParts>
  <Company>BMAS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LiangYePing</dc:creator>
  <cp:lastModifiedBy> </cp:lastModifiedBy>
  <cp:revision>665</cp:revision>
  <dcterms:created xsi:type="dcterms:W3CDTF">2011-01-16T01:46:03Z</dcterms:created>
  <dcterms:modified xsi:type="dcterms:W3CDTF">2021-05-31T02:14:45Z</dcterms:modified>
</cp:coreProperties>
</file>