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668" r:id="rId2"/>
    <p:sldId id="732" r:id="rId3"/>
    <p:sldId id="729" r:id="rId4"/>
    <p:sldId id="743" r:id="rId5"/>
    <p:sldId id="744" r:id="rId6"/>
    <p:sldId id="742" r:id="rId7"/>
    <p:sldId id="725" r:id="rId8"/>
    <p:sldId id="727" r:id="rId9"/>
    <p:sldId id="726" r:id="rId10"/>
    <p:sldId id="730" r:id="rId11"/>
    <p:sldId id="720" r:id="rId12"/>
    <p:sldId id="721" r:id="rId13"/>
    <p:sldId id="731" r:id="rId14"/>
    <p:sldId id="735" r:id="rId15"/>
    <p:sldId id="724" r:id="rId16"/>
    <p:sldId id="733" r:id="rId17"/>
    <p:sldId id="728" r:id="rId18"/>
    <p:sldId id="736" r:id="rId19"/>
    <p:sldId id="737" r:id="rId20"/>
    <p:sldId id="734" r:id="rId21"/>
    <p:sldId id="741" r:id="rId22"/>
    <p:sldId id="739" r:id="rId23"/>
    <p:sldId id="7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6E0DA-6E22-4D19-8940-8D230449D209}" v="197" dt="2023-08-06T00:39:09.223"/>
    <p1510:client id="{6450083D-6FAC-421B-B012-B329C8AFABFA}" v="25" dt="2023-08-04T01:30:15.870"/>
    <p1510:client id="{72C15E46-6023-41F9-AAB5-C0B465815EB0}" v="683" dt="2023-08-02T10:23:28.317"/>
    <p1510:client id="{76E4C6F2-34E7-4AB4-B7A5-AB6642EB18C5}" v="479" dt="2023-08-03T15:57:32.031"/>
    <p1510:client id="{9D937292-7201-4A15-BCBD-42DD90B8D9A2}" v="1529" dt="2023-08-07T10:25:46.722"/>
    <p1510:client id="{C1F7905E-9730-41B6-B040-B9FD5BFB7F4A}" v="96" dt="2023-08-04T02:32:37.021"/>
    <p1510:client id="{EAB8DC15-956C-40FD-9A78-8D0087FD6A89}" v="56" dt="2023-08-07T14:38:15.859"/>
    <p1510:client id="{FC393DE0-E23B-46D8-B364-844FA20BB6B9}" v="185" dt="2023-08-05T00:10:44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2"/>
    <p:restoredTop sz="94694"/>
  </p:normalViewPr>
  <p:slideViewPr>
    <p:cSldViewPr snapToGrid="0">
      <p:cViewPr varScale="1">
        <p:scale>
          <a:sx n="92" d="100"/>
          <a:sy n="9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99EF7-3CDA-C54A-92C6-63B547D3F216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0FEE7-D9CE-4543-96EF-FB22D5EC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0FEE7-D9CE-4543-96EF-FB22D5ECA9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0FEE7-D9CE-4543-96EF-FB22D5ECA9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0FEE7-D9CE-4543-96EF-FB22D5ECA9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0FEE7-D9CE-4543-96EF-FB22D5ECA9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0FEE7-D9CE-4543-96EF-FB22D5ECA9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8F5A-96B6-7F13-A3AA-84ADB112B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6D85-11D3-2B49-F6C9-D4DFF227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8A72-C797-8F01-8EF0-E1940290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935D-C249-1F14-24D2-8E43C7B0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48BC-3012-7052-90BB-A6E1FA3A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9A31-0E0B-F4CA-B43C-D3295A10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A65F-1FD9-E034-C488-0FFE4C5E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EFC8-2712-7265-0DF4-4F08F966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2D8B-E7AC-7126-1772-0933E80D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4A69E-1E0F-2173-F8EC-28034AAB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20FC0-023F-AC28-28CE-3E3386EFA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875C1-C1B6-4D0E-0F8A-A978800B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3055-30A8-2314-A36D-1FAD290E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E93F-9FEF-C943-F0C3-8B1068A2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CBAB-9CAE-CB5B-368C-AE2F7596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B72E-49F0-3292-E851-C60B81CE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317E-1F54-D8A3-8A89-C798E877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6388-C268-6CEB-4137-00887EED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9714-8AB2-E1F3-B1F6-D7B12815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65A1-A306-71AA-C3EC-14DC2F23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C8D-073E-6BDF-79E8-189FC3B4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55E71-0C4A-6953-3B41-3DBBE83E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68B5-35DC-C741-03C7-C474062E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309D-7819-BD85-222E-B73B1E93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3852-451B-6FC8-FB26-2E6DDCE6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CF2F-1654-4BA0-1639-42504D4B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5B54-3211-BE71-69F5-B3C7BDC0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33A54-E004-BD64-9388-09FF4D486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7654C-2F61-BE6F-3B73-F72ED059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C98F-65F8-FBC9-34A2-32139A7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B838A-787A-4555-23CD-D0CD622C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0D0A-77BF-F292-C005-B2B754F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40B6-DB83-FD40-2884-6927885A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DDC64-3E7E-340C-98EC-F944F5C5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DAC4F-90B8-B7A3-E8B5-38D7EC1D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99CDC-FB68-BE16-CB76-0EFA67DB0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57E71-B2A0-4D63-8711-7FB67989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5AC3D-E8C4-56B3-43B6-68BAAEAB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B3D8F-DCBB-2BF3-55B4-E1535F1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F31B-864F-22FB-1C5C-580D9A4C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9A064-64DA-48FB-359B-845EF30C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95CD-BA67-306D-3376-BC27B6DC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1591-ADAD-BD18-CDE2-FF648EED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6DDCC-E1C2-B7F0-393E-A6834D2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DA18A-B9D0-49C3-0F2F-01EC5EC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05BC-79C6-96CF-161A-396510AD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51CD-FA0F-47EA-A155-6D57E911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159C-202E-D3C6-27C3-41DD76EF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4B61C-C8D8-4663-3F20-4FACCB19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33633-73BD-29FD-597D-BC9CB45D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9F88-0EE4-2454-AAC8-2E1287FA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4F95-A477-A04C-DE33-C206366E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A9A-1E8F-9C46-1F71-CE80591E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60F0-BFE3-6604-93A5-8E7204CC0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183F-1269-937B-B041-326D72C3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49AC6-6753-5576-8E10-E7D63583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8F69-9702-7662-5581-88BDD5F7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BD20B-7D67-6794-B8C2-896BAA4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6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475C3-24D5-DA10-9EE5-FA758F05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9268B-5C6F-FC21-8FCB-F5A016B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5936-8565-F653-1D4B-1D50B5BC7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342F-2AE3-2D48-8794-6E27C312374B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EE9D-08AC-8D52-BFCB-609C5A80D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A3D5-6AA2-6043-8FD5-1E1026DC6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C38E-9B11-6946-823D-1B94C27C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9D0F-3A9B-1090-E356-DC55675A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CLIP Embeddings</a:t>
            </a:r>
            <a:br>
              <a:rPr lang="en-US" dirty="0"/>
            </a:br>
            <a:r>
              <a:rPr lang="en-SG" sz="2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ignifier"/>
              </a:rPr>
              <a:t>Contrastive Language–Image Pre-training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C12BA-1B5A-0832-C78F-5A6FF5EB3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401"/>
            <a:ext cx="9144000" cy="1558094"/>
          </a:xfrm>
        </p:spPr>
        <p:txBody>
          <a:bodyPr>
            <a:normAutofit/>
          </a:bodyPr>
          <a:lstStyle/>
          <a:p>
            <a:endParaRPr lang="en-SG" i="1" dirty="0">
              <a:solidFill>
                <a:srgbClr val="000000"/>
              </a:solidFill>
              <a:highlight>
                <a:srgbClr val="FFFFFF"/>
              </a:highlight>
              <a:latin typeface="Signifier"/>
            </a:endParaRPr>
          </a:p>
          <a:p>
            <a:r>
              <a:rPr lang="en-US" dirty="0"/>
              <a:t>Presented by:</a:t>
            </a:r>
          </a:p>
          <a:p>
            <a:r>
              <a:rPr lang="en-US" dirty="0"/>
              <a:t>John Tan Chong Min</a:t>
            </a:r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28A679FE-5F25-AE81-A9B2-E8343976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03213"/>
            <a:ext cx="9341069" cy="21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03A1-2BFB-BA88-2AAC-A01F74A0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D56B-3C24-FCBC-0914-9273219C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 Encoder: </a:t>
            </a:r>
            <a:r>
              <a:rPr lang="en-US" dirty="0" err="1"/>
              <a:t>BoW</a:t>
            </a:r>
            <a:r>
              <a:rPr lang="en-US" dirty="0"/>
              <a:t> / GPT-2</a:t>
            </a:r>
          </a:p>
          <a:p>
            <a:endParaRPr lang="en-US" dirty="0"/>
          </a:p>
          <a:p>
            <a:r>
              <a:rPr lang="en-US" dirty="0"/>
              <a:t>Image Encoder: </a:t>
            </a:r>
            <a:r>
              <a:rPr lang="en-US" dirty="0" err="1"/>
              <a:t>ResNet</a:t>
            </a:r>
            <a:r>
              <a:rPr lang="en-US" dirty="0"/>
              <a:t> / </a:t>
            </a:r>
            <a:r>
              <a:rPr lang="en-US" dirty="0" err="1"/>
              <a:t>ViT</a:t>
            </a:r>
            <a:endParaRPr lang="en-US" dirty="0"/>
          </a:p>
          <a:p>
            <a:endParaRPr lang="en-US" dirty="0"/>
          </a:p>
          <a:p>
            <a:r>
              <a:rPr lang="en-US" dirty="0"/>
              <a:t>Embedding dimension: 512</a:t>
            </a:r>
          </a:p>
          <a:p>
            <a:endParaRPr lang="en-US" dirty="0"/>
          </a:p>
          <a:p>
            <a:r>
              <a:rPr lang="en-US" dirty="0"/>
              <a:t>**</a:t>
            </a:r>
            <a:r>
              <a:rPr lang="en-US" dirty="0" err="1"/>
              <a:t>Impt</a:t>
            </a:r>
            <a:r>
              <a:rPr lang="en-US" dirty="0"/>
              <a:t>: Max sequence length capped at 76 tokens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SG" dirty="0"/>
              <a:t>Training Time: The largest </a:t>
            </a:r>
            <a:r>
              <a:rPr lang="en-SG" dirty="0" err="1"/>
              <a:t>ResNet</a:t>
            </a:r>
            <a:r>
              <a:rPr lang="en-SG" dirty="0"/>
              <a:t> model, RN50x64, took </a:t>
            </a:r>
            <a:r>
              <a:rPr lang="en-SG" b="1" dirty="0"/>
              <a:t>18 days </a:t>
            </a:r>
            <a:r>
              <a:rPr lang="en-SG" dirty="0"/>
              <a:t>to train on 592 </a:t>
            </a:r>
            <a:r>
              <a:rPr lang="en-SG" b="1" dirty="0"/>
              <a:t>V100 GPUs </a:t>
            </a:r>
            <a:r>
              <a:rPr lang="en-SG" dirty="0"/>
              <a:t>while the largest Vision Transformer took </a:t>
            </a:r>
            <a:r>
              <a:rPr lang="en-SG" b="1" dirty="0"/>
              <a:t>12 days </a:t>
            </a:r>
            <a:r>
              <a:rPr lang="en-SG" dirty="0"/>
              <a:t>on </a:t>
            </a:r>
            <a:r>
              <a:rPr lang="en-SG" b="1" dirty="0"/>
              <a:t>256 V100 GPUs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296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D130BCE-4DF2-7FC7-977C-7E0F00BF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97" y="643466"/>
            <a:ext cx="7477944" cy="557106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696E22-A76C-6091-434E-B5EC4DBFE511}"/>
              </a:ext>
            </a:extLst>
          </p:cNvPr>
          <p:cNvSpPr txBox="1">
            <a:spLocks/>
          </p:cNvSpPr>
          <p:nvPr/>
        </p:nvSpPr>
        <p:spPr>
          <a:xfrm>
            <a:off x="8744607" y="1825625"/>
            <a:ext cx="2609192" cy="4388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cosine similarity of embeddings as gauge of similarity</a:t>
            </a:r>
          </a:p>
          <a:p>
            <a:endParaRPr lang="en-US" b="1" dirty="0"/>
          </a:p>
          <a:p>
            <a:r>
              <a:rPr lang="en-US" dirty="0"/>
              <a:t>Predict only those image-text mappings given in </a:t>
            </a:r>
            <a:r>
              <a:rPr lang="en-US" i="1" dirty="0"/>
              <a:t>N</a:t>
            </a:r>
            <a:r>
              <a:rPr lang="en-US" dirty="0"/>
              <a:t> samples</a:t>
            </a:r>
          </a:p>
          <a:p>
            <a:endParaRPr lang="en-US" dirty="0"/>
          </a:p>
          <a:p>
            <a:r>
              <a:rPr lang="en-US" b="1" dirty="0"/>
              <a:t>Objective: </a:t>
            </a:r>
            <a:r>
              <a:rPr lang="en-US" dirty="0"/>
              <a:t>Maximise cosine similarity of those in blue (true pairs), and minimize the 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ECE99-F7B3-4319-75F7-777C4E7D4B6A}"/>
              </a:ext>
            </a:extLst>
          </p:cNvPr>
          <p:cNvSpPr txBox="1"/>
          <p:nvPr/>
        </p:nvSpPr>
        <p:spPr>
          <a:xfrm>
            <a:off x="1106297" y="2627586"/>
            <a:ext cx="15676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text samples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7F544-6867-A101-BA34-6DD88C05DF80}"/>
              </a:ext>
            </a:extLst>
          </p:cNvPr>
          <p:cNvSpPr txBox="1"/>
          <p:nvPr/>
        </p:nvSpPr>
        <p:spPr>
          <a:xfrm>
            <a:off x="1106296" y="5281448"/>
            <a:ext cx="17745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image samples</a:t>
            </a:r>
          </a:p>
        </p:txBody>
      </p:sp>
    </p:spTree>
    <p:extLst>
      <p:ext uri="{BB962C8B-B14F-4D97-AF65-F5344CB8AC3E}">
        <p14:creationId xmlns:p14="http://schemas.microsoft.com/office/powerpoint/2010/main" val="164777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ird&#10;&#10;Description automatically generated">
            <a:extLst>
              <a:ext uri="{FF2B5EF4-FFF2-40B4-BE49-F238E27FC236}">
                <a16:creationId xmlns:a16="http://schemas.microsoft.com/office/drawing/2014/main" id="{437756C6-D032-8FA6-4037-C8D4E375D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757" y="643466"/>
            <a:ext cx="7007631" cy="557106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EF52C8-2225-9B5A-8152-BF9B4FB5353D}"/>
              </a:ext>
            </a:extLst>
          </p:cNvPr>
          <p:cNvSpPr txBox="1">
            <a:spLocks/>
          </p:cNvSpPr>
          <p:nvPr/>
        </p:nvSpPr>
        <p:spPr>
          <a:xfrm>
            <a:off x="8282152" y="1026838"/>
            <a:ext cx="3468414" cy="5363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Classification by CLIP can be done by having a list of </a:t>
            </a:r>
            <a:r>
              <a:rPr lang="en-US" b="1" dirty="0"/>
              <a:t>text embeddings </a:t>
            </a:r>
            <a:r>
              <a:rPr lang="en-US" dirty="0"/>
              <a:t>corresponding to each class, and mapping it to </a:t>
            </a:r>
            <a:r>
              <a:rPr lang="en-US" b="1" dirty="0"/>
              <a:t>image embeddings</a:t>
            </a:r>
          </a:p>
          <a:p>
            <a:endParaRPr lang="en-US" b="1" dirty="0"/>
          </a:p>
          <a:p>
            <a:r>
              <a:rPr lang="en-US" b="1" dirty="0"/>
              <a:t>Note: Prediction is done in latent/abstraction space</a:t>
            </a:r>
          </a:p>
          <a:p>
            <a:endParaRPr lang="en-US" b="1" dirty="0"/>
          </a:p>
          <a:p>
            <a:r>
              <a:rPr lang="en-US" b="1" dirty="0"/>
              <a:t>My thoughts: </a:t>
            </a:r>
            <a:r>
              <a:rPr lang="en-US" b="1" dirty="0" err="1"/>
              <a:t>Coiuld</a:t>
            </a:r>
            <a:r>
              <a:rPr lang="en-US" b="1" dirty="0"/>
              <a:t> performance be better with multiple abstraction spaces?</a:t>
            </a:r>
          </a:p>
        </p:txBody>
      </p:sp>
    </p:spTree>
    <p:extLst>
      <p:ext uri="{BB962C8B-B14F-4D97-AF65-F5344CB8AC3E}">
        <p14:creationId xmlns:p14="http://schemas.microsoft.com/office/powerpoint/2010/main" val="324894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8B9A-11E3-2881-9AAB-A0CBA151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for the brave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B06E24-FE0F-44C5-5C1E-E94E26C0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6231"/>
            <a:ext cx="4753303" cy="500405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858CE7-1E56-0810-6BB9-8D5992B82B94}"/>
              </a:ext>
            </a:extLst>
          </p:cNvPr>
          <p:cNvSpPr txBox="1">
            <a:spLocks/>
          </p:cNvSpPr>
          <p:nvPr/>
        </p:nvSpPr>
        <p:spPr>
          <a:xfrm>
            <a:off x="7252138" y="1027906"/>
            <a:ext cx="4508938" cy="5588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Image and text encoder can be replaced with anything that takes in image/text respectively and outputs embeddings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Uses cross-entropy loss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each image, ensure corresponding text is predicted highly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 each text, ensure corresponding image is predicted highly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CA0E-633D-D41E-7D56-88FD9337AF0B}"/>
              </a:ext>
            </a:extLst>
          </p:cNvPr>
          <p:cNvSpPr/>
          <p:nvPr/>
        </p:nvSpPr>
        <p:spPr>
          <a:xfrm>
            <a:off x="838200" y="3058510"/>
            <a:ext cx="3029607" cy="3704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27588B-3CB3-311B-8261-2C9F2D2FB31B}"/>
              </a:ext>
            </a:extLst>
          </p:cNvPr>
          <p:cNvSpPr/>
          <p:nvPr/>
        </p:nvSpPr>
        <p:spPr>
          <a:xfrm>
            <a:off x="838200" y="5165501"/>
            <a:ext cx="4753303" cy="37049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099A-6752-CDA3-DB1E-DA88F647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4E7D4-9349-D4F5-3866-9696035DC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Train on many diverse datasets</a:t>
            </a:r>
            <a:br>
              <a:rPr lang="en-US" sz="2400" dirty="0"/>
            </a:br>
            <a:r>
              <a:rPr lang="en-US" sz="2400" dirty="0"/>
              <a:t>Effective across many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0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407C-9641-E050-8568-01B82665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performance across 30 datasets</a:t>
            </a:r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7560657B-763D-46EF-1A19-02C5C1223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38" y="1426230"/>
            <a:ext cx="10354662" cy="5165697"/>
          </a:xfrm>
        </p:spPr>
      </p:pic>
    </p:spTree>
    <p:extLst>
      <p:ext uri="{BB962C8B-B14F-4D97-AF65-F5344CB8AC3E}">
        <p14:creationId xmlns:p14="http://schemas.microsoft.com/office/powerpoint/2010/main" val="71065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EB9A-B88A-FA11-A9D9-81EFF2D3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Text Captioning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9BD8-A997-8F40-307E-E16D0747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Polysemy: Class Names may not have full context</a:t>
            </a:r>
          </a:p>
          <a:p>
            <a:pPr lvl="1"/>
            <a:r>
              <a:rPr lang="en-SG" dirty="0"/>
              <a:t>E.g. ImageNet classes uses same word “Crane” for both construction cranes and cranes that fly. </a:t>
            </a:r>
          </a:p>
          <a:p>
            <a:pPr lvl="1"/>
            <a:r>
              <a:rPr lang="en-SG" b="1" dirty="0"/>
              <a:t>What this means: If you are using it for classification, try to provide more context for the classes, e.g. specify location, context of the class</a:t>
            </a:r>
          </a:p>
          <a:p>
            <a:endParaRPr lang="en-SG" dirty="0"/>
          </a:p>
          <a:p>
            <a:r>
              <a:rPr lang="en-SG" dirty="0"/>
              <a:t>Single word classes not common in pre-training captions:</a:t>
            </a:r>
          </a:p>
          <a:p>
            <a:pPr lvl="1"/>
            <a:r>
              <a:rPr lang="en-SG" dirty="0"/>
              <a:t>To help bridge this distribution gap, we found that using the prompt template “A photo of a {label}.” to be a good default</a:t>
            </a:r>
          </a:p>
          <a:p>
            <a:pPr lvl="1"/>
            <a:r>
              <a:rPr lang="en-SG" b="1" dirty="0"/>
              <a:t>What this means: When you are using it for your tasks, try to match it to image captions in the wild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091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8274-A86D-8758-B911-F29EBABF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more diverse and context-dependent text captioning helps</a:t>
            </a:r>
          </a:p>
        </p:txBody>
      </p:sp>
      <p:pic>
        <p:nvPicPr>
          <p:cNvPr id="5" name="Content Placeholder 4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742472B0-70D5-D794-03B0-2734E41B6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389"/>
          <a:stretch/>
        </p:blipFill>
        <p:spPr>
          <a:xfrm>
            <a:off x="838200" y="1690688"/>
            <a:ext cx="5257800" cy="4885641"/>
          </a:xfrm>
        </p:spPr>
      </p:pic>
      <p:pic>
        <p:nvPicPr>
          <p:cNvPr id="6" name="Content Placeholder 4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E4AE3B7E-E76C-E104-18D7-62A3F769E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32"/>
          <a:stretch/>
        </p:blipFill>
        <p:spPr>
          <a:xfrm>
            <a:off x="6288914" y="3053946"/>
            <a:ext cx="5444179" cy="18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4DA3-9107-374F-2456-BACB5022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Prompt-Engineering for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E061-CFF6-9074-6BEE-97F46CB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Specifying the type of dataset in text captions helps</a:t>
            </a:r>
          </a:p>
          <a:p>
            <a:pPr marL="0" indent="0">
              <a:buNone/>
            </a:pPr>
            <a:endParaRPr lang="en-SG" dirty="0"/>
          </a:p>
          <a:p>
            <a:pPr lvl="1"/>
            <a:r>
              <a:rPr lang="en-SG" dirty="0"/>
              <a:t>Oxford-IIIT Pets: “A photo of a {label}, a type of pet.”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r>
              <a:rPr lang="en-SG" dirty="0"/>
              <a:t>Food101: “A photo of a {label}, a type of food.”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r>
              <a:rPr lang="en-SG" dirty="0"/>
              <a:t>FGVC Aircraft: “A photo of a {label}, a type of aircraft.”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r>
              <a:rPr lang="en-SG" dirty="0"/>
              <a:t>OCR datasets: Put a quote around text or number to recognise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r>
              <a:rPr lang="en-SG" dirty="0"/>
              <a:t>Satellite: “A satellite photo of a {label}”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3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0E7D-BF43-3046-54ED-B800C887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Text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B5C9-D2D6-C123-30FE-FE13484A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embedding over multiple similar prompts:</a:t>
            </a:r>
          </a:p>
          <a:p>
            <a:pPr lvl="1"/>
            <a:r>
              <a:rPr lang="en-US" dirty="0"/>
              <a:t>“A photo of a big {label}”</a:t>
            </a:r>
          </a:p>
          <a:p>
            <a:pPr lvl="1"/>
            <a:r>
              <a:rPr lang="en-US" dirty="0"/>
              <a:t>”A photo of a small {label}”</a:t>
            </a:r>
          </a:p>
          <a:p>
            <a:pPr lvl="1"/>
            <a:endParaRPr lang="en-US" dirty="0"/>
          </a:p>
          <a:p>
            <a:r>
              <a:rPr lang="en-US" dirty="0"/>
              <a:t>ImageNet ensembled over 80 context prompts</a:t>
            </a:r>
          </a:p>
          <a:p>
            <a:endParaRPr lang="en-US" b="1" dirty="0"/>
          </a:p>
          <a:p>
            <a:r>
              <a:rPr lang="en-US" b="1" dirty="0"/>
              <a:t>My thoughts: Don’t use text embeddings for specific image features – it probably is lost over </a:t>
            </a:r>
            <a:r>
              <a:rPr lang="en-US" b="1" dirty="0" err="1"/>
              <a:t>ensembling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63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F54D-4405-00D7-4063-94978FC7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CLIP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CBE5-BCAC-4CA6-729C-E413B75CA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962F-5194-1C9C-4951-6EBBC30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 natural image-type datasets without </a:t>
            </a:r>
            <a:r>
              <a:rPr lang="en-US" sz="3600" dirty="0" err="1"/>
              <a:t>specialised</a:t>
            </a:r>
            <a:r>
              <a:rPr lang="en-US" sz="3600" dirty="0"/>
              <a:t> knowledge, zero-shot CLIP is competitive</a:t>
            </a:r>
          </a:p>
        </p:txBody>
      </p:sp>
      <p:pic>
        <p:nvPicPr>
          <p:cNvPr id="5" name="Content Placeholder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7CFE6E47-BB91-F0F5-EE84-36B88FBD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7246"/>
          <a:stretch/>
        </p:blipFill>
        <p:spPr>
          <a:xfrm>
            <a:off x="1026714" y="1797678"/>
            <a:ext cx="4184114" cy="4695197"/>
          </a:xfrm>
        </p:spPr>
      </p:pic>
      <p:pic>
        <p:nvPicPr>
          <p:cNvPr id="6" name="Content Placeholder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D0EFEA75-C407-5704-1241-227AA1D92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54"/>
          <a:stretch/>
        </p:blipFill>
        <p:spPr>
          <a:xfrm>
            <a:off x="5685636" y="1916950"/>
            <a:ext cx="5668164" cy="132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1E3A2-55D3-D858-5F44-609B118285CE}"/>
              </a:ext>
            </a:extLst>
          </p:cNvPr>
          <p:cNvSpPr txBox="1"/>
          <p:nvPr/>
        </p:nvSpPr>
        <p:spPr>
          <a:xfrm>
            <a:off x="5759295" y="3868814"/>
            <a:ext cx="5520846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My thoughts: Web-scale data may be able to augment a limited training set</a:t>
            </a:r>
          </a:p>
          <a:p>
            <a:endParaRPr lang="en-US" dirty="0"/>
          </a:p>
          <a:p>
            <a:r>
              <a:rPr lang="en-US" dirty="0"/>
              <a:t>Using natural text meaning for class labels can help with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4328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962F-5194-1C9C-4951-6EBBC30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 natural image-type datasets without </a:t>
            </a:r>
            <a:r>
              <a:rPr lang="en-US" sz="3600" dirty="0" err="1"/>
              <a:t>specialised</a:t>
            </a:r>
            <a:r>
              <a:rPr lang="en-US" sz="3600" dirty="0"/>
              <a:t> knowledge, zero-shot CLIP is competitive</a:t>
            </a:r>
          </a:p>
        </p:txBody>
      </p:sp>
      <p:pic>
        <p:nvPicPr>
          <p:cNvPr id="5" name="Content Placeholder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7CFE6E47-BB91-F0F5-EE84-36B88FBD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7246"/>
          <a:stretch/>
        </p:blipFill>
        <p:spPr>
          <a:xfrm>
            <a:off x="1026714" y="1797678"/>
            <a:ext cx="4184114" cy="4695197"/>
          </a:xfrm>
        </p:spPr>
      </p:pic>
      <p:pic>
        <p:nvPicPr>
          <p:cNvPr id="6" name="Content Placeholder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D0EFEA75-C407-5704-1241-227AA1D92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754"/>
          <a:stretch/>
        </p:blipFill>
        <p:spPr>
          <a:xfrm>
            <a:off x="5685636" y="1797678"/>
            <a:ext cx="5668164" cy="1325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37AD3-1922-356B-8300-E577B2DDBFDA}"/>
              </a:ext>
            </a:extLst>
          </p:cNvPr>
          <p:cNvSpPr txBox="1"/>
          <p:nvPr/>
        </p:nvSpPr>
        <p:spPr>
          <a:xfrm>
            <a:off x="5685637" y="3329615"/>
            <a:ext cx="5668162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CLIP is weak at specialised tasks:</a:t>
            </a:r>
          </a:p>
          <a:p>
            <a:pPr marL="285750" indent="-285750">
              <a:buFontTx/>
              <a:buChar char="-"/>
            </a:pPr>
            <a:r>
              <a:rPr lang="en-SG" dirty="0"/>
              <a:t>Satellite image classification (</a:t>
            </a:r>
            <a:r>
              <a:rPr lang="en-SG" dirty="0" err="1"/>
              <a:t>EuroSAT</a:t>
            </a:r>
            <a:r>
              <a:rPr lang="en-SG" dirty="0"/>
              <a:t> and RESISC45) </a:t>
            </a:r>
          </a:p>
          <a:p>
            <a:pPr marL="285750" indent="-285750">
              <a:buFontTx/>
              <a:buChar char="-"/>
            </a:pPr>
            <a:r>
              <a:rPr lang="en-SG" dirty="0"/>
              <a:t>Lymph node </a:t>
            </a:r>
            <a:r>
              <a:rPr lang="en-SG" dirty="0" err="1"/>
              <a:t>tumor</a:t>
            </a:r>
            <a:r>
              <a:rPr lang="en-SG" dirty="0"/>
              <a:t> detection (</a:t>
            </a:r>
            <a:r>
              <a:rPr lang="en-SG" dirty="0" err="1"/>
              <a:t>PatchCamelyon</a:t>
            </a:r>
            <a:r>
              <a:rPr lang="en-SG" dirty="0"/>
              <a:t>)</a:t>
            </a:r>
          </a:p>
          <a:p>
            <a:pPr marL="285750" indent="-285750">
              <a:buFontTx/>
              <a:buChar char="-"/>
            </a:pPr>
            <a:r>
              <a:rPr lang="en-SG" dirty="0"/>
              <a:t>Counting objects in synthetic scenes (</a:t>
            </a:r>
            <a:r>
              <a:rPr lang="en-SG" dirty="0" err="1"/>
              <a:t>CLEVRCounts</a:t>
            </a:r>
            <a:r>
              <a:rPr lang="en-SG" dirty="0"/>
              <a:t>)</a:t>
            </a:r>
          </a:p>
          <a:p>
            <a:pPr marL="285750" indent="-285750">
              <a:buFontTx/>
              <a:buChar char="-"/>
            </a:pPr>
            <a:r>
              <a:rPr lang="en-SG" dirty="0"/>
              <a:t>German traffic sign recognition (GTSRB)</a:t>
            </a:r>
          </a:p>
          <a:p>
            <a:pPr marL="285750" indent="-285750">
              <a:buFontTx/>
              <a:buChar char="-"/>
            </a:pPr>
            <a:r>
              <a:rPr lang="en-SG" dirty="0"/>
              <a:t>Recognizing distance to the nearest car (KITTI Distance)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6AF50-DA5A-2D88-FBF5-770AFCEC5FFA}"/>
              </a:ext>
            </a:extLst>
          </p:cNvPr>
          <p:cNvSpPr txBox="1"/>
          <p:nvPr/>
        </p:nvSpPr>
        <p:spPr>
          <a:xfrm>
            <a:off x="5685635" y="5281287"/>
            <a:ext cx="566816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My thoughts: LLMs are not great for such tasks either – rule-based tasks or specialized tasks may perform better without interference from web-scale data</a:t>
            </a:r>
          </a:p>
        </p:txBody>
      </p:sp>
    </p:spTree>
    <p:extLst>
      <p:ext uri="{BB962C8B-B14F-4D97-AF65-F5344CB8AC3E}">
        <p14:creationId xmlns:p14="http://schemas.microsoft.com/office/powerpoint/2010/main" val="404364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E804-197A-C9C6-0D75-452CB1F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Food for thought: Multiple Abstraction Spaces?</a:t>
            </a:r>
          </a:p>
        </p:txBody>
      </p:sp>
      <p:pic>
        <p:nvPicPr>
          <p:cNvPr id="4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CCBC64A-77F9-E042-96F5-6C0A9FF3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1825625"/>
            <a:ext cx="4989703" cy="3717328"/>
          </a:xfrm>
          <a:prstGeom prst="rect">
            <a:avLst/>
          </a:prstGeom>
        </p:spPr>
      </p:pic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B0472FD-8420-3B6F-DA4C-0A856C94A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88731" y="1825625"/>
            <a:ext cx="4989703" cy="371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B6595-2DE7-F363-4D06-F175A6119739}"/>
              </a:ext>
            </a:extLst>
          </p:cNvPr>
          <p:cNvSpPr txBox="1"/>
          <p:nvPr/>
        </p:nvSpPr>
        <p:spPr>
          <a:xfrm>
            <a:off x="2489519" y="5645249"/>
            <a:ext cx="168706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Objective 1</a:t>
            </a:r>
          </a:p>
          <a:p>
            <a:pPr algn="ctr"/>
            <a:r>
              <a:rPr lang="en-US" dirty="0"/>
              <a:t>e.g. 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B08FD-6C87-EC18-DC2A-01FADAD96A95}"/>
              </a:ext>
            </a:extLst>
          </p:cNvPr>
          <p:cNvSpPr txBox="1"/>
          <p:nvPr/>
        </p:nvSpPr>
        <p:spPr>
          <a:xfrm>
            <a:off x="8054595" y="5645249"/>
            <a:ext cx="1257973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Objective 2</a:t>
            </a:r>
          </a:p>
          <a:p>
            <a:pPr algn="ctr"/>
            <a:r>
              <a:rPr lang="en-US" dirty="0"/>
              <a:t>e.g.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4D86F-0F1E-B78A-9FBF-471A1A2C2500}"/>
              </a:ext>
            </a:extLst>
          </p:cNvPr>
          <p:cNvSpPr txBox="1"/>
          <p:nvPr/>
        </p:nvSpPr>
        <p:spPr>
          <a:xfrm>
            <a:off x="3860162" y="6393876"/>
            <a:ext cx="46306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Choose the right objectives for your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CFA1B-D9AB-CE61-E621-64ABC89A0DC4}"/>
              </a:ext>
            </a:extLst>
          </p:cNvPr>
          <p:cNvSpPr txBox="1"/>
          <p:nvPr/>
        </p:nvSpPr>
        <p:spPr>
          <a:xfrm>
            <a:off x="3701207" y="1388825"/>
            <a:ext cx="47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Many potential objectives for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F8FCC-6A0F-7DD0-A5D3-8D3C883E8AB9}"/>
              </a:ext>
            </a:extLst>
          </p:cNvPr>
          <p:cNvSpPr txBox="1"/>
          <p:nvPr/>
        </p:nvSpPr>
        <p:spPr>
          <a:xfrm>
            <a:off x="838200" y="3201334"/>
            <a:ext cx="281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prompts for objective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F6532-AE39-0D0D-1CF5-B6CB08DACEFF}"/>
              </a:ext>
            </a:extLst>
          </p:cNvPr>
          <p:cNvSpPr txBox="1"/>
          <p:nvPr/>
        </p:nvSpPr>
        <p:spPr>
          <a:xfrm>
            <a:off x="6109862" y="3227761"/>
            <a:ext cx="281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prompts for objective 2</a:t>
            </a:r>
          </a:p>
        </p:txBody>
      </p:sp>
    </p:spTree>
    <p:extLst>
      <p:ext uri="{BB962C8B-B14F-4D97-AF65-F5344CB8AC3E}">
        <p14:creationId xmlns:p14="http://schemas.microsoft.com/office/powerpoint/2010/main" val="324479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1E9F-1925-2191-727A-7D84B100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F85C-70F8-59C2-7A2E-0D311FEF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it mean to be similar in image space?</a:t>
            </a:r>
          </a:p>
          <a:p>
            <a:endParaRPr lang="en-US" dirty="0"/>
          </a:p>
          <a:p>
            <a:r>
              <a:rPr lang="en-US" dirty="0"/>
              <a:t>Why would someone use image embeddings to find an image, as compared to using matching text embeddings to text abstracted from an image?</a:t>
            </a:r>
          </a:p>
          <a:p>
            <a:endParaRPr lang="en-US" dirty="0"/>
          </a:p>
          <a:p>
            <a:r>
              <a:rPr lang="en-US" dirty="0"/>
              <a:t>CLIP is trained with text and image encoder from scratch. Why not start the training with pre-trained text embeddings, and then try to base the image embeddings off these?</a:t>
            </a:r>
          </a:p>
          <a:p>
            <a:endParaRPr lang="en-US" dirty="0"/>
          </a:p>
          <a:p>
            <a:r>
              <a:rPr lang="en-US" dirty="0"/>
              <a:t>Will better text and image encoders help with better latent/abstraction spaces? What about dimension of latent/abstraction space?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C64A-2FF0-5080-73BB-46B216B6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Pros: Broad Category of Image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96DCD1-443C-381B-7510-6811DB50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354" y="1267186"/>
            <a:ext cx="9497291" cy="5411962"/>
          </a:xfrm>
        </p:spPr>
      </p:pic>
    </p:spTree>
    <p:extLst>
      <p:ext uri="{BB962C8B-B14F-4D97-AF65-F5344CB8AC3E}">
        <p14:creationId xmlns:p14="http://schemas.microsoft.com/office/powerpoint/2010/main" val="32055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C64A-2FF0-5080-73BB-46B216B6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Pros: Color</a:t>
            </a:r>
          </a:p>
        </p:txBody>
      </p:sp>
      <p:pic>
        <p:nvPicPr>
          <p:cNvPr id="11" name="Content Placeholder 10" descr="A screenshot of a white and blue grid&#10;&#10;Description automatically generated">
            <a:extLst>
              <a:ext uri="{FF2B5EF4-FFF2-40B4-BE49-F238E27FC236}">
                <a16:creationId xmlns:a16="http://schemas.microsoft.com/office/drawing/2014/main" id="{2D97995A-B8BE-B6B6-1A31-B52128C9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698" y="1267185"/>
            <a:ext cx="9574603" cy="5355287"/>
          </a:xfrm>
        </p:spPr>
      </p:pic>
    </p:spTree>
    <p:extLst>
      <p:ext uri="{BB962C8B-B14F-4D97-AF65-F5344CB8AC3E}">
        <p14:creationId xmlns:p14="http://schemas.microsoft.com/office/powerpoint/2010/main" val="242400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C64A-2FF0-5080-73BB-46B216B6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Pros: </a:t>
            </a:r>
            <a:r>
              <a:rPr lang="en-US" sz="3600"/>
              <a:t>Text Detection</a:t>
            </a:r>
            <a:endParaRPr lang="en-US" sz="3600" dirty="0"/>
          </a:p>
        </p:txBody>
      </p:sp>
      <p:pic>
        <p:nvPicPr>
          <p:cNvPr id="10" name="Content Placeholder 9" descr="A screenshot of a white and blue grid&#10;&#10;Description automatically generated">
            <a:extLst>
              <a:ext uri="{FF2B5EF4-FFF2-40B4-BE49-F238E27FC236}">
                <a16:creationId xmlns:a16="http://schemas.microsoft.com/office/drawing/2014/main" id="{6358AF32-2E0A-4DC9-9E2E-D3CC36CAE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125" y="1253331"/>
            <a:ext cx="8877750" cy="5368454"/>
          </a:xfrm>
        </p:spPr>
      </p:pic>
    </p:spTree>
    <p:extLst>
      <p:ext uri="{BB962C8B-B14F-4D97-AF65-F5344CB8AC3E}">
        <p14:creationId xmlns:p14="http://schemas.microsoft.com/office/powerpoint/2010/main" val="66395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C64A-2FF0-5080-73BB-46B216B6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Cons: Position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C38F800-D0C5-3220-5097-2293B7BEB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69" y="1232065"/>
            <a:ext cx="7262061" cy="5449181"/>
          </a:xfrm>
        </p:spPr>
      </p:pic>
    </p:spTree>
    <p:extLst>
      <p:ext uri="{BB962C8B-B14F-4D97-AF65-F5344CB8AC3E}">
        <p14:creationId xmlns:p14="http://schemas.microsoft.com/office/powerpoint/2010/main" val="315932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709F-EBF6-CA6D-AB21-5F497F80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35E0-AA63-F664-33F7-DFEA0287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Large-scale web-scale learning is better than dataset-specific training</a:t>
            </a:r>
          </a:p>
          <a:p>
            <a:endParaRPr lang="en-US" dirty="0"/>
          </a:p>
          <a:p>
            <a:r>
              <a:rPr lang="en-US" b="1" dirty="0"/>
              <a:t>Text: </a:t>
            </a:r>
            <a:r>
              <a:rPr lang="en-US" dirty="0"/>
              <a:t>LLM systems using unsupervised next-token prediction and can scale without labels</a:t>
            </a:r>
          </a:p>
          <a:p>
            <a:endParaRPr lang="en-US" dirty="0"/>
          </a:p>
          <a:p>
            <a:r>
              <a:rPr lang="en-US" b="1" dirty="0"/>
              <a:t>Multimodal: </a:t>
            </a:r>
            <a:r>
              <a:rPr lang="en-US" dirty="0"/>
              <a:t>Text-image systems require Caption-Image pairs, but are easily obtainable with internet data</a:t>
            </a:r>
          </a:p>
        </p:txBody>
      </p:sp>
    </p:spTree>
    <p:extLst>
      <p:ext uri="{BB962C8B-B14F-4D97-AF65-F5344CB8AC3E}">
        <p14:creationId xmlns:p14="http://schemas.microsoft.com/office/powerpoint/2010/main" val="220622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3050-1D18-D5E4-3702-50985F54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Key insight: Comparing in latent/abstraction space better than predicting in self-supervised manner for cross-domain mapping</a:t>
            </a:r>
          </a:p>
        </p:txBody>
      </p:sp>
      <p:pic>
        <p:nvPicPr>
          <p:cNvPr id="5" name="Content Placeholder 4" descr="A graph of a number of words&#10;&#10;Description automatically generated with medium confidence">
            <a:extLst>
              <a:ext uri="{FF2B5EF4-FFF2-40B4-BE49-F238E27FC236}">
                <a16:creationId xmlns:a16="http://schemas.microsoft.com/office/drawing/2014/main" id="{F842B9A0-610B-3495-0F6D-82AB6E2A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7150"/>
          <a:stretch/>
        </p:blipFill>
        <p:spPr>
          <a:xfrm>
            <a:off x="735657" y="2253887"/>
            <a:ext cx="5826592" cy="386911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7A7D73-422A-90A1-FBAB-7BF1FCDF0413}"/>
              </a:ext>
            </a:extLst>
          </p:cNvPr>
          <p:cNvSpPr txBox="1">
            <a:spLocks/>
          </p:cNvSpPr>
          <p:nvPr/>
        </p:nvSpPr>
        <p:spPr>
          <a:xfrm>
            <a:off x="6747640" y="1825625"/>
            <a:ext cx="4606159" cy="4494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domain is of high-dimensionality</a:t>
            </a:r>
          </a:p>
          <a:p>
            <a:endParaRPr lang="en-US" dirty="0"/>
          </a:p>
          <a:p>
            <a:r>
              <a:rPr lang="en-US" dirty="0"/>
              <a:t>Can be hard to predict image-based caption tokens exactly</a:t>
            </a:r>
          </a:p>
          <a:p>
            <a:endParaRPr lang="en-US" dirty="0"/>
          </a:p>
          <a:p>
            <a:r>
              <a:rPr lang="en-US" dirty="0"/>
              <a:t>Bag of words / Contrastive learning may help reduce demands on prediction by abstracting in latent space</a:t>
            </a:r>
          </a:p>
        </p:txBody>
      </p:sp>
    </p:spTree>
    <p:extLst>
      <p:ext uri="{BB962C8B-B14F-4D97-AF65-F5344CB8AC3E}">
        <p14:creationId xmlns:p14="http://schemas.microsoft.com/office/powerpoint/2010/main" val="15725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9EEB-57A1-6FD4-7CA5-B69D1D2A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97FE-B9C2-27F0-1986-387E2015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400 million text-image pairs</a:t>
            </a:r>
          </a:p>
          <a:p>
            <a:endParaRPr lang="en-US" dirty="0"/>
          </a:p>
          <a:p>
            <a:r>
              <a:rPr lang="en-US" dirty="0"/>
              <a:t>Text must contain one of 500,000 query words</a:t>
            </a:r>
          </a:p>
          <a:p>
            <a:pPr lvl="1"/>
            <a:r>
              <a:rPr lang="en-US" sz="2000" dirty="0"/>
              <a:t>Query words are those occurring at least 100 times in English version of Wikipedia</a:t>
            </a:r>
          </a:p>
          <a:p>
            <a:pPr lvl="1"/>
            <a:r>
              <a:rPr lang="en-US" sz="2000" b="1" dirty="0"/>
              <a:t>My Opinion: May mean cross-language support and rare domain-specific words may not be covered</a:t>
            </a:r>
          </a:p>
          <a:p>
            <a:pPr lvl="1"/>
            <a:endParaRPr lang="en-US" sz="2000" b="1" dirty="0"/>
          </a:p>
          <a:p>
            <a:r>
              <a:rPr lang="en-US" dirty="0"/>
              <a:t>Class-balance results by including up to 20000 (image, text) pairs per query</a:t>
            </a:r>
          </a:p>
          <a:p>
            <a:endParaRPr lang="en-US" dirty="0"/>
          </a:p>
          <a:p>
            <a:r>
              <a:rPr lang="en-SG" dirty="0"/>
              <a:t>Able to perform wide set of tasks during pre-training including OCR, geo-localization, action recognition,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5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21372</TotalTime>
  <Words>942</Words>
  <Application>Microsoft Macintosh PowerPoint</Application>
  <PresentationFormat>Widescreen</PresentationFormat>
  <Paragraphs>130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Signifier</vt:lpstr>
      <vt:lpstr>Office Theme</vt:lpstr>
      <vt:lpstr>CLIP Embeddings Contrastive Language–Image Pre-training</vt:lpstr>
      <vt:lpstr>Demo of CLIP Embeddings</vt:lpstr>
      <vt:lpstr>Pros: Broad Category of Image</vt:lpstr>
      <vt:lpstr>Pros: Color</vt:lpstr>
      <vt:lpstr>Pros: Text Detection</vt:lpstr>
      <vt:lpstr>Cons: Position</vt:lpstr>
      <vt:lpstr>Key takeaways</vt:lpstr>
      <vt:lpstr>Key insight: Comparing in latent/abstraction space better than predicting in self-supervised manner for cross-domain mapping</vt:lpstr>
      <vt:lpstr>Dataset</vt:lpstr>
      <vt:lpstr>Final Architecture</vt:lpstr>
      <vt:lpstr>PowerPoint Presentation</vt:lpstr>
      <vt:lpstr>PowerPoint Presentation</vt:lpstr>
      <vt:lpstr>Details for the brave</vt:lpstr>
      <vt:lpstr>CLIP</vt:lpstr>
      <vt:lpstr>Good performance across 30 datasets</vt:lpstr>
      <vt:lpstr>Issues of Text Captioning for Classification</vt:lpstr>
      <vt:lpstr>Using more diverse and context-dependent text captioning helps</vt:lpstr>
      <vt:lpstr>Prompt-Engineering for Datasets</vt:lpstr>
      <vt:lpstr>Ensembling Text Embeddings</vt:lpstr>
      <vt:lpstr>For natural image-type datasets without specialised knowledge, zero-shot CLIP is competitive</vt:lpstr>
      <vt:lpstr>For natural image-type datasets without specialised knowledge, zero-shot CLIP is competitive</vt:lpstr>
      <vt:lpstr>Food for thought: Multiple Abstraction Spaces?</vt:lpstr>
      <vt:lpstr>Questions to Ponder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Theory of Memory</dc:title>
  <dc:creator>Chong Min Tan</dc:creator>
  <cp:lastModifiedBy>Chong Min Tan</cp:lastModifiedBy>
  <cp:revision>1868</cp:revision>
  <cp:lastPrinted>2024-04-07T14:52:45Z</cp:lastPrinted>
  <dcterms:created xsi:type="dcterms:W3CDTF">2022-12-05T06:50:47Z</dcterms:created>
  <dcterms:modified xsi:type="dcterms:W3CDTF">2024-04-08T04:09:42Z</dcterms:modified>
</cp:coreProperties>
</file>