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676" r:id="rId2"/>
    <p:sldId id="697" r:id="rId3"/>
    <p:sldId id="690" r:id="rId4"/>
    <p:sldId id="698" r:id="rId5"/>
    <p:sldId id="699" r:id="rId6"/>
    <p:sldId id="703" r:id="rId7"/>
    <p:sldId id="689" r:id="rId8"/>
    <p:sldId id="687" r:id="rId9"/>
    <p:sldId id="688" r:id="rId10"/>
    <p:sldId id="677" r:id="rId11"/>
    <p:sldId id="678" r:id="rId12"/>
    <p:sldId id="680" r:id="rId13"/>
    <p:sldId id="679" r:id="rId14"/>
    <p:sldId id="705" r:id="rId15"/>
    <p:sldId id="704" r:id="rId16"/>
    <p:sldId id="702" r:id="rId17"/>
    <p:sldId id="682" r:id="rId18"/>
    <p:sldId id="681" r:id="rId19"/>
    <p:sldId id="686" r:id="rId20"/>
    <p:sldId id="701" r:id="rId21"/>
    <p:sldId id="671" r:id="rId22"/>
    <p:sldId id="706" r:id="rId23"/>
    <p:sldId id="691" r:id="rId24"/>
    <p:sldId id="696" r:id="rId25"/>
    <p:sldId id="6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694"/>
  </p:normalViewPr>
  <p:slideViewPr>
    <p:cSldViewPr snapToGrid="0">
      <p:cViewPr varScale="1">
        <p:scale>
          <a:sx n="109" d="100"/>
          <a:sy n="109" d="100"/>
        </p:scale>
        <p:origin x="216"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99EF7-3CDA-C54A-92C6-63B547D3F216}" type="datetimeFigureOut">
              <a:rPr lang="en-US" smtClean="0"/>
              <a:t>7/14/25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0FEE7-D9CE-4543-96EF-FB22D5ECA95E}" type="slidenum">
              <a:rPr lang="en-US" smtClean="0"/>
              <a:t>‹#›</a:t>
            </a:fld>
            <a:endParaRPr lang="en-US"/>
          </a:p>
        </p:txBody>
      </p:sp>
    </p:spTree>
    <p:extLst>
      <p:ext uri="{BB962C8B-B14F-4D97-AF65-F5344CB8AC3E}">
        <p14:creationId xmlns:p14="http://schemas.microsoft.com/office/powerpoint/2010/main" val="1507398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00FEE7-D9CE-4543-96EF-FB22D5ECA95E}" type="slidenum">
              <a:rPr lang="en-US" smtClean="0"/>
              <a:t>5</a:t>
            </a:fld>
            <a:endParaRPr lang="en-US"/>
          </a:p>
        </p:txBody>
      </p:sp>
    </p:spTree>
    <p:extLst>
      <p:ext uri="{BB962C8B-B14F-4D97-AF65-F5344CB8AC3E}">
        <p14:creationId xmlns:p14="http://schemas.microsoft.com/office/powerpoint/2010/main" val="1860209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00FEE7-D9CE-4543-96EF-FB22D5ECA95E}" type="slidenum">
              <a:rPr lang="en-US" smtClean="0"/>
              <a:t>24</a:t>
            </a:fld>
            <a:endParaRPr lang="en-US"/>
          </a:p>
        </p:txBody>
      </p:sp>
    </p:spTree>
    <p:extLst>
      <p:ext uri="{BB962C8B-B14F-4D97-AF65-F5344CB8AC3E}">
        <p14:creationId xmlns:p14="http://schemas.microsoft.com/office/powerpoint/2010/main" val="4018972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8F5A-96B6-7F13-A3AA-84ADB112B8B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E686D85-11D3-2B49-F6C9-D4DFF2274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C1D8A72-C797-8F01-8EF0-E19402900C0F}"/>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D024935D-C249-1F14-24D2-8E43C7B0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448BC-3012-7052-90BB-A6E1FA3A2820}"/>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11714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9A31-0E0B-F4CA-B43C-D3295A103DA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0ADA65F-1FD9-E034-C488-0FFE4C5EFDC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A2EFC8-2712-7265-0DF4-4F08F9669255}"/>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18992D8B-E7AC-7126-1772-0933E80D6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4A69E-1E0F-2173-F8EC-28034AAB6B43}"/>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6820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E20FC0-023F-AC28-28CE-3E3386EFAB3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A9875C1-C1B6-4D0E-0F8A-A978800B106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563055-30A8-2314-A36D-1FAD290EAE8E}"/>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CF68E93F-9FEF-C943-F0C3-8B1068A2C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9CBAB-9CAE-CB5B-368C-AE2F7596ABF7}"/>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342269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B72E-49F0-3292-E851-C60B81CE4CA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782317E-1F54-D8A3-8A89-C798E877994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146388-C268-6CEB-4137-00887EED2301}"/>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C4C49714-8AB2-E1F3-B1F6-D7B12815F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965A1-A306-71AA-C3EC-14DC2F234434}"/>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48041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3C8D-073E-6BDF-79E8-189FC3B4D8B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D855E71-0C4A-6953-3B41-3DBBE83E7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1D868B5-35DC-C741-03C7-C474062EDCC1}"/>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7A22309D-7819-BD85-222E-B73B1E934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93852-451B-6FC8-FB26-2E6DDCE6E05C}"/>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351655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CF2F-1654-4BA0-1639-42504D4B0F7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E3B5B54-3211-BE71-69F5-B3C7BDC08C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E433A54-E004-BD64-9388-09FF4D4860A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6A7654C-2F61-BE6F-3B73-F72ED0599D1D}"/>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6" name="Footer Placeholder 5">
            <a:extLst>
              <a:ext uri="{FF2B5EF4-FFF2-40B4-BE49-F238E27FC236}">
                <a16:creationId xmlns:a16="http://schemas.microsoft.com/office/drawing/2014/main" id="{9607C98F-65F8-FBC9-34A2-32139A710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B838A-787A-4555-23CD-D0CD622C803F}"/>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08359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0D0A-77BF-F292-C005-B2B754F2196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25340B6-DB83-FD40-2884-6927885A0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E9DDC64-3E7E-340C-98EC-F944F5C59DA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9DAC4F-90B8-B7A3-E8B5-38D7EC1D8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4599CDC-FB68-BE16-CB76-0EFA67DB05E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1957E71-B2A0-4D63-8711-7FB67989D782}"/>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8" name="Footer Placeholder 7">
            <a:extLst>
              <a:ext uri="{FF2B5EF4-FFF2-40B4-BE49-F238E27FC236}">
                <a16:creationId xmlns:a16="http://schemas.microsoft.com/office/drawing/2014/main" id="{BB75AC3D-E8C4-56B3-43B6-68BAAEAB04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8B3D8F-DCBB-2BF3-55B4-E1535F144D98}"/>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414987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F31B-864F-22FB-1C5C-580D9A4C878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6F9A064-64DA-48FB-359B-845EF30C6276}"/>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4" name="Footer Placeholder 3">
            <a:extLst>
              <a:ext uri="{FF2B5EF4-FFF2-40B4-BE49-F238E27FC236}">
                <a16:creationId xmlns:a16="http://schemas.microsoft.com/office/drawing/2014/main" id="{C13395CD-BA67-306D-3376-BC27B6DC12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061591-ADAD-BD18-CDE2-FF648EED384A}"/>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3351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6DDCC-E1C2-B7F0-393E-A6834D2B8A1F}"/>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3" name="Footer Placeholder 2">
            <a:extLst>
              <a:ext uri="{FF2B5EF4-FFF2-40B4-BE49-F238E27FC236}">
                <a16:creationId xmlns:a16="http://schemas.microsoft.com/office/drawing/2014/main" id="{87DDA18A-B9D0-49C3-0F2F-01EC5ECB1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E605BC-79C6-96CF-161A-396510AD218D}"/>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47261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151CD-FA0F-47EA-A155-6D57E91164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C84159C-202E-D3C6-27C3-41DD76EF2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644B61C-C8D8-4663-3F20-4FACCB19E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B33633-73BD-29FD-597D-BC9CB45D2CDF}"/>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6" name="Footer Placeholder 5">
            <a:extLst>
              <a:ext uri="{FF2B5EF4-FFF2-40B4-BE49-F238E27FC236}">
                <a16:creationId xmlns:a16="http://schemas.microsoft.com/office/drawing/2014/main" id="{C7B19F88-0EE4-2454-AAC8-2E1287FAF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54F95-A477-A04C-DE33-C206366EF22D}"/>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53896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4A9A-1E8F-9C46-1F71-CE80591E073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29660F0-BFE3-6604-93A5-8E7204CC0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CF183F-1269-937B-B041-326D72C36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349AC6-6753-5576-8E10-E7D63583AA8C}"/>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6" name="Footer Placeholder 5">
            <a:extLst>
              <a:ext uri="{FF2B5EF4-FFF2-40B4-BE49-F238E27FC236}">
                <a16:creationId xmlns:a16="http://schemas.microsoft.com/office/drawing/2014/main" id="{841A8F69-9702-7662-5581-88BDD5F79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5BD20B-7D67-6794-B8C2-896BAA4A006B}"/>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18996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F475C3-24D5-DA10-9EE5-FA758F05C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9268B-5C6F-FC21-8FCB-F5A016B4E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515936-8565-F653-1D4B-1D50B5BC7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6D35EE9D-08AC-8D52-BFCB-609C5A80D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BDA3D5-6AA2-6043-8FD5-1E1026DC6A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CC38E-9B11-6946-823D-1B94C27CB73D}" type="slidenum">
              <a:rPr lang="en-US" smtClean="0"/>
              <a:t>‹#›</a:t>
            </a:fld>
            <a:endParaRPr lang="en-US"/>
          </a:p>
        </p:txBody>
      </p:sp>
    </p:spTree>
    <p:extLst>
      <p:ext uri="{BB962C8B-B14F-4D97-AF65-F5344CB8AC3E}">
        <p14:creationId xmlns:p14="http://schemas.microsoft.com/office/powerpoint/2010/main" val="850472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dW3Ic6QbkjA"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CD1D-1192-3A00-2DD8-5FEF4B66B52D}"/>
              </a:ext>
            </a:extLst>
          </p:cNvPr>
          <p:cNvSpPr>
            <a:spLocks noGrp="1"/>
          </p:cNvSpPr>
          <p:nvPr>
            <p:ph type="ctrTitle"/>
          </p:nvPr>
        </p:nvSpPr>
        <p:spPr/>
        <p:txBody>
          <a:bodyPr>
            <a:normAutofit/>
          </a:bodyPr>
          <a:lstStyle/>
          <a:p>
            <a:endParaRPr lang="en-US" dirty="0">
              <a:solidFill>
                <a:srgbClr val="7030A0"/>
              </a:solidFill>
            </a:endParaRPr>
          </a:p>
        </p:txBody>
      </p:sp>
      <p:sp>
        <p:nvSpPr>
          <p:cNvPr id="3" name="Subtitle 2">
            <a:extLst>
              <a:ext uri="{FF2B5EF4-FFF2-40B4-BE49-F238E27FC236}">
                <a16:creationId xmlns:a16="http://schemas.microsoft.com/office/drawing/2014/main" id="{4957028D-D729-FD95-D20A-89D73D0B5F65}"/>
              </a:ext>
            </a:extLst>
          </p:cNvPr>
          <p:cNvSpPr>
            <a:spLocks noGrp="1"/>
          </p:cNvSpPr>
          <p:nvPr>
            <p:ph type="subTitle" idx="1"/>
          </p:nvPr>
        </p:nvSpPr>
        <p:spPr>
          <a:xfrm>
            <a:off x="1524000" y="5392615"/>
            <a:ext cx="9144000" cy="1008185"/>
          </a:xfrm>
        </p:spPr>
        <p:txBody>
          <a:bodyPr>
            <a:normAutofit/>
          </a:bodyPr>
          <a:lstStyle/>
          <a:p>
            <a:r>
              <a:rPr lang="en-US" dirty="0"/>
              <a:t>Presented by:</a:t>
            </a:r>
          </a:p>
          <a:p>
            <a:r>
              <a:rPr lang="en-US" dirty="0"/>
              <a:t>John Tan Chong Min</a:t>
            </a:r>
          </a:p>
          <a:p>
            <a:endParaRPr lang="en-US" dirty="0"/>
          </a:p>
          <a:p>
            <a:endParaRPr lang="en-US" dirty="0"/>
          </a:p>
        </p:txBody>
      </p:sp>
      <p:pic>
        <p:nvPicPr>
          <p:cNvPr id="7" name="Picture 6" descr="A close-up of a memory&#10;&#10;AI-generated content may be incorrect.">
            <a:extLst>
              <a:ext uri="{FF2B5EF4-FFF2-40B4-BE49-F238E27FC236}">
                <a16:creationId xmlns:a16="http://schemas.microsoft.com/office/drawing/2014/main" id="{E22D6A2E-96A5-23B7-5B6E-3EA7C7FB554A}"/>
              </a:ext>
            </a:extLst>
          </p:cNvPr>
          <p:cNvPicPr>
            <a:picLocks noChangeAspect="1"/>
          </p:cNvPicPr>
          <p:nvPr/>
        </p:nvPicPr>
        <p:blipFill>
          <a:blip r:embed="rId2"/>
          <a:stretch>
            <a:fillRect/>
          </a:stretch>
        </p:blipFill>
        <p:spPr>
          <a:xfrm>
            <a:off x="1085088" y="557784"/>
            <a:ext cx="10021824" cy="4691941"/>
          </a:xfrm>
          <a:prstGeom prst="rect">
            <a:avLst/>
          </a:prstGeom>
        </p:spPr>
      </p:pic>
    </p:spTree>
    <p:extLst>
      <p:ext uri="{BB962C8B-B14F-4D97-AF65-F5344CB8AC3E}">
        <p14:creationId xmlns:p14="http://schemas.microsoft.com/office/powerpoint/2010/main" val="3445278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03ED-DB25-22A7-80BC-1F4E178B6F29}"/>
              </a:ext>
            </a:extLst>
          </p:cNvPr>
          <p:cNvSpPr>
            <a:spLocks noGrp="1"/>
          </p:cNvSpPr>
          <p:nvPr>
            <p:ph type="title"/>
          </p:nvPr>
        </p:nvSpPr>
        <p:spPr/>
        <p:txBody>
          <a:bodyPr>
            <a:normAutofit/>
          </a:bodyPr>
          <a:lstStyle/>
          <a:p>
            <a:r>
              <a:rPr lang="en-US" sz="4000" dirty="0"/>
              <a:t>Memory Development: From static to dynamic</a:t>
            </a:r>
          </a:p>
        </p:txBody>
      </p:sp>
      <p:pic>
        <p:nvPicPr>
          <p:cNvPr id="5" name="Content Placeholder 4" descr="A diagram of a brain process&#10;&#10;AI-generated content may be incorrect.">
            <a:extLst>
              <a:ext uri="{FF2B5EF4-FFF2-40B4-BE49-F238E27FC236}">
                <a16:creationId xmlns:a16="http://schemas.microsoft.com/office/drawing/2014/main" id="{B508DB88-97D7-E17C-EA63-98F840D156CF}"/>
              </a:ext>
            </a:extLst>
          </p:cNvPr>
          <p:cNvPicPr>
            <a:picLocks noGrp="1" noChangeAspect="1"/>
          </p:cNvPicPr>
          <p:nvPr>
            <p:ph idx="1"/>
          </p:nvPr>
        </p:nvPicPr>
        <p:blipFill>
          <a:blip r:embed="rId2"/>
          <a:stretch>
            <a:fillRect/>
          </a:stretch>
        </p:blipFill>
        <p:spPr>
          <a:xfrm>
            <a:off x="865136" y="1825625"/>
            <a:ext cx="10461727" cy="4351338"/>
          </a:xfrm>
        </p:spPr>
      </p:pic>
    </p:spTree>
    <p:extLst>
      <p:ext uri="{BB962C8B-B14F-4D97-AF65-F5344CB8AC3E}">
        <p14:creationId xmlns:p14="http://schemas.microsoft.com/office/powerpoint/2010/main" val="3279715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46BE-645A-765E-3D49-3F4716B08BC2}"/>
              </a:ext>
            </a:extLst>
          </p:cNvPr>
          <p:cNvSpPr>
            <a:spLocks noGrp="1"/>
          </p:cNvSpPr>
          <p:nvPr>
            <p:ph type="title"/>
          </p:nvPr>
        </p:nvSpPr>
        <p:spPr/>
        <p:txBody>
          <a:bodyPr>
            <a:normAutofit/>
          </a:bodyPr>
          <a:lstStyle/>
          <a:p>
            <a:r>
              <a:rPr lang="en-US" sz="4000" dirty="0"/>
              <a:t>Memory consolidation along abstraction spaces</a:t>
            </a:r>
          </a:p>
        </p:txBody>
      </p:sp>
      <p:pic>
        <p:nvPicPr>
          <p:cNvPr id="5" name="Content Placeholder 4" descr="A diagram of a memory&#10;&#10;AI-generated content may be incorrect.">
            <a:extLst>
              <a:ext uri="{FF2B5EF4-FFF2-40B4-BE49-F238E27FC236}">
                <a16:creationId xmlns:a16="http://schemas.microsoft.com/office/drawing/2014/main" id="{D80D713C-31B6-D7E4-FFB5-6F1FF9328B69}"/>
              </a:ext>
            </a:extLst>
          </p:cNvPr>
          <p:cNvPicPr>
            <a:picLocks noGrp="1" noChangeAspect="1"/>
          </p:cNvPicPr>
          <p:nvPr>
            <p:ph idx="1"/>
          </p:nvPr>
        </p:nvPicPr>
        <p:blipFill>
          <a:blip r:embed="rId2"/>
          <a:stretch>
            <a:fillRect/>
          </a:stretch>
        </p:blipFill>
        <p:spPr>
          <a:xfrm>
            <a:off x="149117" y="1533016"/>
            <a:ext cx="11756371" cy="4938989"/>
          </a:xfrm>
        </p:spPr>
      </p:pic>
      <p:sp>
        <p:nvSpPr>
          <p:cNvPr id="3" name="Rectangle 2">
            <a:extLst>
              <a:ext uri="{FF2B5EF4-FFF2-40B4-BE49-F238E27FC236}">
                <a16:creationId xmlns:a16="http://schemas.microsoft.com/office/drawing/2014/main" id="{4EBDBA25-1C51-5F23-4DD0-B13E1864C22D}"/>
              </a:ext>
            </a:extLst>
          </p:cNvPr>
          <p:cNvSpPr/>
          <p:nvPr/>
        </p:nvSpPr>
        <p:spPr>
          <a:xfrm>
            <a:off x="286512" y="4601496"/>
            <a:ext cx="2227007" cy="3834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 Images, etc.</a:t>
            </a:r>
          </a:p>
        </p:txBody>
      </p:sp>
      <p:sp>
        <p:nvSpPr>
          <p:cNvPr id="4" name="Rectangle 3">
            <a:extLst>
              <a:ext uri="{FF2B5EF4-FFF2-40B4-BE49-F238E27FC236}">
                <a16:creationId xmlns:a16="http://schemas.microsoft.com/office/drawing/2014/main" id="{0A79D530-25B9-CDA0-8CF6-3597DDFA75CE}"/>
              </a:ext>
            </a:extLst>
          </p:cNvPr>
          <p:cNvSpPr/>
          <p:nvPr/>
        </p:nvSpPr>
        <p:spPr>
          <a:xfrm>
            <a:off x="4173793" y="4409767"/>
            <a:ext cx="1427054" cy="38345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KV cache</a:t>
            </a:r>
          </a:p>
        </p:txBody>
      </p:sp>
      <p:sp>
        <p:nvSpPr>
          <p:cNvPr id="6" name="Rectangle 5">
            <a:extLst>
              <a:ext uri="{FF2B5EF4-FFF2-40B4-BE49-F238E27FC236}">
                <a16:creationId xmlns:a16="http://schemas.microsoft.com/office/drawing/2014/main" id="{D44830B1-D495-B24B-0EB8-AE1EF8A92A15}"/>
              </a:ext>
            </a:extLst>
          </p:cNvPr>
          <p:cNvSpPr/>
          <p:nvPr/>
        </p:nvSpPr>
        <p:spPr>
          <a:xfrm>
            <a:off x="7570838" y="4616244"/>
            <a:ext cx="2054685" cy="383458"/>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Weights and biases</a:t>
            </a:r>
          </a:p>
        </p:txBody>
      </p:sp>
    </p:spTree>
    <p:extLst>
      <p:ext uri="{BB962C8B-B14F-4D97-AF65-F5344CB8AC3E}">
        <p14:creationId xmlns:p14="http://schemas.microsoft.com/office/powerpoint/2010/main" val="150095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308D-91D3-A947-4796-AFC3E99AF145}"/>
              </a:ext>
            </a:extLst>
          </p:cNvPr>
          <p:cNvSpPr>
            <a:spLocks noGrp="1"/>
          </p:cNvSpPr>
          <p:nvPr>
            <p:ph type="title"/>
          </p:nvPr>
        </p:nvSpPr>
        <p:spPr/>
        <p:txBody>
          <a:bodyPr/>
          <a:lstStyle/>
          <a:p>
            <a:r>
              <a:rPr lang="en-US" dirty="0"/>
              <a:t>Conversion between abstraction spaces</a:t>
            </a:r>
          </a:p>
        </p:txBody>
      </p:sp>
      <p:pic>
        <p:nvPicPr>
          <p:cNvPr id="5" name="Content Placeholder 4" descr="A close-up of a document&#10;&#10;AI-generated content may be incorrect.">
            <a:extLst>
              <a:ext uri="{FF2B5EF4-FFF2-40B4-BE49-F238E27FC236}">
                <a16:creationId xmlns:a16="http://schemas.microsoft.com/office/drawing/2014/main" id="{885267BE-2E86-731C-C8F1-2840F7ED77B4}"/>
              </a:ext>
            </a:extLst>
          </p:cNvPr>
          <p:cNvPicPr>
            <a:picLocks noGrp="1" noChangeAspect="1"/>
          </p:cNvPicPr>
          <p:nvPr>
            <p:ph idx="1"/>
          </p:nvPr>
        </p:nvPicPr>
        <p:blipFill>
          <a:blip r:embed="rId2"/>
          <a:srcRect t="43884" b="19932"/>
          <a:stretch>
            <a:fillRect/>
          </a:stretch>
        </p:blipFill>
        <p:spPr>
          <a:xfrm>
            <a:off x="729144" y="2765323"/>
            <a:ext cx="10733711" cy="1740310"/>
          </a:xfrm>
        </p:spPr>
      </p:pic>
    </p:spTree>
    <p:extLst>
      <p:ext uri="{BB962C8B-B14F-4D97-AF65-F5344CB8AC3E}">
        <p14:creationId xmlns:p14="http://schemas.microsoft.com/office/powerpoint/2010/main" val="3882103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239D-46A1-A3F7-0970-834B76E07C55}"/>
              </a:ext>
            </a:extLst>
          </p:cNvPr>
          <p:cNvSpPr>
            <a:spLocks noGrp="1"/>
          </p:cNvSpPr>
          <p:nvPr>
            <p:ph type="title"/>
          </p:nvPr>
        </p:nvSpPr>
        <p:spPr/>
        <p:txBody>
          <a:bodyPr/>
          <a:lstStyle/>
          <a:p>
            <a:r>
              <a:rPr lang="en-US" dirty="0" err="1"/>
              <a:t>MemCube</a:t>
            </a:r>
            <a:r>
              <a:rPr lang="en-US" dirty="0"/>
              <a:t> – Unified Abstraction for Heterogeneous Memory</a:t>
            </a:r>
          </a:p>
        </p:txBody>
      </p:sp>
      <p:pic>
        <p:nvPicPr>
          <p:cNvPr id="5" name="Content Placeholder 4" descr="A diagram of a program&#10;&#10;AI-generated content may be incorrect.">
            <a:extLst>
              <a:ext uri="{FF2B5EF4-FFF2-40B4-BE49-F238E27FC236}">
                <a16:creationId xmlns:a16="http://schemas.microsoft.com/office/drawing/2014/main" id="{0063E6A6-4BE5-FCBA-83E1-DF20C24ED7D6}"/>
              </a:ext>
            </a:extLst>
          </p:cNvPr>
          <p:cNvPicPr>
            <a:picLocks noGrp="1" noChangeAspect="1"/>
          </p:cNvPicPr>
          <p:nvPr>
            <p:ph idx="1"/>
          </p:nvPr>
        </p:nvPicPr>
        <p:blipFill>
          <a:blip r:embed="rId2"/>
          <a:stretch>
            <a:fillRect/>
          </a:stretch>
        </p:blipFill>
        <p:spPr>
          <a:xfrm>
            <a:off x="838200" y="1572700"/>
            <a:ext cx="10155206" cy="5105656"/>
          </a:xfrm>
        </p:spPr>
      </p:pic>
    </p:spTree>
    <p:extLst>
      <p:ext uri="{BB962C8B-B14F-4D97-AF65-F5344CB8AC3E}">
        <p14:creationId xmlns:p14="http://schemas.microsoft.com/office/powerpoint/2010/main" val="2308632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9F33A-6C27-5FCA-C0DB-75AA19984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D680B8-6C92-D1EB-60A1-AAB712742C93}"/>
              </a:ext>
            </a:extLst>
          </p:cNvPr>
          <p:cNvSpPr>
            <a:spLocks noGrp="1"/>
          </p:cNvSpPr>
          <p:nvPr>
            <p:ph type="title"/>
          </p:nvPr>
        </p:nvSpPr>
        <p:spPr/>
        <p:txBody>
          <a:bodyPr/>
          <a:lstStyle/>
          <a:p>
            <a:r>
              <a:rPr lang="en-US" dirty="0" err="1"/>
              <a:t>MemCube</a:t>
            </a:r>
            <a:r>
              <a:rPr lang="en-US" dirty="0"/>
              <a:t> Contents</a:t>
            </a:r>
          </a:p>
        </p:txBody>
      </p:sp>
      <p:pic>
        <p:nvPicPr>
          <p:cNvPr id="7" name="Content Placeholder 6" descr="A close-up of a document&#10;&#10;AI-generated content may be incorrect.">
            <a:extLst>
              <a:ext uri="{FF2B5EF4-FFF2-40B4-BE49-F238E27FC236}">
                <a16:creationId xmlns:a16="http://schemas.microsoft.com/office/drawing/2014/main" id="{5CF0A6CF-1D45-9589-0A77-D3FEE1AA79E4}"/>
              </a:ext>
            </a:extLst>
          </p:cNvPr>
          <p:cNvPicPr>
            <a:picLocks noGrp="1" noChangeAspect="1"/>
          </p:cNvPicPr>
          <p:nvPr>
            <p:ph idx="1"/>
          </p:nvPr>
        </p:nvPicPr>
        <p:blipFill>
          <a:blip r:embed="rId2"/>
          <a:stretch>
            <a:fillRect/>
          </a:stretch>
        </p:blipFill>
        <p:spPr>
          <a:xfrm>
            <a:off x="838200" y="1852053"/>
            <a:ext cx="10808694" cy="3737586"/>
          </a:xfrm>
        </p:spPr>
      </p:pic>
    </p:spTree>
    <p:extLst>
      <p:ext uri="{BB962C8B-B14F-4D97-AF65-F5344CB8AC3E}">
        <p14:creationId xmlns:p14="http://schemas.microsoft.com/office/powerpoint/2010/main" val="1278605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C78E-0071-F111-39EC-D04704C07C04}"/>
              </a:ext>
            </a:extLst>
          </p:cNvPr>
          <p:cNvSpPr>
            <a:spLocks noGrp="1"/>
          </p:cNvSpPr>
          <p:nvPr>
            <p:ph type="title"/>
          </p:nvPr>
        </p:nvSpPr>
        <p:spPr/>
        <p:txBody>
          <a:bodyPr/>
          <a:lstStyle/>
          <a:p>
            <a:r>
              <a:rPr lang="en-US" dirty="0" err="1"/>
              <a:t>MemCube</a:t>
            </a:r>
            <a:r>
              <a:rPr lang="en-US" dirty="0"/>
              <a:t> Contents</a:t>
            </a:r>
          </a:p>
        </p:txBody>
      </p:sp>
      <p:pic>
        <p:nvPicPr>
          <p:cNvPr id="9" name="Picture 8" descr="A close-up of a white background&#10;&#10;AI-generated content may be incorrect.">
            <a:extLst>
              <a:ext uri="{FF2B5EF4-FFF2-40B4-BE49-F238E27FC236}">
                <a16:creationId xmlns:a16="http://schemas.microsoft.com/office/drawing/2014/main" id="{7940BDC8-5090-1E15-CE33-99D5FB0FEB73}"/>
              </a:ext>
            </a:extLst>
          </p:cNvPr>
          <p:cNvPicPr>
            <a:picLocks noChangeAspect="1"/>
          </p:cNvPicPr>
          <p:nvPr/>
        </p:nvPicPr>
        <p:blipFill>
          <a:blip r:embed="rId2"/>
          <a:stretch>
            <a:fillRect/>
          </a:stretch>
        </p:blipFill>
        <p:spPr>
          <a:xfrm>
            <a:off x="838200" y="2007425"/>
            <a:ext cx="10989296" cy="1974639"/>
          </a:xfrm>
          <a:prstGeom prst="rect">
            <a:avLst/>
          </a:prstGeom>
        </p:spPr>
      </p:pic>
    </p:spTree>
    <p:extLst>
      <p:ext uri="{BB962C8B-B14F-4D97-AF65-F5344CB8AC3E}">
        <p14:creationId xmlns:p14="http://schemas.microsoft.com/office/powerpoint/2010/main" val="3930141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9D65-92BD-B1C9-F92F-F4A49AEBF118}"/>
              </a:ext>
            </a:extLst>
          </p:cNvPr>
          <p:cNvSpPr>
            <a:spLocks noGrp="1"/>
          </p:cNvSpPr>
          <p:nvPr>
            <p:ph type="title"/>
          </p:nvPr>
        </p:nvSpPr>
        <p:spPr/>
        <p:txBody>
          <a:bodyPr>
            <a:normAutofit/>
          </a:bodyPr>
          <a:lstStyle/>
          <a:p>
            <a:r>
              <a:rPr lang="en-US" sz="3600" dirty="0"/>
              <a:t>Various Processing Components across Memory Layers</a:t>
            </a:r>
          </a:p>
        </p:txBody>
      </p:sp>
      <p:pic>
        <p:nvPicPr>
          <p:cNvPr id="5" name="Content Placeholder 4" descr="A table with text on it&#10;&#10;AI-generated content may be incorrect.">
            <a:extLst>
              <a:ext uri="{FF2B5EF4-FFF2-40B4-BE49-F238E27FC236}">
                <a16:creationId xmlns:a16="http://schemas.microsoft.com/office/drawing/2014/main" id="{510384C8-4511-1D6A-5D9B-ECF58C04AA04}"/>
              </a:ext>
            </a:extLst>
          </p:cNvPr>
          <p:cNvPicPr>
            <a:picLocks noGrp="1" noChangeAspect="1"/>
          </p:cNvPicPr>
          <p:nvPr>
            <p:ph idx="1"/>
          </p:nvPr>
        </p:nvPicPr>
        <p:blipFill>
          <a:blip r:embed="rId2"/>
          <a:stretch>
            <a:fillRect/>
          </a:stretch>
        </p:blipFill>
        <p:spPr>
          <a:xfrm>
            <a:off x="1460887" y="1330258"/>
            <a:ext cx="9270226" cy="5162617"/>
          </a:xfrm>
        </p:spPr>
      </p:pic>
    </p:spTree>
    <p:extLst>
      <p:ext uri="{BB962C8B-B14F-4D97-AF65-F5344CB8AC3E}">
        <p14:creationId xmlns:p14="http://schemas.microsoft.com/office/powerpoint/2010/main" val="172390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47F-CD28-D6D4-8F6D-BEF2BFD2B198}"/>
              </a:ext>
            </a:extLst>
          </p:cNvPr>
          <p:cNvSpPr>
            <a:spLocks noGrp="1"/>
          </p:cNvSpPr>
          <p:nvPr>
            <p:ph type="title"/>
          </p:nvPr>
        </p:nvSpPr>
        <p:spPr/>
        <p:txBody>
          <a:bodyPr>
            <a:normAutofit/>
          </a:bodyPr>
          <a:lstStyle/>
          <a:p>
            <a:r>
              <a:rPr lang="en-US" sz="3600" dirty="0"/>
              <a:t>3-layer architecture and memory I/O path for </a:t>
            </a:r>
            <a:r>
              <a:rPr lang="en-US" sz="3600" dirty="0" err="1"/>
              <a:t>MemOS</a:t>
            </a:r>
            <a:endParaRPr lang="en-US" sz="3600" dirty="0"/>
          </a:p>
        </p:txBody>
      </p:sp>
      <p:pic>
        <p:nvPicPr>
          <p:cNvPr id="5" name="Content Placeholder 4" descr="A diagram of a computer&#10;&#10;AI-generated content may be incorrect.">
            <a:extLst>
              <a:ext uri="{FF2B5EF4-FFF2-40B4-BE49-F238E27FC236}">
                <a16:creationId xmlns:a16="http://schemas.microsoft.com/office/drawing/2014/main" id="{B53771E0-6E60-C565-4681-105783F40340}"/>
              </a:ext>
            </a:extLst>
          </p:cNvPr>
          <p:cNvPicPr>
            <a:picLocks noGrp="1" noChangeAspect="1"/>
          </p:cNvPicPr>
          <p:nvPr>
            <p:ph idx="1"/>
          </p:nvPr>
        </p:nvPicPr>
        <p:blipFill>
          <a:blip r:embed="rId2"/>
          <a:stretch>
            <a:fillRect/>
          </a:stretch>
        </p:blipFill>
        <p:spPr>
          <a:xfrm>
            <a:off x="1719364" y="2388675"/>
            <a:ext cx="8753272" cy="4351338"/>
          </a:xfrm>
        </p:spPr>
      </p:pic>
      <p:sp>
        <p:nvSpPr>
          <p:cNvPr id="3" name="Content Placeholder 2">
            <a:extLst>
              <a:ext uri="{FF2B5EF4-FFF2-40B4-BE49-F238E27FC236}">
                <a16:creationId xmlns:a16="http://schemas.microsoft.com/office/drawing/2014/main" id="{5696270C-4AF7-A61F-F705-01AEB86E31A0}"/>
              </a:ext>
            </a:extLst>
          </p:cNvPr>
          <p:cNvSpPr txBox="1">
            <a:spLocks/>
          </p:cNvSpPr>
          <p:nvPr/>
        </p:nvSpPr>
        <p:spPr>
          <a:xfrm>
            <a:off x="838200"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Different Memory Layers have different operations available for memory manipulation</a:t>
            </a:r>
          </a:p>
        </p:txBody>
      </p:sp>
    </p:spTree>
    <p:extLst>
      <p:ext uri="{BB962C8B-B14F-4D97-AF65-F5344CB8AC3E}">
        <p14:creationId xmlns:p14="http://schemas.microsoft.com/office/powerpoint/2010/main" val="4012942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AI-generated content may be incorrect.">
            <a:extLst>
              <a:ext uri="{FF2B5EF4-FFF2-40B4-BE49-F238E27FC236}">
                <a16:creationId xmlns:a16="http://schemas.microsoft.com/office/drawing/2014/main" id="{E0603C5C-7ADA-4785-7864-C8C08CEEB656}"/>
              </a:ext>
            </a:extLst>
          </p:cNvPr>
          <p:cNvPicPr>
            <a:picLocks noGrp="1" noChangeAspect="1"/>
          </p:cNvPicPr>
          <p:nvPr>
            <p:ph idx="1"/>
          </p:nvPr>
        </p:nvPicPr>
        <p:blipFill>
          <a:blip r:embed="rId2"/>
          <a:stretch>
            <a:fillRect/>
          </a:stretch>
        </p:blipFill>
        <p:spPr>
          <a:xfrm>
            <a:off x="1351788" y="365125"/>
            <a:ext cx="9488424" cy="6389297"/>
          </a:xfrm>
        </p:spPr>
      </p:pic>
      <p:sp>
        <p:nvSpPr>
          <p:cNvPr id="2" name="Title 1">
            <a:extLst>
              <a:ext uri="{FF2B5EF4-FFF2-40B4-BE49-F238E27FC236}">
                <a16:creationId xmlns:a16="http://schemas.microsoft.com/office/drawing/2014/main" id="{4292B1D4-D41D-D207-920E-3D5A62117920}"/>
              </a:ext>
            </a:extLst>
          </p:cNvPr>
          <p:cNvSpPr>
            <a:spLocks noGrp="1"/>
          </p:cNvSpPr>
          <p:nvPr>
            <p:ph type="title"/>
          </p:nvPr>
        </p:nvSpPr>
        <p:spPr/>
        <p:txBody>
          <a:bodyPr/>
          <a:lstStyle/>
          <a:p>
            <a:r>
              <a:rPr lang="en-US" dirty="0"/>
              <a:t>Memory</a:t>
            </a:r>
            <a:br>
              <a:rPr lang="en-US" dirty="0"/>
            </a:br>
            <a:r>
              <a:rPr lang="en-US" dirty="0"/>
              <a:t>Lifecycle</a:t>
            </a:r>
          </a:p>
        </p:txBody>
      </p:sp>
    </p:spTree>
    <p:extLst>
      <p:ext uri="{BB962C8B-B14F-4D97-AF65-F5344CB8AC3E}">
        <p14:creationId xmlns:p14="http://schemas.microsoft.com/office/powerpoint/2010/main" val="2618598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382D-1D82-CB35-BD3F-94F9A0216471}"/>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9D11B5EC-0E23-3881-16E2-B7C54CA60EA4}"/>
              </a:ext>
            </a:extLst>
          </p:cNvPr>
          <p:cNvSpPr>
            <a:spLocks noGrp="1"/>
          </p:cNvSpPr>
          <p:nvPr>
            <p:ph idx="1"/>
          </p:nvPr>
        </p:nvSpPr>
        <p:spPr/>
        <p:txBody>
          <a:bodyPr>
            <a:normAutofit fontScale="92500" lnSpcReduction="10000"/>
          </a:bodyPr>
          <a:lstStyle/>
          <a:p>
            <a:r>
              <a:rPr lang="en-US" b="1" dirty="0"/>
              <a:t>Cross-LLM Memory Sharing</a:t>
            </a:r>
            <a:r>
              <a:rPr lang="en-US" dirty="0"/>
              <a:t>: Enable interoperability and module reuse across different foundation models by sharing parametric and activation memories. Standard formats and protocols will be needed.</a:t>
            </a:r>
          </a:p>
          <a:p>
            <a:endParaRPr lang="en-US" dirty="0"/>
          </a:p>
          <a:p>
            <a:r>
              <a:rPr lang="en-US" b="1" dirty="0"/>
              <a:t>Self-Evolving </a:t>
            </a:r>
            <a:r>
              <a:rPr lang="en-US" b="1" dirty="0" err="1"/>
              <a:t>MemBlocks</a:t>
            </a:r>
            <a:r>
              <a:rPr lang="en-US" dirty="0"/>
              <a:t>: Develop memory units capable of self-optimization, reconstruction, and evolution based on usage feedback, reducing the need for manual maintenance and supervision. </a:t>
            </a:r>
          </a:p>
          <a:p>
            <a:endParaRPr lang="en-US" dirty="0"/>
          </a:p>
          <a:p>
            <a:r>
              <a:rPr lang="en-US" b="1" dirty="0"/>
              <a:t>Scalable Memory Marketplace</a:t>
            </a:r>
            <a:r>
              <a:rPr lang="en-US" dirty="0"/>
              <a:t>: Establish decentralized mechanisms for memory exchange, supporting asset-level transactions, collaborative updates, and distributed evolution to foster a sustainable AI ecosystem.</a:t>
            </a:r>
          </a:p>
          <a:p>
            <a:endParaRPr lang="en-US" dirty="0"/>
          </a:p>
          <a:p>
            <a:endParaRPr lang="en-US" dirty="0"/>
          </a:p>
        </p:txBody>
      </p:sp>
    </p:spTree>
    <p:extLst>
      <p:ext uri="{BB962C8B-B14F-4D97-AF65-F5344CB8AC3E}">
        <p14:creationId xmlns:p14="http://schemas.microsoft.com/office/powerpoint/2010/main" val="388429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BB3E-91FF-F945-289E-F103D805CF3E}"/>
              </a:ext>
            </a:extLst>
          </p:cNvPr>
          <p:cNvSpPr>
            <a:spLocks noGrp="1"/>
          </p:cNvSpPr>
          <p:nvPr>
            <p:ph type="title"/>
          </p:nvPr>
        </p:nvSpPr>
        <p:spPr>
          <a:xfrm>
            <a:off x="838200" y="211487"/>
            <a:ext cx="10515600" cy="1325563"/>
          </a:xfrm>
        </p:spPr>
        <p:txBody>
          <a:bodyPr/>
          <a:lstStyle/>
          <a:p>
            <a:r>
              <a:rPr lang="en-US" dirty="0"/>
              <a:t>Conventional Memory in LLMs:</a:t>
            </a:r>
            <a:br>
              <a:rPr lang="en-US" dirty="0"/>
            </a:br>
            <a:r>
              <a:rPr lang="en-US" dirty="0"/>
              <a:t>Retrieval Augmented Generation</a:t>
            </a:r>
          </a:p>
        </p:txBody>
      </p:sp>
      <p:sp>
        <p:nvSpPr>
          <p:cNvPr id="4" name="Rectangle 3">
            <a:extLst>
              <a:ext uri="{FF2B5EF4-FFF2-40B4-BE49-F238E27FC236}">
                <a16:creationId xmlns:a16="http://schemas.microsoft.com/office/drawing/2014/main" id="{9D2E4C5C-7754-5EB1-9C49-76C510222F47}"/>
              </a:ext>
            </a:extLst>
          </p:cNvPr>
          <p:cNvSpPr/>
          <p:nvPr/>
        </p:nvSpPr>
        <p:spPr>
          <a:xfrm>
            <a:off x="2717893" y="4060031"/>
            <a:ext cx="2066945" cy="1732548"/>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 </a:t>
            </a:r>
          </a:p>
          <a:p>
            <a:pPr algn="ctr"/>
            <a:r>
              <a:rPr lang="en-US" dirty="0"/>
              <a:t>(Internal memory</a:t>
            </a:r>
          </a:p>
          <a:p>
            <a:pPr algn="ctr"/>
            <a:r>
              <a:rPr lang="en-US" dirty="0"/>
              <a:t>as parameters)</a:t>
            </a:r>
          </a:p>
        </p:txBody>
      </p:sp>
      <p:pic>
        <p:nvPicPr>
          <p:cNvPr id="6" name="Picture 5">
            <a:extLst>
              <a:ext uri="{FF2B5EF4-FFF2-40B4-BE49-F238E27FC236}">
                <a16:creationId xmlns:a16="http://schemas.microsoft.com/office/drawing/2014/main" id="{3DFF37F0-58F4-A7DE-A1DF-998006D173FC}"/>
              </a:ext>
            </a:extLst>
          </p:cNvPr>
          <p:cNvPicPr>
            <a:picLocks noChangeAspect="1"/>
          </p:cNvPicPr>
          <p:nvPr/>
        </p:nvPicPr>
        <p:blipFill>
          <a:blip r:embed="rId2"/>
          <a:stretch>
            <a:fillRect/>
          </a:stretch>
        </p:blipFill>
        <p:spPr>
          <a:xfrm>
            <a:off x="650948" y="3184609"/>
            <a:ext cx="2066945" cy="2959768"/>
          </a:xfrm>
          <a:prstGeom prst="rect">
            <a:avLst/>
          </a:prstGeom>
        </p:spPr>
      </p:pic>
      <p:sp>
        <p:nvSpPr>
          <p:cNvPr id="7" name="Rectangle 6">
            <a:extLst>
              <a:ext uri="{FF2B5EF4-FFF2-40B4-BE49-F238E27FC236}">
                <a16:creationId xmlns:a16="http://schemas.microsoft.com/office/drawing/2014/main" id="{C41E589C-2067-5645-5B18-D758C997F1C1}"/>
              </a:ext>
            </a:extLst>
          </p:cNvPr>
          <p:cNvSpPr/>
          <p:nvPr/>
        </p:nvSpPr>
        <p:spPr>
          <a:xfrm>
            <a:off x="6330542" y="2806429"/>
            <a:ext cx="2066945" cy="173254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External Database</a:t>
            </a:r>
          </a:p>
          <a:p>
            <a:pPr algn="ctr"/>
            <a:r>
              <a:rPr lang="en-US" dirty="0"/>
              <a:t>(for augmented context)</a:t>
            </a:r>
          </a:p>
        </p:txBody>
      </p:sp>
      <p:pic>
        <p:nvPicPr>
          <p:cNvPr id="9" name="Picture 8" descr="A blue and black outline of a server&#10;&#10;AI-generated content may be incorrect.">
            <a:extLst>
              <a:ext uri="{FF2B5EF4-FFF2-40B4-BE49-F238E27FC236}">
                <a16:creationId xmlns:a16="http://schemas.microsoft.com/office/drawing/2014/main" id="{430D89E9-10A0-6554-8C75-775E958D5748}"/>
              </a:ext>
            </a:extLst>
          </p:cNvPr>
          <p:cNvPicPr>
            <a:picLocks noChangeAspect="1"/>
          </p:cNvPicPr>
          <p:nvPr/>
        </p:nvPicPr>
        <p:blipFill>
          <a:blip r:embed="rId3"/>
          <a:stretch>
            <a:fillRect/>
          </a:stretch>
        </p:blipFill>
        <p:spPr>
          <a:xfrm>
            <a:off x="8510543" y="2370190"/>
            <a:ext cx="2356435" cy="2356435"/>
          </a:xfrm>
          <a:prstGeom prst="rect">
            <a:avLst/>
          </a:prstGeom>
        </p:spPr>
      </p:pic>
      <p:cxnSp>
        <p:nvCxnSpPr>
          <p:cNvPr id="12" name="Straight Arrow Connector 11">
            <a:extLst>
              <a:ext uri="{FF2B5EF4-FFF2-40B4-BE49-F238E27FC236}">
                <a16:creationId xmlns:a16="http://schemas.microsoft.com/office/drawing/2014/main" id="{8BCFD1BB-19B3-9FEC-D525-D8EF8E89414A}"/>
              </a:ext>
            </a:extLst>
          </p:cNvPr>
          <p:cNvCxnSpPr>
            <a:stCxn id="7" idx="1"/>
            <a:endCxn id="4" idx="0"/>
          </p:cNvCxnSpPr>
          <p:nvPr/>
        </p:nvCxnSpPr>
        <p:spPr>
          <a:xfrm flipH="1">
            <a:off x="3751366" y="3672703"/>
            <a:ext cx="2579176" cy="3873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C43EAC2-AAD5-5F13-E05B-233BB5D97C8B}"/>
              </a:ext>
            </a:extLst>
          </p:cNvPr>
          <p:cNvCxnSpPr>
            <a:cxnSpLocks/>
            <a:stCxn id="22" idx="2"/>
            <a:endCxn id="7" idx="0"/>
          </p:cNvCxnSpPr>
          <p:nvPr/>
        </p:nvCxnSpPr>
        <p:spPr>
          <a:xfrm>
            <a:off x="4279561" y="2145898"/>
            <a:ext cx="3084454" cy="660531"/>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34D69B3-ECAF-CF5E-51E0-2F6DBA886F9A}"/>
              </a:ext>
            </a:extLst>
          </p:cNvPr>
          <p:cNvCxnSpPr>
            <a:cxnSpLocks/>
            <a:endCxn id="4" idx="0"/>
          </p:cNvCxnSpPr>
          <p:nvPr/>
        </p:nvCxnSpPr>
        <p:spPr>
          <a:xfrm flipH="1">
            <a:off x="3751366" y="2145898"/>
            <a:ext cx="399175" cy="191413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7B6556A-6318-1063-FE5C-BCA846BEA144}"/>
              </a:ext>
            </a:extLst>
          </p:cNvPr>
          <p:cNvSpPr/>
          <p:nvPr/>
        </p:nvSpPr>
        <p:spPr>
          <a:xfrm>
            <a:off x="3246088" y="1631047"/>
            <a:ext cx="2066945" cy="514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 Query</a:t>
            </a:r>
          </a:p>
        </p:txBody>
      </p:sp>
      <p:sp>
        <p:nvSpPr>
          <p:cNvPr id="27" name="TextBox 26">
            <a:extLst>
              <a:ext uri="{FF2B5EF4-FFF2-40B4-BE49-F238E27FC236}">
                <a16:creationId xmlns:a16="http://schemas.microsoft.com/office/drawing/2014/main" id="{0209D28D-CC3D-1630-B435-67C7C5CBF603}"/>
              </a:ext>
            </a:extLst>
          </p:cNvPr>
          <p:cNvSpPr txBox="1"/>
          <p:nvPr/>
        </p:nvSpPr>
        <p:spPr>
          <a:xfrm rot="21043754">
            <a:off x="4556477" y="3442001"/>
            <a:ext cx="1368131" cy="369332"/>
          </a:xfrm>
          <a:prstGeom prst="rect">
            <a:avLst/>
          </a:prstGeom>
          <a:noFill/>
        </p:spPr>
        <p:txBody>
          <a:bodyPr wrap="none" rtlCol="0">
            <a:spAutoFit/>
          </a:bodyPr>
          <a:lstStyle/>
          <a:p>
            <a:r>
              <a:rPr lang="en-US" dirty="0"/>
              <a:t>top k chunks</a:t>
            </a:r>
          </a:p>
        </p:txBody>
      </p:sp>
      <p:sp>
        <p:nvSpPr>
          <p:cNvPr id="28" name="Rectangle 27">
            <a:extLst>
              <a:ext uri="{FF2B5EF4-FFF2-40B4-BE49-F238E27FC236}">
                <a16:creationId xmlns:a16="http://schemas.microsoft.com/office/drawing/2014/main" id="{1804ABD4-D13E-C424-DEE0-0970686F88EB}"/>
              </a:ext>
            </a:extLst>
          </p:cNvPr>
          <p:cNvSpPr/>
          <p:nvPr/>
        </p:nvSpPr>
        <p:spPr>
          <a:xfrm>
            <a:off x="662406" y="1634448"/>
            <a:ext cx="2066945" cy="514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System Prompt</a:t>
            </a:r>
          </a:p>
        </p:txBody>
      </p:sp>
      <p:cxnSp>
        <p:nvCxnSpPr>
          <p:cNvPr id="29" name="Straight Arrow Connector 28">
            <a:extLst>
              <a:ext uri="{FF2B5EF4-FFF2-40B4-BE49-F238E27FC236}">
                <a16:creationId xmlns:a16="http://schemas.microsoft.com/office/drawing/2014/main" id="{D1671C92-9D91-9613-445A-D26343BEED74}"/>
              </a:ext>
            </a:extLst>
          </p:cNvPr>
          <p:cNvCxnSpPr>
            <a:cxnSpLocks/>
            <a:stCxn id="28" idx="2"/>
            <a:endCxn id="4" idx="0"/>
          </p:cNvCxnSpPr>
          <p:nvPr/>
        </p:nvCxnSpPr>
        <p:spPr>
          <a:xfrm>
            <a:off x="1695879" y="2149299"/>
            <a:ext cx="2055487" cy="191073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0494D03-FBE9-420F-A694-42E882D3D71A}"/>
              </a:ext>
            </a:extLst>
          </p:cNvPr>
          <p:cNvCxnSpPr>
            <a:cxnSpLocks/>
            <a:stCxn id="4" idx="2"/>
          </p:cNvCxnSpPr>
          <p:nvPr/>
        </p:nvCxnSpPr>
        <p:spPr>
          <a:xfrm flipH="1">
            <a:off x="3751365" y="5792579"/>
            <a:ext cx="1" cy="37937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3DF5506-630F-862C-35B0-A967A06C42D5}"/>
              </a:ext>
            </a:extLst>
          </p:cNvPr>
          <p:cNvSpPr txBox="1"/>
          <p:nvPr/>
        </p:nvSpPr>
        <p:spPr>
          <a:xfrm>
            <a:off x="2843039" y="6175721"/>
            <a:ext cx="1816651" cy="369332"/>
          </a:xfrm>
          <a:prstGeom prst="rect">
            <a:avLst/>
          </a:prstGeom>
          <a:noFill/>
        </p:spPr>
        <p:txBody>
          <a:bodyPr wrap="none" rtlCol="0">
            <a:spAutoFit/>
          </a:bodyPr>
          <a:lstStyle/>
          <a:p>
            <a:r>
              <a:rPr lang="en-US" dirty="0"/>
              <a:t>Response to User</a:t>
            </a:r>
          </a:p>
        </p:txBody>
      </p:sp>
      <p:sp>
        <p:nvSpPr>
          <p:cNvPr id="36" name="Content Placeholder 2">
            <a:extLst>
              <a:ext uri="{FF2B5EF4-FFF2-40B4-BE49-F238E27FC236}">
                <a16:creationId xmlns:a16="http://schemas.microsoft.com/office/drawing/2014/main" id="{9398A0AF-9D63-8FDE-DE5F-0B9222B4B245}"/>
              </a:ext>
            </a:extLst>
          </p:cNvPr>
          <p:cNvSpPr txBox="1">
            <a:spLocks/>
          </p:cNvSpPr>
          <p:nvPr/>
        </p:nvSpPr>
        <p:spPr>
          <a:xfrm>
            <a:off x="6528969" y="4914274"/>
            <a:ext cx="5440287" cy="132556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Pre-training memory is in LLM model parameters</a:t>
            </a:r>
          </a:p>
          <a:p>
            <a:endParaRPr lang="en-US" dirty="0"/>
          </a:p>
          <a:p>
            <a:r>
              <a:rPr lang="en-US" dirty="0"/>
              <a:t>Inference time memory is in database</a:t>
            </a:r>
          </a:p>
        </p:txBody>
      </p:sp>
    </p:spTree>
    <p:extLst>
      <p:ext uri="{BB962C8B-B14F-4D97-AF65-F5344CB8AC3E}">
        <p14:creationId xmlns:p14="http://schemas.microsoft.com/office/powerpoint/2010/main" val="4154504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D000-9A1B-2664-68CF-6FE9D7D4A25C}"/>
              </a:ext>
            </a:extLst>
          </p:cNvPr>
          <p:cNvSpPr>
            <a:spLocks noGrp="1"/>
          </p:cNvSpPr>
          <p:nvPr>
            <p:ph type="title"/>
          </p:nvPr>
        </p:nvSpPr>
        <p:spPr/>
        <p:txBody>
          <a:bodyPr/>
          <a:lstStyle/>
          <a:p>
            <a:r>
              <a:rPr lang="en-US" dirty="0"/>
              <a:t>My thoughts: Curse of Memory</a:t>
            </a:r>
          </a:p>
        </p:txBody>
      </p:sp>
      <p:sp>
        <p:nvSpPr>
          <p:cNvPr id="3" name="Content Placeholder 2">
            <a:extLst>
              <a:ext uri="{FF2B5EF4-FFF2-40B4-BE49-F238E27FC236}">
                <a16:creationId xmlns:a16="http://schemas.microsoft.com/office/drawing/2014/main" id="{C53572F0-227A-7AA7-F0B9-C7E3329B5882}"/>
              </a:ext>
            </a:extLst>
          </p:cNvPr>
          <p:cNvSpPr>
            <a:spLocks noGrp="1"/>
          </p:cNvSpPr>
          <p:nvPr>
            <p:ph idx="1"/>
          </p:nvPr>
        </p:nvSpPr>
        <p:spPr/>
        <p:txBody>
          <a:bodyPr/>
          <a:lstStyle/>
          <a:p>
            <a:r>
              <a:rPr lang="en-US" dirty="0"/>
              <a:t>Using prior memory can cause agents to keep selecting previous actions, which may not be ideal if the environment has changed</a:t>
            </a:r>
          </a:p>
          <a:p>
            <a:endParaRPr lang="en-US" dirty="0"/>
          </a:p>
          <a:p>
            <a:r>
              <a:rPr lang="en-US" dirty="0"/>
              <a:t>There should be a way to break out of a negative cycle via future simulation or expert knowledge from others</a:t>
            </a:r>
          </a:p>
          <a:p>
            <a:endParaRPr lang="en-US" dirty="0"/>
          </a:p>
          <a:p>
            <a:r>
              <a:rPr lang="en-US" dirty="0"/>
              <a:t>Blindly relying on memory alone to make decisions may not be ideal</a:t>
            </a:r>
          </a:p>
        </p:txBody>
      </p:sp>
    </p:spTree>
    <p:extLst>
      <p:ext uri="{BB962C8B-B14F-4D97-AF65-F5344CB8AC3E}">
        <p14:creationId xmlns:p14="http://schemas.microsoft.com/office/powerpoint/2010/main" val="440484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63EE-C724-6A54-3CC8-3E610B78F172}"/>
              </a:ext>
            </a:extLst>
          </p:cNvPr>
          <p:cNvSpPr>
            <a:spLocks noGrp="1"/>
          </p:cNvSpPr>
          <p:nvPr>
            <p:ph type="title"/>
          </p:nvPr>
        </p:nvSpPr>
        <p:spPr/>
        <p:txBody>
          <a:bodyPr/>
          <a:lstStyle/>
          <a:p>
            <a:r>
              <a:rPr lang="en-US" dirty="0"/>
              <a:t>Question to Ponder</a:t>
            </a:r>
          </a:p>
        </p:txBody>
      </p:sp>
      <p:sp>
        <p:nvSpPr>
          <p:cNvPr id="3" name="Content Placeholder 2">
            <a:extLst>
              <a:ext uri="{FF2B5EF4-FFF2-40B4-BE49-F238E27FC236}">
                <a16:creationId xmlns:a16="http://schemas.microsoft.com/office/drawing/2014/main" id="{C5090D19-5F9A-2A7C-C942-95F9D1C15D64}"/>
              </a:ext>
            </a:extLst>
          </p:cNvPr>
          <p:cNvSpPr>
            <a:spLocks noGrp="1"/>
          </p:cNvSpPr>
          <p:nvPr>
            <p:ph idx="1"/>
          </p:nvPr>
        </p:nvSpPr>
        <p:spPr/>
        <p:txBody>
          <a:bodyPr>
            <a:normAutofit fontScale="92500" lnSpcReduction="20000"/>
          </a:bodyPr>
          <a:lstStyle/>
          <a:p>
            <a:r>
              <a:rPr lang="en-US" dirty="0"/>
              <a:t>Can we do the same as what </a:t>
            </a:r>
            <a:r>
              <a:rPr lang="en-US" dirty="0" err="1"/>
              <a:t>MemOS</a:t>
            </a:r>
            <a:r>
              <a:rPr lang="en-US" dirty="0"/>
              <a:t> is proposing using memory tools given to an agent to selectively forget, compress, and store important memory?</a:t>
            </a:r>
          </a:p>
          <a:p>
            <a:endParaRPr lang="en-US" dirty="0"/>
          </a:p>
          <a:p>
            <a:r>
              <a:rPr lang="en-US" dirty="0"/>
              <a:t>Could a unifying OS framework for memory be too bloated for most basic use cases? Would a task-specific memory be better and more efficient?</a:t>
            </a:r>
          </a:p>
          <a:p>
            <a:endParaRPr lang="en-US" dirty="0"/>
          </a:p>
          <a:p>
            <a:r>
              <a:rPr lang="en-US" dirty="0"/>
              <a:t>How can we implement </a:t>
            </a:r>
            <a:r>
              <a:rPr lang="en-US" dirty="0" err="1"/>
              <a:t>MemOS</a:t>
            </a:r>
            <a:r>
              <a:rPr lang="en-US" dirty="0"/>
              <a:t> with any LLM, including closed-sourced LLMs?</a:t>
            </a:r>
          </a:p>
          <a:p>
            <a:endParaRPr lang="en-US" dirty="0"/>
          </a:p>
          <a:p>
            <a:r>
              <a:rPr lang="en-US" dirty="0"/>
              <a:t>How can memory be shared across agents/models with different pre-training parameters?</a:t>
            </a:r>
          </a:p>
        </p:txBody>
      </p:sp>
    </p:spTree>
    <p:extLst>
      <p:ext uri="{BB962C8B-B14F-4D97-AF65-F5344CB8AC3E}">
        <p14:creationId xmlns:p14="http://schemas.microsoft.com/office/powerpoint/2010/main" val="3941386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42BF-7524-9ECE-7851-2EE0E484F0C4}"/>
              </a:ext>
            </a:extLst>
          </p:cNvPr>
          <p:cNvSpPr>
            <a:spLocks noGrp="1"/>
          </p:cNvSpPr>
          <p:nvPr>
            <p:ph type="title"/>
          </p:nvPr>
        </p:nvSpPr>
        <p:spPr/>
        <p:txBody>
          <a:bodyPr/>
          <a:lstStyle/>
          <a:p>
            <a:r>
              <a:rPr lang="en-US" dirty="0"/>
              <a:t>Test Table</a:t>
            </a:r>
          </a:p>
        </p:txBody>
      </p:sp>
      <p:graphicFrame>
        <p:nvGraphicFramePr>
          <p:cNvPr id="4" name="Content Placeholder 3">
            <a:extLst>
              <a:ext uri="{FF2B5EF4-FFF2-40B4-BE49-F238E27FC236}">
                <a16:creationId xmlns:a16="http://schemas.microsoft.com/office/drawing/2014/main" id="{ABF1D160-7DE6-C9D8-857A-058DC10B4316}"/>
              </a:ext>
            </a:extLst>
          </p:cNvPr>
          <p:cNvGraphicFramePr>
            <a:graphicFrameLocks noGrp="1"/>
          </p:cNvGraphicFramePr>
          <p:nvPr>
            <p:ph idx="1"/>
            <p:extLst>
              <p:ext uri="{D42A27DB-BD31-4B8C-83A1-F6EECF244321}">
                <p14:modId xmlns:p14="http://schemas.microsoft.com/office/powerpoint/2010/main" val="1100988722"/>
              </p:ext>
            </p:extLst>
          </p:nvPr>
        </p:nvGraphicFramePr>
        <p:xfrm>
          <a:off x="838200" y="1825625"/>
          <a:ext cx="10515600" cy="395385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990848751"/>
                    </a:ext>
                  </a:extLst>
                </a:gridCol>
                <a:gridCol w="5257800">
                  <a:extLst>
                    <a:ext uri="{9D8B030D-6E8A-4147-A177-3AD203B41FA5}">
                      <a16:colId xmlns:a16="http://schemas.microsoft.com/office/drawing/2014/main" val="460395373"/>
                    </a:ext>
                  </a:extLst>
                </a:gridCol>
              </a:tblGrid>
              <a:tr h="1976926">
                <a:tc>
                  <a:txBody>
                    <a:bodyPr/>
                    <a:lstStyle/>
                    <a:p>
                      <a:r>
                        <a:rPr lang="en-US" dirty="0"/>
                        <a:t>Example Content</a:t>
                      </a:r>
                    </a:p>
                  </a:txBody>
                  <a:tcPr/>
                </a:tc>
                <a:tc>
                  <a:txBody>
                    <a:bodyPr/>
                    <a:lstStyle/>
                    <a:p>
                      <a:r>
                        <a:rPr lang="en-US" dirty="0"/>
                        <a:t>Example Value</a:t>
                      </a:r>
                    </a:p>
                  </a:txBody>
                  <a:tcPr/>
                </a:tc>
                <a:extLst>
                  <a:ext uri="{0D108BD9-81ED-4DB2-BD59-A6C34878D82A}">
                    <a16:rowId xmlns:a16="http://schemas.microsoft.com/office/drawing/2014/main" val="4177875318"/>
                  </a:ext>
                </a:extLst>
              </a:tr>
              <a:tr h="1976926">
                <a:tc>
                  <a:txBody>
                    <a:bodyPr/>
                    <a:lstStyle/>
                    <a:p>
                      <a:r>
                        <a:rPr lang="en-US" dirty="0"/>
                        <a:t>Good day</a:t>
                      </a:r>
                    </a:p>
                  </a:txBody>
                  <a:tcPr/>
                </a:tc>
                <a:tc>
                  <a:txBody>
                    <a:bodyPr/>
                    <a:lstStyle/>
                    <a:p>
                      <a:r>
                        <a:rPr lang="en-US" dirty="0"/>
                        <a:t>Good night</a:t>
                      </a:r>
                    </a:p>
                  </a:txBody>
                  <a:tcPr/>
                </a:tc>
                <a:extLst>
                  <a:ext uri="{0D108BD9-81ED-4DB2-BD59-A6C34878D82A}">
                    <a16:rowId xmlns:a16="http://schemas.microsoft.com/office/drawing/2014/main" val="580378552"/>
                  </a:ext>
                </a:extLst>
              </a:tr>
            </a:tbl>
          </a:graphicData>
        </a:graphic>
      </p:graphicFrame>
    </p:spTree>
    <p:extLst>
      <p:ext uri="{BB962C8B-B14F-4D97-AF65-F5344CB8AC3E}">
        <p14:creationId xmlns:p14="http://schemas.microsoft.com/office/powerpoint/2010/main" val="908372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47D2-94EE-C9B3-A690-F6A5493E4876}"/>
              </a:ext>
            </a:extLst>
          </p:cNvPr>
          <p:cNvSpPr>
            <a:spLocks noGrp="1"/>
          </p:cNvSpPr>
          <p:nvPr>
            <p:ph type="title"/>
          </p:nvPr>
        </p:nvSpPr>
        <p:spPr/>
        <p:txBody>
          <a:bodyPr/>
          <a:lstStyle/>
          <a:p>
            <a:r>
              <a:rPr lang="en-US" dirty="0"/>
              <a:t>How it fits with Universal Filter</a:t>
            </a:r>
          </a:p>
        </p:txBody>
      </p:sp>
      <p:sp>
        <p:nvSpPr>
          <p:cNvPr id="3" name="Text Placeholder 2">
            <a:extLst>
              <a:ext uri="{FF2B5EF4-FFF2-40B4-BE49-F238E27FC236}">
                <a16:creationId xmlns:a16="http://schemas.microsoft.com/office/drawing/2014/main" id="{AAC973B4-1404-A601-8CEC-6C799B38D27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53234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2537B-2F31-46C4-E223-6627CA6E250B}"/>
              </a:ext>
            </a:extLst>
          </p:cNvPr>
          <p:cNvSpPr>
            <a:spLocks noGrp="1"/>
          </p:cNvSpPr>
          <p:nvPr>
            <p:ph type="title"/>
          </p:nvPr>
        </p:nvSpPr>
        <p:spPr/>
        <p:txBody>
          <a:bodyPr/>
          <a:lstStyle/>
          <a:p>
            <a:r>
              <a:rPr lang="en-US" dirty="0"/>
              <a:t>Increasing knowledge via Query with Filter</a:t>
            </a:r>
          </a:p>
        </p:txBody>
      </p:sp>
      <p:sp>
        <p:nvSpPr>
          <p:cNvPr id="4" name="Oval 3">
            <a:extLst>
              <a:ext uri="{FF2B5EF4-FFF2-40B4-BE49-F238E27FC236}">
                <a16:creationId xmlns:a16="http://schemas.microsoft.com/office/drawing/2014/main" id="{6E88E7DD-BF0C-A6F6-3064-7F328B423A7C}"/>
              </a:ext>
            </a:extLst>
          </p:cNvPr>
          <p:cNvSpPr/>
          <p:nvPr/>
        </p:nvSpPr>
        <p:spPr>
          <a:xfrm>
            <a:off x="1470991" y="1802296"/>
            <a:ext cx="3710609" cy="40021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Experienced Events</a:t>
            </a:r>
          </a:p>
          <a:p>
            <a:pPr algn="ctr"/>
            <a:endParaRPr lang="en-US" sz="3200" dirty="0"/>
          </a:p>
          <a:p>
            <a:pPr algn="ctr"/>
            <a:r>
              <a:rPr lang="en-US" sz="3200" dirty="0"/>
              <a:t>(through individual</a:t>
            </a:r>
          </a:p>
          <a:p>
            <a:pPr algn="ctr"/>
            <a:r>
              <a:rPr lang="en-US" sz="3200" dirty="0"/>
              <a:t>filters)</a:t>
            </a:r>
          </a:p>
        </p:txBody>
      </p:sp>
      <p:sp>
        <p:nvSpPr>
          <p:cNvPr id="5" name="Oval 4">
            <a:extLst>
              <a:ext uri="{FF2B5EF4-FFF2-40B4-BE49-F238E27FC236}">
                <a16:creationId xmlns:a16="http://schemas.microsoft.com/office/drawing/2014/main" id="{94CFB78C-CB2D-5895-B912-E325260C663D}"/>
              </a:ext>
            </a:extLst>
          </p:cNvPr>
          <p:cNvSpPr/>
          <p:nvPr/>
        </p:nvSpPr>
        <p:spPr>
          <a:xfrm>
            <a:off x="7268817" y="1802296"/>
            <a:ext cx="3710609" cy="3909391"/>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Knowledge / Memory</a:t>
            </a:r>
          </a:p>
        </p:txBody>
      </p:sp>
      <p:cxnSp>
        <p:nvCxnSpPr>
          <p:cNvPr id="7" name="Straight Arrow Connector 6">
            <a:extLst>
              <a:ext uri="{FF2B5EF4-FFF2-40B4-BE49-F238E27FC236}">
                <a16:creationId xmlns:a16="http://schemas.microsoft.com/office/drawing/2014/main" id="{38C08C87-AD7A-C01A-F01D-DCF93F85750B}"/>
              </a:ext>
            </a:extLst>
          </p:cNvPr>
          <p:cNvCxnSpPr>
            <a:cxnSpLocks/>
            <a:endCxn id="5" idx="2"/>
          </p:cNvCxnSpPr>
          <p:nvPr/>
        </p:nvCxnSpPr>
        <p:spPr>
          <a:xfrm>
            <a:off x="5214730" y="3750365"/>
            <a:ext cx="2054087" cy="66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BCD6296-F43D-6D44-43A9-A02858E10B20}"/>
              </a:ext>
            </a:extLst>
          </p:cNvPr>
          <p:cNvSpPr txBox="1"/>
          <p:nvPr/>
        </p:nvSpPr>
        <p:spPr>
          <a:xfrm>
            <a:off x="5437698" y="3104034"/>
            <a:ext cx="1641283" cy="646331"/>
          </a:xfrm>
          <a:prstGeom prst="rect">
            <a:avLst/>
          </a:prstGeom>
          <a:noFill/>
        </p:spPr>
        <p:txBody>
          <a:bodyPr wrap="none" rtlCol="0">
            <a:spAutoFit/>
          </a:bodyPr>
          <a:lstStyle/>
          <a:p>
            <a:pPr algn="ctr"/>
            <a:r>
              <a:rPr lang="en-US" dirty="0"/>
              <a:t>Reflection</a:t>
            </a:r>
          </a:p>
          <a:p>
            <a:pPr algn="ctr"/>
            <a:r>
              <a:rPr lang="en-US" dirty="0"/>
              <a:t>+ Consolidation</a:t>
            </a:r>
          </a:p>
        </p:txBody>
      </p:sp>
      <p:cxnSp>
        <p:nvCxnSpPr>
          <p:cNvPr id="11" name="Straight Arrow Connector 10">
            <a:extLst>
              <a:ext uri="{FF2B5EF4-FFF2-40B4-BE49-F238E27FC236}">
                <a16:creationId xmlns:a16="http://schemas.microsoft.com/office/drawing/2014/main" id="{2697E0DF-94A9-5F97-27A3-13B5433DC11A}"/>
              </a:ext>
            </a:extLst>
          </p:cNvPr>
          <p:cNvCxnSpPr>
            <a:cxnSpLocks/>
          </p:cNvCxnSpPr>
          <p:nvPr/>
        </p:nvCxnSpPr>
        <p:spPr>
          <a:xfrm flipH="1">
            <a:off x="5181600" y="4041913"/>
            <a:ext cx="20872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61FA6CB-E77D-8FA7-ADED-EFA444680924}"/>
              </a:ext>
            </a:extLst>
          </p:cNvPr>
          <p:cNvSpPr txBox="1"/>
          <p:nvPr/>
        </p:nvSpPr>
        <p:spPr>
          <a:xfrm>
            <a:off x="5486848" y="4077636"/>
            <a:ext cx="1694631" cy="369332"/>
          </a:xfrm>
          <a:prstGeom prst="rect">
            <a:avLst/>
          </a:prstGeom>
          <a:noFill/>
        </p:spPr>
        <p:txBody>
          <a:bodyPr wrap="none" rtlCol="0">
            <a:spAutoFit/>
          </a:bodyPr>
          <a:lstStyle/>
          <a:p>
            <a:pPr algn="ctr"/>
            <a:r>
              <a:rPr lang="en-US" dirty="0"/>
              <a:t>Expanded filters</a:t>
            </a:r>
          </a:p>
        </p:txBody>
      </p:sp>
      <p:sp>
        <p:nvSpPr>
          <p:cNvPr id="6" name="TextBox 5">
            <a:extLst>
              <a:ext uri="{FF2B5EF4-FFF2-40B4-BE49-F238E27FC236}">
                <a16:creationId xmlns:a16="http://schemas.microsoft.com/office/drawing/2014/main" id="{C44C5388-9A04-D0B8-B394-62C016DB9482}"/>
              </a:ext>
            </a:extLst>
          </p:cNvPr>
          <p:cNvSpPr txBox="1"/>
          <p:nvPr/>
        </p:nvSpPr>
        <p:spPr>
          <a:xfrm>
            <a:off x="7078981" y="6281531"/>
            <a:ext cx="6100010" cy="369332"/>
          </a:xfrm>
          <a:prstGeom prst="rect">
            <a:avLst/>
          </a:prstGeom>
          <a:noFill/>
        </p:spPr>
        <p:txBody>
          <a:bodyPr wrap="square">
            <a:spAutoFit/>
          </a:bodyPr>
          <a:lstStyle/>
          <a:p>
            <a:r>
              <a:rPr lang="en-US" dirty="0">
                <a:hlinkClick r:id="rId3"/>
              </a:rPr>
              <a:t>https://www.youtube.com/watch?v=dW3Ic6QbkjA</a:t>
            </a:r>
            <a:endParaRPr lang="en-US" dirty="0"/>
          </a:p>
        </p:txBody>
      </p:sp>
    </p:spTree>
    <p:extLst>
      <p:ext uri="{BB962C8B-B14F-4D97-AF65-F5344CB8AC3E}">
        <p14:creationId xmlns:p14="http://schemas.microsoft.com/office/powerpoint/2010/main" val="526362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82A3-DCF8-1A66-CBD1-8BB05071DFC7}"/>
              </a:ext>
            </a:extLst>
          </p:cNvPr>
          <p:cNvSpPr>
            <a:spLocks noGrp="1"/>
          </p:cNvSpPr>
          <p:nvPr>
            <p:ph type="title"/>
          </p:nvPr>
        </p:nvSpPr>
        <p:spPr/>
        <p:txBody>
          <a:bodyPr/>
          <a:lstStyle/>
          <a:p>
            <a:r>
              <a:rPr lang="en-US" dirty="0"/>
              <a:t>Universal Filter</a:t>
            </a:r>
          </a:p>
        </p:txBody>
      </p:sp>
      <p:sp>
        <p:nvSpPr>
          <p:cNvPr id="3" name="Content Placeholder 2">
            <a:extLst>
              <a:ext uri="{FF2B5EF4-FFF2-40B4-BE49-F238E27FC236}">
                <a16:creationId xmlns:a16="http://schemas.microsoft.com/office/drawing/2014/main" id="{4872F56C-4583-6C37-9781-E446546FFD29}"/>
              </a:ext>
            </a:extLst>
          </p:cNvPr>
          <p:cNvSpPr>
            <a:spLocks noGrp="1"/>
          </p:cNvSpPr>
          <p:nvPr>
            <p:ph idx="1"/>
          </p:nvPr>
        </p:nvSpPr>
        <p:spPr/>
        <p:txBody>
          <a:bodyPr/>
          <a:lstStyle/>
          <a:p>
            <a:r>
              <a:rPr lang="en-US" dirty="0" err="1"/>
              <a:t>MemOS</a:t>
            </a:r>
            <a:r>
              <a:rPr lang="en-US" dirty="0"/>
              <a:t> can be the database in which the query is sent to return an answer</a:t>
            </a:r>
          </a:p>
          <a:p>
            <a:endParaRPr lang="en-US" dirty="0"/>
          </a:p>
          <a:p>
            <a:r>
              <a:rPr lang="en-US" dirty="0"/>
              <a:t>The reflection/consolidation portion of Universal Filter can be stored inside </a:t>
            </a:r>
            <a:r>
              <a:rPr lang="en-US" dirty="0" err="1"/>
              <a:t>MemOS</a:t>
            </a:r>
            <a:r>
              <a:rPr lang="en-US" dirty="0"/>
              <a:t> architecture</a:t>
            </a:r>
          </a:p>
        </p:txBody>
      </p:sp>
    </p:spTree>
    <p:extLst>
      <p:ext uri="{BB962C8B-B14F-4D97-AF65-F5344CB8AC3E}">
        <p14:creationId xmlns:p14="http://schemas.microsoft.com/office/powerpoint/2010/main" val="351664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D96D-4B18-974D-901E-01B759632063}"/>
              </a:ext>
            </a:extLst>
          </p:cNvPr>
          <p:cNvSpPr>
            <a:spLocks noGrp="1"/>
          </p:cNvSpPr>
          <p:nvPr>
            <p:ph type="title"/>
          </p:nvPr>
        </p:nvSpPr>
        <p:spPr/>
        <p:txBody>
          <a:bodyPr/>
          <a:lstStyle/>
          <a:p>
            <a:r>
              <a:rPr lang="en-US" dirty="0"/>
              <a:t>LLM Knowledge Structure</a:t>
            </a:r>
          </a:p>
        </p:txBody>
      </p:sp>
      <p:pic>
        <p:nvPicPr>
          <p:cNvPr id="5" name="Content Placeholder 4" descr="A diagram of a diagram&#10;&#10;AI-generated content may be incorrect.">
            <a:extLst>
              <a:ext uri="{FF2B5EF4-FFF2-40B4-BE49-F238E27FC236}">
                <a16:creationId xmlns:a16="http://schemas.microsoft.com/office/drawing/2014/main" id="{CBC1076F-F2FB-AF27-B888-44B946F9EF89}"/>
              </a:ext>
            </a:extLst>
          </p:cNvPr>
          <p:cNvPicPr>
            <a:picLocks noGrp="1" noChangeAspect="1"/>
          </p:cNvPicPr>
          <p:nvPr>
            <p:ph idx="1"/>
          </p:nvPr>
        </p:nvPicPr>
        <p:blipFill>
          <a:blip r:embed="rId2"/>
          <a:stretch>
            <a:fillRect/>
          </a:stretch>
        </p:blipFill>
        <p:spPr>
          <a:xfrm>
            <a:off x="518623" y="1663698"/>
            <a:ext cx="6010347" cy="4704688"/>
          </a:xfrm>
        </p:spPr>
      </p:pic>
      <p:sp>
        <p:nvSpPr>
          <p:cNvPr id="7" name="TextBox 6">
            <a:extLst>
              <a:ext uri="{FF2B5EF4-FFF2-40B4-BE49-F238E27FC236}">
                <a16:creationId xmlns:a16="http://schemas.microsoft.com/office/drawing/2014/main" id="{D81C3E75-1D3B-D2F6-EE82-5122EFEC22ED}"/>
              </a:ext>
            </a:extLst>
          </p:cNvPr>
          <p:cNvSpPr txBox="1"/>
          <p:nvPr/>
        </p:nvSpPr>
        <p:spPr>
          <a:xfrm>
            <a:off x="4995981" y="6311900"/>
            <a:ext cx="6869883" cy="369332"/>
          </a:xfrm>
          <a:prstGeom prst="rect">
            <a:avLst/>
          </a:prstGeom>
          <a:noFill/>
        </p:spPr>
        <p:txBody>
          <a:bodyPr wrap="square">
            <a:spAutoFit/>
          </a:bodyPr>
          <a:lstStyle/>
          <a:p>
            <a:r>
              <a:rPr lang="en-US" dirty="0"/>
              <a:t>Memory</a:t>
            </a:r>
            <a:r>
              <a:rPr lang="en-US" baseline="30000" dirty="0"/>
              <a:t>3</a:t>
            </a:r>
            <a:r>
              <a:rPr lang="en-US" dirty="0"/>
              <a:t> : Language modeling with explicit memory. Yang et al. 2024.</a:t>
            </a:r>
          </a:p>
        </p:txBody>
      </p:sp>
      <p:sp>
        <p:nvSpPr>
          <p:cNvPr id="8" name="Content Placeholder 2">
            <a:extLst>
              <a:ext uri="{FF2B5EF4-FFF2-40B4-BE49-F238E27FC236}">
                <a16:creationId xmlns:a16="http://schemas.microsoft.com/office/drawing/2014/main" id="{EB760364-1C67-0F6E-9DBA-F7904E99AAE3}"/>
              </a:ext>
            </a:extLst>
          </p:cNvPr>
          <p:cNvSpPr txBox="1">
            <a:spLocks/>
          </p:cNvSpPr>
          <p:nvPr/>
        </p:nvSpPr>
        <p:spPr>
          <a:xfrm>
            <a:off x="6528970" y="1825625"/>
            <a:ext cx="482483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Most memory are already ”hard-coded” into parameters of LLM</a:t>
            </a:r>
          </a:p>
          <a:p>
            <a:endParaRPr lang="en-US" dirty="0"/>
          </a:p>
          <a:p>
            <a:r>
              <a:rPr lang="en-US" dirty="0"/>
              <a:t>Little or no learning of external memory information</a:t>
            </a:r>
          </a:p>
        </p:txBody>
      </p:sp>
      <p:sp>
        <p:nvSpPr>
          <p:cNvPr id="3" name="Rectangle 2">
            <a:extLst>
              <a:ext uri="{FF2B5EF4-FFF2-40B4-BE49-F238E27FC236}">
                <a16:creationId xmlns:a16="http://schemas.microsoft.com/office/drawing/2014/main" id="{38D2D241-3189-661A-A9BD-FE3F33738B82}"/>
              </a:ext>
            </a:extLst>
          </p:cNvPr>
          <p:cNvSpPr/>
          <p:nvPr/>
        </p:nvSpPr>
        <p:spPr>
          <a:xfrm>
            <a:off x="3265279" y="5380140"/>
            <a:ext cx="2604579" cy="9144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Note: Explicit Memory is Activation Memory in </a:t>
            </a:r>
            <a:r>
              <a:rPr lang="en-US" dirty="0" err="1"/>
              <a:t>MemOS</a:t>
            </a:r>
            <a:endParaRPr lang="en-US" dirty="0"/>
          </a:p>
        </p:txBody>
      </p:sp>
    </p:spTree>
    <p:extLst>
      <p:ext uri="{BB962C8B-B14F-4D97-AF65-F5344CB8AC3E}">
        <p14:creationId xmlns:p14="http://schemas.microsoft.com/office/powerpoint/2010/main" val="43402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43F4-77BD-A4BE-6233-E91B47763896}"/>
              </a:ext>
            </a:extLst>
          </p:cNvPr>
          <p:cNvSpPr>
            <a:spLocks noGrp="1"/>
          </p:cNvSpPr>
          <p:nvPr>
            <p:ph type="title"/>
          </p:nvPr>
        </p:nvSpPr>
        <p:spPr/>
        <p:txBody>
          <a:bodyPr/>
          <a:lstStyle/>
          <a:p>
            <a:r>
              <a:rPr lang="en-US" dirty="0"/>
              <a:t>Explicit Memory and how humans learn</a:t>
            </a:r>
          </a:p>
        </p:txBody>
      </p:sp>
      <p:sp>
        <p:nvSpPr>
          <p:cNvPr id="3" name="Content Placeholder 2">
            <a:extLst>
              <a:ext uri="{FF2B5EF4-FFF2-40B4-BE49-F238E27FC236}">
                <a16:creationId xmlns:a16="http://schemas.microsoft.com/office/drawing/2014/main" id="{B8C57CF4-5881-1809-14E4-21432E918AF5}"/>
              </a:ext>
            </a:extLst>
          </p:cNvPr>
          <p:cNvSpPr>
            <a:spLocks noGrp="1"/>
          </p:cNvSpPr>
          <p:nvPr>
            <p:ph idx="1"/>
          </p:nvPr>
        </p:nvSpPr>
        <p:spPr>
          <a:xfrm>
            <a:off x="838200" y="1825625"/>
            <a:ext cx="10725443" cy="4351338"/>
          </a:xfrm>
        </p:spPr>
        <p:txBody>
          <a:bodyPr>
            <a:normAutofit/>
          </a:bodyPr>
          <a:lstStyle/>
          <a:p>
            <a:r>
              <a:rPr lang="en-US" dirty="0"/>
              <a:t>Plain LLMs to patients with impaired explicit memory, e.g. due to injury to the medial temporal lobe. These patients are largely unable to learn semantic knowledge (usually stored as explicit memory), but can acquire sensorimotor skills through repetitive priming (stored as implicit memories)</a:t>
            </a:r>
          </a:p>
          <a:p>
            <a:endParaRPr lang="en-US" dirty="0"/>
          </a:p>
          <a:p>
            <a:r>
              <a:rPr lang="en-US" dirty="0"/>
              <a:t>Thus, one may hypothesize that due to </a:t>
            </a:r>
            <a:r>
              <a:rPr lang="en-US" b="1" dirty="0"/>
              <a:t>the lack of explicit memory</a:t>
            </a:r>
            <a:r>
              <a:rPr lang="en-US" dirty="0"/>
              <a:t>, the </a:t>
            </a:r>
            <a:r>
              <a:rPr lang="en-US" b="1" dirty="0"/>
              <a:t>training of plain LLMs is as inefficient </a:t>
            </a:r>
            <a:r>
              <a:rPr lang="en-US" dirty="0"/>
              <a:t>as repetitive priming, and thus has ample room for improvement. </a:t>
            </a:r>
          </a:p>
        </p:txBody>
      </p:sp>
      <p:sp>
        <p:nvSpPr>
          <p:cNvPr id="4" name="TextBox 3">
            <a:extLst>
              <a:ext uri="{FF2B5EF4-FFF2-40B4-BE49-F238E27FC236}">
                <a16:creationId xmlns:a16="http://schemas.microsoft.com/office/drawing/2014/main" id="{2BDA77D8-6908-B537-F340-6486EFAE4400}"/>
              </a:ext>
            </a:extLst>
          </p:cNvPr>
          <p:cNvSpPr txBox="1"/>
          <p:nvPr/>
        </p:nvSpPr>
        <p:spPr>
          <a:xfrm>
            <a:off x="4995981" y="6311900"/>
            <a:ext cx="6869883" cy="369332"/>
          </a:xfrm>
          <a:prstGeom prst="rect">
            <a:avLst/>
          </a:prstGeom>
          <a:noFill/>
        </p:spPr>
        <p:txBody>
          <a:bodyPr wrap="square">
            <a:spAutoFit/>
          </a:bodyPr>
          <a:lstStyle/>
          <a:p>
            <a:r>
              <a:rPr lang="en-US" dirty="0"/>
              <a:t>Memory</a:t>
            </a:r>
            <a:r>
              <a:rPr lang="en-US" baseline="30000" dirty="0"/>
              <a:t>3</a:t>
            </a:r>
            <a:r>
              <a:rPr lang="en-US" dirty="0"/>
              <a:t> : Language modeling with explicit memory. Yang et al. 2024.</a:t>
            </a:r>
          </a:p>
        </p:txBody>
      </p:sp>
    </p:spTree>
    <p:extLst>
      <p:ext uri="{BB962C8B-B14F-4D97-AF65-F5344CB8AC3E}">
        <p14:creationId xmlns:p14="http://schemas.microsoft.com/office/powerpoint/2010/main" val="75393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516A3-7728-6C0B-7270-3AFA34BB27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83C3AF-4065-228C-1329-2C2C29BC393B}"/>
              </a:ext>
            </a:extLst>
          </p:cNvPr>
          <p:cNvSpPr>
            <a:spLocks noGrp="1"/>
          </p:cNvSpPr>
          <p:nvPr>
            <p:ph type="title"/>
          </p:nvPr>
        </p:nvSpPr>
        <p:spPr/>
        <p:txBody>
          <a:bodyPr/>
          <a:lstStyle/>
          <a:p>
            <a:r>
              <a:rPr lang="en-US" dirty="0"/>
              <a:t>Explicit Memory and how humans learn</a:t>
            </a:r>
          </a:p>
        </p:txBody>
      </p:sp>
      <p:sp>
        <p:nvSpPr>
          <p:cNvPr id="4" name="TextBox 3">
            <a:extLst>
              <a:ext uri="{FF2B5EF4-FFF2-40B4-BE49-F238E27FC236}">
                <a16:creationId xmlns:a16="http://schemas.microsoft.com/office/drawing/2014/main" id="{F694785D-4918-434B-9523-5034598CBF42}"/>
              </a:ext>
            </a:extLst>
          </p:cNvPr>
          <p:cNvSpPr txBox="1"/>
          <p:nvPr/>
        </p:nvSpPr>
        <p:spPr>
          <a:xfrm>
            <a:off x="4995981" y="6311900"/>
            <a:ext cx="6869883" cy="369332"/>
          </a:xfrm>
          <a:prstGeom prst="rect">
            <a:avLst/>
          </a:prstGeom>
          <a:noFill/>
        </p:spPr>
        <p:txBody>
          <a:bodyPr wrap="square">
            <a:spAutoFit/>
          </a:bodyPr>
          <a:lstStyle/>
          <a:p>
            <a:r>
              <a:rPr lang="en-US" dirty="0"/>
              <a:t>Memory</a:t>
            </a:r>
            <a:r>
              <a:rPr lang="en-US" baseline="30000" dirty="0"/>
              <a:t>3</a:t>
            </a:r>
            <a:r>
              <a:rPr lang="en-US" dirty="0"/>
              <a:t> : Language modeling with explicit memory. Yang et al. 2024.</a:t>
            </a:r>
          </a:p>
        </p:txBody>
      </p:sp>
      <p:pic>
        <p:nvPicPr>
          <p:cNvPr id="6" name="Picture 5" descr="A graph of a function&#10;&#10;AI-generated content may be incorrect.">
            <a:extLst>
              <a:ext uri="{FF2B5EF4-FFF2-40B4-BE49-F238E27FC236}">
                <a16:creationId xmlns:a16="http://schemas.microsoft.com/office/drawing/2014/main" id="{038AFFE0-355A-6FAC-7C56-287A9DE7B974}"/>
              </a:ext>
            </a:extLst>
          </p:cNvPr>
          <p:cNvPicPr>
            <a:picLocks noChangeAspect="1"/>
          </p:cNvPicPr>
          <p:nvPr/>
        </p:nvPicPr>
        <p:blipFill>
          <a:blip r:embed="rId3"/>
          <a:stretch>
            <a:fillRect/>
          </a:stretch>
        </p:blipFill>
        <p:spPr>
          <a:xfrm>
            <a:off x="1283556" y="1303277"/>
            <a:ext cx="6869883" cy="5008623"/>
          </a:xfrm>
          <a:prstGeom prst="rect">
            <a:avLst/>
          </a:prstGeom>
        </p:spPr>
      </p:pic>
      <p:sp>
        <p:nvSpPr>
          <p:cNvPr id="8" name="Content Placeholder 2">
            <a:extLst>
              <a:ext uri="{FF2B5EF4-FFF2-40B4-BE49-F238E27FC236}">
                <a16:creationId xmlns:a16="http://schemas.microsoft.com/office/drawing/2014/main" id="{04D236C7-8249-06CB-188A-6D5CBEF56F05}"/>
              </a:ext>
            </a:extLst>
          </p:cNvPr>
          <p:cNvSpPr>
            <a:spLocks noGrp="1"/>
          </p:cNvSpPr>
          <p:nvPr>
            <p:ph idx="1"/>
          </p:nvPr>
        </p:nvSpPr>
        <p:spPr>
          <a:xfrm>
            <a:off x="8362334" y="1825624"/>
            <a:ext cx="3303640" cy="4147473"/>
          </a:xfrm>
        </p:spPr>
        <p:txBody>
          <a:bodyPr>
            <a:normAutofit fontScale="77500" lnSpcReduction="20000"/>
          </a:bodyPr>
          <a:lstStyle/>
          <a:p>
            <a:r>
              <a:rPr lang="en-US" dirty="0"/>
              <a:t>Here, explicit memory is stored as a </a:t>
            </a:r>
            <a:r>
              <a:rPr lang="en-US" b="1" dirty="0"/>
              <a:t>KV cache generated from each reference prior to inference</a:t>
            </a:r>
            <a:r>
              <a:rPr lang="en-US" dirty="0"/>
              <a:t>, but made sparse</a:t>
            </a:r>
          </a:p>
          <a:p>
            <a:endParaRPr lang="en-US" dirty="0"/>
          </a:p>
          <a:p>
            <a:r>
              <a:rPr lang="en-US" dirty="0"/>
              <a:t>This means there is no need to recompute the KV representation from the base tokens of the reference again</a:t>
            </a:r>
          </a:p>
          <a:p>
            <a:endParaRPr lang="en-US" dirty="0"/>
          </a:p>
          <a:p>
            <a:r>
              <a:rPr lang="en-US" dirty="0"/>
              <a:t>Memory encoded across </a:t>
            </a:r>
            <a:r>
              <a:rPr lang="en-US" b="1" dirty="0"/>
              <a:t>all layers </a:t>
            </a:r>
            <a:r>
              <a:rPr lang="en-US" dirty="0"/>
              <a:t>of transformer</a:t>
            </a:r>
          </a:p>
        </p:txBody>
      </p:sp>
    </p:spTree>
    <p:extLst>
      <p:ext uri="{BB962C8B-B14F-4D97-AF65-F5344CB8AC3E}">
        <p14:creationId xmlns:p14="http://schemas.microsoft.com/office/powerpoint/2010/main" val="254431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9D41-0D6B-326C-9936-A9A9DCED395C}"/>
              </a:ext>
            </a:extLst>
          </p:cNvPr>
          <p:cNvSpPr>
            <a:spLocks noGrp="1"/>
          </p:cNvSpPr>
          <p:nvPr>
            <p:ph type="title"/>
          </p:nvPr>
        </p:nvSpPr>
        <p:spPr/>
        <p:txBody>
          <a:bodyPr>
            <a:normAutofit/>
          </a:bodyPr>
          <a:lstStyle/>
          <a:p>
            <a:r>
              <a:rPr lang="en-US" sz="4000" dirty="0"/>
              <a:t>Explicit Memory Math</a:t>
            </a:r>
          </a:p>
        </p:txBody>
      </p:sp>
      <p:pic>
        <p:nvPicPr>
          <p:cNvPr id="5" name="Content Placeholder 4" descr="A text on a piece of paper&#10;&#10;AI-generated content may be incorrect.">
            <a:extLst>
              <a:ext uri="{FF2B5EF4-FFF2-40B4-BE49-F238E27FC236}">
                <a16:creationId xmlns:a16="http://schemas.microsoft.com/office/drawing/2014/main" id="{E3FD233C-33F6-60EF-8C6D-70A559B6FC9B}"/>
              </a:ext>
            </a:extLst>
          </p:cNvPr>
          <p:cNvPicPr>
            <a:picLocks noGrp="1" noChangeAspect="1"/>
          </p:cNvPicPr>
          <p:nvPr>
            <p:ph idx="1"/>
          </p:nvPr>
        </p:nvPicPr>
        <p:blipFill>
          <a:blip r:embed="rId2"/>
          <a:stretch>
            <a:fillRect/>
          </a:stretch>
        </p:blipFill>
        <p:spPr>
          <a:xfrm>
            <a:off x="838200" y="1505744"/>
            <a:ext cx="10515600" cy="4243735"/>
          </a:xfrm>
        </p:spPr>
      </p:pic>
      <p:sp>
        <p:nvSpPr>
          <p:cNvPr id="6" name="TextBox 5">
            <a:extLst>
              <a:ext uri="{FF2B5EF4-FFF2-40B4-BE49-F238E27FC236}">
                <a16:creationId xmlns:a16="http://schemas.microsoft.com/office/drawing/2014/main" id="{A48386BA-B1EA-4D4A-1ECE-0347DB52B77E}"/>
              </a:ext>
            </a:extLst>
          </p:cNvPr>
          <p:cNvSpPr txBox="1"/>
          <p:nvPr/>
        </p:nvSpPr>
        <p:spPr>
          <a:xfrm>
            <a:off x="4995981" y="6311900"/>
            <a:ext cx="6869883" cy="369332"/>
          </a:xfrm>
          <a:prstGeom prst="rect">
            <a:avLst/>
          </a:prstGeom>
          <a:noFill/>
        </p:spPr>
        <p:txBody>
          <a:bodyPr wrap="square">
            <a:spAutoFit/>
          </a:bodyPr>
          <a:lstStyle/>
          <a:p>
            <a:r>
              <a:rPr lang="en-US" dirty="0"/>
              <a:t>Memory</a:t>
            </a:r>
            <a:r>
              <a:rPr lang="en-US" baseline="30000" dirty="0"/>
              <a:t>3</a:t>
            </a:r>
            <a:r>
              <a:rPr lang="en-US" dirty="0"/>
              <a:t> : Language modeling with explicit memory. Yang et al. 2024.</a:t>
            </a:r>
          </a:p>
        </p:txBody>
      </p:sp>
    </p:spTree>
    <p:extLst>
      <p:ext uri="{BB962C8B-B14F-4D97-AF65-F5344CB8AC3E}">
        <p14:creationId xmlns:p14="http://schemas.microsoft.com/office/powerpoint/2010/main" val="265702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6094-3892-53EE-A4B6-F25454D37C8D}"/>
              </a:ext>
            </a:extLst>
          </p:cNvPr>
          <p:cNvSpPr>
            <a:spLocks noGrp="1"/>
          </p:cNvSpPr>
          <p:nvPr>
            <p:ph type="title"/>
          </p:nvPr>
        </p:nvSpPr>
        <p:spPr/>
        <p:txBody>
          <a:bodyPr/>
          <a:lstStyle/>
          <a:p>
            <a:r>
              <a:rPr lang="en-US" dirty="0"/>
              <a:t>Why memory as an OS?</a:t>
            </a:r>
          </a:p>
        </p:txBody>
      </p:sp>
      <p:sp>
        <p:nvSpPr>
          <p:cNvPr id="3" name="Content Placeholder 2">
            <a:extLst>
              <a:ext uri="{FF2B5EF4-FFF2-40B4-BE49-F238E27FC236}">
                <a16:creationId xmlns:a16="http://schemas.microsoft.com/office/drawing/2014/main" id="{390865F7-F5C8-F7EE-E13A-B5D110F7C6CC}"/>
              </a:ext>
            </a:extLst>
          </p:cNvPr>
          <p:cNvSpPr>
            <a:spLocks noGrp="1"/>
          </p:cNvSpPr>
          <p:nvPr>
            <p:ph idx="1"/>
          </p:nvPr>
        </p:nvSpPr>
        <p:spPr/>
        <p:txBody>
          <a:bodyPr/>
          <a:lstStyle/>
          <a:p>
            <a:r>
              <a:rPr lang="en-US" dirty="0"/>
              <a:t>Existing memory is static</a:t>
            </a:r>
          </a:p>
          <a:p>
            <a:pPr lvl="1"/>
            <a:r>
              <a:rPr lang="en-US" dirty="0"/>
              <a:t>Static parameters in the neural network</a:t>
            </a:r>
          </a:p>
          <a:p>
            <a:pPr lvl="1"/>
            <a:r>
              <a:rPr lang="en-US" dirty="0"/>
              <a:t>Static external memory chunks</a:t>
            </a:r>
          </a:p>
          <a:p>
            <a:endParaRPr lang="en-US" dirty="0"/>
          </a:p>
          <a:p>
            <a:r>
              <a:rPr lang="en-US" dirty="0"/>
              <a:t>Memory needs to be updated dynamically for fast adaptation</a:t>
            </a:r>
          </a:p>
          <a:p>
            <a:pPr lvl="1"/>
            <a:r>
              <a:rPr lang="en-US" dirty="0"/>
              <a:t>Retain, Compress, Discard, </a:t>
            </a:r>
            <a:r>
              <a:rPr lang="en-US" dirty="0" err="1"/>
              <a:t>Prioritise</a:t>
            </a:r>
            <a:r>
              <a:rPr lang="en-US" dirty="0"/>
              <a:t> what is needed</a:t>
            </a:r>
          </a:p>
          <a:p>
            <a:pPr lvl="1"/>
            <a:endParaRPr lang="en-US" dirty="0"/>
          </a:p>
          <a:p>
            <a:r>
              <a:rPr lang="en-US" dirty="0"/>
              <a:t>Memory to be stored and created within the model processing pipeline rather than an external one</a:t>
            </a:r>
          </a:p>
        </p:txBody>
      </p:sp>
    </p:spTree>
    <p:extLst>
      <p:ext uri="{BB962C8B-B14F-4D97-AF65-F5344CB8AC3E}">
        <p14:creationId xmlns:p14="http://schemas.microsoft.com/office/powerpoint/2010/main" val="379715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E5A1-49BD-85DD-8E02-5E9BE08149AF}"/>
              </a:ext>
            </a:extLst>
          </p:cNvPr>
          <p:cNvSpPr>
            <a:spLocks noGrp="1"/>
          </p:cNvSpPr>
          <p:nvPr>
            <p:ph type="title"/>
          </p:nvPr>
        </p:nvSpPr>
        <p:spPr/>
        <p:txBody>
          <a:bodyPr/>
          <a:lstStyle/>
          <a:p>
            <a:r>
              <a:rPr lang="en-US" dirty="0"/>
              <a:t>Overview of </a:t>
            </a:r>
            <a:r>
              <a:rPr lang="en-US" dirty="0" err="1"/>
              <a:t>MemOS</a:t>
            </a:r>
            <a:endParaRPr lang="en-US" dirty="0"/>
          </a:p>
        </p:txBody>
      </p:sp>
      <p:sp>
        <p:nvSpPr>
          <p:cNvPr id="3" name="Content Placeholder 2">
            <a:extLst>
              <a:ext uri="{FF2B5EF4-FFF2-40B4-BE49-F238E27FC236}">
                <a16:creationId xmlns:a16="http://schemas.microsoft.com/office/drawing/2014/main" id="{75E7F2DD-296B-C3FF-9654-3678273D116D}"/>
              </a:ext>
            </a:extLst>
          </p:cNvPr>
          <p:cNvSpPr>
            <a:spLocks noGrp="1"/>
          </p:cNvSpPr>
          <p:nvPr>
            <p:ph idx="1"/>
          </p:nvPr>
        </p:nvSpPr>
        <p:spPr/>
        <p:txBody>
          <a:bodyPr>
            <a:normAutofit fontScale="92500" lnSpcReduction="10000"/>
          </a:bodyPr>
          <a:lstStyle/>
          <a:p>
            <a:r>
              <a:rPr lang="en-US" b="1" dirty="0" err="1"/>
              <a:t>MemOS</a:t>
            </a:r>
            <a:r>
              <a:rPr lang="en-US" dirty="0"/>
              <a:t>: a memory operating system that treats </a:t>
            </a:r>
            <a:r>
              <a:rPr lang="en-US" b="1" dirty="0"/>
              <a:t>memory as a manageable system resource</a:t>
            </a:r>
          </a:p>
          <a:p>
            <a:endParaRPr lang="en-US" dirty="0"/>
          </a:p>
          <a:p>
            <a:r>
              <a:rPr lang="en-US" b="1" dirty="0"/>
              <a:t>Unifies</a:t>
            </a:r>
            <a:r>
              <a:rPr lang="en-US" dirty="0"/>
              <a:t> the representation, scheduling, and evolution of </a:t>
            </a:r>
            <a:r>
              <a:rPr lang="en-US" b="1" dirty="0"/>
              <a:t>plaintext, activation-based, and parameter-level memories</a:t>
            </a:r>
            <a:r>
              <a:rPr lang="en-US" dirty="0"/>
              <a:t>, enabling cost-efficient storage and retrieval</a:t>
            </a:r>
          </a:p>
          <a:p>
            <a:endParaRPr lang="en-US" dirty="0"/>
          </a:p>
          <a:p>
            <a:r>
              <a:rPr lang="en-US" dirty="0"/>
              <a:t>Basic unit, </a:t>
            </a:r>
            <a:r>
              <a:rPr lang="en-US" b="1" dirty="0" err="1"/>
              <a:t>MemCube</a:t>
            </a:r>
            <a:r>
              <a:rPr lang="en-US" dirty="0"/>
              <a:t>, encapsulates both memory content and metadata such as provenance and versioning</a:t>
            </a:r>
          </a:p>
          <a:p>
            <a:pPr lvl="1"/>
            <a:r>
              <a:rPr lang="en-US" dirty="0"/>
              <a:t>Can be composed, migrated, and fused over time, enabling flexible transitions between memory types and bridging retrieval with parameter-based learning</a:t>
            </a:r>
          </a:p>
          <a:p>
            <a:pPr lvl="1"/>
            <a:endParaRPr lang="en-US" dirty="0"/>
          </a:p>
          <a:p>
            <a:endParaRPr lang="en-US" dirty="0"/>
          </a:p>
          <a:p>
            <a:endParaRPr lang="en-US" dirty="0"/>
          </a:p>
          <a:p>
            <a:endParaRPr lang="en-US" dirty="0"/>
          </a:p>
        </p:txBody>
      </p:sp>
    </p:spTree>
    <p:extLst>
      <p:ext uri="{BB962C8B-B14F-4D97-AF65-F5344CB8AC3E}">
        <p14:creationId xmlns:p14="http://schemas.microsoft.com/office/powerpoint/2010/main" val="378676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0CA3-CC03-79EE-A5E4-6F36884092E1}"/>
              </a:ext>
            </a:extLst>
          </p:cNvPr>
          <p:cNvSpPr>
            <a:spLocks noGrp="1"/>
          </p:cNvSpPr>
          <p:nvPr>
            <p:ph type="title"/>
          </p:nvPr>
        </p:nvSpPr>
        <p:spPr/>
        <p:txBody>
          <a:bodyPr/>
          <a:lstStyle/>
          <a:p>
            <a:r>
              <a:rPr lang="en-US" dirty="0"/>
              <a:t>Good benchmark results on LOCOMO</a:t>
            </a:r>
          </a:p>
        </p:txBody>
      </p:sp>
      <p:pic>
        <p:nvPicPr>
          <p:cNvPr id="5" name="Content Placeholder 4" descr="A graph of blue and green bars&#10;&#10;AI-generated content may be incorrect.">
            <a:extLst>
              <a:ext uri="{FF2B5EF4-FFF2-40B4-BE49-F238E27FC236}">
                <a16:creationId xmlns:a16="http://schemas.microsoft.com/office/drawing/2014/main" id="{ABD7EA71-2D95-EB7D-EBF6-65EB4947DA0C}"/>
              </a:ext>
            </a:extLst>
          </p:cNvPr>
          <p:cNvPicPr>
            <a:picLocks noGrp="1" noChangeAspect="1"/>
          </p:cNvPicPr>
          <p:nvPr>
            <p:ph idx="1"/>
          </p:nvPr>
        </p:nvPicPr>
        <p:blipFill>
          <a:blip r:embed="rId2"/>
          <a:stretch>
            <a:fillRect/>
          </a:stretch>
        </p:blipFill>
        <p:spPr>
          <a:xfrm>
            <a:off x="1529556" y="1368425"/>
            <a:ext cx="8176020" cy="5332554"/>
          </a:xfrm>
        </p:spPr>
      </p:pic>
      <p:sp>
        <p:nvSpPr>
          <p:cNvPr id="4" name="TextBox 3">
            <a:extLst>
              <a:ext uri="{FF2B5EF4-FFF2-40B4-BE49-F238E27FC236}">
                <a16:creationId xmlns:a16="http://schemas.microsoft.com/office/drawing/2014/main" id="{848417D5-B82E-68A8-F30F-2252E0AF5B8C}"/>
              </a:ext>
            </a:extLst>
          </p:cNvPr>
          <p:cNvSpPr txBox="1"/>
          <p:nvPr/>
        </p:nvSpPr>
        <p:spPr>
          <a:xfrm>
            <a:off x="9946888" y="1690688"/>
            <a:ext cx="2063756" cy="2862322"/>
          </a:xfrm>
          <a:prstGeom prst="rect">
            <a:avLst/>
          </a:prstGeom>
          <a:noFill/>
        </p:spPr>
        <p:txBody>
          <a:bodyPr wrap="square">
            <a:spAutoFit/>
          </a:bodyPr>
          <a:lstStyle/>
          <a:p>
            <a:r>
              <a:rPr lang="en-US" b="0" i="0" dirty="0" err="1">
                <a:solidFill>
                  <a:srgbClr val="4A4A4A"/>
                </a:solidFill>
                <a:effectLst/>
                <a:latin typeface="Noto Sans" panose="020B0604020202020204" pitchFamily="34" charset="0"/>
              </a:rPr>
              <a:t>LoCoMo</a:t>
            </a:r>
            <a:r>
              <a:rPr lang="en-US" b="0" i="0" dirty="0">
                <a:solidFill>
                  <a:srgbClr val="4A4A4A"/>
                </a:solidFill>
                <a:effectLst/>
                <a:latin typeface="Noto Sans" panose="020B0604020202020204" pitchFamily="34" charset="0"/>
              </a:rPr>
              <a:t>, a dataset of very long-term conversations, each encompassing 300 turns and 9K tokens on avg., over up to 35 sessions</a:t>
            </a:r>
            <a:endParaRPr lang="en-US" dirty="0"/>
          </a:p>
        </p:txBody>
      </p:sp>
    </p:spTree>
    <p:extLst>
      <p:ext uri="{BB962C8B-B14F-4D97-AF65-F5344CB8AC3E}">
        <p14:creationId xmlns:p14="http://schemas.microsoft.com/office/powerpoint/2010/main" val="2722591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24197</TotalTime>
  <Words>830</Words>
  <Application>Microsoft Macintosh PowerPoint</Application>
  <PresentationFormat>Widescreen</PresentationFormat>
  <Paragraphs>110</Paragraphs>
  <Slides>25</Slides>
  <Notes>2</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Noto Sans</vt:lpstr>
      <vt:lpstr>Office Theme</vt:lpstr>
      <vt:lpstr>PowerPoint Presentation</vt:lpstr>
      <vt:lpstr>Conventional Memory in LLMs: Retrieval Augmented Generation</vt:lpstr>
      <vt:lpstr>LLM Knowledge Structure</vt:lpstr>
      <vt:lpstr>Explicit Memory and how humans learn</vt:lpstr>
      <vt:lpstr>Explicit Memory and how humans learn</vt:lpstr>
      <vt:lpstr>Explicit Memory Math</vt:lpstr>
      <vt:lpstr>Why memory as an OS?</vt:lpstr>
      <vt:lpstr>Overview of MemOS</vt:lpstr>
      <vt:lpstr>Good benchmark results on LOCOMO</vt:lpstr>
      <vt:lpstr>Memory Development: From static to dynamic</vt:lpstr>
      <vt:lpstr>Memory consolidation along abstraction spaces</vt:lpstr>
      <vt:lpstr>Conversion between abstraction spaces</vt:lpstr>
      <vt:lpstr>MemCube – Unified Abstraction for Heterogeneous Memory</vt:lpstr>
      <vt:lpstr>MemCube Contents</vt:lpstr>
      <vt:lpstr>MemCube Contents</vt:lpstr>
      <vt:lpstr>Various Processing Components across Memory Layers</vt:lpstr>
      <vt:lpstr>3-layer architecture and memory I/O path for MemOS</vt:lpstr>
      <vt:lpstr>Memory Lifecycle</vt:lpstr>
      <vt:lpstr>Future Plans</vt:lpstr>
      <vt:lpstr>My thoughts: Curse of Memory</vt:lpstr>
      <vt:lpstr>Question to Ponder</vt:lpstr>
      <vt:lpstr>Test Table</vt:lpstr>
      <vt:lpstr>How it fits with Universal Filter</vt:lpstr>
      <vt:lpstr>Increasing knowledge via Query with Filter</vt:lpstr>
      <vt:lpstr>Universal Filter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Theory of Memory</dc:title>
  <dc:creator>Chong Min Tan</dc:creator>
  <cp:lastModifiedBy>Chong Min Tan</cp:lastModifiedBy>
  <cp:revision>2378</cp:revision>
  <cp:lastPrinted>2023-05-22T15:31:40Z</cp:lastPrinted>
  <dcterms:created xsi:type="dcterms:W3CDTF">2022-12-05T06:50:47Z</dcterms:created>
  <dcterms:modified xsi:type="dcterms:W3CDTF">2025-07-14T09:37:59Z</dcterms:modified>
</cp:coreProperties>
</file>