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676" r:id="rId2"/>
    <p:sldId id="697" r:id="rId3"/>
    <p:sldId id="690" r:id="rId4"/>
    <p:sldId id="698" r:id="rId5"/>
    <p:sldId id="699" r:id="rId6"/>
    <p:sldId id="703" r:id="rId7"/>
    <p:sldId id="689" r:id="rId8"/>
    <p:sldId id="687" r:id="rId9"/>
    <p:sldId id="688" r:id="rId10"/>
    <p:sldId id="677" r:id="rId11"/>
    <p:sldId id="678" r:id="rId12"/>
    <p:sldId id="680" r:id="rId13"/>
    <p:sldId id="679" r:id="rId14"/>
    <p:sldId id="705" r:id="rId15"/>
    <p:sldId id="704" r:id="rId16"/>
    <p:sldId id="702" r:id="rId17"/>
    <p:sldId id="682" r:id="rId18"/>
    <p:sldId id="681" r:id="rId19"/>
    <p:sldId id="686" r:id="rId20"/>
    <p:sldId id="701" r:id="rId21"/>
    <p:sldId id="671" r:id="rId22"/>
    <p:sldId id="706" r:id="rId23"/>
    <p:sldId id="691" r:id="rId24"/>
    <p:sldId id="696" r:id="rId25"/>
    <p:sldId id="6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94694"/>
  </p:normalViewPr>
  <p:slideViewPr>
    <p:cSldViewPr snapToGrid="0">
      <p:cViewPr varScale="1">
        <p:scale>
          <a:sx n="109" d="100"/>
          <a:sy n="109" d="100"/>
        </p:scale>
        <p:origin x="216" y="4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599EF7-3CDA-C54A-92C6-63B547D3F216}" type="datetimeFigureOut">
              <a:rPr lang="en-US" smtClean="0"/>
              <a:t>7/14/25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0FEE7-D9CE-4543-96EF-FB22D5ECA95E}" type="slidenum">
              <a:rPr lang="en-US" smtClean="0"/>
              <a:t>‹#›</a:t>
            </a:fld>
            <a:endParaRPr lang="en-US"/>
          </a:p>
        </p:txBody>
      </p:sp>
    </p:spTree>
    <p:extLst>
      <p:ext uri="{BB962C8B-B14F-4D97-AF65-F5344CB8AC3E}">
        <p14:creationId xmlns:p14="http://schemas.microsoft.com/office/powerpoint/2010/main" val="150739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t>显性记忆以及人类如何学习 [Explicit Memory and how humans learn]</a:t>
            </a:r>
          </a:p>
          <a:p>
            <a:r>
              <a:t>在这里，外显记忆被存储为在推理之前，从每个参考生成KV缓存, 但变得稀疏 [Here, explicit memory is stored as a KV cache generated from each reference prior to inference, but made sparse]</a:t>
            </a:r>
          </a:p>
          <a:p>
            <a:r>
              <a:t> []</a:t>
            </a:r>
          </a:p>
          <a:p>
            <a:r>
              <a:t>这意味着无需再次从参考的基础标记重新计算KV表示 [This means there is no need to recompute the KV representation from the base tokens of the reference again]</a:t>
            </a:r>
          </a:p>
          <a:p>
            <a:r>
              <a:t> []</a:t>
            </a:r>
          </a:p>
          <a:p>
            <a:r>
              <a:t>记忆被编码在整个所有层变压器的 [Memory encoded across all layers of transformer]</a:t>
            </a:r>
          </a:p>
          <a:p>
            <a:r>
              <a:t>记忆3: 带有显式记忆的语言建模。Yang 等人，2024年。 [Memory3 : Language modeling with explicit memory. Yang et al. 2024.]</a:t>
            </a:r>
          </a:p>
        </p:txBody>
      </p:sp>
      <p:sp>
        <p:nvSpPr>
          <p:cNvPr id="4" name="Slide Number Placeholder 3"/>
          <p:cNvSpPr>
            <a:spLocks noGrp="1"/>
          </p:cNvSpPr>
          <p:nvPr>
            <p:ph type="sldNum" sz="quarter" idx="5"/>
          </p:nvPr>
        </p:nvSpPr>
        <p:spPr/>
        <p:txBody>
          <a:bodyPr/>
          <a:lstStyle/>
          <a:p>
            <a:fld id="{2000FEE7-D9CE-4543-96EF-FB22D5ECA95E}" type="slidenum">
              <a:rPr lang="en-US" smtClean="0"/>
              <a:t>5</a:t>
            </a:fld>
            <a:endParaRPr lang="en-US"/>
          </a:p>
        </p:txBody>
      </p:sp>
    </p:spTree>
    <p:extLst>
      <p:ext uri="{BB962C8B-B14F-4D97-AF65-F5344CB8AC3E}">
        <p14:creationId xmlns:p14="http://schemas.microsoft.com/office/powerpoint/2010/main" val="1860209805"/>
      </p:ext>
    </p:extLst>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在LOCOMO上的良好基准测试结果 [Good benchmark results on LOCOMO]</a:t>
            </a:r>
          </a:p>
          <a:p>
            <a:r>
              <a:t>LoCoMo, 一个包含非常长期对话的数据集，每个对话平均包含300轮、9千个标记，跨越最多35个会话 [LoCoMo, a dataset of very long-term conversations, each encompassing 300 turns and 9K tokens on avg., over up to 35 sessions]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记忆发展：从静态到动态 [Memory Development: From static to dynamic]</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抽象空间中的记忆巩固 [Memory consolidation along abstraction spaces]</a:t>
            </a:r>
          </a:p>
          <a:p>
            <a:r>
              <a:t>KV缓存 [KV cache]</a:t>
            </a:r>
          </a:p>
          <a:p>
            <a:r>
              <a:t>文本、图片等。 [Text, Images, etc.]</a:t>
            </a:r>
          </a:p>
          <a:p>
            <a:r>
              <a:t>权重和偏差 [Weights and biases]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抽象空间之间的转换 [Conversion between abstraction spaces]</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MemCube异构内存的统一抽象 [MemCube – Unified Abstraction for Heterogeneous Memory]</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存储立方体目录 [MemCube Contents]</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MemCube目录 [MemCube Contents]</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各种跨内存层的处理组件 [Various Processing Components across Memory Layers]</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3层架构和内存I/O路径MemOS [3-layer architecture and memory I/O path for MemOS]</a:t>
            </a:r>
          </a:p>
          <a:p>
            <a:r>
              <a:t>不同的内存层具有不同的内存操作方式可供操作 [Different Memory Layers have different operations available for memory manipulation]</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记忆生命周期 [MemoryLifecycle]</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t>通过带筛选器的查询增加知识 [Increasing knowledge via Query with Filter]</a:t>
            </a:r>
          </a:p>
          <a:p>
            <a:r>
              <a:t>经验丰富的活动 [Experienced Events]</a:t>
            </a:r>
          </a:p>
          <a:p>
            <a:r>
              <a:t> []</a:t>
            </a:r>
          </a:p>
          <a:p>
            <a:r>
              <a:t>（通过个人 [(through individual]</a:t>
            </a:r>
          </a:p>
          <a:p>
            <a:r>
              <a:t>filters) [filters)]</a:t>
            </a:r>
          </a:p>
          <a:p>
            <a:r>
              <a:t>知识 / 记忆 [Knowledge / Memory]</a:t>
            </a:r>
          </a:p>
          <a:p>
            <a:r>
              <a:t>反思 [Reflection]</a:t>
            </a:r>
          </a:p>
          <a:p>
            <a:r>
              <a:t>+ 合并 [+ Consolidation]</a:t>
            </a:r>
          </a:p>
          <a:p>
            <a:r>
              <a:t>扩展的筛选器 [Expanded filters]</a:t>
            </a:r>
          </a:p>
          <a:p>
            <a:r>
              <a:t>https://www.youtube.com/watch?v=dW3Ic6QbkjA [https://www.youtube.com/watch?v=dW3Ic6QbkjA]</a:t>
            </a:r>
          </a:p>
        </p:txBody>
      </p:sp>
      <p:sp>
        <p:nvSpPr>
          <p:cNvPr id="4" name="Slide Number Placeholder 3"/>
          <p:cNvSpPr>
            <a:spLocks noGrp="1"/>
          </p:cNvSpPr>
          <p:nvPr>
            <p:ph type="sldNum" sz="quarter" idx="5"/>
          </p:nvPr>
        </p:nvSpPr>
        <p:spPr/>
        <p:txBody>
          <a:bodyPr/>
          <a:lstStyle/>
          <a:p>
            <a:fld id="{2000FEE7-D9CE-4543-96EF-FB22D5ECA95E}" type="slidenum">
              <a:rPr lang="en-US" smtClean="0"/>
              <a:t>24</a:t>
            </a:fld>
            <a:endParaRPr lang="en-US"/>
          </a:p>
        </p:txBody>
      </p:sp>
    </p:spTree>
    <p:extLst>
      <p:ext uri="{BB962C8B-B14F-4D97-AF65-F5344CB8AC3E}">
        <p14:creationId xmlns:p14="http://schemas.microsoft.com/office/powerpoint/2010/main" val="4018972488"/>
      </p:ext>
    </p:extLst>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未来计划 [Future Plans]</a:t>
            </a:r>
          </a:p>
          <a:p>
            <a:r>
              <a:t>跨大语言模型内存共享: 通过共享参数和激活记忆，实现不同基础模型之间的互操作性和模块复用。将需要标准格式和协议。 [Cross-LLM Memory Sharing: Enable interoperability and module reuse across different foundation models by sharing parametric and activation memories. Standard formats and protocols will be needed.]</a:t>
            </a:r>
          </a:p>
          <a:p>
            <a:r>
              <a:t> []</a:t>
            </a:r>
          </a:p>
          <a:p>
            <a:r>
              <a:t>自我进化内存块开发能够根据使用反馈自我优化、重构和进化的存储单元，从而减少对人工维护和监督的需求。 [Self-Evolving MemBlocks: Develop memory units capable of self-optimization, reconstruction, and evolution based on usage feedback, reducing the need for manual maintenance and supervision.]</a:t>
            </a:r>
          </a:p>
          <a:p>
            <a:r>
              <a:t> []</a:t>
            </a:r>
          </a:p>
          <a:p>
            <a:r>
              <a:t>可扩展内存市场: 建立去中心化的记忆交换机制，支持资产级交易、协作更新和分布式演化，以促进可持续的AI生态系统。 [Scalable Memory Marketplace: Establish decentralized mechanisms for memory exchange, supporting asset-level transactions, collaborative updates, and distributed evolution to foster a sustainable AI ecosystem.]</a:t>
            </a:r>
          </a:p>
          <a:p>
            <a:r>
              <a:t> []</a:t>
            </a:r>
          </a:p>
          <a:p>
            <a:r>
              <a:t> []</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我的想法：记忆的诅咒 [My thoughts: Curse of Memory]</a:t>
            </a:r>
          </a:p>
          <a:p>
            <a:r>
              <a:t>使用先前的记忆可能会导致智能体持续选择之前的动作，如果环境已经发生变化，这可能并不理想。 [Using prior memory can cause agents to keep selecting previous actions, which may not be ideal if the environment has changed]</a:t>
            </a:r>
          </a:p>
          <a:p>
            <a:r>
              <a:t> []</a:t>
            </a:r>
          </a:p>
          <a:p>
            <a:r>
              <a:t>应该有一种方法可以通过未来模拟或他人的专家知识来打破负面循环 [There should be a way to break out of a negative cycle via future simulation or expert knowledge from others]</a:t>
            </a:r>
          </a:p>
          <a:p>
            <a:r>
              <a:t> []</a:t>
            </a:r>
          </a:p>
          <a:p>
            <a:r>
              <a:t>仅仅依靠记忆来做决定可能并不理想 [Blindly relying on memory alone to make decisions may not be ideal]</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值得思考的问题 [Question to Ponder]</a:t>
            </a:r>
          </a:p>
          <a:p>
            <a:r>
              <a:t>我们能做和……一样的事情吗MemOS正在提议让代理使用提供的记忆工具，有选择性地遗忘、压缩和存储重要记忆？ [Can we do the same as what MemOS is proposing using memory tools given to an agent to selectively forget, compress, and store important memory?]</a:t>
            </a:r>
          </a:p>
          <a:p>
            <a:r>
              <a:t> []</a:t>
            </a:r>
          </a:p>
          <a:p>
            <a:r>
              <a:t>一个统一的操作系统内存框架会不会对大多数基本用例来说过于臃肿？针对特定任务的内存会不会更好、更高效？ [Could a unifying OS framework for memory be too bloated for most basic use cases? Would a task-specific memory be better and more efficient?]</a:t>
            </a:r>
          </a:p>
          <a:p>
            <a:r>
              <a:t> []</a:t>
            </a:r>
          </a:p>
          <a:p>
            <a:r>
              <a:t>我们如何实现MemOS与任何大型语言模型一起使用，包括闭源的大型语言模型？ [How can we implement MemOS with any LLM, including closed-sourced LLMs?]</a:t>
            </a:r>
          </a:p>
          <a:p>
            <a:r>
              <a:t> []</a:t>
            </a:r>
          </a:p>
          <a:p>
            <a:r>
              <a:t>如何在具有不同预训练参数的代理/模型之间共享记忆？ [How can memory be shared across agents/models with different pre-training parameters?]</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测试表 [Test Table]</a:t>
            </a:r>
          </a:p>
          <a:p>
            <a:r>
              <a:t>示例内容 [Example Content]</a:t>
            </a:r>
          </a:p>
          <a:p>
            <a:r>
              <a:t>示例值 [Example Value]</a:t>
            </a:r>
          </a:p>
          <a:p>
            <a:r>
              <a:t>您好 [Good day]</a:t>
            </a:r>
          </a:p>
          <a:p>
            <a:r>
              <a:t>晚安 [Good night]</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与通用过滤器的适配方式 [How it fits with Universal Filter]</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通用过滤器 [Universal Filter]</a:t>
            </a:r>
          </a:p>
          <a:p>
            <a:r>
              <a:t>MemOS可以是发送查询以返回答案的数据库 [MemOS can be the database in which the query is sent to return an answer]</a:t>
            </a:r>
          </a:p>
          <a:p>
            <a:r>
              <a:t> []</a:t>
            </a:r>
          </a:p>
          <a:p>
            <a:r>
              <a:t>通用过滤器的反射/整合部分可以存储在内部MemOS架构 [The reflection/consolidation portion of Universal Filter can be stored inside MemOS architecture]</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呈现者： [Presented by:]</a:t>
            </a:r>
          </a:p>
          <a:p>
            <a:r>
              <a:t>约翰·陈宗民 [John Tan Chong Min]</a:t>
            </a:r>
          </a:p>
          <a:p>
            <a:r>
              <a:t> []</a:t>
            </a:r>
          </a:p>
          <a:p>
            <a:r>
              <a:t> []</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LLM中的常规内存：检索增强生成 [Conventional Memory in LLMs:Retrieval Augmented Generation]</a:t>
            </a:r>
          </a:p>
          <a:p>
            <a:r>
              <a:t>用户查询 [User Query]</a:t>
            </a:r>
          </a:p>
          <a:p>
            <a:r>
              <a:t>系统提示 [System Prompt]</a:t>
            </a:r>
          </a:p>
          <a:p>
            <a:r>
              <a:t>外部数据库 [External Database]</a:t>
            </a:r>
          </a:p>
          <a:p>
            <a:r>
              <a:t>（用于增强上下文） [(for augmented context)]</a:t>
            </a:r>
          </a:p>
          <a:p>
            <a:r>
              <a:t>top k 块 [top k chunks]</a:t>
            </a:r>
          </a:p>
          <a:p>
            <a:r>
              <a:t>LLM [LLM]</a:t>
            </a:r>
          </a:p>
          <a:p>
            <a:r>
              <a:t>(内部存储器 [(Internal memory]</a:t>
            </a:r>
          </a:p>
          <a:p>
            <a:r>
              <a:t>作为参数) [as parameters)]</a:t>
            </a:r>
          </a:p>
          <a:p>
            <a:r>
              <a:t>预训练记忆存在于LLM模型参数中 [Pre-training memory is in LLM model parameters]</a:t>
            </a:r>
          </a:p>
          <a:p>
            <a:r>
              <a:t> []</a:t>
            </a:r>
          </a:p>
          <a:p>
            <a:r>
              <a:t>数据库中有推理时的内存信息 [Inference time memory is in database]</a:t>
            </a:r>
          </a:p>
          <a:p>
            <a:r>
              <a:t>用户回复 [Response to User]</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LLM知识结构 [LLM Knowledge Structure]</a:t>
            </a:r>
          </a:p>
          <a:p>
            <a:r>
              <a:t>大多数记忆已经“硬编码”到LLM的参数中 [Most memory are already ”hard-coded” into parameters of LLM]</a:t>
            </a:r>
          </a:p>
          <a:p>
            <a:r>
              <a:t> []</a:t>
            </a:r>
          </a:p>
          <a:p>
            <a:r>
              <a:t>对外部记忆信息几乎没有或没有学习 [Little or no learning of external memory information]</a:t>
            </a:r>
          </a:p>
          <a:p>
            <a:r>
              <a:t>注意：显式内存即激活内存MemOS [Note: Explicit Memory is Activation Memory in MemOS]</a:t>
            </a:r>
          </a:p>
          <a:p>
            <a:r>
              <a:t>记忆3: 带有显式记忆的语言建模。Yang 等人，2024年。 [Memory3 : Language modeling with explicit memory. Yang et al. 2024.]</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显性记忆以及人类如何学习 [Explicit Memory and how humans learn]</a:t>
            </a:r>
          </a:p>
          <a:p>
            <a:r>
              <a:t>将普通的大型语言模型（LLMs）类比于那些显性记忆受损的患者，例如由于内侧颞叶损伤导致的患者。这些患者在很大程度上无法学习语义知识（通常以显性记忆的形式储存），但可以通过重复的启动获得感觉运动技能（以隐性记忆的形式储存）。 [Plain LLMs to patients with impaired explicit memory, e.g. due to injury to the medial temporal lobe. These patients are largely unable to learn semantic knowledge (usually stored as explicit memory), but can acquire sensorimotor skills through repetitive priming (stored as implicit memories)]</a:t>
            </a:r>
          </a:p>
          <a:p>
            <a:r>
              <a:t> []</a:t>
            </a:r>
          </a:p>
          <a:p>
            <a:r>
              <a:t>因此，可以假设由于缺乏显式记忆, the普通LLM的训练效率很低如重复启动，因此有很大的改进空间。 [Thus, one may hypothesize that due to the lack of explicit memory, the training of plain LLMs is as inefficient as repetitive priming, and thus has ample room for improvement.]</a:t>
            </a:r>
          </a:p>
          <a:p>
            <a:r>
              <a:t>记忆3: 带有显式记忆的语言建模。Yang 等，2024年。 [Memory3 : Language modeling with explicit memory. Yang et al. 2024.]</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显式记忆数学 [Explicit Memory Math]</a:t>
            </a:r>
          </a:p>
          <a:p>
            <a:r>
              <a:t>记忆3: 具有显式记忆的语言建模。Yang 等人，2024年。 [Memory3 : Language modeling with explicit memory. Yang et al. 2024.]</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为什么将内存作为操作系统？ [Why memory as an OS?]</a:t>
            </a:r>
          </a:p>
          <a:p>
            <a:r>
              <a:t>现有内存是静态的 [Existing memory is static]</a:t>
            </a:r>
          </a:p>
          <a:p>
            <a:r>
              <a:t>神经网络中的静态参数 [Static parameters in the neural network]</a:t>
            </a:r>
          </a:p>
          <a:p>
            <a:r>
              <a:t>静态外部内存块 [Static external memory chunks]</a:t>
            </a:r>
          </a:p>
          <a:p>
            <a:r>
              <a:t> []</a:t>
            </a:r>
          </a:p>
          <a:p>
            <a:r>
              <a:t>动态更新记忆以实现快速适应 [Memory needs to be updated dynamically for fast adaptation]</a:t>
            </a:r>
          </a:p>
          <a:p>
            <a:r>
              <a:t>保留、压缩、丢弃，优先考虑需要什么 [Retain, Compress, Discard, Prioritise what is needed]</a:t>
            </a:r>
          </a:p>
          <a:p>
            <a:r>
              <a:t> []</a:t>
            </a:r>
          </a:p>
          <a:p>
            <a:r>
              <a:t>内存将在模型处理流程中进行存储和创建，而不是在外部流程中。 [Memory to be stored and created within the model processing pipeline rather than an external one]</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r>
              <a:t>概述MemOS [Overview of MemOS]</a:t>
            </a:r>
          </a:p>
          <a:p>
            <a:r>
              <a:t>MemOS一个将……视为的内存操作系统可管理的系统资源——内存 [MemOS: a memory operating system that treats memory as a manageable system resource]</a:t>
            </a:r>
          </a:p>
          <a:p>
            <a:r>
              <a:t> []</a:t>
            </a:r>
          </a:p>
          <a:p>
            <a:r>
              <a:t>统一表示、调度和演变纯文本、基于激活和参数级记忆, 实现了成本高效的存储与检索 [Unifies the representation, scheduling, and evolution of plaintext, activation-based, and parameter-level memories, enabling cost-efficient storage and retrieval]</a:t>
            </a:r>
          </a:p>
          <a:p>
            <a:r>
              <a:t> []</a:t>
            </a:r>
          </a:p>
          <a:p>
            <a:r>
              <a:t>基本单位，存储立方体, 封装了内存内容以及诸如来源和版本控制等元数据 [Basic unit, MemCube, encapsulates both memory content and metadata such as provenance and versioning]</a:t>
            </a:r>
          </a:p>
          <a:p>
            <a:r>
              <a:t>可以随着时间的推移进行组合、迁移和融合，从而实现不同记忆类型之间的灵活转换，并将检索与基于参数的学习相结合 [Can be composed, migrated, and fused over time, enabling flexible transitions between memory types and bridging retrieval with parameter-based learning]</a:t>
            </a:r>
          </a:p>
          <a:p>
            <a:r>
              <a:t> []</a:t>
            </a:r>
          </a:p>
          <a:p>
            <a:r>
              <a:t> []</a:t>
            </a:r>
          </a:p>
          <a:p>
            <a:r>
              <a:t> []</a:t>
            </a:r>
          </a:p>
          <a:p>
            <a:r>
              <a:t> []</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78F5A-96B6-7F13-A3AA-84ADB112B8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E686D85-11D3-2B49-F6C9-D4DFF2274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C1D8A72-C797-8F01-8EF0-E19402900C0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D024935D-C249-1F14-24D2-8E43C7B0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3448BC-3012-7052-90BB-A6E1FA3A2820}"/>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17143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E9A31-0E0B-F4CA-B43C-D3295A103DA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0ADA65F-1FD9-E034-C488-0FFE4C5EFDC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7A2EFC8-2712-7265-0DF4-4F08F9669255}"/>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18992D8B-E7AC-7126-1772-0933E80D6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D4A69E-1E0F-2173-F8EC-28034AAB6B43}"/>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68202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E20FC0-023F-AC28-28CE-3E3386EFAB3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A9875C1-C1B6-4D0E-0F8A-A978800B10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0563055-30A8-2314-A36D-1FAD290EAE8E}"/>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CF68E93F-9FEF-C943-F0C3-8B1068A2C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9CBAB-9CAE-CB5B-368C-AE2F7596ABF7}"/>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42269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BB72E-49F0-3292-E851-C60B81CE4CAA}"/>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782317E-1F54-D8A3-8A89-C798E877994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146388-C268-6CEB-4137-00887EED2301}"/>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C4C49714-8AB2-E1F3-B1F6-D7B12815F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B965A1-A306-71AA-C3EC-14DC2F234434}"/>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8041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73C8D-073E-6BDF-79E8-189FC3B4D8B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855E71-0C4A-6953-3B41-3DBBE83E77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D868B5-35DC-C741-03C7-C474062EDCC1}"/>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7A22309D-7819-BD85-222E-B73B1E934B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593852-451B-6FC8-FB26-2E6DDCE6E05C}"/>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3516557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0CF2F-1654-4BA0-1639-42504D4B0F7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E3B5B54-3211-BE71-69F5-B3C7BDC08C5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E433A54-E004-BD64-9388-09FF4D4860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6A7654C-2F61-BE6F-3B73-F72ED0599D1D}"/>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9607C98F-65F8-FBC9-34A2-32139A710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DB838A-787A-4555-23CD-D0CD622C803F}"/>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083594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70D0A-77BF-F292-C005-B2B754F2196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25340B6-DB83-FD40-2884-6927885A00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E9DDC64-3E7E-340C-98EC-F944F5C59D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19DAC4F-90B8-B7A3-E8B5-38D7EC1D8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4599CDC-FB68-BE16-CB76-0EFA67DB05E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1957E71-B2A0-4D63-8711-7FB67989D782}"/>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8" name="Footer Placeholder 7">
            <a:extLst>
              <a:ext uri="{FF2B5EF4-FFF2-40B4-BE49-F238E27FC236}">
                <a16:creationId xmlns:a16="http://schemas.microsoft.com/office/drawing/2014/main" id="{BB75AC3D-E8C4-56B3-43B6-68BAAEAB04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8B3D8F-DCBB-2BF3-55B4-E1535F144D98}"/>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4149874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3F31B-864F-22FB-1C5C-580D9A4C878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F6F9A064-64DA-48FB-359B-845EF30C6276}"/>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4" name="Footer Placeholder 3">
            <a:extLst>
              <a:ext uri="{FF2B5EF4-FFF2-40B4-BE49-F238E27FC236}">
                <a16:creationId xmlns:a16="http://schemas.microsoft.com/office/drawing/2014/main" id="{C13395CD-BA67-306D-3376-BC27B6DC12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61591-ADAD-BD18-CDE2-FF648EED384A}"/>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33511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6DDCC-E1C2-B7F0-393E-A6834D2B8A1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3" name="Footer Placeholder 2">
            <a:extLst>
              <a:ext uri="{FF2B5EF4-FFF2-40B4-BE49-F238E27FC236}">
                <a16:creationId xmlns:a16="http://schemas.microsoft.com/office/drawing/2014/main" id="{87DDA18A-B9D0-49C3-0F2F-01EC5ECB14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605BC-79C6-96CF-161A-396510AD218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1472617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51CD-FA0F-47EA-A155-6D57E911647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84159C-202E-D3C6-27C3-41DD76EF2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644B61C-C8D8-4663-3F20-4FACCB19E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B33633-73BD-29FD-597D-BC9CB45D2CDF}"/>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C7B19F88-0EE4-2454-AAC8-2E1287FAF8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454F95-A477-A04C-DE33-C206366EF22D}"/>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538962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4A9A-1E8F-9C46-1F71-CE80591E073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29660F0-BFE3-6604-93A5-8E7204CC0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CF183F-1269-937B-B041-326D72C365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5349AC6-6753-5576-8E10-E7D63583AA8C}"/>
              </a:ext>
            </a:extLst>
          </p:cNvPr>
          <p:cNvSpPr>
            <a:spLocks noGrp="1"/>
          </p:cNvSpPr>
          <p:nvPr>
            <p:ph type="dt" sz="half" idx="10"/>
          </p:nvPr>
        </p:nvSpPr>
        <p:spPr/>
        <p:txBody>
          <a:bodyPr/>
          <a:lstStyle/>
          <a:p>
            <a:fld id="{0FF5342F-2AE3-2D48-8794-6E27C312374B}" type="datetimeFigureOut">
              <a:rPr lang="en-US" smtClean="0"/>
              <a:t>7/14/25</a:t>
            </a:fld>
            <a:endParaRPr lang="en-US"/>
          </a:p>
        </p:txBody>
      </p:sp>
      <p:sp>
        <p:nvSpPr>
          <p:cNvPr id="6" name="Footer Placeholder 5">
            <a:extLst>
              <a:ext uri="{FF2B5EF4-FFF2-40B4-BE49-F238E27FC236}">
                <a16:creationId xmlns:a16="http://schemas.microsoft.com/office/drawing/2014/main" id="{841A8F69-9702-7662-5581-88BDD5F79A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5BD20B-7D67-6794-B8C2-896BAA4A006B}"/>
              </a:ext>
            </a:extLst>
          </p:cNvPr>
          <p:cNvSpPr>
            <a:spLocks noGrp="1"/>
          </p:cNvSpPr>
          <p:nvPr>
            <p:ph type="sldNum" sz="quarter" idx="12"/>
          </p:nvPr>
        </p:nvSpPr>
        <p:spPr/>
        <p:txBody>
          <a:bodyPr/>
          <a:lstStyle/>
          <a:p>
            <a:fld id="{2F9CC38E-9B11-6946-823D-1B94C27CB73D}" type="slidenum">
              <a:rPr lang="en-US" smtClean="0"/>
              <a:t>‹#›</a:t>
            </a:fld>
            <a:endParaRPr lang="en-US"/>
          </a:p>
        </p:txBody>
      </p:sp>
    </p:spTree>
    <p:extLst>
      <p:ext uri="{BB962C8B-B14F-4D97-AF65-F5344CB8AC3E}">
        <p14:creationId xmlns:p14="http://schemas.microsoft.com/office/powerpoint/2010/main" val="218996848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F475C3-24D5-DA10-9EE5-FA758F05C5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49268B-5C6F-FC21-8FCB-F5A016B4E2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D515936-8565-F653-1D4B-1D50B5BC71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F5342F-2AE3-2D48-8794-6E27C312374B}" type="datetimeFigureOut">
              <a:rPr lang="en-US" smtClean="0"/>
              <a:t>7/14/25</a:t>
            </a:fld>
            <a:endParaRPr lang="en-US"/>
          </a:p>
        </p:txBody>
      </p:sp>
      <p:sp>
        <p:nvSpPr>
          <p:cNvPr id="5" name="Footer Placeholder 4">
            <a:extLst>
              <a:ext uri="{FF2B5EF4-FFF2-40B4-BE49-F238E27FC236}">
                <a16:creationId xmlns:a16="http://schemas.microsoft.com/office/drawing/2014/main" id="{6D35EE9D-08AC-8D52-BFCB-609C5A80D9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0BDA3D5-6AA2-6043-8FD5-1E1026DC6A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9CC38E-9B11-6946-823D-1B94C27CB73D}" type="slidenum">
              <a:rPr lang="en-US" smtClean="0"/>
              <a:t>‹#›</a:t>
            </a:fld>
            <a:endParaRPr lang="en-US"/>
          </a:p>
        </p:txBody>
      </p:sp>
    </p:spTree>
    <p:extLst>
      <p:ext uri="{BB962C8B-B14F-4D97-AF65-F5344CB8AC3E}">
        <p14:creationId xmlns:p14="http://schemas.microsoft.com/office/powerpoint/2010/main" val="850472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notesSlide" Target="../notesSlides/notesSlide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notesSlide" Target="../notesSlides/notesSlide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 Id="rId3" Type="http://schemas.openxmlformats.org/officeDocument/2006/relationships/notesSlide" Target="../notesSlides/notesSlide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notesSlide" Target="../notesSlides/notesSlide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 Id="rId3" Type="http://schemas.openxmlformats.org/officeDocument/2006/relationships/notesSlide" Target="../notesSlides/notes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 Id="rId3" Type="http://schemas.openxmlformats.org/officeDocument/2006/relationships/notesSlide" Target="../notesSlides/notesSlide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notesSlide" Target="../notesSlides/notesSlide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notesSlide" Target="../notesSlides/notesSlide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 Id="rId3" Type="http://schemas.openxmlformats.org/officeDocument/2006/relationships/notesSlide" Target="../notesSlides/notesSlide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notesSlide" Target="../notesSlides/notesSlide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notesSlide" Target="../notesSlides/notesSlide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youtube.com/watch?v=dW3Ic6QbkjA"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notesSlide" Target="../notesSlides/notesSlide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notesSlide" Target="../notesSlides/notesSlide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 Id="rId3" Type="http://schemas.openxmlformats.org/officeDocument/2006/relationships/notesSlide" Target="../notesSlides/notesSlid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FCD1D-1192-3A00-2DD8-5FEF4B66B52D}"/>
              </a:ext>
            </a:extLst>
          </p:cNvPr>
          <p:cNvSpPr>
            <a:spLocks noGrp="1"/>
          </p:cNvSpPr>
          <p:nvPr>
            <p:ph type="ctrTitle"/>
          </p:nvPr>
        </p:nvSpPr>
        <p:spPr/>
        <p:txBody>
          <a:bodyPr>
            <a:normAutofit/>
          </a:bodyPr>
          <a:lstStyle/>
          <a:p>
            <a:endParaRPr lang="en-US" dirty="0">
              <a:solidFill>
                <a:srgbClr val="7030A0"/>
              </a:solidFill>
            </a:endParaRPr>
          </a:p>
        </p:txBody>
      </p:sp>
      <p:sp>
        <p:nvSpPr>
          <p:cNvPr id="3" name="Subtitle 2">
            <a:extLst>
              <a:ext uri="{FF2B5EF4-FFF2-40B4-BE49-F238E27FC236}">
                <a16:creationId xmlns:a16="http://schemas.microsoft.com/office/drawing/2014/main" id="{4957028D-D729-FD95-D20A-89D73D0B5F65}"/>
              </a:ext>
            </a:extLst>
          </p:cNvPr>
          <p:cNvSpPr>
            <a:spLocks noGrp="1"/>
          </p:cNvSpPr>
          <p:nvPr>
            <p:ph type="subTitle" idx="1"/>
          </p:nvPr>
        </p:nvSpPr>
        <p:spPr>
          <a:xfrm>
            <a:off x="1524000" y="5392615"/>
            <a:ext cx="9144000" cy="1008185"/>
          </a:xfrm>
        </p:spPr>
        <p:txBody>
          <a:bodyPr wrap="square">
            <a:normAutofit/>
          </a:bodyPr>
          <a:lstStyle/>
          <a:p>
            <a:pPr/>
            <a:r>
              <a:t>呈现者：</a:t>
            </a:r>
          </a:p>
          <a:p>
            <a:pPr/>
            <a:r>
              <a:t>约翰·陈宗民</a:t>
            </a:r>
          </a:p>
          <a:p>
            <a:pPr/>
          </a:p>
          <a:p>
            <a:pPr/>
          </a:p>
        </p:txBody>
      </p:sp>
      <p:pic>
        <p:nvPicPr>
          <p:cNvPr id="7" name="Picture 6" descr="A close-up of a memory&#10;&#10;AI-generated content may be incorrect.">
            <a:extLst>
              <a:ext uri="{FF2B5EF4-FFF2-40B4-BE49-F238E27FC236}">
                <a16:creationId xmlns:a16="http://schemas.microsoft.com/office/drawing/2014/main" id="{E22D6A2E-96A5-23B7-5B6E-3EA7C7FB554A}"/>
              </a:ext>
            </a:extLst>
          </p:cNvPr>
          <p:cNvPicPr>
            <a:picLocks noChangeAspect="1"/>
          </p:cNvPicPr>
          <p:nvPr/>
        </p:nvPicPr>
        <p:blipFill>
          <a:blip r:embed="rId2"/>
          <a:stretch>
            <a:fillRect/>
          </a:stretch>
        </p:blipFill>
        <p:spPr>
          <a:xfrm>
            <a:off x="1085088" y="557784"/>
            <a:ext cx="10021824" cy="4691941"/>
          </a:xfrm>
          <a:prstGeom prst="rect">
            <a:avLst/>
          </a:prstGeom>
        </p:spPr>
      </p:pic>
    </p:spTree>
    <p:extLst>
      <p:ext uri="{BB962C8B-B14F-4D97-AF65-F5344CB8AC3E}">
        <p14:creationId xmlns:p14="http://schemas.microsoft.com/office/powerpoint/2010/main" val="34452788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03ED-DB25-22A7-80BC-1F4E178B6F29}"/>
              </a:ext>
            </a:extLst>
          </p:cNvPr>
          <p:cNvSpPr>
            <a:spLocks noGrp="1"/>
          </p:cNvSpPr>
          <p:nvPr>
            <p:ph type="title"/>
          </p:nvPr>
        </p:nvSpPr>
        <p:spPr/>
        <p:txBody>
          <a:bodyPr wrap="square">
            <a:normAutofit/>
          </a:bodyPr>
          <a:lstStyle/>
          <a:p>
            <a:pPr/>
            <a:r>
              <a:rPr sz="4000"/>
              <a:t>记忆发展：从静态到动态</a:t>
            </a:r>
          </a:p>
        </p:txBody>
      </p:sp>
      <p:pic>
        <p:nvPicPr>
          <p:cNvPr id="5" name="Content Placeholder 4" descr="A diagram of a brain process&#10;&#10;AI-generated content may be incorrect.">
            <a:extLst>
              <a:ext uri="{FF2B5EF4-FFF2-40B4-BE49-F238E27FC236}">
                <a16:creationId xmlns:a16="http://schemas.microsoft.com/office/drawing/2014/main" id="{B508DB88-97D7-E17C-EA63-98F840D156CF}"/>
              </a:ext>
            </a:extLst>
          </p:cNvPr>
          <p:cNvPicPr>
            <a:picLocks noGrp="1" noChangeAspect="1"/>
          </p:cNvPicPr>
          <p:nvPr>
            <p:ph idx="1"/>
          </p:nvPr>
        </p:nvPicPr>
        <p:blipFill>
          <a:blip r:embed="rId2"/>
          <a:stretch>
            <a:fillRect/>
          </a:stretch>
        </p:blipFill>
        <p:spPr>
          <a:xfrm>
            <a:off x="865136" y="1825625"/>
            <a:ext cx="10461727" cy="4351338"/>
          </a:xfrm>
        </p:spPr>
      </p:pic>
    </p:spTree>
    <p:extLst>
      <p:ext uri="{BB962C8B-B14F-4D97-AF65-F5344CB8AC3E}">
        <p14:creationId xmlns:p14="http://schemas.microsoft.com/office/powerpoint/2010/main" val="3279715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6BE-645A-765E-3D49-3F4716B08BC2}"/>
              </a:ext>
            </a:extLst>
          </p:cNvPr>
          <p:cNvSpPr>
            <a:spLocks noGrp="1"/>
          </p:cNvSpPr>
          <p:nvPr>
            <p:ph type="title"/>
          </p:nvPr>
        </p:nvSpPr>
        <p:spPr/>
        <p:txBody>
          <a:bodyPr wrap="square">
            <a:normAutofit/>
          </a:bodyPr>
          <a:lstStyle/>
          <a:p>
            <a:pPr/>
            <a:r>
              <a:rPr sz="4000"/>
              <a:t>抽象空间中的记忆巩固</a:t>
            </a:r>
          </a:p>
        </p:txBody>
      </p:sp>
      <p:pic>
        <p:nvPicPr>
          <p:cNvPr id="5" name="Content Placeholder 4" descr="A diagram of a memory&#10;&#10;AI-generated content may be incorrect.">
            <a:extLst>
              <a:ext uri="{FF2B5EF4-FFF2-40B4-BE49-F238E27FC236}">
                <a16:creationId xmlns:a16="http://schemas.microsoft.com/office/drawing/2014/main" id="{D80D713C-31B6-D7E4-FFB5-6F1FF9328B69}"/>
              </a:ext>
            </a:extLst>
          </p:cNvPr>
          <p:cNvPicPr>
            <a:picLocks noGrp="1" noChangeAspect="1"/>
          </p:cNvPicPr>
          <p:nvPr>
            <p:ph idx="1"/>
          </p:nvPr>
        </p:nvPicPr>
        <p:blipFill>
          <a:blip r:embed="rId2"/>
          <a:stretch>
            <a:fillRect/>
          </a:stretch>
        </p:blipFill>
        <p:spPr>
          <a:xfrm>
            <a:off x="149117" y="1533016"/>
            <a:ext cx="11756371" cy="4938989"/>
          </a:xfrm>
        </p:spPr>
      </p:pic>
      <p:sp>
        <p:nvSpPr>
          <p:cNvPr id="3" name="Rectangle 2">
            <a:extLst>
              <a:ext uri="{FF2B5EF4-FFF2-40B4-BE49-F238E27FC236}">
                <a16:creationId xmlns:a16="http://schemas.microsoft.com/office/drawing/2014/main" id="{4EBDBA25-1C51-5F23-4DD0-B13E1864C22D}"/>
              </a:ext>
            </a:extLst>
          </p:cNvPr>
          <p:cNvSpPr/>
          <p:nvPr/>
        </p:nvSpPr>
        <p:spPr>
          <a:xfrm>
            <a:off x="286512" y="4601496"/>
            <a:ext cx="2227007" cy="383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文本、图片等。</a:t>
            </a:r>
          </a:p>
        </p:txBody>
      </p:sp>
      <p:sp>
        <p:nvSpPr>
          <p:cNvPr id="4" name="Rectangle 3">
            <a:extLst>
              <a:ext uri="{FF2B5EF4-FFF2-40B4-BE49-F238E27FC236}">
                <a16:creationId xmlns:a16="http://schemas.microsoft.com/office/drawing/2014/main" id="{0A79D530-25B9-CDA0-8CF6-3597DDFA75CE}"/>
              </a:ext>
            </a:extLst>
          </p:cNvPr>
          <p:cNvSpPr/>
          <p:nvPr/>
        </p:nvSpPr>
        <p:spPr>
          <a:xfrm>
            <a:off x="4173793" y="4409767"/>
            <a:ext cx="1427054" cy="383458"/>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KV缓存</a:t>
            </a:r>
          </a:p>
        </p:txBody>
      </p:sp>
      <p:sp>
        <p:nvSpPr>
          <p:cNvPr id="6" name="Rectangle 5">
            <a:extLst>
              <a:ext uri="{FF2B5EF4-FFF2-40B4-BE49-F238E27FC236}">
                <a16:creationId xmlns:a16="http://schemas.microsoft.com/office/drawing/2014/main" id="{D44830B1-D495-B24B-0EB8-AE1EF8A92A15}"/>
              </a:ext>
            </a:extLst>
          </p:cNvPr>
          <p:cNvSpPr/>
          <p:nvPr/>
        </p:nvSpPr>
        <p:spPr>
          <a:xfrm>
            <a:off x="7570838" y="4616244"/>
            <a:ext cx="2054685" cy="383458"/>
          </a:xfrm>
          <a:prstGeom prst="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权重和偏差</a:t>
            </a:r>
          </a:p>
        </p:txBody>
      </p:sp>
    </p:spTree>
    <p:extLst>
      <p:ext uri="{BB962C8B-B14F-4D97-AF65-F5344CB8AC3E}">
        <p14:creationId xmlns:p14="http://schemas.microsoft.com/office/powerpoint/2010/main" val="1500959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8308D-91D3-A947-4796-AFC3E99AF145}"/>
              </a:ext>
            </a:extLst>
          </p:cNvPr>
          <p:cNvSpPr>
            <a:spLocks noGrp="1"/>
          </p:cNvSpPr>
          <p:nvPr>
            <p:ph type="title"/>
          </p:nvPr>
        </p:nvSpPr>
        <p:spPr/>
        <p:txBody>
          <a:bodyPr wrap="square">
            <a:normAutofit/>
          </a:bodyPr>
          <a:lstStyle/>
          <a:p>
            <a:pPr/>
            <a:r>
              <a:t>抽象空间之间的转换</a:t>
            </a:r>
          </a:p>
        </p:txBody>
      </p:sp>
      <p:pic>
        <p:nvPicPr>
          <p:cNvPr id="5" name="Content Placeholder 4" descr="A close-up of a document&#10;&#10;AI-generated content may be incorrect.">
            <a:extLst>
              <a:ext uri="{FF2B5EF4-FFF2-40B4-BE49-F238E27FC236}">
                <a16:creationId xmlns:a16="http://schemas.microsoft.com/office/drawing/2014/main" id="{885267BE-2E86-731C-C8F1-2840F7ED77B4}"/>
              </a:ext>
            </a:extLst>
          </p:cNvPr>
          <p:cNvPicPr>
            <a:picLocks noGrp="1" noChangeAspect="1"/>
          </p:cNvPicPr>
          <p:nvPr>
            <p:ph idx="1"/>
          </p:nvPr>
        </p:nvPicPr>
        <p:blipFill>
          <a:blip r:embed="rId2"/>
          <a:srcRect t="43884" b="19932"/>
          <a:stretch>
            <a:fillRect/>
          </a:stretch>
        </p:blipFill>
        <p:spPr>
          <a:xfrm>
            <a:off x="729144" y="2765323"/>
            <a:ext cx="10733711" cy="1740310"/>
          </a:xfrm>
        </p:spPr>
      </p:pic>
    </p:spTree>
    <p:extLst>
      <p:ext uri="{BB962C8B-B14F-4D97-AF65-F5344CB8AC3E}">
        <p14:creationId xmlns:p14="http://schemas.microsoft.com/office/powerpoint/2010/main" val="3882103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B239D-46A1-A3F7-0970-834B76E07C55}"/>
              </a:ext>
            </a:extLst>
          </p:cNvPr>
          <p:cNvSpPr>
            <a:spLocks noGrp="1"/>
          </p:cNvSpPr>
          <p:nvPr>
            <p:ph type="title"/>
          </p:nvPr>
        </p:nvSpPr>
        <p:spPr/>
        <p:txBody>
          <a:bodyPr wrap="square">
            <a:normAutofit/>
          </a:bodyPr>
          <a:lstStyle/>
          <a:p>
            <a:pPr/>
            <a:r>
              <a:t>MemCube</a:t>
            </a:r>
            <a:r>
              <a:t>异构内存的统一抽象</a:t>
            </a:r>
          </a:p>
        </p:txBody>
      </p:sp>
      <p:pic>
        <p:nvPicPr>
          <p:cNvPr id="5" name="Content Placeholder 4" descr="A diagram of a program&#10;&#10;AI-generated content may be incorrect.">
            <a:extLst>
              <a:ext uri="{FF2B5EF4-FFF2-40B4-BE49-F238E27FC236}">
                <a16:creationId xmlns:a16="http://schemas.microsoft.com/office/drawing/2014/main" id="{0063E6A6-4BE5-FCBA-83E1-DF20C24ED7D6}"/>
              </a:ext>
            </a:extLst>
          </p:cNvPr>
          <p:cNvPicPr>
            <a:picLocks noGrp="1" noChangeAspect="1"/>
          </p:cNvPicPr>
          <p:nvPr>
            <p:ph idx="1"/>
          </p:nvPr>
        </p:nvPicPr>
        <p:blipFill>
          <a:blip r:embed="rId2"/>
          <a:stretch>
            <a:fillRect/>
          </a:stretch>
        </p:blipFill>
        <p:spPr>
          <a:xfrm>
            <a:off x="838200" y="1572700"/>
            <a:ext cx="10155206" cy="5105656"/>
          </a:xfrm>
        </p:spPr>
      </p:pic>
    </p:spTree>
    <p:extLst>
      <p:ext uri="{BB962C8B-B14F-4D97-AF65-F5344CB8AC3E}">
        <p14:creationId xmlns:p14="http://schemas.microsoft.com/office/powerpoint/2010/main" val="230863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9F33A-6C27-5FCA-C0DB-75AA19984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680B8-6C92-D1EB-60A1-AAB712742C93}"/>
              </a:ext>
            </a:extLst>
          </p:cNvPr>
          <p:cNvSpPr>
            <a:spLocks noGrp="1"/>
          </p:cNvSpPr>
          <p:nvPr>
            <p:ph type="title"/>
          </p:nvPr>
        </p:nvSpPr>
        <p:spPr/>
        <p:txBody>
          <a:bodyPr wrap="square">
            <a:normAutofit/>
          </a:bodyPr>
          <a:lstStyle/>
          <a:p>
            <a:pPr/>
            <a:r>
              <a:t>存储立方体</a:t>
            </a:r>
            <a:r>
              <a:t>目录</a:t>
            </a:r>
          </a:p>
        </p:txBody>
      </p:sp>
      <p:pic>
        <p:nvPicPr>
          <p:cNvPr id="7" name="Content Placeholder 6" descr="A close-up of a document&#10;&#10;AI-generated content may be incorrect.">
            <a:extLst>
              <a:ext uri="{FF2B5EF4-FFF2-40B4-BE49-F238E27FC236}">
                <a16:creationId xmlns:a16="http://schemas.microsoft.com/office/drawing/2014/main" id="{5CF0A6CF-1D45-9589-0A77-D3FEE1AA79E4}"/>
              </a:ext>
            </a:extLst>
          </p:cNvPr>
          <p:cNvPicPr>
            <a:picLocks noGrp="1" noChangeAspect="1"/>
          </p:cNvPicPr>
          <p:nvPr>
            <p:ph idx="1"/>
          </p:nvPr>
        </p:nvPicPr>
        <p:blipFill>
          <a:blip r:embed="rId2"/>
          <a:stretch>
            <a:fillRect/>
          </a:stretch>
        </p:blipFill>
        <p:spPr>
          <a:xfrm>
            <a:off x="838200" y="1852053"/>
            <a:ext cx="10808694" cy="3737586"/>
          </a:xfrm>
        </p:spPr>
      </p:pic>
    </p:spTree>
    <p:extLst>
      <p:ext uri="{BB962C8B-B14F-4D97-AF65-F5344CB8AC3E}">
        <p14:creationId xmlns:p14="http://schemas.microsoft.com/office/powerpoint/2010/main" val="1278605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CC78E-0071-F111-39EC-D04704C07C04}"/>
              </a:ext>
            </a:extLst>
          </p:cNvPr>
          <p:cNvSpPr>
            <a:spLocks noGrp="1"/>
          </p:cNvSpPr>
          <p:nvPr>
            <p:ph type="title"/>
          </p:nvPr>
        </p:nvSpPr>
        <p:spPr/>
        <p:txBody>
          <a:bodyPr wrap="square">
            <a:normAutofit/>
          </a:bodyPr>
          <a:lstStyle/>
          <a:p>
            <a:pPr/>
            <a:r>
              <a:t>MemCube</a:t>
            </a:r>
            <a:r>
              <a:t>目录</a:t>
            </a:r>
          </a:p>
        </p:txBody>
      </p:sp>
      <p:pic>
        <p:nvPicPr>
          <p:cNvPr id="9" name="Picture 8" descr="A close-up of a white background&#10;&#10;AI-generated content may be incorrect.">
            <a:extLst>
              <a:ext uri="{FF2B5EF4-FFF2-40B4-BE49-F238E27FC236}">
                <a16:creationId xmlns:a16="http://schemas.microsoft.com/office/drawing/2014/main" id="{7940BDC8-5090-1E15-CE33-99D5FB0FEB73}"/>
              </a:ext>
            </a:extLst>
          </p:cNvPr>
          <p:cNvPicPr>
            <a:picLocks noChangeAspect="1"/>
          </p:cNvPicPr>
          <p:nvPr/>
        </p:nvPicPr>
        <p:blipFill>
          <a:blip r:embed="rId2"/>
          <a:stretch>
            <a:fillRect/>
          </a:stretch>
        </p:blipFill>
        <p:spPr>
          <a:xfrm>
            <a:off x="838200" y="2007425"/>
            <a:ext cx="10989296" cy="1974639"/>
          </a:xfrm>
          <a:prstGeom prst="rect">
            <a:avLst/>
          </a:prstGeom>
        </p:spPr>
      </p:pic>
    </p:spTree>
    <p:extLst>
      <p:ext uri="{BB962C8B-B14F-4D97-AF65-F5344CB8AC3E}">
        <p14:creationId xmlns:p14="http://schemas.microsoft.com/office/powerpoint/2010/main" val="393014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B9D65-92BD-B1C9-F92F-F4A49AEBF118}"/>
              </a:ext>
            </a:extLst>
          </p:cNvPr>
          <p:cNvSpPr>
            <a:spLocks noGrp="1"/>
          </p:cNvSpPr>
          <p:nvPr>
            <p:ph type="title"/>
          </p:nvPr>
        </p:nvSpPr>
        <p:spPr/>
        <p:txBody>
          <a:bodyPr wrap="square">
            <a:normAutofit/>
          </a:bodyPr>
          <a:lstStyle/>
          <a:p>
            <a:pPr/>
            <a:r>
              <a:rPr sz="3600"/>
              <a:t>各种跨内存层的处理组件</a:t>
            </a:r>
          </a:p>
        </p:txBody>
      </p:sp>
      <p:pic>
        <p:nvPicPr>
          <p:cNvPr id="5" name="Content Placeholder 4" descr="A table with text on it&#10;&#10;AI-generated content may be incorrect.">
            <a:extLst>
              <a:ext uri="{FF2B5EF4-FFF2-40B4-BE49-F238E27FC236}">
                <a16:creationId xmlns:a16="http://schemas.microsoft.com/office/drawing/2014/main" id="{510384C8-4511-1D6A-5D9B-ECF58C04AA04}"/>
              </a:ext>
            </a:extLst>
          </p:cNvPr>
          <p:cNvPicPr>
            <a:picLocks noGrp="1" noChangeAspect="1"/>
          </p:cNvPicPr>
          <p:nvPr>
            <p:ph idx="1"/>
          </p:nvPr>
        </p:nvPicPr>
        <p:blipFill>
          <a:blip r:embed="rId2"/>
          <a:stretch>
            <a:fillRect/>
          </a:stretch>
        </p:blipFill>
        <p:spPr>
          <a:xfrm>
            <a:off x="1460887" y="1330258"/>
            <a:ext cx="9270226" cy="5162617"/>
          </a:xfrm>
        </p:spPr>
      </p:pic>
    </p:spTree>
    <p:extLst>
      <p:ext uri="{BB962C8B-B14F-4D97-AF65-F5344CB8AC3E}">
        <p14:creationId xmlns:p14="http://schemas.microsoft.com/office/powerpoint/2010/main" val="172390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0247F-CD28-D6D4-8F6D-BEF2BFD2B198}"/>
              </a:ext>
            </a:extLst>
          </p:cNvPr>
          <p:cNvSpPr>
            <a:spLocks noGrp="1"/>
          </p:cNvSpPr>
          <p:nvPr>
            <p:ph type="title"/>
          </p:nvPr>
        </p:nvSpPr>
        <p:spPr/>
        <p:txBody>
          <a:bodyPr wrap="square">
            <a:normAutofit/>
          </a:bodyPr>
          <a:lstStyle/>
          <a:p>
            <a:pPr/>
            <a:r>
              <a:rPr sz="3600"/>
              <a:t>3层架构和内存I/O路径</a:t>
            </a:r>
            <a:r>
              <a:rPr sz="3600"/>
              <a:t>MemOS</a:t>
            </a:r>
          </a:p>
        </p:txBody>
      </p:sp>
      <p:pic>
        <p:nvPicPr>
          <p:cNvPr id="5" name="Content Placeholder 4" descr="A diagram of a computer&#10;&#10;AI-generated content may be incorrect.">
            <a:extLst>
              <a:ext uri="{FF2B5EF4-FFF2-40B4-BE49-F238E27FC236}">
                <a16:creationId xmlns:a16="http://schemas.microsoft.com/office/drawing/2014/main" id="{B53771E0-6E60-C565-4681-105783F40340}"/>
              </a:ext>
            </a:extLst>
          </p:cNvPr>
          <p:cNvPicPr>
            <a:picLocks noGrp="1" noChangeAspect="1"/>
          </p:cNvPicPr>
          <p:nvPr>
            <p:ph idx="1"/>
          </p:nvPr>
        </p:nvPicPr>
        <p:blipFill>
          <a:blip r:embed="rId2"/>
          <a:stretch>
            <a:fillRect/>
          </a:stretch>
        </p:blipFill>
        <p:spPr>
          <a:xfrm>
            <a:off x="1719364" y="2388675"/>
            <a:ext cx="8753272" cy="4351338"/>
          </a:xfrm>
        </p:spPr>
      </p:pic>
      <p:sp>
        <p:nvSpPr>
          <p:cNvPr id="3" name="Content Placeholder 2">
            <a:extLst>
              <a:ext uri="{FF2B5EF4-FFF2-40B4-BE49-F238E27FC236}">
                <a16:creationId xmlns:a16="http://schemas.microsoft.com/office/drawing/2014/main" id="{5696270C-4AF7-A61F-F705-01AEB86E31A0}"/>
              </a:ext>
            </a:extLst>
          </p:cNvPr>
          <p:cNvSpPr txBox="1">
            <a:spLocks/>
          </p:cNvSpPr>
          <p:nvPr/>
        </p:nvSpPr>
        <p:spPr>
          <a:xfrm>
            <a:off x="838200" y="1690688"/>
            <a:ext cx="10515600" cy="4351338"/>
          </a:xfrm>
          <a:prstGeom prst="rect">
            <a:avLst/>
          </a:prstGeom>
        </p:spPr>
        <p:txBody>
          <a:bodyPr vert="horz" lIns="91440" tIns="45720" rIns="91440" bIns="45720" rtlCol="0"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r>
              <a:t>不同的内存层具有不同的内存操作方式可供操作</a:t>
            </a:r>
          </a:p>
        </p:txBody>
      </p:sp>
    </p:spTree>
    <p:extLst>
      <p:ext uri="{BB962C8B-B14F-4D97-AF65-F5344CB8AC3E}">
        <p14:creationId xmlns:p14="http://schemas.microsoft.com/office/powerpoint/2010/main" val="40129423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E0603C5C-7ADA-4785-7864-C8C08CEEB656}"/>
              </a:ext>
            </a:extLst>
          </p:cNvPr>
          <p:cNvPicPr>
            <a:picLocks noGrp="1" noChangeAspect="1"/>
          </p:cNvPicPr>
          <p:nvPr>
            <p:ph idx="1"/>
          </p:nvPr>
        </p:nvPicPr>
        <p:blipFill>
          <a:blip r:embed="rId2"/>
          <a:stretch>
            <a:fillRect/>
          </a:stretch>
        </p:blipFill>
        <p:spPr>
          <a:xfrm>
            <a:off x="1351788" y="365125"/>
            <a:ext cx="9488424" cy="6389297"/>
          </a:xfrm>
        </p:spPr>
      </p:pic>
      <p:sp>
        <p:nvSpPr>
          <p:cNvPr id="2" name="Title 1">
            <a:extLst>
              <a:ext uri="{FF2B5EF4-FFF2-40B4-BE49-F238E27FC236}">
                <a16:creationId xmlns:a16="http://schemas.microsoft.com/office/drawing/2014/main" id="{4292B1D4-D41D-D207-920E-3D5A62117920}"/>
              </a:ext>
            </a:extLst>
          </p:cNvPr>
          <p:cNvSpPr>
            <a:spLocks noGrp="1"/>
          </p:cNvSpPr>
          <p:nvPr>
            <p:ph type="title"/>
          </p:nvPr>
        </p:nvSpPr>
        <p:spPr/>
        <p:txBody>
          <a:bodyPr wrap="square">
            <a:normAutofit/>
          </a:bodyPr>
          <a:lstStyle/>
          <a:p>
            <a:pPr/>
            <a:r>
              <a:t>记忆</a:t>
            </a:r>
            <a:r>
              <a:t>生命周期</a:t>
            </a:r>
          </a:p>
        </p:txBody>
      </p:sp>
    </p:spTree>
    <p:extLst>
      <p:ext uri="{BB962C8B-B14F-4D97-AF65-F5344CB8AC3E}">
        <p14:creationId xmlns:p14="http://schemas.microsoft.com/office/powerpoint/2010/main" val="2618598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382D-1D82-CB35-BD3F-94F9A0216471}"/>
              </a:ext>
            </a:extLst>
          </p:cNvPr>
          <p:cNvSpPr>
            <a:spLocks noGrp="1"/>
          </p:cNvSpPr>
          <p:nvPr>
            <p:ph type="title"/>
          </p:nvPr>
        </p:nvSpPr>
        <p:spPr/>
        <p:txBody>
          <a:bodyPr wrap="square">
            <a:normAutofit/>
          </a:bodyPr>
          <a:lstStyle/>
          <a:p>
            <a:pPr/>
            <a:r>
              <a:t>未来计划</a:t>
            </a:r>
          </a:p>
        </p:txBody>
      </p:sp>
      <p:sp>
        <p:nvSpPr>
          <p:cNvPr id="3" name="Content Placeholder 2">
            <a:extLst>
              <a:ext uri="{FF2B5EF4-FFF2-40B4-BE49-F238E27FC236}">
                <a16:creationId xmlns:a16="http://schemas.microsoft.com/office/drawing/2014/main" id="{9D11B5EC-0E23-3881-16E2-B7C54CA60EA4}"/>
              </a:ext>
            </a:extLst>
          </p:cNvPr>
          <p:cNvSpPr>
            <a:spLocks noGrp="1"/>
          </p:cNvSpPr>
          <p:nvPr>
            <p:ph idx="1"/>
          </p:nvPr>
        </p:nvSpPr>
        <p:spPr/>
        <p:txBody>
          <a:bodyPr wrap="square">
            <a:normAutofit/>
          </a:bodyPr>
          <a:lstStyle/>
          <a:p>
            <a:pPr/>
            <a:r>
              <a:rPr b="1"/>
              <a:t>跨大语言模型内存共享</a:t>
            </a:r>
            <a:r>
              <a:t>: 通过共享参数和激活记忆，实现不同基础模型之间的互操作性和模块复用。将需要标准格式和协议。</a:t>
            </a:r>
          </a:p>
          <a:p>
            <a:pPr/>
          </a:p>
          <a:p>
            <a:pPr/>
            <a:r>
              <a:rPr b="1"/>
              <a:t>自我进化</a:t>
            </a:r>
            <a:r>
              <a:rPr b="1"/>
              <a:t>内存块</a:t>
            </a:r>
            <a:r>
              <a:t>开发能够根据使用反馈自我优化、重构和进化的存储单元，从而减少对人工维护和监督的需求。</a:t>
            </a:r>
          </a:p>
          <a:p>
            <a:pPr/>
          </a:p>
          <a:p>
            <a:pPr/>
            <a:r>
              <a:rPr b="1"/>
              <a:t>可扩展内存市场</a:t>
            </a:r>
            <a:r>
              <a:t>: 建立去中心化的记忆交换机制，支持资产级交易、协作更新和分布式演化，以促进可持续的AI生态系统。</a:t>
            </a:r>
          </a:p>
          <a:p>
            <a:pPr/>
          </a:p>
          <a:p>
            <a:pPr/>
          </a:p>
        </p:txBody>
      </p:sp>
    </p:spTree>
    <p:extLst>
      <p:ext uri="{BB962C8B-B14F-4D97-AF65-F5344CB8AC3E}">
        <p14:creationId xmlns:p14="http://schemas.microsoft.com/office/powerpoint/2010/main" val="3884294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CBB3E-91FF-F945-289E-F103D805CF3E}"/>
              </a:ext>
            </a:extLst>
          </p:cNvPr>
          <p:cNvSpPr>
            <a:spLocks noGrp="1"/>
          </p:cNvSpPr>
          <p:nvPr>
            <p:ph type="title"/>
          </p:nvPr>
        </p:nvSpPr>
        <p:spPr>
          <a:xfrm>
            <a:off x="838200" y="211487"/>
            <a:ext cx="10515600" cy="1325563"/>
          </a:xfrm>
        </p:spPr>
        <p:txBody>
          <a:bodyPr wrap="square">
            <a:normAutofit/>
          </a:bodyPr>
          <a:lstStyle/>
          <a:p>
            <a:pPr/>
            <a:r>
              <a:t>LLM中的常规内存：</a:t>
            </a:r>
            <a:r>
              <a:t>检索增强生成</a:t>
            </a:r>
          </a:p>
        </p:txBody>
      </p:sp>
      <p:sp>
        <p:nvSpPr>
          <p:cNvPr id="4" name="Rectangle 3">
            <a:extLst>
              <a:ext uri="{FF2B5EF4-FFF2-40B4-BE49-F238E27FC236}">
                <a16:creationId xmlns:a16="http://schemas.microsoft.com/office/drawing/2014/main" id="{9D2E4C5C-7754-5EB1-9C49-76C510222F47}"/>
              </a:ext>
            </a:extLst>
          </p:cNvPr>
          <p:cNvSpPr/>
          <p:nvPr/>
        </p:nvSpPr>
        <p:spPr>
          <a:xfrm>
            <a:off x="2717893" y="4060031"/>
            <a:ext cx="2066945" cy="1732548"/>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LLM</a:t>
            </a:r>
          </a:p>
          <a:p>
            <a:pPr algn="ctr"/>
            <a:r>
              <a:t>(内部存储器</a:t>
            </a:r>
          </a:p>
          <a:p>
            <a:pPr algn="ctr"/>
            <a:r>
              <a:t>作为参数)</a:t>
            </a:r>
          </a:p>
        </p:txBody>
      </p:sp>
      <p:pic>
        <p:nvPicPr>
          <p:cNvPr id="6" name="Picture 5">
            <a:extLst>
              <a:ext uri="{FF2B5EF4-FFF2-40B4-BE49-F238E27FC236}">
                <a16:creationId xmlns:a16="http://schemas.microsoft.com/office/drawing/2014/main" id="{3DFF37F0-58F4-A7DE-A1DF-998006D173FC}"/>
              </a:ext>
            </a:extLst>
          </p:cNvPr>
          <p:cNvPicPr>
            <a:picLocks noChangeAspect="1"/>
          </p:cNvPicPr>
          <p:nvPr/>
        </p:nvPicPr>
        <p:blipFill>
          <a:blip r:embed="rId2"/>
          <a:stretch>
            <a:fillRect/>
          </a:stretch>
        </p:blipFill>
        <p:spPr>
          <a:xfrm>
            <a:off x="650948" y="3184609"/>
            <a:ext cx="2066945" cy="2959768"/>
          </a:xfrm>
          <a:prstGeom prst="rect">
            <a:avLst/>
          </a:prstGeom>
        </p:spPr>
      </p:pic>
      <p:sp>
        <p:nvSpPr>
          <p:cNvPr id="7" name="Rectangle 6">
            <a:extLst>
              <a:ext uri="{FF2B5EF4-FFF2-40B4-BE49-F238E27FC236}">
                <a16:creationId xmlns:a16="http://schemas.microsoft.com/office/drawing/2014/main" id="{C41E589C-2067-5645-5B18-D758C997F1C1}"/>
              </a:ext>
            </a:extLst>
          </p:cNvPr>
          <p:cNvSpPr/>
          <p:nvPr/>
        </p:nvSpPr>
        <p:spPr>
          <a:xfrm>
            <a:off x="6330542" y="2806429"/>
            <a:ext cx="2066945" cy="1732548"/>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外部数据库</a:t>
            </a:r>
          </a:p>
          <a:p>
            <a:pPr algn="ctr"/>
            <a:r>
              <a:t>（用于增强上下文）</a:t>
            </a:r>
          </a:p>
        </p:txBody>
      </p:sp>
      <p:pic>
        <p:nvPicPr>
          <p:cNvPr id="9" name="Picture 8" descr="A blue and black outline of a server&#10;&#10;AI-generated content may be incorrect.">
            <a:extLst>
              <a:ext uri="{FF2B5EF4-FFF2-40B4-BE49-F238E27FC236}">
                <a16:creationId xmlns:a16="http://schemas.microsoft.com/office/drawing/2014/main" id="{430D89E9-10A0-6554-8C75-775E958D5748}"/>
              </a:ext>
            </a:extLst>
          </p:cNvPr>
          <p:cNvPicPr>
            <a:picLocks noChangeAspect="1"/>
          </p:cNvPicPr>
          <p:nvPr/>
        </p:nvPicPr>
        <p:blipFill>
          <a:blip r:embed="rId3"/>
          <a:stretch>
            <a:fillRect/>
          </a:stretch>
        </p:blipFill>
        <p:spPr>
          <a:xfrm>
            <a:off x="8510543" y="2370190"/>
            <a:ext cx="2356435" cy="2356435"/>
          </a:xfrm>
          <a:prstGeom prst="rect">
            <a:avLst/>
          </a:prstGeom>
        </p:spPr>
      </p:pic>
      <p:cxnSp>
        <p:nvCxnSpPr>
          <p:cNvPr id="12" name="Straight Arrow Connector 11">
            <a:extLst>
              <a:ext uri="{FF2B5EF4-FFF2-40B4-BE49-F238E27FC236}">
                <a16:creationId xmlns:a16="http://schemas.microsoft.com/office/drawing/2014/main" id="{8BCFD1BB-19B3-9FEC-D525-D8EF8E89414A}"/>
              </a:ext>
            </a:extLst>
          </p:cNvPr>
          <p:cNvCxnSpPr>
            <a:stCxn id="7" idx="1"/>
            <a:endCxn id="4" idx="0"/>
          </p:cNvCxnSpPr>
          <p:nvPr/>
        </p:nvCxnSpPr>
        <p:spPr>
          <a:xfrm flipH="1">
            <a:off x="3751366" y="3672703"/>
            <a:ext cx="2579176" cy="38732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C43EAC2-AAD5-5F13-E05B-233BB5D97C8B}"/>
              </a:ext>
            </a:extLst>
          </p:cNvPr>
          <p:cNvCxnSpPr>
            <a:cxnSpLocks/>
            <a:stCxn id="22" idx="2"/>
            <a:endCxn id="7" idx="0"/>
          </p:cNvCxnSpPr>
          <p:nvPr/>
        </p:nvCxnSpPr>
        <p:spPr>
          <a:xfrm>
            <a:off x="4279561" y="2145898"/>
            <a:ext cx="3084454" cy="660531"/>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34D69B3-ECAF-CF5E-51E0-2F6DBA886F9A}"/>
              </a:ext>
            </a:extLst>
          </p:cNvPr>
          <p:cNvCxnSpPr>
            <a:cxnSpLocks/>
            <a:endCxn id="4" idx="0"/>
          </p:cNvCxnSpPr>
          <p:nvPr/>
        </p:nvCxnSpPr>
        <p:spPr>
          <a:xfrm flipH="1">
            <a:off x="3751366" y="2145898"/>
            <a:ext cx="399175" cy="1914133"/>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07B6556A-6318-1063-FE5C-BCA846BEA144}"/>
              </a:ext>
            </a:extLst>
          </p:cNvPr>
          <p:cNvSpPr/>
          <p:nvPr/>
        </p:nvSpPr>
        <p:spPr>
          <a:xfrm>
            <a:off x="3246088" y="1631047"/>
            <a:ext cx="2066945" cy="514851"/>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用户查询</a:t>
            </a:r>
          </a:p>
        </p:txBody>
      </p:sp>
      <p:sp>
        <p:nvSpPr>
          <p:cNvPr id="27" name="TextBox 26">
            <a:extLst>
              <a:ext uri="{FF2B5EF4-FFF2-40B4-BE49-F238E27FC236}">
                <a16:creationId xmlns:a16="http://schemas.microsoft.com/office/drawing/2014/main" id="{0209D28D-CC3D-1630-B435-67C7C5CBF603}"/>
              </a:ext>
            </a:extLst>
          </p:cNvPr>
          <p:cNvSpPr txBox="1"/>
          <p:nvPr/>
        </p:nvSpPr>
        <p:spPr>
          <a:xfrm rot="21043754">
            <a:off x="4556477" y="3442001"/>
            <a:ext cx="1368131" cy="369332"/>
          </a:xfrm>
          <a:prstGeom prst="rect">
            <a:avLst/>
          </a:prstGeom>
          <a:noFill/>
        </p:spPr>
        <p:txBody>
          <a:bodyPr wrap="square" rtlCol="0">
            <a:normAutofit/>
          </a:bodyPr>
          <a:lstStyle/>
          <a:p>
            <a:pPr/>
            <a:r>
              <a:t>top k 块</a:t>
            </a:r>
          </a:p>
        </p:txBody>
      </p:sp>
      <p:sp>
        <p:nvSpPr>
          <p:cNvPr id="28" name="Rectangle 27">
            <a:extLst>
              <a:ext uri="{FF2B5EF4-FFF2-40B4-BE49-F238E27FC236}">
                <a16:creationId xmlns:a16="http://schemas.microsoft.com/office/drawing/2014/main" id="{1804ABD4-D13E-C424-DEE0-0970686F88EB}"/>
              </a:ext>
            </a:extLst>
          </p:cNvPr>
          <p:cNvSpPr/>
          <p:nvPr/>
        </p:nvSpPr>
        <p:spPr>
          <a:xfrm>
            <a:off x="662406" y="1634448"/>
            <a:ext cx="2066945" cy="5148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系统提示</a:t>
            </a:r>
          </a:p>
        </p:txBody>
      </p:sp>
      <p:cxnSp>
        <p:nvCxnSpPr>
          <p:cNvPr id="29" name="Straight Arrow Connector 28">
            <a:extLst>
              <a:ext uri="{FF2B5EF4-FFF2-40B4-BE49-F238E27FC236}">
                <a16:creationId xmlns:a16="http://schemas.microsoft.com/office/drawing/2014/main" id="{D1671C92-9D91-9613-445A-D26343BEED74}"/>
              </a:ext>
            </a:extLst>
          </p:cNvPr>
          <p:cNvCxnSpPr>
            <a:cxnSpLocks/>
            <a:stCxn id="28" idx="2"/>
            <a:endCxn id="4" idx="0"/>
          </p:cNvCxnSpPr>
          <p:nvPr/>
        </p:nvCxnSpPr>
        <p:spPr>
          <a:xfrm>
            <a:off x="1695879" y="2149299"/>
            <a:ext cx="2055487" cy="1910732"/>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0494D03-FBE9-420F-A694-42E882D3D71A}"/>
              </a:ext>
            </a:extLst>
          </p:cNvPr>
          <p:cNvCxnSpPr>
            <a:cxnSpLocks/>
            <a:stCxn id="4" idx="2"/>
          </p:cNvCxnSpPr>
          <p:nvPr/>
        </p:nvCxnSpPr>
        <p:spPr>
          <a:xfrm flipH="1">
            <a:off x="3751365" y="5792579"/>
            <a:ext cx="1" cy="379370"/>
          </a:xfrm>
          <a:prstGeom prst="straightConnector1">
            <a:avLst/>
          </a:prstGeom>
          <a:ln w="7620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83DF5506-630F-862C-35B0-A967A06C42D5}"/>
              </a:ext>
            </a:extLst>
          </p:cNvPr>
          <p:cNvSpPr txBox="1"/>
          <p:nvPr/>
        </p:nvSpPr>
        <p:spPr>
          <a:xfrm>
            <a:off x="2843039" y="6175721"/>
            <a:ext cx="1816651" cy="369332"/>
          </a:xfrm>
          <a:prstGeom prst="rect">
            <a:avLst/>
          </a:prstGeom>
          <a:noFill/>
        </p:spPr>
        <p:txBody>
          <a:bodyPr wrap="square" rtlCol="0">
            <a:normAutofit/>
          </a:bodyPr>
          <a:lstStyle/>
          <a:p>
            <a:pPr/>
            <a:r>
              <a:t>用户回复</a:t>
            </a:r>
          </a:p>
        </p:txBody>
      </p:sp>
      <p:sp>
        <p:nvSpPr>
          <p:cNvPr id="36" name="Content Placeholder 2">
            <a:extLst>
              <a:ext uri="{FF2B5EF4-FFF2-40B4-BE49-F238E27FC236}">
                <a16:creationId xmlns:a16="http://schemas.microsoft.com/office/drawing/2014/main" id="{9398A0AF-9D63-8FDE-DE5F-0B9222B4B245}"/>
              </a:ext>
            </a:extLst>
          </p:cNvPr>
          <p:cNvSpPr txBox="1">
            <a:spLocks/>
          </p:cNvSpPr>
          <p:nvPr/>
        </p:nvSpPr>
        <p:spPr>
          <a:xfrm>
            <a:off x="6528969" y="4914274"/>
            <a:ext cx="5440287" cy="1325563"/>
          </a:xfrm>
          <a:prstGeom prst="rect">
            <a:avLst/>
          </a:prstGeom>
        </p:spPr>
        <p:txBody>
          <a:bodyPr vert="horz" lIns="91440" tIns="45720" rIns="91440" bIns="45720" rtlCol="0"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r>
              <a:t>预训练记忆存在于LLM模型参数中</a:t>
            </a:r>
          </a:p>
          <a:p>
            <a:pPr/>
          </a:p>
          <a:p>
            <a:pPr/>
            <a:r>
              <a:t>数据库中有推理时的内存信息</a:t>
            </a:r>
          </a:p>
        </p:txBody>
      </p:sp>
    </p:spTree>
    <p:extLst>
      <p:ext uri="{BB962C8B-B14F-4D97-AF65-F5344CB8AC3E}">
        <p14:creationId xmlns:p14="http://schemas.microsoft.com/office/powerpoint/2010/main" val="4154504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8D000-9A1B-2664-68CF-6FE9D7D4A25C}"/>
              </a:ext>
            </a:extLst>
          </p:cNvPr>
          <p:cNvSpPr>
            <a:spLocks noGrp="1"/>
          </p:cNvSpPr>
          <p:nvPr>
            <p:ph type="title"/>
          </p:nvPr>
        </p:nvSpPr>
        <p:spPr/>
        <p:txBody>
          <a:bodyPr wrap="square">
            <a:normAutofit/>
          </a:bodyPr>
          <a:lstStyle/>
          <a:p>
            <a:pPr/>
            <a:r>
              <a:t>我的想法：记忆的诅咒</a:t>
            </a:r>
          </a:p>
        </p:txBody>
      </p:sp>
      <p:sp>
        <p:nvSpPr>
          <p:cNvPr id="3" name="Content Placeholder 2">
            <a:extLst>
              <a:ext uri="{FF2B5EF4-FFF2-40B4-BE49-F238E27FC236}">
                <a16:creationId xmlns:a16="http://schemas.microsoft.com/office/drawing/2014/main" id="{C53572F0-227A-7AA7-F0B9-C7E3329B5882}"/>
              </a:ext>
            </a:extLst>
          </p:cNvPr>
          <p:cNvSpPr>
            <a:spLocks noGrp="1"/>
          </p:cNvSpPr>
          <p:nvPr>
            <p:ph idx="1"/>
          </p:nvPr>
        </p:nvSpPr>
        <p:spPr/>
        <p:txBody>
          <a:bodyPr wrap="square">
            <a:normAutofit/>
          </a:bodyPr>
          <a:lstStyle/>
          <a:p>
            <a:pPr/>
            <a:r>
              <a:t>使用先前的记忆可能会导致智能体持续选择之前的动作，如果环境已经发生变化，这可能并不理想。</a:t>
            </a:r>
          </a:p>
          <a:p>
            <a:pPr/>
          </a:p>
          <a:p>
            <a:pPr/>
            <a:r>
              <a:t>应该有一种方法可以通过未来模拟或他人的专家知识来打破负面循环</a:t>
            </a:r>
          </a:p>
          <a:p>
            <a:pPr/>
          </a:p>
          <a:p>
            <a:pPr/>
            <a:r>
              <a:t>仅仅依靠记忆来做决定可能并不理想</a:t>
            </a:r>
          </a:p>
        </p:txBody>
      </p:sp>
    </p:spTree>
    <p:extLst>
      <p:ext uri="{BB962C8B-B14F-4D97-AF65-F5344CB8AC3E}">
        <p14:creationId xmlns:p14="http://schemas.microsoft.com/office/powerpoint/2010/main" val="440484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A63EE-C724-6A54-3CC8-3E610B78F172}"/>
              </a:ext>
            </a:extLst>
          </p:cNvPr>
          <p:cNvSpPr>
            <a:spLocks noGrp="1"/>
          </p:cNvSpPr>
          <p:nvPr>
            <p:ph type="title"/>
          </p:nvPr>
        </p:nvSpPr>
        <p:spPr/>
        <p:txBody>
          <a:bodyPr wrap="square">
            <a:normAutofit/>
          </a:bodyPr>
          <a:lstStyle/>
          <a:p>
            <a:pPr/>
            <a:r>
              <a:t>值得思考的问题</a:t>
            </a:r>
          </a:p>
        </p:txBody>
      </p:sp>
      <p:sp>
        <p:nvSpPr>
          <p:cNvPr id="3" name="Content Placeholder 2">
            <a:extLst>
              <a:ext uri="{FF2B5EF4-FFF2-40B4-BE49-F238E27FC236}">
                <a16:creationId xmlns:a16="http://schemas.microsoft.com/office/drawing/2014/main" id="{C5090D19-5F9A-2A7C-C942-95F9D1C15D64}"/>
              </a:ext>
            </a:extLst>
          </p:cNvPr>
          <p:cNvSpPr>
            <a:spLocks noGrp="1"/>
          </p:cNvSpPr>
          <p:nvPr>
            <p:ph idx="1"/>
          </p:nvPr>
        </p:nvSpPr>
        <p:spPr/>
        <p:txBody>
          <a:bodyPr wrap="square">
            <a:normAutofit/>
          </a:bodyPr>
          <a:lstStyle/>
          <a:p>
            <a:pPr/>
            <a:r>
              <a:t>我们能做和……一样的事情吗</a:t>
            </a:r>
            <a:r>
              <a:t>MemOS</a:t>
            </a:r>
            <a:r>
              <a:t>正在提议让代理使用提供的记忆工具，有选择性地遗忘、压缩和存储重要记忆？</a:t>
            </a:r>
          </a:p>
          <a:p>
            <a:pPr/>
          </a:p>
          <a:p>
            <a:pPr/>
            <a:r>
              <a:t>一个统一的操作系统内存框架会不会对大多数基本用例来说过于臃肿？针对特定任务的内存会不会更好、更高效？</a:t>
            </a:r>
          </a:p>
          <a:p>
            <a:pPr/>
          </a:p>
          <a:p>
            <a:pPr/>
            <a:r>
              <a:t>我们如何实现</a:t>
            </a:r>
            <a:r>
              <a:t>MemOS</a:t>
            </a:r>
            <a:r>
              <a:t>与任何大型语言模型一起使用，包括闭源的大型语言模型？</a:t>
            </a:r>
          </a:p>
          <a:p>
            <a:pPr/>
          </a:p>
          <a:p>
            <a:pPr/>
            <a:r>
              <a:t>如何在具有不同预训练参数的代理/模型之间共享记忆？</a:t>
            </a:r>
          </a:p>
        </p:txBody>
      </p:sp>
    </p:spTree>
    <p:extLst>
      <p:ext uri="{BB962C8B-B14F-4D97-AF65-F5344CB8AC3E}">
        <p14:creationId xmlns:p14="http://schemas.microsoft.com/office/powerpoint/2010/main" val="394138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42BF-7524-9ECE-7851-2EE0E484F0C4}"/>
              </a:ext>
            </a:extLst>
          </p:cNvPr>
          <p:cNvSpPr>
            <a:spLocks noGrp="1"/>
          </p:cNvSpPr>
          <p:nvPr>
            <p:ph type="title"/>
          </p:nvPr>
        </p:nvSpPr>
        <p:spPr/>
        <p:txBody>
          <a:bodyPr wrap="square">
            <a:normAutofit/>
          </a:bodyPr>
          <a:lstStyle/>
          <a:p>
            <a:pPr/>
            <a:r>
              <a:t>测试表</a:t>
            </a:r>
          </a:p>
        </p:txBody>
      </p:sp>
      <p:graphicFrame>
        <p:nvGraphicFramePr>
          <p:cNvPr id="4" name="Content Placeholder 3">
            <a:extLst>
              <a:ext uri="{FF2B5EF4-FFF2-40B4-BE49-F238E27FC236}">
                <a16:creationId xmlns:a16="http://schemas.microsoft.com/office/drawing/2014/main" id="{ABF1D160-7DE6-C9D8-857A-058DC10B4316}"/>
              </a:ext>
            </a:extLst>
          </p:cNvPr>
          <p:cNvGraphicFramePr>
            <a:graphicFrameLocks noGrp="1"/>
          </p:cNvGraphicFramePr>
          <p:nvPr>
            <p:ph idx="1"/>
            <p:extLst>
              <p:ext uri="{D42A27DB-BD31-4B8C-83A1-F6EECF244321}">
                <p14:modId xmlns:p14="http://schemas.microsoft.com/office/powerpoint/2010/main" val="1100988722"/>
              </p:ext>
            </p:extLst>
          </p:nvPr>
        </p:nvGraphicFramePr>
        <p:xfrm>
          <a:off x="838200" y="1825625"/>
          <a:ext cx="10515600" cy="3953852"/>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990848751"/>
                    </a:ext>
                  </a:extLst>
                </a:gridCol>
                <a:gridCol w="5257800">
                  <a:extLst>
                    <a:ext uri="{9D8B030D-6E8A-4147-A177-3AD203B41FA5}">
                      <a16:colId xmlns:a16="http://schemas.microsoft.com/office/drawing/2014/main" val="460395373"/>
                    </a:ext>
                  </a:extLst>
                </a:gridCol>
              </a:tblGrid>
              <a:tr h="1976926">
                <a:tc>
                  <a:txBody>
                    <a:bodyPr wrap="square">
                      <a:normAutofit/>
                    </a:bodyPr>
                    <a:lstStyle/>
                    <a:p>
                      <a:pPr/>
                      <a:r>
                        <a:t>示例内容</a:t>
                      </a:r>
                    </a:p>
                  </a:txBody>
                  <a:tcPr/>
                </a:tc>
                <a:tc>
                  <a:txBody>
                    <a:bodyPr wrap="square">
                      <a:normAutofit/>
                    </a:bodyPr>
                    <a:lstStyle/>
                    <a:p>
                      <a:pPr/>
                      <a:r>
                        <a:t>示例值</a:t>
                      </a:r>
                    </a:p>
                  </a:txBody>
                  <a:tcPr/>
                </a:tc>
                <a:extLst>
                  <a:ext uri="{0D108BD9-81ED-4DB2-BD59-A6C34878D82A}">
                    <a16:rowId xmlns:a16="http://schemas.microsoft.com/office/drawing/2014/main" val="4177875318"/>
                  </a:ext>
                </a:extLst>
              </a:tr>
              <a:tr h="1976926">
                <a:tc>
                  <a:txBody>
                    <a:bodyPr wrap="square">
                      <a:normAutofit/>
                    </a:bodyPr>
                    <a:lstStyle/>
                    <a:p>
                      <a:pPr/>
                      <a:r>
                        <a:t>您好</a:t>
                      </a:r>
                    </a:p>
                  </a:txBody>
                  <a:tcPr/>
                </a:tc>
                <a:tc>
                  <a:txBody>
                    <a:bodyPr wrap="square">
                      <a:normAutofit/>
                    </a:bodyPr>
                    <a:lstStyle/>
                    <a:p>
                      <a:pPr/>
                      <a:r>
                        <a:t>晚安</a:t>
                      </a:r>
                    </a:p>
                  </a:txBody>
                  <a:tcPr/>
                </a:tc>
                <a:extLst>
                  <a:ext uri="{0D108BD9-81ED-4DB2-BD59-A6C34878D82A}">
                    <a16:rowId xmlns:a16="http://schemas.microsoft.com/office/drawing/2014/main" val="580378552"/>
                  </a:ext>
                </a:extLst>
              </a:tr>
            </a:tbl>
          </a:graphicData>
        </a:graphic>
      </p:graphicFrame>
    </p:spTree>
    <p:extLst>
      <p:ext uri="{BB962C8B-B14F-4D97-AF65-F5344CB8AC3E}">
        <p14:creationId xmlns:p14="http://schemas.microsoft.com/office/powerpoint/2010/main" val="908372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347D2-94EE-C9B3-A690-F6A5493E4876}"/>
              </a:ext>
            </a:extLst>
          </p:cNvPr>
          <p:cNvSpPr>
            <a:spLocks noGrp="1"/>
          </p:cNvSpPr>
          <p:nvPr>
            <p:ph type="title"/>
          </p:nvPr>
        </p:nvSpPr>
        <p:spPr/>
        <p:txBody>
          <a:bodyPr wrap="square">
            <a:normAutofit/>
          </a:bodyPr>
          <a:lstStyle/>
          <a:p>
            <a:pPr/>
            <a:r>
              <a:t>与通用过滤器的适配方式</a:t>
            </a:r>
          </a:p>
        </p:txBody>
      </p:sp>
      <p:sp>
        <p:nvSpPr>
          <p:cNvPr id="3" name="Text Placeholder 2">
            <a:extLst>
              <a:ext uri="{FF2B5EF4-FFF2-40B4-BE49-F238E27FC236}">
                <a16:creationId xmlns:a16="http://schemas.microsoft.com/office/drawing/2014/main" id="{AAC973B4-1404-A601-8CEC-6C799B38D27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5323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537B-2F31-46C4-E223-6627CA6E250B}"/>
              </a:ext>
            </a:extLst>
          </p:cNvPr>
          <p:cNvSpPr>
            <a:spLocks noGrp="1"/>
          </p:cNvSpPr>
          <p:nvPr>
            <p:ph type="title"/>
          </p:nvPr>
        </p:nvSpPr>
        <p:spPr/>
        <p:txBody>
          <a:bodyPr wrap="square">
            <a:normAutofit/>
          </a:bodyPr>
          <a:lstStyle/>
          <a:p>
            <a:pPr/>
            <a:r>
              <a:t>通过带筛选器的查询增加知识</a:t>
            </a:r>
          </a:p>
        </p:txBody>
      </p:sp>
      <p:sp>
        <p:nvSpPr>
          <p:cNvPr id="4" name="Oval 3">
            <a:extLst>
              <a:ext uri="{FF2B5EF4-FFF2-40B4-BE49-F238E27FC236}">
                <a16:creationId xmlns:a16="http://schemas.microsoft.com/office/drawing/2014/main" id="{6E88E7DD-BF0C-A6F6-3064-7F328B423A7C}"/>
              </a:ext>
            </a:extLst>
          </p:cNvPr>
          <p:cNvSpPr/>
          <p:nvPr/>
        </p:nvSpPr>
        <p:spPr>
          <a:xfrm>
            <a:off x="1470991" y="1802296"/>
            <a:ext cx="3710609" cy="400215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rPr sz="3200"/>
              <a:t>经验丰富的活动</a:t>
            </a:r>
          </a:p>
          <a:p>
            <a:pPr algn="ctr"/>
          </a:p>
          <a:p>
            <a:pPr algn="ctr"/>
            <a:r>
              <a:rPr sz="3200"/>
              <a:t>（通过个人</a:t>
            </a:r>
          </a:p>
          <a:p>
            <a:pPr algn="ctr"/>
            <a:r>
              <a:rPr sz="3200"/>
              <a:t>filters)</a:t>
            </a:r>
          </a:p>
        </p:txBody>
      </p:sp>
      <p:sp>
        <p:nvSpPr>
          <p:cNvPr id="5" name="Oval 4">
            <a:extLst>
              <a:ext uri="{FF2B5EF4-FFF2-40B4-BE49-F238E27FC236}">
                <a16:creationId xmlns:a16="http://schemas.microsoft.com/office/drawing/2014/main" id="{94CFB78C-CB2D-5895-B912-E325260C663D}"/>
              </a:ext>
            </a:extLst>
          </p:cNvPr>
          <p:cNvSpPr/>
          <p:nvPr/>
        </p:nvSpPr>
        <p:spPr>
          <a:xfrm>
            <a:off x="7268817" y="1802296"/>
            <a:ext cx="3710609" cy="3909391"/>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rPr sz="3600"/>
              <a:t>知识 / 记忆</a:t>
            </a:r>
          </a:p>
        </p:txBody>
      </p:sp>
      <p:cxnSp>
        <p:nvCxnSpPr>
          <p:cNvPr id="7" name="Straight Arrow Connector 6">
            <a:extLst>
              <a:ext uri="{FF2B5EF4-FFF2-40B4-BE49-F238E27FC236}">
                <a16:creationId xmlns:a16="http://schemas.microsoft.com/office/drawing/2014/main" id="{38C08C87-AD7A-C01A-F01D-DCF93F85750B}"/>
              </a:ext>
            </a:extLst>
          </p:cNvPr>
          <p:cNvCxnSpPr>
            <a:cxnSpLocks/>
            <a:endCxn id="5" idx="2"/>
          </p:cNvCxnSpPr>
          <p:nvPr/>
        </p:nvCxnSpPr>
        <p:spPr>
          <a:xfrm>
            <a:off x="5214730" y="3750365"/>
            <a:ext cx="2054087" cy="6627"/>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BCD6296-F43D-6D44-43A9-A02858E10B20}"/>
              </a:ext>
            </a:extLst>
          </p:cNvPr>
          <p:cNvSpPr txBox="1"/>
          <p:nvPr/>
        </p:nvSpPr>
        <p:spPr>
          <a:xfrm>
            <a:off x="5437698" y="3104034"/>
            <a:ext cx="1641283" cy="646331"/>
          </a:xfrm>
          <a:prstGeom prst="rect">
            <a:avLst/>
          </a:prstGeom>
          <a:noFill/>
        </p:spPr>
        <p:txBody>
          <a:bodyPr wrap="square" rtlCol="0">
            <a:normAutofit/>
          </a:bodyPr>
          <a:lstStyle/>
          <a:p>
            <a:pPr algn="ctr"/>
            <a:r>
              <a:t>反思</a:t>
            </a:r>
          </a:p>
          <a:p>
            <a:pPr algn="ctr"/>
            <a:r>
              <a:t>+ 合并</a:t>
            </a:r>
          </a:p>
        </p:txBody>
      </p:sp>
      <p:cxnSp>
        <p:nvCxnSpPr>
          <p:cNvPr id="11" name="Straight Arrow Connector 10">
            <a:extLst>
              <a:ext uri="{FF2B5EF4-FFF2-40B4-BE49-F238E27FC236}">
                <a16:creationId xmlns:a16="http://schemas.microsoft.com/office/drawing/2014/main" id="{2697E0DF-94A9-5F97-27A3-13B5433DC11A}"/>
              </a:ext>
            </a:extLst>
          </p:cNvPr>
          <p:cNvCxnSpPr>
            <a:cxnSpLocks/>
          </p:cNvCxnSpPr>
          <p:nvPr/>
        </p:nvCxnSpPr>
        <p:spPr>
          <a:xfrm flipH="1">
            <a:off x="5181600" y="4041913"/>
            <a:ext cx="208721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61FA6CB-E77D-8FA7-ADED-EFA444680924}"/>
              </a:ext>
            </a:extLst>
          </p:cNvPr>
          <p:cNvSpPr txBox="1"/>
          <p:nvPr/>
        </p:nvSpPr>
        <p:spPr>
          <a:xfrm>
            <a:off x="5486848" y="4077636"/>
            <a:ext cx="1694631" cy="369332"/>
          </a:xfrm>
          <a:prstGeom prst="rect">
            <a:avLst/>
          </a:prstGeom>
          <a:noFill/>
        </p:spPr>
        <p:txBody>
          <a:bodyPr wrap="square" rtlCol="0">
            <a:normAutofit/>
          </a:bodyPr>
          <a:lstStyle/>
          <a:p>
            <a:pPr algn="ctr"/>
            <a:r>
              <a:t>扩展的筛选器</a:t>
            </a:r>
          </a:p>
        </p:txBody>
      </p:sp>
      <p:sp>
        <p:nvSpPr>
          <p:cNvPr id="6" name="TextBox 5">
            <a:extLst>
              <a:ext uri="{FF2B5EF4-FFF2-40B4-BE49-F238E27FC236}">
                <a16:creationId xmlns:a16="http://schemas.microsoft.com/office/drawing/2014/main" id="{C44C5388-9A04-D0B8-B394-62C016DB9482}"/>
              </a:ext>
            </a:extLst>
          </p:cNvPr>
          <p:cNvSpPr txBox="1"/>
          <p:nvPr/>
        </p:nvSpPr>
        <p:spPr>
          <a:xfrm>
            <a:off x="7078981" y="6281531"/>
            <a:ext cx="6100010" cy="369332"/>
          </a:xfrm>
          <a:prstGeom prst="rect">
            <a:avLst/>
          </a:prstGeom>
          <a:noFill/>
        </p:spPr>
        <p:txBody>
          <a:bodyPr wrap="square">
            <a:normAutofit/>
          </a:bodyPr>
          <a:lstStyle/>
          <a:p>
            <a:pPr/>
            <a:r>
              <a:t>https://www.youtube.com/watch?v=dW3Ic6QbkjA</a:t>
            </a:r>
          </a:p>
        </p:txBody>
      </p:sp>
    </p:spTree>
    <p:extLst>
      <p:ext uri="{BB962C8B-B14F-4D97-AF65-F5344CB8AC3E}">
        <p14:creationId xmlns:p14="http://schemas.microsoft.com/office/powerpoint/2010/main" val="5263624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F82A3-DCF8-1A66-CBD1-8BB05071DFC7}"/>
              </a:ext>
            </a:extLst>
          </p:cNvPr>
          <p:cNvSpPr>
            <a:spLocks noGrp="1"/>
          </p:cNvSpPr>
          <p:nvPr>
            <p:ph type="title"/>
          </p:nvPr>
        </p:nvSpPr>
        <p:spPr/>
        <p:txBody>
          <a:bodyPr wrap="square">
            <a:normAutofit/>
          </a:bodyPr>
          <a:lstStyle/>
          <a:p>
            <a:pPr/>
            <a:r>
              <a:t>通用过滤器</a:t>
            </a:r>
          </a:p>
        </p:txBody>
      </p:sp>
      <p:sp>
        <p:nvSpPr>
          <p:cNvPr id="3" name="Content Placeholder 2">
            <a:extLst>
              <a:ext uri="{FF2B5EF4-FFF2-40B4-BE49-F238E27FC236}">
                <a16:creationId xmlns:a16="http://schemas.microsoft.com/office/drawing/2014/main" id="{4872F56C-4583-6C37-9781-E446546FFD29}"/>
              </a:ext>
            </a:extLst>
          </p:cNvPr>
          <p:cNvSpPr>
            <a:spLocks noGrp="1"/>
          </p:cNvSpPr>
          <p:nvPr>
            <p:ph idx="1"/>
          </p:nvPr>
        </p:nvSpPr>
        <p:spPr/>
        <p:txBody>
          <a:bodyPr wrap="square">
            <a:normAutofit/>
          </a:bodyPr>
          <a:lstStyle/>
          <a:p>
            <a:pPr/>
            <a:r>
              <a:t>MemOS</a:t>
            </a:r>
            <a:r>
              <a:t>可以是发送查询以返回答案的数据库</a:t>
            </a:r>
          </a:p>
          <a:p>
            <a:pPr/>
          </a:p>
          <a:p>
            <a:pPr/>
            <a:r>
              <a:t>通用过滤器的反射/整合部分可以存储在内部</a:t>
            </a:r>
            <a:r>
              <a:t>MemOS</a:t>
            </a:r>
            <a:r>
              <a:t>架构</a:t>
            </a:r>
          </a:p>
        </p:txBody>
      </p:sp>
    </p:spTree>
    <p:extLst>
      <p:ext uri="{BB962C8B-B14F-4D97-AF65-F5344CB8AC3E}">
        <p14:creationId xmlns:p14="http://schemas.microsoft.com/office/powerpoint/2010/main" val="351664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4D96D-4B18-974D-901E-01B759632063}"/>
              </a:ext>
            </a:extLst>
          </p:cNvPr>
          <p:cNvSpPr>
            <a:spLocks noGrp="1"/>
          </p:cNvSpPr>
          <p:nvPr>
            <p:ph type="title"/>
          </p:nvPr>
        </p:nvSpPr>
        <p:spPr/>
        <p:txBody>
          <a:bodyPr wrap="square">
            <a:normAutofit/>
          </a:bodyPr>
          <a:lstStyle/>
          <a:p>
            <a:pPr/>
            <a:r>
              <a:t>LLM知识结构</a:t>
            </a:r>
          </a:p>
        </p:txBody>
      </p:sp>
      <p:pic>
        <p:nvPicPr>
          <p:cNvPr id="5" name="Content Placeholder 4" descr="A diagram of a diagram&#10;&#10;AI-generated content may be incorrect.">
            <a:extLst>
              <a:ext uri="{FF2B5EF4-FFF2-40B4-BE49-F238E27FC236}">
                <a16:creationId xmlns:a16="http://schemas.microsoft.com/office/drawing/2014/main" id="{CBC1076F-F2FB-AF27-B888-44B946F9EF89}"/>
              </a:ext>
            </a:extLst>
          </p:cNvPr>
          <p:cNvPicPr>
            <a:picLocks noGrp="1" noChangeAspect="1"/>
          </p:cNvPicPr>
          <p:nvPr>
            <p:ph idx="1"/>
          </p:nvPr>
        </p:nvPicPr>
        <p:blipFill>
          <a:blip r:embed="rId2"/>
          <a:stretch>
            <a:fillRect/>
          </a:stretch>
        </p:blipFill>
        <p:spPr>
          <a:xfrm>
            <a:off x="518623" y="1663698"/>
            <a:ext cx="6010347" cy="4704688"/>
          </a:xfrm>
        </p:spPr>
      </p:pic>
      <p:sp>
        <p:nvSpPr>
          <p:cNvPr id="7" name="TextBox 6">
            <a:extLst>
              <a:ext uri="{FF2B5EF4-FFF2-40B4-BE49-F238E27FC236}">
                <a16:creationId xmlns:a16="http://schemas.microsoft.com/office/drawing/2014/main" id="{D81C3E75-1D3B-D2F6-EE82-5122EFEC22ED}"/>
              </a:ext>
            </a:extLst>
          </p:cNvPr>
          <p:cNvSpPr txBox="1"/>
          <p:nvPr/>
        </p:nvSpPr>
        <p:spPr>
          <a:xfrm>
            <a:off x="4995981" y="6311900"/>
            <a:ext cx="6869883" cy="369332"/>
          </a:xfrm>
          <a:prstGeom prst="rect">
            <a:avLst/>
          </a:prstGeom>
          <a:noFill/>
        </p:spPr>
        <p:txBody>
          <a:bodyPr wrap="square">
            <a:normAutofit/>
          </a:bodyPr>
          <a:lstStyle/>
          <a:p>
            <a:pPr/>
            <a:r>
              <a:t>记忆</a:t>
            </a:r>
            <a:r>
              <a:t>3</a:t>
            </a:r>
            <a:r>
              <a:t>: 带有显式记忆的语言建模。Yang 等人，2024年。</a:t>
            </a:r>
          </a:p>
        </p:txBody>
      </p:sp>
      <p:sp>
        <p:nvSpPr>
          <p:cNvPr id="8" name="Content Placeholder 2">
            <a:extLst>
              <a:ext uri="{FF2B5EF4-FFF2-40B4-BE49-F238E27FC236}">
                <a16:creationId xmlns:a16="http://schemas.microsoft.com/office/drawing/2014/main" id="{EB760364-1C67-0F6E-9DBA-F7904E99AAE3}"/>
              </a:ext>
            </a:extLst>
          </p:cNvPr>
          <p:cNvSpPr txBox="1">
            <a:spLocks/>
          </p:cNvSpPr>
          <p:nvPr/>
        </p:nvSpPr>
        <p:spPr>
          <a:xfrm>
            <a:off x="6528970" y="1825625"/>
            <a:ext cx="4824830" cy="4351338"/>
          </a:xfrm>
          <a:prstGeom prst="rect">
            <a:avLst/>
          </a:prstGeom>
        </p:spPr>
        <p:txBody>
          <a:bodyPr vert="horz" lIns="91440" tIns="45720" rIns="91440" bIns="45720" rtlCol="0" wrap="square">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r>
              <a:t>大多数记忆已经“硬编码”到LLM的参数中</a:t>
            </a:r>
          </a:p>
          <a:p>
            <a:pPr/>
          </a:p>
          <a:p>
            <a:pPr/>
            <a:r>
              <a:t>对外部记忆信息几乎没有或没有学习</a:t>
            </a:r>
          </a:p>
        </p:txBody>
      </p:sp>
      <p:sp>
        <p:nvSpPr>
          <p:cNvPr id="3" name="Rectangle 2">
            <a:extLst>
              <a:ext uri="{FF2B5EF4-FFF2-40B4-BE49-F238E27FC236}">
                <a16:creationId xmlns:a16="http://schemas.microsoft.com/office/drawing/2014/main" id="{38D2D241-3189-661A-A9BD-FE3F33738B82}"/>
              </a:ext>
            </a:extLst>
          </p:cNvPr>
          <p:cNvSpPr/>
          <p:nvPr/>
        </p:nvSpPr>
        <p:spPr>
          <a:xfrm>
            <a:off x="3265279" y="5380140"/>
            <a:ext cx="2604579" cy="914400"/>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wrap="square">
            <a:normAutofit/>
          </a:bodyPr>
          <a:lstStyle/>
          <a:p>
            <a:pPr algn="ctr"/>
            <a:r>
              <a:t>注意：显式内存即激活内存</a:t>
            </a:r>
            <a:r>
              <a:t>MemOS</a:t>
            </a:r>
          </a:p>
        </p:txBody>
      </p:sp>
    </p:spTree>
    <p:extLst>
      <p:ext uri="{BB962C8B-B14F-4D97-AF65-F5344CB8AC3E}">
        <p14:creationId xmlns:p14="http://schemas.microsoft.com/office/powerpoint/2010/main" val="43402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D43F4-77BD-A4BE-6233-E91B47763896}"/>
              </a:ext>
            </a:extLst>
          </p:cNvPr>
          <p:cNvSpPr>
            <a:spLocks noGrp="1"/>
          </p:cNvSpPr>
          <p:nvPr>
            <p:ph type="title"/>
          </p:nvPr>
        </p:nvSpPr>
        <p:spPr/>
        <p:txBody>
          <a:bodyPr wrap="square">
            <a:normAutofit/>
          </a:bodyPr>
          <a:lstStyle/>
          <a:p>
            <a:pPr/>
            <a:r>
              <a:t>显性记忆以及人类如何学习</a:t>
            </a:r>
          </a:p>
        </p:txBody>
      </p:sp>
      <p:sp>
        <p:nvSpPr>
          <p:cNvPr id="3" name="Content Placeholder 2">
            <a:extLst>
              <a:ext uri="{FF2B5EF4-FFF2-40B4-BE49-F238E27FC236}">
                <a16:creationId xmlns:a16="http://schemas.microsoft.com/office/drawing/2014/main" id="{B8C57CF4-5881-1809-14E4-21432E918AF5}"/>
              </a:ext>
            </a:extLst>
          </p:cNvPr>
          <p:cNvSpPr>
            <a:spLocks noGrp="1"/>
          </p:cNvSpPr>
          <p:nvPr>
            <p:ph idx="1"/>
          </p:nvPr>
        </p:nvSpPr>
        <p:spPr>
          <a:xfrm>
            <a:off x="838200" y="1825625"/>
            <a:ext cx="10725443" cy="4351338"/>
          </a:xfrm>
        </p:spPr>
        <p:txBody>
          <a:bodyPr wrap="square">
            <a:normAutofit/>
          </a:bodyPr>
          <a:lstStyle/>
          <a:p>
            <a:pPr/>
            <a:r>
              <a:t>将普通的大型语言模型（LLMs）类比于那些显性记忆受损的患者，例如由于内侧颞叶损伤导致的患者。这些患者在很大程度上无法学习语义知识（通常以显性记忆的形式储存），但可以通过重复的启动获得感觉运动技能（以隐性记忆的形式储存）。</a:t>
            </a:r>
          </a:p>
          <a:p>
            <a:pPr/>
          </a:p>
          <a:p>
            <a:pPr/>
            <a:r>
              <a:t>因此，可以假设由于</a:t>
            </a:r>
            <a:r>
              <a:rPr b="1"/>
              <a:t>缺乏显式记忆</a:t>
            </a:r>
            <a:r>
              <a:t>, the</a:t>
            </a:r>
            <a:r>
              <a:rPr b="1"/>
              <a:t>普通LLM的训练效率很低</a:t>
            </a:r>
            <a:r>
              <a:t>如重复启动，因此有很大的改进空间。</a:t>
            </a:r>
          </a:p>
        </p:txBody>
      </p:sp>
      <p:sp>
        <p:nvSpPr>
          <p:cNvPr id="4" name="TextBox 3">
            <a:extLst>
              <a:ext uri="{FF2B5EF4-FFF2-40B4-BE49-F238E27FC236}">
                <a16:creationId xmlns:a16="http://schemas.microsoft.com/office/drawing/2014/main" id="{2BDA77D8-6908-B537-F340-6486EFAE4400}"/>
              </a:ext>
            </a:extLst>
          </p:cNvPr>
          <p:cNvSpPr txBox="1"/>
          <p:nvPr/>
        </p:nvSpPr>
        <p:spPr>
          <a:xfrm>
            <a:off x="4995981" y="6311900"/>
            <a:ext cx="6869883" cy="369332"/>
          </a:xfrm>
          <a:prstGeom prst="rect">
            <a:avLst/>
          </a:prstGeom>
          <a:noFill/>
        </p:spPr>
        <p:txBody>
          <a:bodyPr wrap="square">
            <a:normAutofit/>
          </a:bodyPr>
          <a:lstStyle/>
          <a:p>
            <a:pPr/>
            <a:r>
              <a:t>记忆</a:t>
            </a:r>
            <a:r>
              <a:t>3</a:t>
            </a:r>
            <a:r>
              <a:t>: 带有显式记忆的语言建模。Yang 等，2024年。</a:t>
            </a:r>
          </a:p>
        </p:txBody>
      </p:sp>
    </p:spTree>
    <p:extLst>
      <p:ext uri="{BB962C8B-B14F-4D97-AF65-F5344CB8AC3E}">
        <p14:creationId xmlns:p14="http://schemas.microsoft.com/office/powerpoint/2010/main" val="753932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516A3-7728-6C0B-7270-3AFA34BB2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3C3AF-4065-228C-1329-2C2C29BC393B}"/>
              </a:ext>
            </a:extLst>
          </p:cNvPr>
          <p:cNvSpPr>
            <a:spLocks noGrp="1"/>
          </p:cNvSpPr>
          <p:nvPr>
            <p:ph type="title"/>
          </p:nvPr>
        </p:nvSpPr>
        <p:spPr/>
        <p:txBody>
          <a:bodyPr wrap="square">
            <a:normAutofit/>
          </a:bodyPr>
          <a:lstStyle/>
          <a:p>
            <a:pPr/>
            <a:r>
              <a:t>显性记忆以及人类如何学习</a:t>
            </a:r>
          </a:p>
        </p:txBody>
      </p:sp>
      <p:sp>
        <p:nvSpPr>
          <p:cNvPr id="4" name="TextBox 3">
            <a:extLst>
              <a:ext uri="{FF2B5EF4-FFF2-40B4-BE49-F238E27FC236}">
                <a16:creationId xmlns:a16="http://schemas.microsoft.com/office/drawing/2014/main" id="{F694785D-4918-434B-9523-5034598CBF42}"/>
              </a:ext>
            </a:extLst>
          </p:cNvPr>
          <p:cNvSpPr txBox="1"/>
          <p:nvPr/>
        </p:nvSpPr>
        <p:spPr>
          <a:xfrm>
            <a:off x="4995981" y="6311900"/>
            <a:ext cx="6869883" cy="369332"/>
          </a:xfrm>
          <a:prstGeom prst="rect">
            <a:avLst/>
          </a:prstGeom>
          <a:noFill/>
        </p:spPr>
        <p:txBody>
          <a:bodyPr wrap="square">
            <a:normAutofit/>
          </a:bodyPr>
          <a:lstStyle/>
          <a:p>
            <a:pPr/>
            <a:r>
              <a:t>记忆</a:t>
            </a:r>
            <a:r>
              <a:t>3</a:t>
            </a:r>
            <a:r>
              <a:t>: 带有显式记忆的语言建模。Yang 等人，2024年。</a:t>
            </a:r>
          </a:p>
        </p:txBody>
      </p:sp>
      <p:pic>
        <p:nvPicPr>
          <p:cNvPr id="6" name="Picture 5" descr="A graph of a function&#10;&#10;AI-generated content may be incorrect.">
            <a:extLst>
              <a:ext uri="{FF2B5EF4-FFF2-40B4-BE49-F238E27FC236}">
                <a16:creationId xmlns:a16="http://schemas.microsoft.com/office/drawing/2014/main" id="{038AFFE0-355A-6FAC-7C56-287A9DE7B974}"/>
              </a:ext>
            </a:extLst>
          </p:cNvPr>
          <p:cNvPicPr>
            <a:picLocks noChangeAspect="1"/>
          </p:cNvPicPr>
          <p:nvPr/>
        </p:nvPicPr>
        <p:blipFill>
          <a:blip r:embed="rId3"/>
          <a:stretch>
            <a:fillRect/>
          </a:stretch>
        </p:blipFill>
        <p:spPr>
          <a:xfrm>
            <a:off x="1283556" y="1303277"/>
            <a:ext cx="6869883" cy="5008623"/>
          </a:xfrm>
          <a:prstGeom prst="rect">
            <a:avLst/>
          </a:prstGeom>
        </p:spPr>
      </p:pic>
      <p:sp>
        <p:nvSpPr>
          <p:cNvPr id="8" name="Content Placeholder 2">
            <a:extLst>
              <a:ext uri="{FF2B5EF4-FFF2-40B4-BE49-F238E27FC236}">
                <a16:creationId xmlns:a16="http://schemas.microsoft.com/office/drawing/2014/main" id="{04D236C7-8249-06CB-188A-6D5CBEF56F05}"/>
              </a:ext>
            </a:extLst>
          </p:cNvPr>
          <p:cNvSpPr>
            <a:spLocks noGrp="1"/>
          </p:cNvSpPr>
          <p:nvPr>
            <p:ph idx="1"/>
          </p:nvPr>
        </p:nvSpPr>
        <p:spPr>
          <a:xfrm>
            <a:off x="8362334" y="1825624"/>
            <a:ext cx="3303640" cy="4147473"/>
          </a:xfrm>
        </p:spPr>
        <p:txBody>
          <a:bodyPr wrap="square">
            <a:normAutofit/>
          </a:bodyPr>
          <a:lstStyle/>
          <a:p>
            <a:pPr/>
            <a:r>
              <a:t>在这里，外显记忆被存储为</a:t>
            </a:r>
            <a:r>
              <a:rPr b="1"/>
              <a:t>在推理之前，从每个参考生成KV缓存</a:t>
            </a:r>
            <a:r>
              <a:t>, 但变得稀疏</a:t>
            </a:r>
          </a:p>
          <a:p>
            <a:pPr/>
          </a:p>
          <a:p>
            <a:pPr/>
            <a:r>
              <a:t>这意味着无需再次从参考的基础标记重新计算KV表示</a:t>
            </a:r>
          </a:p>
          <a:p>
            <a:pPr/>
          </a:p>
          <a:p>
            <a:pPr/>
            <a:r>
              <a:t>记忆被编码在整个</a:t>
            </a:r>
            <a:r>
              <a:rPr b="1"/>
              <a:t>所有层</a:t>
            </a:r>
            <a:r>
              <a:t>变压器的</a:t>
            </a:r>
          </a:p>
        </p:txBody>
      </p:sp>
    </p:spTree>
    <p:extLst>
      <p:ext uri="{BB962C8B-B14F-4D97-AF65-F5344CB8AC3E}">
        <p14:creationId xmlns:p14="http://schemas.microsoft.com/office/powerpoint/2010/main" val="2544318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D41-0D6B-326C-9936-A9A9DCED395C}"/>
              </a:ext>
            </a:extLst>
          </p:cNvPr>
          <p:cNvSpPr>
            <a:spLocks noGrp="1"/>
          </p:cNvSpPr>
          <p:nvPr>
            <p:ph type="title"/>
          </p:nvPr>
        </p:nvSpPr>
        <p:spPr/>
        <p:txBody>
          <a:bodyPr wrap="square">
            <a:normAutofit/>
          </a:bodyPr>
          <a:lstStyle/>
          <a:p>
            <a:pPr/>
            <a:r>
              <a:rPr sz="4000"/>
              <a:t>显式记忆数学</a:t>
            </a:r>
          </a:p>
        </p:txBody>
      </p:sp>
      <p:pic>
        <p:nvPicPr>
          <p:cNvPr id="5" name="Content Placeholder 4" descr="A text on a piece of paper&#10;&#10;AI-generated content may be incorrect.">
            <a:extLst>
              <a:ext uri="{FF2B5EF4-FFF2-40B4-BE49-F238E27FC236}">
                <a16:creationId xmlns:a16="http://schemas.microsoft.com/office/drawing/2014/main" id="{E3FD233C-33F6-60EF-8C6D-70A559B6FC9B}"/>
              </a:ext>
            </a:extLst>
          </p:cNvPr>
          <p:cNvPicPr>
            <a:picLocks noGrp="1" noChangeAspect="1"/>
          </p:cNvPicPr>
          <p:nvPr>
            <p:ph idx="1"/>
          </p:nvPr>
        </p:nvPicPr>
        <p:blipFill>
          <a:blip r:embed="rId2"/>
          <a:stretch>
            <a:fillRect/>
          </a:stretch>
        </p:blipFill>
        <p:spPr>
          <a:xfrm>
            <a:off x="838200" y="1505744"/>
            <a:ext cx="10515600" cy="4243735"/>
          </a:xfrm>
        </p:spPr>
      </p:pic>
      <p:sp>
        <p:nvSpPr>
          <p:cNvPr id="6" name="TextBox 5">
            <a:extLst>
              <a:ext uri="{FF2B5EF4-FFF2-40B4-BE49-F238E27FC236}">
                <a16:creationId xmlns:a16="http://schemas.microsoft.com/office/drawing/2014/main" id="{A48386BA-B1EA-4D4A-1ECE-0347DB52B77E}"/>
              </a:ext>
            </a:extLst>
          </p:cNvPr>
          <p:cNvSpPr txBox="1"/>
          <p:nvPr/>
        </p:nvSpPr>
        <p:spPr>
          <a:xfrm>
            <a:off x="4995981" y="6311900"/>
            <a:ext cx="6869883" cy="369332"/>
          </a:xfrm>
          <a:prstGeom prst="rect">
            <a:avLst/>
          </a:prstGeom>
          <a:noFill/>
        </p:spPr>
        <p:txBody>
          <a:bodyPr wrap="square">
            <a:normAutofit/>
          </a:bodyPr>
          <a:lstStyle/>
          <a:p>
            <a:pPr/>
            <a:r>
              <a:t>记忆</a:t>
            </a:r>
            <a:r>
              <a:t>3</a:t>
            </a:r>
            <a:r>
              <a:t>: 具有显式记忆的语言建模。Yang 等人，2024年。</a:t>
            </a:r>
          </a:p>
        </p:txBody>
      </p:sp>
    </p:spTree>
    <p:extLst>
      <p:ext uri="{BB962C8B-B14F-4D97-AF65-F5344CB8AC3E}">
        <p14:creationId xmlns:p14="http://schemas.microsoft.com/office/powerpoint/2010/main" val="265702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6094-3892-53EE-A4B6-F25454D37C8D}"/>
              </a:ext>
            </a:extLst>
          </p:cNvPr>
          <p:cNvSpPr>
            <a:spLocks noGrp="1"/>
          </p:cNvSpPr>
          <p:nvPr>
            <p:ph type="title"/>
          </p:nvPr>
        </p:nvSpPr>
        <p:spPr/>
        <p:txBody>
          <a:bodyPr wrap="square">
            <a:normAutofit/>
          </a:bodyPr>
          <a:lstStyle/>
          <a:p>
            <a:pPr/>
            <a:r>
              <a:t>为什么将内存作为操作系统？</a:t>
            </a:r>
          </a:p>
        </p:txBody>
      </p:sp>
      <p:sp>
        <p:nvSpPr>
          <p:cNvPr id="3" name="Content Placeholder 2">
            <a:extLst>
              <a:ext uri="{FF2B5EF4-FFF2-40B4-BE49-F238E27FC236}">
                <a16:creationId xmlns:a16="http://schemas.microsoft.com/office/drawing/2014/main" id="{390865F7-F5C8-F7EE-E13A-B5D110F7C6CC}"/>
              </a:ext>
            </a:extLst>
          </p:cNvPr>
          <p:cNvSpPr>
            <a:spLocks noGrp="1"/>
          </p:cNvSpPr>
          <p:nvPr>
            <p:ph idx="1"/>
          </p:nvPr>
        </p:nvSpPr>
        <p:spPr/>
        <p:txBody>
          <a:bodyPr wrap="square">
            <a:normAutofit/>
          </a:bodyPr>
          <a:lstStyle/>
          <a:p>
            <a:pPr/>
            <a:r>
              <a:t>现有内存是静态的</a:t>
            </a:r>
          </a:p>
          <a:p>
            <a:pPr lvl="1"/>
            <a:r>
              <a:t>神经网络中的静态参数</a:t>
            </a:r>
          </a:p>
          <a:p>
            <a:pPr lvl="1"/>
            <a:r>
              <a:t>静态外部内存块</a:t>
            </a:r>
          </a:p>
          <a:p>
            <a:pPr/>
          </a:p>
          <a:p>
            <a:pPr/>
            <a:r>
              <a:t>动态更新记忆以实现快速适应</a:t>
            </a:r>
          </a:p>
          <a:p>
            <a:pPr lvl="1"/>
            <a:r>
              <a:t>保留、压缩、丢弃，</a:t>
            </a:r>
            <a:r>
              <a:t>优先考虑</a:t>
            </a:r>
            <a:r>
              <a:t>需要什么</a:t>
            </a:r>
          </a:p>
          <a:p>
            <a:pPr lvl="1"/>
          </a:p>
          <a:p>
            <a:pPr/>
            <a:r>
              <a:t>内存将在模型处理流程中进行存储和创建，而不是在外部流程中。</a:t>
            </a:r>
          </a:p>
        </p:txBody>
      </p:sp>
    </p:spTree>
    <p:extLst>
      <p:ext uri="{BB962C8B-B14F-4D97-AF65-F5344CB8AC3E}">
        <p14:creationId xmlns:p14="http://schemas.microsoft.com/office/powerpoint/2010/main" val="3797154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1E5A1-49BD-85DD-8E02-5E9BE08149AF}"/>
              </a:ext>
            </a:extLst>
          </p:cNvPr>
          <p:cNvSpPr>
            <a:spLocks noGrp="1"/>
          </p:cNvSpPr>
          <p:nvPr>
            <p:ph type="title"/>
          </p:nvPr>
        </p:nvSpPr>
        <p:spPr/>
        <p:txBody>
          <a:bodyPr wrap="square">
            <a:normAutofit/>
          </a:bodyPr>
          <a:lstStyle/>
          <a:p>
            <a:pPr/>
            <a:r>
              <a:t>概述</a:t>
            </a:r>
            <a:r>
              <a:t>MemOS</a:t>
            </a:r>
          </a:p>
        </p:txBody>
      </p:sp>
      <p:sp>
        <p:nvSpPr>
          <p:cNvPr id="3" name="Content Placeholder 2">
            <a:extLst>
              <a:ext uri="{FF2B5EF4-FFF2-40B4-BE49-F238E27FC236}">
                <a16:creationId xmlns:a16="http://schemas.microsoft.com/office/drawing/2014/main" id="{75E7F2DD-296B-C3FF-9654-3678273D116D}"/>
              </a:ext>
            </a:extLst>
          </p:cNvPr>
          <p:cNvSpPr>
            <a:spLocks noGrp="1"/>
          </p:cNvSpPr>
          <p:nvPr>
            <p:ph idx="1"/>
          </p:nvPr>
        </p:nvSpPr>
        <p:spPr/>
        <p:txBody>
          <a:bodyPr wrap="square">
            <a:normAutofit/>
          </a:bodyPr>
          <a:lstStyle/>
          <a:p>
            <a:pPr/>
            <a:r>
              <a:rPr b="1"/>
              <a:t>MemOS</a:t>
            </a:r>
            <a:r>
              <a:t>一个将……视为的内存操作系统</a:t>
            </a:r>
            <a:r>
              <a:rPr b="1"/>
              <a:t>可管理的系统资源——内存</a:t>
            </a:r>
          </a:p>
          <a:p>
            <a:pPr/>
          </a:p>
          <a:p>
            <a:pPr/>
            <a:r>
              <a:rPr b="1"/>
              <a:t>统一</a:t>
            </a:r>
            <a:r>
              <a:t>表示、调度和演变</a:t>
            </a:r>
            <a:r>
              <a:rPr b="1"/>
              <a:t>纯文本、基于激活和参数级记忆</a:t>
            </a:r>
            <a:r>
              <a:t>, 实现了成本高效的存储与检索</a:t>
            </a:r>
          </a:p>
          <a:p>
            <a:pPr/>
          </a:p>
          <a:p>
            <a:pPr/>
            <a:r>
              <a:t>基本单位，</a:t>
            </a:r>
            <a:r>
              <a:rPr b="1"/>
              <a:t>存储立方体</a:t>
            </a:r>
            <a:r>
              <a:t>, 封装了内存内容以及诸如来源和版本控制等元数据</a:t>
            </a:r>
          </a:p>
          <a:p>
            <a:pPr lvl="1"/>
            <a:r>
              <a:t>可以随着时间的推移进行组合、迁移和融合，从而实现不同记忆类型之间的灵活转换，并将检索与基于参数的学习相结合</a:t>
            </a:r>
          </a:p>
          <a:p>
            <a:pPr lvl="1"/>
          </a:p>
          <a:p>
            <a:pPr/>
          </a:p>
          <a:p>
            <a:pPr/>
          </a:p>
          <a:p>
            <a:pPr/>
          </a:p>
        </p:txBody>
      </p:sp>
    </p:spTree>
    <p:extLst>
      <p:ext uri="{BB962C8B-B14F-4D97-AF65-F5344CB8AC3E}">
        <p14:creationId xmlns:p14="http://schemas.microsoft.com/office/powerpoint/2010/main" val="3786766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F0CA3-CC03-79EE-A5E4-6F36884092E1}"/>
              </a:ext>
            </a:extLst>
          </p:cNvPr>
          <p:cNvSpPr>
            <a:spLocks noGrp="1"/>
          </p:cNvSpPr>
          <p:nvPr>
            <p:ph type="title"/>
          </p:nvPr>
        </p:nvSpPr>
        <p:spPr/>
        <p:txBody>
          <a:bodyPr wrap="square">
            <a:normAutofit/>
          </a:bodyPr>
          <a:lstStyle/>
          <a:p>
            <a:pPr/>
            <a:r>
              <a:t>在LOCOMO上的良好基准测试结果</a:t>
            </a:r>
          </a:p>
        </p:txBody>
      </p:sp>
      <p:pic>
        <p:nvPicPr>
          <p:cNvPr id="5" name="Content Placeholder 4" descr="A graph of blue and green bars&#10;&#10;AI-generated content may be incorrect.">
            <a:extLst>
              <a:ext uri="{FF2B5EF4-FFF2-40B4-BE49-F238E27FC236}">
                <a16:creationId xmlns:a16="http://schemas.microsoft.com/office/drawing/2014/main" id="{ABD7EA71-2D95-EB7D-EBF6-65EB4947DA0C}"/>
              </a:ext>
            </a:extLst>
          </p:cNvPr>
          <p:cNvPicPr>
            <a:picLocks noGrp="1" noChangeAspect="1"/>
          </p:cNvPicPr>
          <p:nvPr>
            <p:ph idx="1"/>
          </p:nvPr>
        </p:nvPicPr>
        <p:blipFill>
          <a:blip r:embed="rId2"/>
          <a:stretch>
            <a:fillRect/>
          </a:stretch>
        </p:blipFill>
        <p:spPr>
          <a:xfrm>
            <a:off x="1529556" y="1368425"/>
            <a:ext cx="8176020" cy="5332554"/>
          </a:xfrm>
        </p:spPr>
      </p:pic>
      <p:sp>
        <p:nvSpPr>
          <p:cNvPr id="4" name="TextBox 3">
            <a:extLst>
              <a:ext uri="{FF2B5EF4-FFF2-40B4-BE49-F238E27FC236}">
                <a16:creationId xmlns:a16="http://schemas.microsoft.com/office/drawing/2014/main" id="{848417D5-B82E-68A8-F30F-2252E0AF5B8C}"/>
              </a:ext>
            </a:extLst>
          </p:cNvPr>
          <p:cNvSpPr txBox="1"/>
          <p:nvPr/>
        </p:nvSpPr>
        <p:spPr>
          <a:xfrm>
            <a:off x="9946888" y="1690688"/>
            <a:ext cx="2063756" cy="2862322"/>
          </a:xfrm>
          <a:prstGeom prst="rect">
            <a:avLst/>
          </a:prstGeom>
          <a:noFill/>
        </p:spPr>
        <p:txBody>
          <a:bodyPr wrap="square">
            <a:normAutofit/>
          </a:bodyPr>
          <a:lstStyle/>
          <a:p>
            <a:pPr/>
            <a:r>
              <a:rPr b="0" i="0">
                <a:solidFill>
                  <a:srgbClr val="4A4A4A"/>
                </a:solidFill>
                <a:latin typeface="Noto Sans"/>
              </a:rPr>
              <a:t>LoCoMo</a:t>
            </a:r>
            <a:r>
              <a:rPr b="0" i="0">
                <a:solidFill>
                  <a:srgbClr val="4A4A4A"/>
                </a:solidFill>
                <a:latin typeface="Noto Sans"/>
              </a:rPr>
              <a:t>, 一个包含非常长期对话的数据集，每个对话平均包含300轮、9千个标记，跨越最多35个会话</a:t>
            </a:r>
          </a:p>
        </p:txBody>
      </p:sp>
    </p:spTree>
    <p:extLst>
      <p:ext uri="{BB962C8B-B14F-4D97-AF65-F5344CB8AC3E}">
        <p14:creationId xmlns:p14="http://schemas.microsoft.com/office/powerpoint/2010/main" val="2722591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24197</TotalTime>
  <Words>830</Words>
  <Application>Microsoft Macintosh PowerPoint</Application>
  <PresentationFormat>Widescreen</PresentationFormat>
  <Paragraphs>110</Paragraphs>
  <Slides>25</Slides>
  <Notes>2</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Noto Sans</vt:lpstr>
      <vt:lpstr>Office Theme</vt:lpstr>
      <vt:lpstr>PowerPoint Presentation</vt:lpstr>
      <vt:lpstr>Conventional Memory in LLMs: Retrieval Augmented Generation</vt:lpstr>
      <vt:lpstr>LLM Knowledge Structure</vt:lpstr>
      <vt:lpstr>Explicit Memory and how humans learn</vt:lpstr>
      <vt:lpstr>Explicit Memory and how humans learn</vt:lpstr>
      <vt:lpstr>Explicit Memory Math</vt:lpstr>
      <vt:lpstr>Why memory as an OS?</vt:lpstr>
      <vt:lpstr>Overview of MemOS</vt:lpstr>
      <vt:lpstr>Good benchmark results on LOCOMO</vt:lpstr>
      <vt:lpstr>Memory Development: From static to dynamic</vt:lpstr>
      <vt:lpstr>Memory consolidation along abstraction spaces</vt:lpstr>
      <vt:lpstr>Conversion between abstraction spaces</vt:lpstr>
      <vt:lpstr>MemCube – Unified Abstraction for Heterogeneous Memory</vt:lpstr>
      <vt:lpstr>MemCube Contents</vt:lpstr>
      <vt:lpstr>MemCube Contents</vt:lpstr>
      <vt:lpstr>Various Processing Components across Memory Layers</vt:lpstr>
      <vt:lpstr>3-layer architecture and memory I/O path for MemOS</vt:lpstr>
      <vt:lpstr>Memory Lifecycle</vt:lpstr>
      <vt:lpstr>Future Plans</vt:lpstr>
      <vt:lpstr>My thoughts: Curse of Memory</vt:lpstr>
      <vt:lpstr>Question to Ponder</vt:lpstr>
      <vt:lpstr>Test Table</vt:lpstr>
      <vt:lpstr>How it fits with Universal Filter</vt:lpstr>
      <vt:lpstr>Increasing knowledge via Query with Filter</vt:lpstr>
      <vt:lpstr>Universal Filter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Theory of Memory</dc:title>
  <dc:creator>Chong Min Tan</dc:creator>
  <cp:lastModifiedBy>Chong Min Tan</cp:lastModifiedBy>
  <cp:revision>2378</cp:revision>
  <cp:lastPrinted>2023-05-22T15:31:40Z</cp:lastPrinted>
  <dcterms:created xsi:type="dcterms:W3CDTF">2022-12-05T06:50:47Z</dcterms:created>
  <dcterms:modified xsi:type="dcterms:W3CDTF">2025-07-14T09:37:59Z</dcterms:modified>
</cp:coreProperties>
</file>