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76" r:id="rId2"/>
    <p:sldId id="697" r:id="rId3"/>
    <p:sldId id="690" r:id="rId4"/>
    <p:sldId id="698" r:id="rId5"/>
    <p:sldId id="699" r:id="rId6"/>
    <p:sldId id="703" r:id="rId7"/>
    <p:sldId id="689" r:id="rId8"/>
    <p:sldId id="687" r:id="rId9"/>
    <p:sldId id="688" r:id="rId10"/>
    <p:sldId id="677" r:id="rId11"/>
    <p:sldId id="678" r:id="rId12"/>
    <p:sldId id="680" r:id="rId13"/>
    <p:sldId id="679" r:id="rId14"/>
    <p:sldId id="705" r:id="rId15"/>
    <p:sldId id="704" r:id="rId16"/>
    <p:sldId id="702" r:id="rId17"/>
    <p:sldId id="682" r:id="rId18"/>
    <p:sldId id="681" r:id="rId19"/>
    <p:sldId id="686" r:id="rId20"/>
    <p:sldId id="701" r:id="rId21"/>
    <p:sldId id="671" r:id="rId22"/>
    <p:sldId id="706" r:id="rId23"/>
    <p:sldId id="691" r:id="rId24"/>
    <p:sldId id="696" r:id="rId25"/>
    <p:sldId id="6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Présenté par : [Presented by:]</a:t>
            </a:r>
          </a:p>
          <a:p>
            <a:r>
              <a:t>John Tan Chong Min [John Tan Chong Min]</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Développement de la mémoire : du statique au dynamique [Memory Development: From static to dynamic]</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Consolidation de la mémoire le long des espaces d'abstraction [Memory consolidation along abstraction spaces]</a:t>
            </a:r>
          </a:p>
          <a:p>
            <a:r>
              <a:t>Cache KV [KV cache]</a:t>
            </a:r>
          </a:p>
          <a:p>
            <a:r>
              <a:t>Texte, images, etc. [Text, Images, etc.]</a:t>
            </a:r>
          </a:p>
          <a:p>
            <a:r>
              <a:t>Poids et biais [Weights and biases]</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Conversion entre les espaces d'abstraction [Conversion between abstraction spaces]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MemCube– Abstraction unifiée pour la mémoire hétérogène [MemCube – Unified Abstraction for Heterogeneous Memory]</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MemCubeContenu [MemCube Contents]</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MemCubeContenu [MemCube Contents]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Divers composants de traitement à travers les couches de mémoire [Various Processing Components across Memory Layers]</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Architecture à 3 couches et chemin d'E/S mémoire pourMemOS [3-layer architecture and memory I/O path for MemOS]</a:t>
            </a:r>
          </a:p>
          <a:p>
            <a:r>
              <a:t>Différentes couches de mémoire disposent de différentes opérations pour la manipulation de la mémoire [Different Memory Layers have different operations available for memory manipulation]</a:t>
            </a:r>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MémoireCycle de vie [MemoryLifecycle]</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Plans futurs [Future Plans]</a:t>
            </a:r>
          </a:p>
          <a:p>
            <a:r>
              <a:t>Partage de mémoire inter-LLM: Permettre l'interopérabilité et la réutilisation des modules entre différents modèles fondamentaux en partageant les mémoires paramétriques et d'activation. Des formats et protocoles standard seront nécessaires. [Cross-LLM Memory Sharing: Enable interoperability and module reuse across different foundation models by sharing parametric and activation memories. Standard formats and protocols will be needed.]</a:t>
            </a:r>
          </a:p>
          <a:p>
            <a:r>
              <a:t> []</a:t>
            </a:r>
          </a:p>
          <a:p>
            <a:r>
              <a:t>Auto-évolutifBlocsMémoire: Développer des unités de mémoire capables d'auto-optimisation, de reconstruction et d'évolution en fonction des retours d'utilisation, réduisant ainsi le besoin de maintenance et de supervision manuelles. [Self-Evolving MemBlocks: Develop memory units capable of self-optimization, reconstruction, and evolution based on usage feedback, reducing the need for manual maintenance and supervision.]</a:t>
            </a:r>
          </a:p>
          <a:p>
            <a:r>
              <a:t> []</a:t>
            </a:r>
          </a:p>
          <a:p>
            <a:r>
              <a:t>Marché de la mémoire évolutif: Établir des mécanismes décentralisés pour l'échange de mémoire, soutenant les transactions au niveau des actifs, les mises à jour collaboratives et l'évolution distribuée afin de favoriser un écosystème d'IA durable. [Scalable Memory Marketplace: Establish decentralized mechanisms for memory exchange, supporting asset-level transactions, collaborative updates, and distributed evolution to foster a sustainable AI ecosystem.]</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Mémoire conventionnelle dans les LLM :Génération augmentée par récupération [Conventional Memory in LLMs:Retrieval Augmented Generation]</a:t>
            </a:r>
          </a:p>
          <a:p>
            <a:r>
              <a:t>Requête utilisateur [User Query]</a:t>
            </a:r>
          </a:p>
          <a:p>
            <a:r>
              <a:t>Invite du système [System Prompt]</a:t>
            </a:r>
          </a:p>
          <a:p>
            <a:r>
              <a:t>Base de données externe [External Database]</a:t>
            </a:r>
          </a:p>
          <a:p>
            <a:r>
              <a:t>(pour contexte augmenté) [(for augmented context)]</a:t>
            </a:r>
          </a:p>
          <a:p>
            <a:r>
              <a:t>top k morceaux [top k chunks]</a:t>
            </a:r>
          </a:p>
          <a:p>
            <a:r>
              <a:t>MLG [LLM]</a:t>
            </a:r>
          </a:p>
          <a:p>
            <a:r>
              <a:t>(Mémoire interne [(Internal memory]</a:t>
            </a:r>
          </a:p>
          <a:p>
            <a:r>
              <a:t>comme paramètres) [as parameters)]</a:t>
            </a:r>
          </a:p>
          <a:p>
            <a:r>
              <a:t>La mémoire de pré-entraînement se trouve dans les paramètres du modèle LLM [Pre-training memory is in LLM model parameters]</a:t>
            </a:r>
          </a:p>
          <a:p>
            <a:r>
              <a:t> []</a:t>
            </a:r>
          </a:p>
          <a:p>
            <a:r>
              <a:t>La mémoire du temps d'inférence est dans la base de données [Inference time memory is in database]</a:t>
            </a:r>
          </a:p>
          <a:p>
            <a:r>
              <a:t>Réponse à l'utilisateur [Response to User]</a:t>
            </a:r>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Mes pensées : Malédiction de la mémoire [My thoughts: Curse of Memory]</a:t>
            </a:r>
          </a:p>
          <a:p>
            <a:r>
              <a:t>L'utilisation de la mémoire antérieure peut amener les agents à continuer de sélectionner les actions précédentes, ce qui peut ne pas être idéal si l'environnement a changé. [Using prior memory can cause agents to keep selecting previous actions, which may not be ideal if the environment has changed]</a:t>
            </a:r>
          </a:p>
          <a:p>
            <a:r>
              <a:t> []</a:t>
            </a:r>
          </a:p>
          <a:p>
            <a:r>
              <a:t>Il devrait exister un moyen de sortir d'un cycle négatif grâce à la simulation du futur ou aux connaissances d'experts provenant d'autrui. [There should be a way to break out of a negative cycle via future simulation or expert knowledge from others]</a:t>
            </a:r>
          </a:p>
          <a:p>
            <a:r>
              <a:t> []</a:t>
            </a:r>
          </a:p>
          <a:p>
            <a:r>
              <a:t>Se fier aveuglément à la mémoire seule pour prendre des décisions peut ne pas être idéal [Blindly relying on memory alone to make decisions may not be ideal]</a:t>
            </a:r>
          </a:p>
        </p:txBody>
      </p:sp>
      <p:sp>
        <p:nvSpPr>
          <p:cNvPr id="4" name="Slide Number Placeholder 3"/>
          <p:cNvSpPr>
            <a:spLocks noGrp="1"/>
          </p:cNvSpPr>
          <p:nvPr>
            <p:ph type="sldNum" sz="quarter" idx="5"/>
          </p:nvPr>
        </p:nvSpPr>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Question à méditer [Question to Ponder]</a:t>
            </a:r>
          </a:p>
          <a:p>
            <a:r>
              <a:t>Pouvons-nous faire la même chose que ce queMemOSpropose-t-il d'utiliser des outils de mémoire donnés à un agent pour oublier sélectivement, compresser et stocker des souvenirs importants ? [Can we do the same as what MemOS is proposing using memory tools given to an agent to selectively forget, compress, and store important memory?]</a:t>
            </a:r>
          </a:p>
          <a:p>
            <a:r>
              <a:t> []</a:t>
            </a:r>
          </a:p>
          <a:p>
            <a:r>
              <a:t>Un cadre unificateur de système d'exploitation pour la mémoire pourrait-il être trop lourd pour la plupart des cas d'utilisation de base ? Une mémoire spécifique à une tâche serait-elle meilleure et plus efficace ? [Could a unifying OS framework for memory be too bloated for most basic use cases? Would a task-specific memory be better and more efficient?]</a:t>
            </a:r>
          </a:p>
          <a:p>
            <a:r>
              <a:t> []</a:t>
            </a:r>
          </a:p>
          <a:p>
            <a:r>
              <a:t>Comment pouvons-nous mettre en œuvreMemOSavec n'importe quel LLM, y compris les LLM propriétaires ? [How can we implement MemOS with any LLM, including closed-sourced LLMs?]</a:t>
            </a:r>
          </a:p>
          <a:p>
            <a:r>
              <a:t> []</a:t>
            </a:r>
          </a:p>
          <a:p>
            <a:r>
              <a:t>Comment la mémoire peut-elle être partagée entre des agents/modèles ayant des paramètres de pré-entraînement différents ? [How can memory be shared across agents/models with different pre-training parameters?]</a:t>
            </a:r>
          </a:p>
        </p:txBody>
      </p:sp>
      <p:sp>
        <p:nvSpPr>
          <p:cNvPr id="4" name="Slide Number Placeholder 3"/>
          <p:cNvSpPr>
            <a:spLocks noGrp="1"/>
          </p:cNvSpPr>
          <p:nvPr>
            <p:ph type="sldNum" sz="quarter" idx="5"/>
          </p:nvPr>
        </p:nvSpPr>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Table de test [Test Table]</a:t>
            </a:r>
          </a:p>
          <a:p>
            <a:r>
              <a:t>Exemple de contenu [Example Content]</a:t>
            </a:r>
          </a:p>
          <a:p>
            <a:r>
              <a:t>Valeur d'exemple [Example Value]</a:t>
            </a:r>
          </a:p>
          <a:p>
            <a:r>
              <a:t>Bonne journée [Good day]</a:t>
            </a:r>
          </a:p>
          <a:p>
            <a:r>
              <a:t>Bonne nuit [Good night]</a:t>
            </a:r>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Comment cela s'intègre avec le Filtre Universel [How it fits with Universal Filter]</a:t>
            </a:r>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Augmenter les connaissances via une requête avec filtre [Increasing knowledge via Query with Filter]</a:t>
            </a:r>
          </a:p>
          <a:p>
            <a:r>
              <a:t>Événements expérimentés [Experienced Events]</a:t>
            </a:r>
          </a:p>
          <a:p>
            <a:r>
              <a:t> []</a:t>
            </a:r>
          </a:p>
          <a:p>
            <a:r>
              <a:t>(à travers l'individu [(through individual]</a:t>
            </a:r>
          </a:p>
          <a:p>
            <a:r>
              <a:t>filtres) [filters)]</a:t>
            </a:r>
          </a:p>
          <a:p>
            <a:r>
              <a:t>Connaissance / Mémoire [Knowledge / Memory]</a:t>
            </a:r>
          </a:p>
          <a:p>
            <a:r>
              <a:t>Réflexion [Reflection]</a:t>
            </a:r>
          </a:p>
          <a:p>
            <a:r>
              <a:t>+ Consolidation [+ Consolidation]</a:t>
            </a:r>
          </a:p>
          <a:p>
            <a:r>
              <a:t>Filtres étendus [Expanded filters]</a:t>
            </a:r>
          </a:p>
          <a:p>
            <a:r>
              <a:t>https://www.youtube.com/watch?v=dW3Ic6QbkjA [https://www.youtube.com/watch?v=dW3Ic6QbkjA]</a:t>
            </a:r>
          </a:p>
        </p:txBody>
      </p:sp>
      <p:sp>
        <p:nvSpPr>
          <p:cNvPr id="4" name="Slide Number Placeholder 3"/>
          <p:cNvSpPr>
            <a:spLocks noGrp="1"/>
          </p:cNvSpPr>
          <p:nvPr>
            <p:ph type="sldNum" sz="quarter" idx="5"/>
          </p:nvPr>
        </p:nvSpPr>
        <p:spPr/>
        <p:txBody>
          <a:bodyPr/>
          <a:lstStyle/>
          <a:p>
            <a:fld id="{2000FEE7-D9CE-4543-96EF-FB22D5ECA95E}" type="slidenum">
              <a:rPr lang="en-US" smtClean="0"/>
              <a:t>24</a:t>
            </a:fld>
            <a:endParaRPr lang="en-US"/>
          </a:p>
        </p:txBody>
      </p:sp>
    </p:spTree>
    <p:extLst>
      <p:ext uri="{BB962C8B-B14F-4D97-AF65-F5344CB8AC3E}">
        <p14:creationId xmlns:p14="http://schemas.microsoft.com/office/powerpoint/2010/main" val="4018972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Filtre universel [Universal Filter]</a:t>
            </a:r>
          </a:p>
          <a:p>
            <a:r>
              <a:t>MemOSpeut être la base de données dans laquelle la requête est envoyée pour retourner une réponse [MemOS can be the database in which the query is sent to return an answer]</a:t>
            </a:r>
          </a:p>
          <a:p>
            <a:r>
              <a:t> []</a:t>
            </a:r>
          </a:p>
          <a:p>
            <a:r>
              <a:t>La partie réflexion/consolidation du Filtre Universel peut être stockée à l'intérieurMemOSarchitecture [The reflection/consolidation portion of Universal Filter can be stored inside MemOS architecture]</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Structure des connaissances des LLM [LLM Knowledge Structure]</a:t>
            </a:r>
          </a:p>
          <a:p>
            <a:r>
              <a:t>La plupart des mémoires sont déjà « codées en dur » dans les paramètres des LLM [Most memory are already ”hard-coded” into parameters of LLM]</a:t>
            </a:r>
          </a:p>
          <a:p>
            <a:r>
              <a:t> []</a:t>
            </a:r>
          </a:p>
          <a:p>
            <a:r>
              <a:t>Peu ou pas d'apprentissage des informations de la mémoire externe [Little or no learning of external memory information]</a:t>
            </a:r>
          </a:p>
          <a:p>
            <a:r>
              <a:t>Remarque : la mémoire explicite est la mémoire d’activation enMemOS [Note: Explicit Memory is Activation Memory in MemOS]</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Mémoire explicite et comment les humains apprennent [Explicit Memory and how humans learn]</a:t>
            </a:r>
          </a:p>
          <a:p>
            <a:r>
              <a:t>LLMs simples pour les patients ayant une mémoire explicite altérée, par exemple en raison d'une lésion du lobe temporal médian. Ces patients sont en grande partie incapables d'apprendre des connaissances sémantiques (généralement stockées sous forme de mémoire explicite), mais peuvent acquérir des compétences sensori-motrices grâce à un entraînement répétitif (stockées sous forme de mémoires implicites). [Plain LLMs to patients with impaired explicit memory, e.g. due to injury to the medial temporal lobe. These patients are largely unable to learn semantic knowledge (usually stored as explicit memory), but can acquire sensorimotor skills through repetitive priming (stored as implicit memories)]</a:t>
            </a:r>
          </a:p>
          <a:p>
            <a:r>
              <a:t> []</a:t>
            </a:r>
          </a:p>
          <a:p>
            <a:r>
              <a:t>Ainsi, on peut émettre l'hypothèse que, en raison dele manque de mémoire explicite, lela formation des LLMs simples est tout aussi inefficacecomme l'amorçage répétitif, et dispose donc d'une large marge d'amélioration. [Thus, one may hypothesize that due to the lack of explicit memory, the training of plain LLMs is as inefficient as repetitive priming, and thus has ample room for improvement.]</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Mémoire explicite et comment les humains apprennent [Explicit Memory and how humans learn]</a:t>
            </a:r>
          </a:p>
          <a:p>
            <a:r>
              <a:t>Ici, la mémoire explicite est stockée comme unCache KV généré à partir de chaque référence avant l'inférence, mais rendu clairsemé [Here, explicit memory is stored as a KV cache generated from each reference prior to inference, but made sparse]</a:t>
            </a:r>
          </a:p>
          <a:p>
            <a:r>
              <a:t> []</a:t>
            </a:r>
          </a:p>
          <a:p>
            <a:r>
              <a:t>Cela signifie qu'il n'est pas nécessaire de recalculer la représentation KV à partir des jetons de base de la référence à nouveau [This means there is no need to recompute the KV representation from the base tokens of the reference again]</a:t>
            </a:r>
          </a:p>
          <a:p>
            <a:r>
              <a:t> []</a:t>
            </a:r>
          </a:p>
          <a:p>
            <a:r>
              <a:t>Mémoire encodée à traverstoutes les couchesde transformateur [Memory encoded across all layers of transformer]</a:t>
            </a:r>
          </a:p>
          <a:p>
            <a:r>
              <a:t>Mémoire3: Modélisation du langage avec mémoire explicite. Yang et al. 2024. [Memory3 : Language modeling with explicit memory. Yang et al. 2024.]</a:t>
            </a:r>
          </a:p>
        </p:txBody>
      </p:sp>
      <p:sp>
        <p:nvSpPr>
          <p:cNvPr id="4" name="Slide Number Placeholder 3"/>
          <p:cNvSpPr>
            <a:spLocks noGrp="1"/>
          </p:cNvSpPr>
          <p:nvPr>
            <p:ph type="sldNum" sz="quarter" idx="5"/>
          </p:nvPr>
        </p:nvSpPr>
        <p:spPr/>
        <p:txBody>
          <a:bodyPr/>
          <a:lstStyle/>
          <a:p>
            <a:fld id="{2000FEE7-D9CE-4543-96EF-FB22D5ECA95E}" type="slidenum">
              <a:rPr lang="en-US" smtClean="0"/>
              <a:t>5</a:t>
            </a:fld>
            <a:endParaRPr lang="en-US"/>
          </a:p>
        </p:txBody>
      </p:sp>
    </p:spTree>
    <p:extLst>
      <p:ext uri="{BB962C8B-B14F-4D97-AF65-F5344CB8AC3E}">
        <p14:creationId xmlns:p14="http://schemas.microsoft.com/office/powerpoint/2010/main" val="1860209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Mémoire explicite mathématique [Explicit Memory Math]</a:t>
            </a:r>
          </a:p>
          <a:p>
            <a:r>
              <a:t>Mémoire3Modélisation du langage avec mémoire explicite. Yang et al. 2024. [Memory3 : Language modeling with explicit memory. Yang et al. 2024.]</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Pourquoi la mémoire en tant que système d'exploitation ? [Why memory as an OS?]</a:t>
            </a:r>
          </a:p>
          <a:p>
            <a:r>
              <a:t>La mémoire existante est statique [Existing memory is static]</a:t>
            </a:r>
          </a:p>
          <a:p>
            <a:r>
              <a:t>Paramètres statiques dans le réseau de neurones [Static parameters in the neural network]</a:t>
            </a:r>
          </a:p>
          <a:p>
            <a:r>
              <a:t>Blocs de mémoire externe statiques [Static external memory chunks]</a:t>
            </a:r>
          </a:p>
          <a:p>
            <a:r>
              <a:t> []</a:t>
            </a:r>
          </a:p>
          <a:p>
            <a:r>
              <a:t>La mémoire doit être mise à jour dynamiquement pour une adaptation rapide [Memory needs to be updated dynamically for fast adaptation]</a:t>
            </a:r>
          </a:p>
          <a:p>
            <a:r>
              <a:t>Conserver, Compresser, Jeter,Prioriserce qui est nécessaire [Retain, Compress, Discard, Prioritise what is needed]</a:t>
            </a:r>
          </a:p>
          <a:p>
            <a:r>
              <a:t> []</a:t>
            </a:r>
          </a:p>
          <a:p>
            <a:r>
              <a:t>Mémoire à stocker et à créer au sein du pipeline de traitement du modèle plutôt qu'à l'extérieur. [Memory to be stored and created within the model processing pipeline rather than an external one]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Aperçu deMemOS [Overview of MemOS]</a:t>
            </a:r>
          </a:p>
          <a:p>
            <a:r>
              <a:t>MemOSun système d'exploitation de la mémoire qui traitela mémoire en tant que ressource système gérable [MemOS: a memory operating system that treats memory as a manageable system resource]</a:t>
            </a:r>
          </a:p>
          <a:p>
            <a:r>
              <a:t> []</a:t>
            </a:r>
          </a:p>
          <a:p>
            <a:r>
              <a:t>Unifiela représentation, la planification et l'évolution demémoires en texte clair, basées sur l’activation et au niveau des paramètres, permettant un stockage et une récupération rentables [Unifies the representation, scheduling, and evolution of plaintext, activation-based, and parameter-level memories, enabling cost-efficient storage and retrieval]</a:t>
            </a:r>
          </a:p>
          <a:p>
            <a:r>
              <a:t> []</a:t>
            </a:r>
          </a:p>
          <a:p>
            <a:r>
              <a:t>Unité de base,MemCube, encapsule à la fois le contenu de la mémoire et les métadonnées telles que la provenance et la gestion des versions [Basic unit, MemCube, encapsulates both memory content and metadata such as provenance and versioning]</a:t>
            </a:r>
          </a:p>
          <a:p>
            <a:r>
              <a:t>Peut être composé, migré et fusionné au fil du temps, permettant des transitions flexibles entre les types de mémoire et faisant le lien entre la récupération et l'apprentissage basé sur les paramètres. [Can be composed, migrated, and fused over time, enabling flexible transitions between memory types and bridging retrieval with parameter-based learning]</a:t>
            </a:r>
          </a:p>
          <a:p>
            <a:r>
              <a:t> []</a:t>
            </a:r>
          </a:p>
          <a:p>
            <a:r>
              <a:t> []</a:t>
            </a:r>
          </a:p>
          <a:p>
            <a:r>
              <a:t> []</a:t>
            </a:r>
          </a:p>
          <a:p>
            <a:r>
              <a:t> []</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a:p>
            <a:r>
              <a:t>Bons résultats de référence sur LOCOMO [Good benchmark results on LOCOMO]</a:t>
            </a:r>
          </a:p>
          <a:p>
            <a:r>
              <a:t>LoCoMo, un ensemble de données de conversations très longues, chacune comprenant en moyenne 300 tours et 9 000 jetons, réparties sur jusqu'à 35 sessions [LoCoMo, a dataset of very long-term conversations, each encompassing 300 turns and 9K tokens on avg., over up to 35 sessions]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D1D-1192-3A00-2DD8-5FEF4B66B52D}"/>
              </a:ext>
            </a:extLst>
          </p:cNvPr>
          <p:cNvSpPr>
            <a:spLocks noGrp="1"/>
          </p:cNvSpPr>
          <p:nvPr>
            <p:ph type="ctrTitle"/>
          </p:nvPr>
        </p:nvSpPr>
        <p:spPr/>
        <p:txBody>
          <a:bodyPr>
            <a:normAutofit/>
          </a:bodyPr>
          <a:lstStyle/>
          <a:p>
            <a:endParaRPr lang="en-US" dirty="0">
              <a:solidFill>
                <a:srgbClr val="7030A0"/>
              </a:solidFill>
            </a:endParaRPr>
          </a:p>
        </p:txBody>
      </p:sp>
      <p:sp>
        <p:nvSpPr>
          <p:cNvPr id="3" name="Subtitle 2">
            <a:extLst>
              <a:ext uri="{FF2B5EF4-FFF2-40B4-BE49-F238E27FC236}">
                <a16:creationId xmlns:a16="http://schemas.microsoft.com/office/drawing/2014/main" id="{4957028D-D729-FD95-D20A-89D73D0B5F65}"/>
              </a:ext>
            </a:extLst>
          </p:cNvPr>
          <p:cNvSpPr>
            <a:spLocks noGrp="1"/>
          </p:cNvSpPr>
          <p:nvPr>
            <p:ph type="subTitle" idx="1"/>
          </p:nvPr>
        </p:nvSpPr>
        <p:spPr>
          <a:xfrm>
            <a:off x="1524000" y="5392615"/>
            <a:ext cx="9144000" cy="1008185"/>
          </a:xfrm>
        </p:spPr>
        <p:txBody>
          <a:bodyPr wrap="square">
            <a:normAutofit/>
          </a:bodyPr>
          <a:lstStyle/>
          <a:p>
            <a:r>
              <a:t>Présenté par :</a:t>
            </a:r>
          </a:p>
          <a:p>
            <a:r>
              <a:t>John Tan Chong Min</a:t>
            </a:r>
          </a:p>
          <a:p>
            <a:endParaRPr/>
          </a:p>
          <a:p>
            <a:endParaRPr/>
          </a:p>
        </p:txBody>
      </p:sp>
      <p:pic>
        <p:nvPicPr>
          <p:cNvPr id="7" name="Picture 6" descr="A close-up of a memory&#10;&#10;AI-generated content may be incorrect.">
            <a:extLst>
              <a:ext uri="{FF2B5EF4-FFF2-40B4-BE49-F238E27FC236}">
                <a16:creationId xmlns:a16="http://schemas.microsoft.com/office/drawing/2014/main" id="{E22D6A2E-96A5-23B7-5B6E-3EA7C7FB554A}"/>
              </a:ext>
            </a:extLst>
          </p:cNvPr>
          <p:cNvPicPr>
            <a:picLocks noChangeAspect="1"/>
          </p:cNvPicPr>
          <p:nvPr/>
        </p:nvPicPr>
        <p:blipFill>
          <a:blip r:embed="rId3"/>
          <a:stretch>
            <a:fillRect/>
          </a:stretch>
        </p:blipFill>
        <p:spPr>
          <a:xfrm>
            <a:off x="1085088" y="557784"/>
            <a:ext cx="10021824" cy="4691941"/>
          </a:xfrm>
          <a:prstGeom prst="rect">
            <a:avLst/>
          </a:prstGeom>
        </p:spPr>
      </p:pic>
    </p:spTree>
    <p:extLst>
      <p:ext uri="{BB962C8B-B14F-4D97-AF65-F5344CB8AC3E}">
        <p14:creationId xmlns:p14="http://schemas.microsoft.com/office/powerpoint/2010/main" val="34452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3ED-DB25-22A7-80BC-1F4E178B6F29}"/>
              </a:ext>
            </a:extLst>
          </p:cNvPr>
          <p:cNvSpPr>
            <a:spLocks noGrp="1"/>
          </p:cNvSpPr>
          <p:nvPr>
            <p:ph type="title"/>
          </p:nvPr>
        </p:nvSpPr>
        <p:spPr/>
        <p:txBody>
          <a:bodyPr wrap="square">
            <a:normAutofit/>
          </a:bodyPr>
          <a:lstStyle/>
          <a:p>
            <a:r>
              <a:rPr sz="4000"/>
              <a:t>Développement de la mémoire : du statique au dynamique</a:t>
            </a:r>
          </a:p>
        </p:txBody>
      </p:sp>
      <p:pic>
        <p:nvPicPr>
          <p:cNvPr id="5" name="Content Placeholder 4" descr="A diagram of a brain process&#10;&#10;AI-generated content may be incorrect.">
            <a:extLst>
              <a:ext uri="{FF2B5EF4-FFF2-40B4-BE49-F238E27FC236}">
                <a16:creationId xmlns:a16="http://schemas.microsoft.com/office/drawing/2014/main" id="{B508DB88-97D7-E17C-EA63-98F840D156CF}"/>
              </a:ext>
            </a:extLst>
          </p:cNvPr>
          <p:cNvPicPr>
            <a:picLocks noGrp="1" noChangeAspect="1"/>
          </p:cNvPicPr>
          <p:nvPr>
            <p:ph idx="1"/>
          </p:nvPr>
        </p:nvPicPr>
        <p:blipFill>
          <a:blip r:embed="rId3"/>
          <a:stretch>
            <a:fillRect/>
          </a:stretch>
        </p:blipFill>
        <p:spPr>
          <a:xfrm>
            <a:off x="865136" y="1825625"/>
            <a:ext cx="10461727" cy="4351338"/>
          </a:xfrm>
        </p:spPr>
      </p:pic>
    </p:spTree>
    <p:extLst>
      <p:ext uri="{BB962C8B-B14F-4D97-AF65-F5344CB8AC3E}">
        <p14:creationId xmlns:p14="http://schemas.microsoft.com/office/powerpoint/2010/main" val="327971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6BE-645A-765E-3D49-3F4716B08BC2}"/>
              </a:ext>
            </a:extLst>
          </p:cNvPr>
          <p:cNvSpPr>
            <a:spLocks noGrp="1"/>
          </p:cNvSpPr>
          <p:nvPr>
            <p:ph type="title"/>
          </p:nvPr>
        </p:nvSpPr>
        <p:spPr/>
        <p:txBody>
          <a:bodyPr wrap="square">
            <a:normAutofit/>
          </a:bodyPr>
          <a:lstStyle/>
          <a:p>
            <a:r>
              <a:rPr sz="4000"/>
              <a:t>Consolidation de la mémoire le long des espaces d'abstraction</a:t>
            </a:r>
          </a:p>
        </p:txBody>
      </p:sp>
      <p:pic>
        <p:nvPicPr>
          <p:cNvPr id="5" name="Content Placeholder 4" descr="A diagram of a memory&#10;&#10;AI-generated content may be incorrect.">
            <a:extLst>
              <a:ext uri="{FF2B5EF4-FFF2-40B4-BE49-F238E27FC236}">
                <a16:creationId xmlns:a16="http://schemas.microsoft.com/office/drawing/2014/main" id="{D80D713C-31B6-D7E4-FFB5-6F1FF9328B69}"/>
              </a:ext>
            </a:extLst>
          </p:cNvPr>
          <p:cNvPicPr>
            <a:picLocks noGrp="1" noChangeAspect="1"/>
          </p:cNvPicPr>
          <p:nvPr>
            <p:ph idx="1"/>
          </p:nvPr>
        </p:nvPicPr>
        <p:blipFill>
          <a:blip r:embed="rId3"/>
          <a:stretch>
            <a:fillRect/>
          </a:stretch>
        </p:blipFill>
        <p:spPr>
          <a:xfrm>
            <a:off x="149117" y="1533016"/>
            <a:ext cx="11756371" cy="4938989"/>
          </a:xfrm>
        </p:spPr>
      </p:pic>
      <p:sp>
        <p:nvSpPr>
          <p:cNvPr id="3" name="Rectangle 2">
            <a:extLst>
              <a:ext uri="{FF2B5EF4-FFF2-40B4-BE49-F238E27FC236}">
                <a16:creationId xmlns:a16="http://schemas.microsoft.com/office/drawing/2014/main" id="{4EBDBA25-1C51-5F23-4DD0-B13E1864C22D}"/>
              </a:ext>
            </a:extLst>
          </p:cNvPr>
          <p:cNvSpPr/>
          <p:nvPr/>
        </p:nvSpPr>
        <p:spPr>
          <a:xfrm>
            <a:off x="286512" y="4601496"/>
            <a:ext cx="2227007"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Texte, images, etc.</a:t>
            </a:r>
          </a:p>
        </p:txBody>
      </p:sp>
      <p:sp>
        <p:nvSpPr>
          <p:cNvPr id="4" name="Rectangle 3">
            <a:extLst>
              <a:ext uri="{FF2B5EF4-FFF2-40B4-BE49-F238E27FC236}">
                <a16:creationId xmlns:a16="http://schemas.microsoft.com/office/drawing/2014/main" id="{0A79D530-25B9-CDA0-8CF6-3597DDFA75CE}"/>
              </a:ext>
            </a:extLst>
          </p:cNvPr>
          <p:cNvSpPr/>
          <p:nvPr/>
        </p:nvSpPr>
        <p:spPr>
          <a:xfrm>
            <a:off x="4173793" y="4409767"/>
            <a:ext cx="1427054" cy="383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Cache KV</a:t>
            </a:r>
          </a:p>
        </p:txBody>
      </p:sp>
      <p:sp>
        <p:nvSpPr>
          <p:cNvPr id="6" name="Rectangle 5">
            <a:extLst>
              <a:ext uri="{FF2B5EF4-FFF2-40B4-BE49-F238E27FC236}">
                <a16:creationId xmlns:a16="http://schemas.microsoft.com/office/drawing/2014/main" id="{D44830B1-D495-B24B-0EB8-AE1EF8A92A15}"/>
              </a:ext>
            </a:extLst>
          </p:cNvPr>
          <p:cNvSpPr/>
          <p:nvPr/>
        </p:nvSpPr>
        <p:spPr>
          <a:xfrm>
            <a:off x="7570838" y="4616244"/>
            <a:ext cx="2054685" cy="38345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Poids et biais</a:t>
            </a:r>
          </a:p>
        </p:txBody>
      </p:sp>
    </p:spTree>
    <p:extLst>
      <p:ext uri="{BB962C8B-B14F-4D97-AF65-F5344CB8AC3E}">
        <p14:creationId xmlns:p14="http://schemas.microsoft.com/office/powerpoint/2010/main" val="150095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08D-91D3-A947-4796-AFC3E99AF145}"/>
              </a:ext>
            </a:extLst>
          </p:cNvPr>
          <p:cNvSpPr>
            <a:spLocks noGrp="1"/>
          </p:cNvSpPr>
          <p:nvPr>
            <p:ph type="title"/>
          </p:nvPr>
        </p:nvSpPr>
        <p:spPr/>
        <p:txBody>
          <a:bodyPr wrap="square">
            <a:normAutofit/>
          </a:bodyPr>
          <a:lstStyle/>
          <a:p>
            <a:r>
              <a:t>Conversion entre les espaces d'abstraction</a:t>
            </a:r>
          </a:p>
        </p:txBody>
      </p:sp>
      <p:pic>
        <p:nvPicPr>
          <p:cNvPr id="5" name="Content Placeholder 4" descr="A close-up of a document&#10;&#10;AI-generated content may be incorrect.">
            <a:extLst>
              <a:ext uri="{FF2B5EF4-FFF2-40B4-BE49-F238E27FC236}">
                <a16:creationId xmlns:a16="http://schemas.microsoft.com/office/drawing/2014/main" id="{885267BE-2E86-731C-C8F1-2840F7ED77B4}"/>
              </a:ext>
            </a:extLst>
          </p:cNvPr>
          <p:cNvPicPr>
            <a:picLocks noGrp="1" noChangeAspect="1"/>
          </p:cNvPicPr>
          <p:nvPr>
            <p:ph idx="1"/>
          </p:nvPr>
        </p:nvPicPr>
        <p:blipFill>
          <a:blip r:embed="rId3"/>
          <a:srcRect t="43884" b="19932"/>
          <a:stretch>
            <a:fillRect/>
          </a:stretch>
        </p:blipFill>
        <p:spPr>
          <a:xfrm>
            <a:off x="729144" y="2765323"/>
            <a:ext cx="10733711" cy="1740310"/>
          </a:xfrm>
        </p:spPr>
      </p:pic>
    </p:spTree>
    <p:extLst>
      <p:ext uri="{BB962C8B-B14F-4D97-AF65-F5344CB8AC3E}">
        <p14:creationId xmlns:p14="http://schemas.microsoft.com/office/powerpoint/2010/main" val="388210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39D-46A1-A3F7-0970-834B76E07C55}"/>
              </a:ext>
            </a:extLst>
          </p:cNvPr>
          <p:cNvSpPr>
            <a:spLocks noGrp="1"/>
          </p:cNvSpPr>
          <p:nvPr>
            <p:ph type="title"/>
          </p:nvPr>
        </p:nvSpPr>
        <p:spPr/>
        <p:txBody>
          <a:bodyPr wrap="square">
            <a:normAutofit/>
          </a:bodyPr>
          <a:lstStyle/>
          <a:p>
            <a:r>
              <a:t>MemCube– Abstraction unifiée pour la mémoire hétérogène</a:t>
            </a:r>
          </a:p>
        </p:txBody>
      </p:sp>
      <p:pic>
        <p:nvPicPr>
          <p:cNvPr id="5" name="Content Placeholder 4" descr="A diagram of a program&#10;&#10;AI-generated content may be incorrect.">
            <a:extLst>
              <a:ext uri="{FF2B5EF4-FFF2-40B4-BE49-F238E27FC236}">
                <a16:creationId xmlns:a16="http://schemas.microsoft.com/office/drawing/2014/main" id="{0063E6A6-4BE5-FCBA-83E1-DF20C24ED7D6}"/>
              </a:ext>
            </a:extLst>
          </p:cNvPr>
          <p:cNvPicPr>
            <a:picLocks noGrp="1" noChangeAspect="1"/>
          </p:cNvPicPr>
          <p:nvPr>
            <p:ph idx="1"/>
          </p:nvPr>
        </p:nvPicPr>
        <p:blipFill>
          <a:blip r:embed="rId3"/>
          <a:stretch>
            <a:fillRect/>
          </a:stretch>
        </p:blipFill>
        <p:spPr>
          <a:xfrm>
            <a:off x="838200" y="1572700"/>
            <a:ext cx="10155206" cy="5105656"/>
          </a:xfrm>
        </p:spPr>
      </p:pic>
    </p:spTree>
    <p:extLst>
      <p:ext uri="{BB962C8B-B14F-4D97-AF65-F5344CB8AC3E}">
        <p14:creationId xmlns:p14="http://schemas.microsoft.com/office/powerpoint/2010/main" val="23086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F33A-6C27-5FCA-C0DB-75AA19984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680B8-6C92-D1EB-60A1-AAB712742C93}"/>
              </a:ext>
            </a:extLst>
          </p:cNvPr>
          <p:cNvSpPr>
            <a:spLocks noGrp="1"/>
          </p:cNvSpPr>
          <p:nvPr>
            <p:ph type="title"/>
          </p:nvPr>
        </p:nvSpPr>
        <p:spPr/>
        <p:txBody>
          <a:bodyPr wrap="square">
            <a:normAutofit/>
          </a:bodyPr>
          <a:lstStyle/>
          <a:p>
            <a:r>
              <a:t>MemCubeContenu</a:t>
            </a:r>
          </a:p>
        </p:txBody>
      </p:sp>
      <p:pic>
        <p:nvPicPr>
          <p:cNvPr id="7" name="Content Placeholder 6" descr="A close-up of a document&#10;&#10;AI-generated content may be incorrect.">
            <a:extLst>
              <a:ext uri="{FF2B5EF4-FFF2-40B4-BE49-F238E27FC236}">
                <a16:creationId xmlns:a16="http://schemas.microsoft.com/office/drawing/2014/main" id="{5CF0A6CF-1D45-9589-0A77-D3FEE1AA79E4}"/>
              </a:ext>
            </a:extLst>
          </p:cNvPr>
          <p:cNvPicPr>
            <a:picLocks noGrp="1" noChangeAspect="1"/>
          </p:cNvPicPr>
          <p:nvPr>
            <p:ph idx="1"/>
          </p:nvPr>
        </p:nvPicPr>
        <p:blipFill>
          <a:blip r:embed="rId3"/>
          <a:stretch>
            <a:fillRect/>
          </a:stretch>
        </p:blipFill>
        <p:spPr>
          <a:xfrm>
            <a:off x="838200" y="1852053"/>
            <a:ext cx="10808694" cy="3737586"/>
          </a:xfrm>
        </p:spPr>
      </p:pic>
    </p:spTree>
    <p:extLst>
      <p:ext uri="{BB962C8B-B14F-4D97-AF65-F5344CB8AC3E}">
        <p14:creationId xmlns:p14="http://schemas.microsoft.com/office/powerpoint/2010/main" val="12786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C78E-0071-F111-39EC-D04704C07C04}"/>
              </a:ext>
            </a:extLst>
          </p:cNvPr>
          <p:cNvSpPr>
            <a:spLocks noGrp="1"/>
          </p:cNvSpPr>
          <p:nvPr>
            <p:ph type="title"/>
          </p:nvPr>
        </p:nvSpPr>
        <p:spPr/>
        <p:txBody>
          <a:bodyPr wrap="square">
            <a:normAutofit/>
          </a:bodyPr>
          <a:lstStyle/>
          <a:p>
            <a:r>
              <a:t>MemCubeContenu</a:t>
            </a:r>
          </a:p>
        </p:txBody>
      </p:sp>
      <p:pic>
        <p:nvPicPr>
          <p:cNvPr id="9" name="Picture 8" descr="A close-up of a white background&#10;&#10;AI-generated content may be incorrect.">
            <a:extLst>
              <a:ext uri="{FF2B5EF4-FFF2-40B4-BE49-F238E27FC236}">
                <a16:creationId xmlns:a16="http://schemas.microsoft.com/office/drawing/2014/main" id="{7940BDC8-5090-1E15-CE33-99D5FB0FEB73}"/>
              </a:ext>
            </a:extLst>
          </p:cNvPr>
          <p:cNvPicPr>
            <a:picLocks noChangeAspect="1"/>
          </p:cNvPicPr>
          <p:nvPr/>
        </p:nvPicPr>
        <p:blipFill>
          <a:blip r:embed="rId3"/>
          <a:stretch>
            <a:fillRect/>
          </a:stretch>
        </p:blipFill>
        <p:spPr>
          <a:xfrm>
            <a:off x="838200" y="2007425"/>
            <a:ext cx="10989296" cy="1974639"/>
          </a:xfrm>
          <a:prstGeom prst="rect">
            <a:avLst/>
          </a:prstGeom>
        </p:spPr>
      </p:pic>
    </p:spTree>
    <p:extLst>
      <p:ext uri="{BB962C8B-B14F-4D97-AF65-F5344CB8AC3E}">
        <p14:creationId xmlns:p14="http://schemas.microsoft.com/office/powerpoint/2010/main" val="39301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D65-92BD-B1C9-F92F-F4A49AEBF118}"/>
              </a:ext>
            </a:extLst>
          </p:cNvPr>
          <p:cNvSpPr>
            <a:spLocks noGrp="1"/>
          </p:cNvSpPr>
          <p:nvPr>
            <p:ph type="title"/>
          </p:nvPr>
        </p:nvSpPr>
        <p:spPr/>
        <p:txBody>
          <a:bodyPr wrap="square">
            <a:normAutofit/>
          </a:bodyPr>
          <a:lstStyle/>
          <a:p>
            <a:r>
              <a:rPr sz="3600"/>
              <a:t>Divers composants de traitement à travers les couches de mémoire</a:t>
            </a:r>
          </a:p>
        </p:txBody>
      </p:sp>
      <p:pic>
        <p:nvPicPr>
          <p:cNvPr id="5" name="Content Placeholder 4" descr="A table with text on it&#10;&#10;AI-generated content may be incorrect.">
            <a:extLst>
              <a:ext uri="{FF2B5EF4-FFF2-40B4-BE49-F238E27FC236}">
                <a16:creationId xmlns:a16="http://schemas.microsoft.com/office/drawing/2014/main" id="{510384C8-4511-1D6A-5D9B-ECF58C04AA04}"/>
              </a:ext>
            </a:extLst>
          </p:cNvPr>
          <p:cNvPicPr>
            <a:picLocks noGrp="1" noChangeAspect="1"/>
          </p:cNvPicPr>
          <p:nvPr>
            <p:ph idx="1"/>
          </p:nvPr>
        </p:nvPicPr>
        <p:blipFill>
          <a:blip r:embed="rId3"/>
          <a:stretch>
            <a:fillRect/>
          </a:stretch>
        </p:blipFill>
        <p:spPr>
          <a:xfrm>
            <a:off x="1460887" y="1330258"/>
            <a:ext cx="9270226" cy="5162617"/>
          </a:xfrm>
        </p:spPr>
      </p:pic>
    </p:spTree>
    <p:extLst>
      <p:ext uri="{BB962C8B-B14F-4D97-AF65-F5344CB8AC3E}">
        <p14:creationId xmlns:p14="http://schemas.microsoft.com/office/powerpoint/2010/main" val="17239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47F-CD28-D6D4-8F6D-BEF2BFD2B198}"/>
              </a:ext>
            </a:extLst>
          </p:cNvPr>
          <p:cNvSpPr>
            <a:spLocks noGrp="1"/>
          </p:cNvSpPr>
          <p:nvPr>
            <p:ph type="title"/>
          </p:nvPr>
        </p:nvSpPr>
        <p:spPr/>
        <p:txBody>
          <a:bodyPr wrap="square">
            <a:normAutofit/>
          </a:bodyPr>
          <a:lstStyle/>
          <a:p>
            <a:r>
              <a:rPr sz="3600"/>
              <a:t>Architecture à 3 couches et chemin d'E/S mémoire pourMemOS</a:t>
            </a:r>
          </a:p>
        </p:txBody>
      </p:sp>
      <p:pic>
        <p:nvPicPr>
          <p:cNvPr id="5" name="Content Placeholder 4" descr="A diagram of a computer&#10;&#10;AI-generated content may be incorrect.">
            <a:extLst>
              <a:ext uri="{FF2B5EF4-FFF2-40B4-BE49-F238E27FC236}">
                <a16:creationId xmlns:a16="http://schemas.microsoft.com/office/drawing/2014/main" id="{B53771E0-6E60-C565-4681-105783F40340}"/>
              </a:ext>
            </a:extLst>
          </p:cNvPr>
          <p:cNvPicPr>
            <a:picLocks noGrp="1" noChangeAspect="1"/>
          </p:cNvPicPr>
          <p:nvPr>
            <p:ph idx="1"/>
          </p:nvPr>
        </p:nvPicPr>
        <p:blipFill>
          <a:blip r:embed="rId3"/>
          <a:stretch>
            <a:fillRect/>
          </a:stretch>
        </p:blipFill>
        <p:spPr>
          <a:xfrm>
            <a:off x="1719364" y="2388675"/>
            <a:ext cx="8753272" cy="4351338"/>
          </a:xfrm>
        </p:spPr>
      </p:pic>
      <p:sp>
        <p:nvSpPr>
          <p:cNvPr id="3" name="Content Placeholder 2">
            <a:extLst>
              <a:ext uri="{FF2B5EF4-FFF2-40B4-BE49-F238E27FC236}">
                <a16:creationId xmlns:a16="http://schemas.microsoft.com/office/drawing/2014/main" id="{5696270C-4AF7-A61F-F705-01AEB86E31A0}"/>
              </a:ext>
            </a:extLst>
          </p:cNvPr>
          <p:cNvSpPr txBox="1">
            <a:spLocks/>
          </p:cNvSpPr>
          <p:nvPr/>
        </p:nvSpPr>
        <p:spPr>
          <a:xfrm>
            <a:off x="838200" y="1690688"/>
            <a:ext cx="1051560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Différentes couches de mémoire disposent de différentes opérations pour la manipulation de la mémoire</a:t>
            </a:r>
          </a:p>
        </p:txBody>
      </p:sp>
    </p:spTree>
    <p:extLst>
      <p:ext uri="{BB962C8B-B14F-4D97-AF65-F5344CB8AC3E}">
        <p14:creationId xmlns:p14="http://schemas.microsoft.com/office/powerpoint/2010/main" val="40129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E0603C5C-7ADA-4785-7864-C8C08CEEB656}"/>
              </a:ext>
            </a:extLst>
          </p:cNvPr>
          <p:cNvPicPr>
            <a:picLocks noGrp="1" noChangeAspect="1"/>
          </p:cNvPicPr>
          <p:nvPr>
            <p:ph idx="1"/>
          </p:nvPr>
        </p:nvPicPr>
        <p:blipFill>
          <a:blip r:embed="rId3"/>
          <a:stretch>
            <a:fillRect/>
          </a:stretch>
        </p:blipFill>
        <p:spPr>
          <a:xfrm>
            <a:off x="1351788" y="365125"/>
            <a:ext cx="9488424" cy="6389297"/>
          </a:xfrm>
        </p:spPr>
      </p:pic>
      <p:sp>
        <p:nvSpPr>
          <p:cNvPr id="2" name="Title 1">
            <a:extLst>
              <a:ext uri="{FF2B5EF4-FFF2-40B4-BE49-F238E27FC236}">
                <a16:creationId xmlns:a16="http://schemas.microsoft.com/office/drawing/2014/main" id="{4292B1D4-D41D-D207-920E-3D5A62117920}"/>
              </a:ext>
            </a:extLst>
          </p:cNvPr>
          <p:cNvSpPr>
            <a:spLocks noGrp="1"/>
          </p:cNvSpPr>
          <p:nvPr>
            <p:ph type="title"/>
          </p:nvPr>
        </p:nvSpPr>
        <p:spPr/>
        <p:txBody>
          <a:bodyPr wrap="square">
            <a:normAutofit/>
          </a:bodyPr>
          <a:lstStyle/>
          <a:p>
            <a:r>
              <a:t>MémoireCycle de vie</a:t>
            </a:r>
          </a:p>
        </p:txBody>
      </p:sp>
    </p:spTree>
    <p:extLst>
      <p:ext uri="{BB962C8B-B14F-4D97-AF65-F5344CB8AC3E}">
        <p14:creationId xmlns:p14="http://schemas.microsoft.com/office/powerpoint/2010/main" val="261859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82D-1D82-CB35-BD3F-94F9A0216471}"/>
              </a:ext>
            </a:extLst>
          </p:cNvPr>
          <p:cNvSpPr>
            <a:spLocks noGrp="1"/>
          </p:cNvSpPr>
          <p:nvPr>
            <p:ph type="title"/>
          </p:nvPr>
        </p:nvSpPr>
        <p:spPr/>
        <p:txBody>
          <a:bodyPr wrap="square">
            <a:normAutofit/>
          </a:bodyPr>
          <a:lstStyle/>
          <a:p>
            <a:r>
              <a:t>Plans futurs</a:t>
            </a:r>
          </a:p>
        </p:txBody>
      </p:sp>
      <p:sp>
        <p:nvSpPr>
          <p:cNvPr id="3" name="Content Placeholder 2">
            <a:extLst>
              <a:ext uri="{FF2B5EF4-FFF2-40B4-BE49-F238E27FC236}">
                <a16:creationId xmlns:a16="http://schemas.microsoft.com/office/drawing/2014/main" id="{9D11B5EC-0E23-3881-16E2-B7C54CA60EA4}"/>
              </a:ext>
            </a:extLst>
          </p:cNvPr>
          <p:cNvSpPr>
            <a:spLocks noGrp="1"/>
          </p:cNvSpPr>
          <p:nvPr>
            <p:ph idx="1"/>
          </p:nvPr>
        </p:nvSpPr>
        <p:spPr/>
        <p:txBody>
          <a:bodyPr wrap="square">
            <a:normAutofit/>
          </a:bodyPr>
          <a:lstStyle/>
          <a:p>
            <a:r>
              <a:rPr b="1"/>
              <a:t>Partage de mémoire inter-LLM</a:t>
            </a:r>
            <a:r>
              <a:t>: Permettre l'interopérabilité et la réutilisation des modules entre différents modèles fondamentaux en partageant les mémoires paramétriques et d'activation. Des formats et protocoles standard seront nécessaires.</a:t>
            </a:r>
          </a:p>
          <a:p>
            <a:endParaRPr/>
          </a:p>
          <a:p>
            <a:r>
              <a:rPr b="1"/>
              <a:t>Auto-évolutifBlocsMémoire</a:t>
            </a:r>
            <a:r>
              <a:t>: Développer des unités de mémoire capables d'auto-optimisation, de reconstruction et d'évolution en fonction des retours d'utilisation, réduisant ainsi le besoin de maintenance et de supervision manuelles.</a:t>
            </a:r>
          </a:p>
          <a:p>
            <a:endParaRPr/>
          </a:p>
          <a:p>
            <a:r>
              <a:rPr b="1"/>
              <a:t>Marché de la mémoire évolutif</a:t>
            </a:r>
            <a:r>
              <a:t>: Établir des mécanismes décentralisés pour l'échange de mémoire, soutenant les transactions au niveau des actifs, les mises à jour collaboratives et l'évolution distribuée afin de favoriser un écosystème d'IA durable.</a:t>
            </a:r>
          </a:p>
          <a:p>
            <a:endParaRPr/>
          </a:p>
          <a:p>
            <a:endParaRPr/>
          </a:p>
        </p:txBody>
      </p:sp>
    </p:spTree>
    <p:extLst>
      <p:ext uri="{BB962C8B-B14F-4D97-AF65-F5344CB8AC3E}">
        <p14:creationId xmlns:p14="http://schemas.microsoft.com/office/powerpoint/2010/main" val="388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3E-91FF-F945-289E-F103D805CF3E}"/>
              </a:ext>
            </a:extLst>
          </p:cNvPr>
          <p:cNvSpPr>
            <a:spLocks noGrp="1"/>
          </p:cNvSpPr>
          <p:nvPr>
            <p:ph type="title"/>
          </p:nvPr>
        </p:nvSpPr>
        <p:spPr>
          <a:xfrm>
            <a:off x="838200" y="211487"/>
            <a:ext cx="10515600" cy="1325563"/>
          </a:xfrm>
        </p:spPr>
        <p:txBody>
          <a:bodyPr wrap="square">
            <a:normAutofit/>
          </a:bodyPr>
          <a:lstStyle/>
          <a:p>
            <a:r>
              <a:t>Mémoire conventionnelle dans les LLM :Génération augmentée par récupération</a:t>
            </a:r>
          </a:p>
        </p:txBody>
      </p:sp>
      <p:sp>
        <p:nvSpPr>
          <p:cNvPr id="4" name="Rectangle 3">
            <a:extLst>
              <a:ext uri="{FF2B5EF4-FFF2-40B4-BE49-F238E27FC236}">
                <a16:creationId xmlns:a16="http://schemas.microsoft.com/office/drawing/2014/main" id="{9D2E4C5C-7754-5EB1-9C49-76C510222F47}"/>
              </a:ext>
            </a:extLst>
          </p:cNvPr>
          <p:cNvSpPr/>
          <p:nvPr/>
        </p:nvSpPr>
        <p:spPr>
          <a:xfrm>
            <a:off x="2717893" y="4060031"/>
            <a:ext cx="2066945" cy="173254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MLG</a:t>
            </a:r>
          </a:p>
          <a:p>
            <a:pPr algn="ctr"/>
            <a:r>
              <a:t>(Mémoire interne</a:t>
            </a:r>
          </a:p>
          <a:p>
            <a:pPr algn="ctr"/>
            <a:r>
              <a:t>comme paramètres)</a:t>
            </a:r>
          </a:p>
        </p:txBody>
      </p:sp>
      <p:pic>
        <p:nvPicPr>
          <p:cNvPr id="6" name="Picture 5">
            <a:extLst>
              <a:ext uri="{FF2B5EF4-FFF2-40B4-BE49-F238E27FC236}">
                <a16:creationId xmlns:a16="http://schemas.microsoft.com/office/drawing/2014/main" id="{3DFF37F0-58F4-A7DE-A1DF-998006D173FC}"/>
              </a:ext>
            </a:extLst>
          </p:cNvPr>
          <p:cNvPicPr>
            <a:picLocks noChangeAspect="1"/>
          </p:cNvPicPr>
          <p:nvPr/>
        </p:nvPicPr>
        <p:blipFill>
          <a:blip r:embed="rId3"/>
          <a:stretch>
            <a:fillRect/>
          </a:stretch>
        </p:blipFill>
        <p:spPr>
          <a:xfrm>
            <a:off x="650948" y="3184609"/>
            <a:ext cx="2066945" cy="2959768"/>
          </a:xfrm>
          <a:prstGeom prst="rect">
            <a:avLst/>
          </a:prstGeom>
        </p:spPr>
      </p:pic>
      <p:sp>
        <p:nvSpPr>
          <p:cNvPr id="7" name="Rectangle 6">
            <a:extLst>
              <a:ext uri="{FF2B5EF4-FFF2-40B4-BE49-F238E27FC236}">
                <a16:creationId xmlns:a16="http://schemas.microsoft.com/office/drawing/2014/main" id="{C41E589C-2067-5645-5B18-D758C997F1C1}"/>
              </a:ext>
            </a:extLst>
          </p:cNvPr>
          <p:cNvSpPr/>
          <p:nvPr/>
        </p:nvSpPr>
        <p:spPr>
          <a:xfrm>
            <a:off x="6330542" y="2806429"/>
            <a:ext cx="2066945" cy="173254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Base de données externe</a:t>
            </a:r>
          </a:p>
          <a:p>
            <a:pPr algn="ctr"/>
            <a:r>
              <a:t>(pour contexte augmenté)</a:t>
            </a:r>
          </a:p>
        </p:txBody>
      </p:sp>
      <p:pic>
        <p:nvPicPr>
          <p:cNvPr id="9" name="Picture 8" descr="A blue and black outline of a server&#10;&#10;AI-generated content may be incorrect.">
            <a:extLst>
              <a:ext uri="{FF2B5EF4-FFF2-40B4-BE49-F238E27FC236}">
                <a16:creationId xmlns:a16="http://schemas.microsoft.com/office/drawing/2014/main" id="{430D89E9-10A0-6554-8C75-775E958D5748}"/>
              </a:ext>
            </a:extLst>
          </p:cNvPr>
          <p:cNvPicPr>
            <a:picLocks noChangeAspect="1"/>
          </p:cNvPicPr>
          <p:nvPr/>
        </p:nvPicPr>
        <p:blipFill>
          <a:blip r:embed="rId4"/>
          <a:stretch>
            <a:fillRect/>
          </a:stretch>
        </p:blipFill>
        <p:spPr>
          <a:xfrm>
            <a:off x="8510543" y="2370190"/>
            <a:ext cx="2356435" cy="2356435"/>
          </a:xfrm>
          <a:prstGeom prst="rect">
            <a:avLst/>
          </a:prstGeom>
        </p:spPr>
      </p:pic>
      <p:cxnSp>
        <p:nvCxnSpPr>
          <p:cNvPr id="12" name="Straight Arrow Connector 11">
            <a:extLst>
              <a:ext uri="{FF2B5EF4-FFF2-40B4-BE49-F238E27FC236}">
                <a16:creationId xmlns:a16="http://schemas.microsoft.com/office/drawing/2014/main" id="{8BCFD1BB-19B3-9FEC-D525-D8EF8E89414A}"/>
              </a:ext>
            </a:extLst>
          </p:cNvPr>
          <p:cNvCxnSpPr>
            <a:stCxn id="7" idx="1"/>
            <a:endCxn id="4" idx="0"/>
          </p:cNvCxnSpPr>
          <p:nvPr/>
        </p:nvCxnSpPr>
        <p:spPr>
          <a:xfrm flipH="1">
            <a:off x="3751366" y="3672703"/>
            <a:ext cx="2579176" cy="3873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43EAC2-AAD5-5F13-E05B-233BB5D97C8B}"/>
              </a:ext>
            </a:extLst>
          </p:cNvPr>
          <p:cNvCxnSpPr>
            <a:cxnSpLocks/>
            <a:stCxn id="22" idx="2"/>
            <a:endCxn id="7" idx="0"/>
          </p:cNvCxnSpPr>
          <p:nvPr/>
        </p:nvCxnSpPr>
        <p:spPr>
          <a:xfrm>
            <a:off x="4279561" y="2145898"/>
            <a:ext cx="3084454" cy="66053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4D69B3-ECAF-CF5E-51E0-2F6DBA886F9A}"/>
              </a:ext>
            </a:extLst>
          </p:cNvPr>
          <p:cNvCxnSpPr>
            <a:cxnSpLocks/>
            <a:endCxn id="4" idx="0"/>
          </p:cNvCxnSpPr>
          <p:nvPr/>
        </p:nvCxnSpPr>
        <p:spPr>
          <a:xfrm flipH="1">
            <a:off x="3751366" y="2145898"/>
            <a:ext cx="399175" cy="191413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B6556A-6318-1063-FE5C-BCA846BEA144}"/>
              </a:ext>
            </a:extLst>
          </p:cNvPr>
          <p:cNvSpPr/>
          <p:nvPr/>
        </p:nvSpPr>
        <p:spPr>
          <a:xfrm>
            <a:off x="3246088" y="1631047"/>
            <a:ext cx="2066945" cy="514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Requête utilisateur</a:t>
            </a:r>
          </a:p>
        </p:txBody>
      </p:sp>
      <p:sp>
        <p:nvSpPr>
          <p:cNvPr id="27" name="TextBox 26">
            <a:extLst>
              <a:ext uri="{FF2B5EF4-FFF2-40B4-BE49-F238E27FC236}">
                <a16:creationId xmlns:a16="http://schemas.microsoft.com/office/drawing/2014/main" id="{0209D28D-CC3D-1630-B435-67C7C5CBF603}"/>
              </a:ext>
            </a:extLst>
          </p:cNvPr>
          <p:cNvSpPr txBox="1"/>
          <p:nvPr/>
        </p:nvSpPr>
        <p:spPr>
          <a:xfrm rot="21043754">
            <a:off x="4556477" y="3442001"/>
            <a:ext cx="1368131" cy="369332"/>
          </a:xfrm>
          <a:prstGeom prst="rect">
            <a:avLst/>
          </a:prstGeom>
          <a:noFill/>
        </p:spPr>
        <p:txBody>
          <a:bodyPr wrap="square" rtlCol="0">
            <a:normAutofit/>
          </a:bodyPr>
          <a:lstStyle/>
          <a:p>
            <a:r>
              <a:t>top k morceaux</a:t>
            </a:r>
          </a:p>
        </p:txBody>
      </p:sp>
      <p:sp>
        <p:nvSpPr>
          <p:cNvPr id="28" name="Rectangle 27">
            <a:extLst>
              <a:ext uri="{FF2B5EF4-FFF2-40B4-BE49-F238E27FC236}">
                <a16:creationId xmlns:a16="http://schemas.microsoft.com/office/drawing/2014/main" id="{1804ABD4-D13E-C424-DEE0-0970686F88EB}"/>
              </a:ext>
            </a:extLst>
          </p:cNvPr>
          <p:cNvSpPr/>
          <p:nvPr/>
        </p:nvSpPr>
        <p:spPr>
          <a:xfrm>
            <a:off x="662406" y="1634448"/>
            <a:ext cx="2066945" cy="514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Invite du système</a:t>
            </a:r>
          </a:p>
        </p:txBody>
      </p:sp>
      <p:cxnSp>
        <p:nvCxnSpPr>
          <p:cNvPr id="29" name="Straight Arrow Connector 28">
            <a:extLst>
              <a:ext uri="{FF2B5EF4-FFF2-40B4-BE49-F238E27FC236}">
                <a16:creationId xmlns:a16="http://schemas.microsoft.com/office/drawing/2014/main" id="{D1671C92-9D91-9613-445A-D26343BEED74}"/>
              </a:ext>
            </a:extLst>
          </p:cNvPr>
          <p:cNvCxnSpPr>
            <a:cxnSpLocks/>
            <a:stCxn id="28" idx="2"/>
            <a:endCxn id="4" idx="0"/>
          </p:cNvCxnSpPr>
          <p:nvPr/>
        </p:nvCxnSpPr>
        <p:spPr>
          <a:xfrm>
            <a:off x="1695879" y="2149299"/>
            <a:ext cx="2055487" cy="19107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494D03-FBE9-420F-A694-42E882D3D71A}"/>
              </a:ext>
            </a:extLst>
          </p:cNvPr>
          <p:cNvCxnSpPr>
            <a:cxnSpLocks/>
            <a:stCxn id="4" idx="2"/>
          </p:cNvCxnSpPr>
          <p:nvPr/>
        </p:nvCxnSpPr>
        <p:spPr>
          <a:xfrm flipH="1">
            <a:off x="3751365" y="5792579"/>
            <a:ext cx="1" cy="3793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DF5506-630F-862C-35B0-A967A06C42D5}"/>
              </a:ext>
            </a:extLst>
          </p:cNvPr>
          <p:cNvSpPr txBox="1"/>
          <p:nvPr/>
        </p:nvSpPr>
        <p:spPr>
          <a:xfrm>
            <a:off x="2843039" y="6175721"/>
            <a:ext cx="1816651" cy="369332"/>
          </a:xfrm>
          <a:prstGeom prst="rect">
            <a:avLst/>
          </a:prstGeom>
          <a:noFill/>
        </p:spPr>
        <p:txBody>
          <a:bodyPr wrap="square" rtlCol="0">
            <a:normAutofit/>
          </a:bodyPr>
          <a:lstStyle/>
          <a:p>
            <a:r>
              <a:t>Réponse à l'utilisateur</a:t>
            </a:r>
          </a:p>
        </p:txBody>
      </p:sp>
      <p:sp>
        <p:nvSpPr>
          <p:cNvPr id="36" name="Content Placeholder 2">
            <a:extLst>
              <a:ext uri="{FF2B5EF4-FFF2-40B4-BE49-F238E27FC236}">
                <a16:creationId xmlns:a16="http://schemas.microsoft.com/office/drawing/2014/main" id="{9398A0AF-9D63-8FDE-DE5F-0B9222B4B245}"/>
              </a:ext>
            </a:extLst>
          </p:cNvPr>
          <p:cNvSpPr txBox="1">
            <a:spLocks/>
          </p:cNvSpPr>
          <p:nvPr/>
        </p:nvSpPr>
        <p:spPr>
          <a:xfrm>
            <a:off x="6528969" y="4914274"/>
            <a:ext cx="5440287" cy="1325563"/>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sz="2000" dirty="0"/>
              <a:t>La mémoire de pré-entraînement se trouve dans les paramètres du modèle LLM</a:t>
            </a:r>
          </a:p>
          <a:p>
            <a:endParaRPr sz="2000" dirty="0"/>
          </a:p>
          <a:p>
            <a:r>
              <a:rPr sz="2000" dirty="0"/>
              <a:t>La mémoire du temps d'inférence est dans la base de données</a:t>
            </a:r>
          </a:p>
        </p:txBody>
      </p:sp>
    </p:spTree>
    <p:extLst>
      <p:ext uri="{BB962C8B-B14F-4D97-AF65-F5344CB8AC3E}">
        <p14:creationId xmlns:p14="http://schemas.microsoft.com/office/powerpoint/2010/main" val="415450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000-9A1B-2664-68CF-6FE9D7D4A25C}"/>
              </a:ext>
            </a:extLst>
          </p:cNvPr>
          <p:cNvSpPr>
            <a:spLocks noGrp="1"/>
          </p:cNvSpPr>
          <p:nvPr>
            <p:ph type="title"/>
          </p:nvPr>
        </p:nvSpPr>
        <p:spPr/>
        <p:txBody>
          <a:bodyPr wrap="square">
            <a:normAutofit/>
          </a:bodyPr>
          <a:lstStyle/>
          <a:p>
            <a:r>
              <a:t>Mes pensées : Malédiction de la mémoire</a:t>
            </a:r>
          </a:p>
        </p:txBody>
      </p:sp>
      <p:sp>
        <p:nvSpPr>
          <p:cNvPr id="3" name="Content Placeholder 2">
            <a:extLst>
              <a:ext uri="{FF2B5EF4-FFF2-40B4-BE49-F238E27FC236}">
                <a16:creationId xmlns:a16="http://schemas.microsoft.com/office/drawing/2014/main" id="{C53572F0-227A-7AA7-F0B9-C7E3329B5882}"/>
              </a:ext>
            </a:extLst>
          </p:cNvPr>
          <p:cNvSpPr>
            <a:spLocks noGrp="1"/>
          </p:cNvSpPr>
          <p:nvPr>
            <p:ph idx="1"/>
          </p:nvPr>
        </p:nvSpPr>
        <p:spPr/>
        <p:txBody>
          <a:bodyPr wrap="square">
            <a:normAutofit/>
          </a:bodyPr>
          <a:lstStyle/>
          <a:p>
            <a:r>
              <a:t>L'utilisation de la mémoire antérieure peut amener les agents à continuer de sélectionner les actions précédentes, ce qui peut ne pas être idéal si l'environnement a changé.</a:t>
            </a:r>
          </a:p>
          <a:p>
            <a:endParaRPr/>
          </a:p>
          <a:p>
            <a:r>
              <a:t>Il devrait exister un moyen de sortir d'un cycle négatif grâce à la simulation du futur ou aux connaissances d'experts provenant d'autrui.</a:t>
            </a:r>
          </a:p>
          <a:p>
            <a:endParaRPr/>
          </a:p>
          <a:p>
            <a:r>
              <a:t>Se fier aveuglément à la mémoire seule pour prendre des décisions peut ne pas être idéal</a:t>
            </a:r>
          </a:p>
        </p:txBody>
      </p:sp>
    </p:spTree>
    <p:extLst>
      <p:ext uri="{BB962C8B-B14F-4D97-AF65-F5344CB8AC3E}">
        <p14:creationId xmlns:p14="http://schemas.microsoft.com/office/powerpoint/2010/main" val="4404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3EE-C724-6A54-3CC8-3E610B78F172}"/>
              </a:ext>
            </a:extLst>
          </p:cNvPr>
          <p:cNvSpPr>
            <a:spLocks noGrp="1"/>
          </p:cNvSpPr>
          <p:nvPr>
            <p:ph type="title"/>
          </p:nvPr>
        </p:nvSpPr>
        <p:spPr/>
        <p:txBody>
          <a:bodyPr wrap="square">
            <a:normAutofit/>
          </a:bodyPr>
          <a:lstStyle/>
          <a:p>
            <a:r>
              <a:t>Question à méditer</a:t>
            </a:r>
          </a:p>
        </p:txBody>
      </p:sp>
      <p:sp>
        <p:nvSpPr>
          <p:cNvPr id="3" name="Content Placeholder 2">
            <a:extLst>
              <a:ext uri="{FF2B5EF4-FFF2-40B4-BE49-F238E27FC236}">
                <a16:creationId xmlns:a16="http://schemas.microsoft.com/office/drawing/2014/main" id="{C5090D19-5F9A-2A7C-C942-95F9D1C15D64}"/>
              </a:ext>
            </a:extLst>
          </p:cNvPr>
          <p:cNvSpPr>
            <a:spLocks noGrp="1"/>
          </p:cNvSpPr>
          <p:nvPr>
            <p:ph idx="1"/>
          </p:nvPr>
        </p:nvSpPr>
        <p:spPr/>
        <p:txBody>
          <a:bodyPr wrap="square">
            <a:normAutofit/>
          </a:bodyPr>
          <a:lstStyle/>
          <a:p>
            <a:r>
              <a:t>Pouvons-nous faire la même chose que ce queMemOSpropose-t-il d'utiliser des outils de mémoire donnés à un agent pour oublier sélectivement, compresser et stocker des souvenirs importants ?</a:t>
            </a:r>
          </a:p>
          <a:p>
            <a:endParaRPr/>
          </a:p>
          <a:p>
            <a:r>
              <a:t>Un cadre unificateur de système d'exploitation pour la mémoire pourrait-il être trop lourd pour la plupart des cas d'utilisation de base ? Une mémoire spécifique à une tâche serait-elle meilleure et plus efficace ?</a:t>
            </a:r>
          </a:p>
          <a:p>
            <a:endParaRPr/>
          </a:p>
          <a:p>
            <a:r>
              <a:t>Comment pouvons-nous mettre en œuvreMemOSavec n'importe quel LLM, y compris les LLM propriétaires ?</a:t>
            </a:r>
          </a:p>
          <a:p>
            <a:endParaRPr/>
          </a:p>
          <a:p>
            <a:r>
              <a:t>Comment la mémoire peut-elle être partagée entre des agents/modèles ayant des paramètres de pré-entraînement différents ?</a:t>
            </a:r>
          </a:p>
        </p:txBody>
      </p:sp>
    </p:spTree>
    <p:extLst>
      <p:ext uri="{BB962C8B-B14F-4D97-AF65-F5344CB8AC3E}">
        <p14:creationId xmlns:p14="http://schemas.microsoft.com/office/powerpoint/2010/main" val="39413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42BF-7524-9ECE-7851-2EE0E484F0C4}"/>
              </a:ext>
            </a:extLst>
          </p:cNvPr>
          <p:cNvSpPr>
            <a:spLocks noGrp="1"/>
          </p:cNvSpPr>
          <p:nvPr>
            <p:ph type="title"/>
          </p:nvPr>
        </p:nvSpPr>
        <p:spPr/>
        <p:txBody>
          <a:bodyPr wrap="square">
            <a:normAutofit/>
          </a:bodyPr>
          <a:lstStyle/>
          <a:p>
            <a:r>
              <a:t>Table de test</a:t>
            </a:r>
          </a:p>
        </p:txBody>
      </p:sp>
      <p:graphicFrame>
        <p:nvGraphicFramePr>
          <p:cNvPr id="4" name="Content Placeholder 3">
            <a:extLst>
              <a:ext uri="{FF2B5EF4-FFF2-40B4-BE49-F238E27FC236}">
                <a16:creationId xmlns:a16="http://schemas.microsoft.com/office/drawing/2014/main" id="{ABF1D160-7DE6-C9D8-857A-058DC10B4316}"/>
              </a:ext>
            </a:extLst>
          </p:cNvPr>
          <p:cNvGraphicFramePr>
            <a:graphicFrameLocks noGrp="1"/>
          </p:cNvGraphicFramePr>
          <p:nvPr>
            <p:ph idx="1"/>
            <p:extLst>
              <p:ext uri="{D42A27DB-BD31-4B8C-83A1-F6EECF244321}">
                <p14:modId xmlns:p14="http://schemas.microsoft.com/office/powerpoint/2010/main" val="1100988722"/>
              </p:ext>
            </p:extLst>
          </p:nvPr>
        </p:nvGraphicFramePr>
        <p:xfrm>
          <a:off x="838200" y="1825625"/>
          <a:ext cx="10515600" cy="3953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0848751"/>
                    </a:ext>
                  </a:extLst>
                </a:gridCol>
                <a:gridCol w="5257800">
                  <a:extLst>
                    <a:ext uri="{9D8B030D-6E8A-4147-A177-3AD203B41FA5}">
                      <a16:colId xmlns:a16="http://schemas.microsoft.com/office/drawing/2014/main" val="460395373"/>
                    </a:ext>
                  </a:extLst>
                </a:gridCol>
              </a:tblGrid>
              <a:tr h="1976926">
                <a:tc>
                  <a:txBody>
                    <a:bodyPr/>
                    <a:lstStyle/>
                    <a:p>
                      <a:r>
                        <a:t>Exemple de contenu</a:t>
                      </a:r>
                    </a:p>
                  </a:txBody>
                  <a:tcPr/>
                </a:tc>
                <a:tc>
                  <a:txBody>
                    <a:bodyPr/>
                    <a:lstStyle/>
                    <a:p>
                      <a:r>
                        <a:t>Valeur d'exemple</a:t>
                      </a:r>
                    </a:p>
                  </a:txBody>
                  <a:tcPr/>
                </a:tc>
                <a:extLst>
                  <a:ext uri="{0D108BD9-81ED-4DB2-BD59-A6C34878D82A}">
                    <a16:rowId xmlns:a16="http://schemas.microsoft.com/office/drawing/2014/main" val="4177875318"/>
                  </a:ext>
                </a:extLst>
              </a:tr>
              <a:tr h="1976926">
                <a:tc>
                  <a:txBody>
                    <a:bodyPr/>
                    <a:lstStyle/>
                    <a:p>
                      <a:r>
                        <a:t>Bonne journée</a:t>
                      </a:r>
                    </a:p>
                  </a:txBody>
                  <a:tcPr/>
                </a:tc>
                <a:tc>
                  <a:txBody>
                    <a:bodyPr/>
                    <a:lstStyle/>
                    <a:p>
                      <a:r>
                        <a:t>Bonne nuit</a:t>
                      </a:r>
                    </a:p>
                  </a:txBody>
                  <a:tcPr/>
                </a:tc>
                <a:extLst>
                  <a:ext uri="{0D108BD9-81ED-4DB2-BD59-A6C34878D82A}">
                    <a16:rowId xmlns:a16="http://schemas.microsoft.com/office/drawing/2014/main" val="580378552"/>
                  </a:ext>
                </a:extLst>
              </a:tr>
            </a:tbl>
          </a:graphicData>
        </a:graphic>
      </p:graphicFrame>
    </p:spTree>
    <p:extLst>
      <p:ext uri="{BB962C8B-B14F-4D97-AF65-F5344CB8AC3E}">
        <p14:creationId xmlns:p14="http://schemas.microsoft.com/office/powerpoint/2010/main" val="90837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47D2-94EE-C9B3-A690-F6A5493E4876}"/>
              </a:ext>
            </a:extLst>
          </p:cNvPr>
          <p:cNvSpPr>
            <a:spLocks noGrp="1"/>
          </p:cNvSpPr>
          <p:nvPr>
            <p:ph type="title"/>
          </p:nvPr>
        </p:nvSpPr>
        <p:spPr/>
        <p:txBody>
          <a:bodyPr wrap="square">
            <a:normAutofit/>
          </a:bodyPr>
          <a:lstStyle/>
          <a:p>
            <a:r>
              <a:t>Comment cela s'intègre avec le Filtre Universel</a:t>
            </a:r>
          </a:p>
        </p:txBody>
      </p:sp>
      <p:sp>
        <p:nvSpPr>
          <p:cNvPr id="3" name="Text Placeholder 2">
            <a:extLst>
              <a:ext uri="{FF2B5EF4-FFF2-40B4-BE49-F238E27FC236}">
                <a16:creationId xmlns:a16="http://schemas.microsoft.com/office/drawing/2014/main" id="{AAC973B4-1404-A601-8CEC-6C799B38D2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32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37B-2F31-46C4-E223-6627CA6E250B}"/>
              </a:ext>
            </a:extLst>
          </p:cNvPr>
          <p:cNvSpPr>
            <a:spLocks noGrp="1"/>
          </p:cNvSpPr>
          <p:nvPr>
            <p:ph type="title"/>
          </p:nvPr>
        </p:nvSpPr>
        <p:spPr/>
        <p:txBody>
          <a:bodyPr wrap="square">
            <a:normAutofit/>
          </a:bodyPr>
          <a:lstStyle/>
          <a:p>
            <a:r>
              <a:t>Augmenter les connaissances via une requête avec filtre</a:t>
            </a:r>
          </a:p>
        </p:txBody>
      </p:sp>
      <p:sp>
        <p:nvSpPr>
          <p:cNvPr id="4" name="Oval 3">
            <a:extLst>
              <a:ext uri="{FF2B5EF4-FFF2-40B4-BE49-F238E27FC236}">
                <a16:creationId xmlns:a16="http://schemas.microsoft.com/office/drawing/2014/main" id="{6E88E7DD-BF0C-A6F6-3064-7F328B423A7C}"/>
              </a:ext>
            </a:extLst>
          </p:cNvPr>
          <p:cNvSpPr/>
          <p:nvPr/>
        </p:nvSpPr>
        <p:spPr>
          <a:xfrm>
            <a:off x="1470991" y="1802296"/>
            <a:ext cx="3710609" cy="40021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sz="3200"/>
              <a:t>Événements expérimentés</a:t>
            </a:r>
          </a:p>
          <a:p>
            <a:pPr algn="ctr"/>
            <a:endParaRPr sz="3200"/>
          </a:p>
          <a:p>
            <a:pPr algn="ctr"/>
            <a:r>
              <a:rPr sz="3200"/>
              <a:t>(à travers l'individu</a:t>
            </a:r>
          </a:p>
          <a:p>
            <a:pPr algn="ctr"/>
            <a:r>
              <a:rPr sz="3200"/>
              <a:t>filtres)</a:t>
            </a:r>
          </a:p>
        </p:txBody>
      </p:sp>
      <p:sp>
        <p:nvSpPr>
          <p:cNvPr id="5" name="Oval 4">
            <a:extLst>
              <a:ext uri="{FF2B5EF4-FFF2-40B4-BE49-F238E27FC236}">
                <a16:creationId xmlns:a16="http://schemas.microsoft.com/office/drawing/2014/main" id="{94CFB78C-CB2D-5895-B912-E325260C663D}"/>
              </a:ext>
            </a:extLst>
          </p:cNvPr>
          <p:cNvSpPr/>
          <p:nvPr/>
        </p:nvSpPr>
        <p:spPr>
          <a:xfrm>
            <a:off x="7268817" y="1802296"/>
            <a:ext cx="3710609" cy="390939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rPr sz="3600"/>
              <a:t>Connaissance / Mémoire</a:t>
            </a:r>
          </a:p>
        </p:txBody>
      </p:sp>
      <p:cxnSp>
        <p:nvCxnSpPr>
          <p:cNvPr id="7" name="Straight Arrow Connector 6">
            <a:extLst>
              <a:ext uri="{FF2B5EF4-FFF2-40B4-BE49-F238E27FC236}">
                <a16:creationId xmlns:a16="http://schemas.microsoft.com/office/drawing/2014/main" id="{38C08C87-AD7A-C01A-F01D-DCF93F85750B}"/>
              </a:ext>
            </a:extLst>
          </p:cNvPr>
          <p:cNvCxnSpPr>
            <a:cxnSpLocks/>
            <a:endCxn id="5" idx="2"/>
          </p:cNvCxnSpPr>
          <p:nvPr/>
        </p:nvCxnSpPr>
        <p:spPr>
          <a:xfrm>
            <a:off x="5214730" y="3750365"/>
            <a:ext cx="2054087" cy="66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CD6296-F43D-6D44-43A9-A02858E10B20}"/>
              </a:ext>
            </a:extLst>
          </p:cNvPr>
          <p:cNvSpPr txBox="1"/>
          <p:nvPr/>
        </p:nvSpPr>
        <p:spPr>
          <a:xfrm>
            <a:off x="5437698" y="3104034"/>
            <a:ext cx="1641283" cy="646331"/>
          </a:xfrm>
          <a:prstGeom prst="rect">
            <a:avLst/>
          </a:prstGeom>
          <a:noFill/>
        </p:spPr>
        <p:txBody>
          <a:bodyPr wrap="square" rtlCol="0">
            <a:normAutofit/>
          </a:bodyPr>
          <a:lstStyle/>
          <a:p>
            <a:pPr algn="ctr"/>
            <a:r>
              <a:t>Réflexion</a:t>
            </a:r>
          </a:p>
          <a:p>
            <a:pPr algn="ctr"/>
            <a:r>
              <a:t>+ Consolidation</a:t>
            </a:r>
          </a:p>
        </p:txBody>
      </p:sp>
      <p:cxnSp>
        <p:nvCxnSpPr>
          <p:cNvPr id="11" name="Straight Arrow Connector 10">
            <a:extLst>
              <a:ext uri="{FF2B5EF4-FFF2-40B4-BE49-F238E27FC236}">
                <a16:creationId xmlns:a16="http://schemas.microsoft.com/office/drawing/2014/main" id="{2697E0DF-94A9-5F97-27A3-13B5433DC11A}"/>
              </a:ext>
            </a:extLst>
          </p:cNvPr>
          <p:cNvCxnSpPr>
            <a:cxnSpLocks/>
          </p:cNvCxnSpPr>
          <p:nvPr/>
        </p:nvCxnSpPr>
        <p:spPr>
          <a:xfrm flipH="1">
            <a:off x="5181600" y="4041913"/>
            <a:ext cx="20872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1FA6CB-E77D-8FA7-ADED-EFA444680924}"/>
              </a:ext>
            </a:extLst>
          </p:cNvPr>
          <p:cNvSpPr txBox="1"/>
          <p:nvPr/>
        </p:nvSpPr>
        <p:spPr>
          <a:xfrm>
            <a:off x="5486848" y="4077636"/>
            <a:ext cx="1694631" cy="369332"/>
          </a:xfrm>
          <a:prstGeom prst="rect">
            <a:avLst/>
          </a:prstGeom>
          <a:noFill/>
        </p:spPr>
        <p:txBody>
          <a:bodyPr wrap="square" rtlCol="0">
            <a:normAutofit/>
          </a:bodyPr>
          <a:lstStyle/>
          <a:p>
            <a:pPr algn="ctr"/>
            <a:r>
              <a:t>Filtres étendus</a:t>
            </a:r>
          </a:p>
        </p:txBody>
      </p:sp>
      <p:sp>
        <p:nvSpPr>
          <p:cNvPr id="6" name="TextBox 5">
            <a:extLst>
              <a:ext uri="{FF2B5EF4-FFF2-40B4-BE49-F238E27FC236}">
                <a16:creationId xmlns:a16="http://schemas.microsoft.com/office/drawing/2014/main" id="{C44C5388-9A04-D0B8-B394-62C016DB9482}"/>
              </a:ext>
            </a:extLst>
          </p:cNvPr>
          <p:cNvSpPr txBox="1"/>
          <p:nvPr/>
        </p:nvSpPr>
        <p:spPr>
          <a:xfrm>
            <a:off x="7078981" y="6281531"/>
            <a:ext cx="6100010" cy="369332"/>
          </a:xfrm>
          <a:prstGeom prst="rect">
            <a:avLst/>
          </a:prstGeom>
          <a:noFill/>
        </p:spPr>
        <p:txBody>
          <a:bodyPr wrap="square">
            <a:normAutofit/>
          </a:bodyPr>
          <a:lstStyle/>
          <a:p>
            <a:r>
              <a:t>https://www.youtube.com/watch?v=dW3Ic6QbkjA</a:t>
            </a:r>
          </a:p>
        </p:txBody>
      </p:sp>
    </p:spTree>
    <p:extLst>
      <p:ext uri="{BB962C8B-B14F-4D97-AF65-F5344CB8AC3E}">
        <p14:creationId xmlns:p14="http://schemas.microsoft.com/office/powerpoint/2010/main" val="526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2A3-DCF8-1A66-CBD1-8BB05071DFC7}"/>
              </a:ext>
            </a:extLst>
          </p:cNvPr>
          <p:cNvSpPr>
            <a:spLocks noGrp="1"/>
          </p:cNvSpPr>
          <p:nvPr>
            <p:ph type="title"/>
          </p:nvPr>
        </p:nvSpPr>
        <p:spPr/>
        <p:txBody>
          <a:bodyPr wrap="square">
            <a:normAutofit/>
          </a:bodyPr>
          <a:lstStyle/>
          <a:p>
            <a:r>
              <a:t>Filtre universel</a:t>
            </a:r>
          </a:p>
        </p:txBody>
      </p:sp>
      <p:sp>
        <p:nvSpPr>
          <p:cNvPr id="3" name="Content Placeholder 2">
            <a:extLst>
              <a:ext uri="{FF2B5EF4-FFF2-40B4-BE49-F238E27FC236}">
                <a16:creationId xmlns:a16="http://schemas.microsoft.com/office/drawing/2014/main" id="{4872F56C-4583-6C37-9781-E446546FFD29}"/>
              </a:ext>
            </a:extLst>
          </p:cNvPr>
          <p:cNvSpPr>
            <a:spLocks noGrp="1"/>
          </p:cNvSpPr>
          <p:nvPr>
            <p:ph idx="1"/>
          </p:nvPr>
        </p:nvSpPr>
        <p:spPr/>
        <p:txBody>
          <a:bodyPr wrap="square">
            <a:normAutofit/>
          </a:bodyPr>
          <a:lstStyle/>
          <a:p>
            <a:r>
              <a:t>MemOSpeut être la base de données dans laquelle la requête est envoyée pour retourner une réponse</a:t>
            </a:r>
          </a:p>
          <a:p>
            <a:endParaRPr/>
          </a:p>
          <a:p>
            <a:r>
              <a:t>La partie réflexion/consolidation du Filtre Universel peut être stockée à l'intérieurMemOSarchitecture</a:t>
            </a:r>
          </a:p>
        </p:txBody>
      </p:sp>
    </p:spTree>
    <p:extLst>
      <p:ext uri="{BB962C8B-B14F-4D97-AF65-F5344CB8AC3E}">
        <p14:creationId xmlns:p14="http://schemas.microsoft.com/office/powerpoint/2010/main" val="3516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96D-4B18-974D-901E-01B759632063}"/>
              </a:ext>
            </a:extLst>
          </p:cNvPr>
          <p:cNvSpPr>
            <a:spLocks noGrp="1"/>
          </p:cNvSpPr>
          <p:nvPr>
            <p:ph type="title"/>
          </p:nvPr>
        </p:nvSpPr>
        <p:spPr/>
        <p:txBody>
          <a:bodyPr wrap="square">
            <a:normAutofit/>
          </a:bodyPr>
          <a:lstStyle/>
          <a:p>
            <a:r>
              <a:t>Structure des connaissances des LLM</a:t>
            </a:r>
          </a:p>
        </p:txBody>
      </p:sp>
      <p:pic>
        <p:nvPicPr>
          <p:cNvPr id="5" name="Content Placeholder 4" descr="A diagram of a diagram&#10;&#10;AI-generated content may be incorrect.">
            <a:extLst>
              <a:ext uri="{FF2B5EF4-FFF2-40B4-BE49-F238E27FC236}">
                <a16:creationId xmlns:a16="http://schemas.microsoft.com/office/drawing/2014/main" id="{CBC1076F-F2FB-AF27-B888-44B946F9EF89}"/>
              </a:ext>
            </a:extLst>
          </p:cNvPr>
          <p:cNvPicPr>
            <a:picLocks noGrp="1" noChangeAspect="1"/>
          </p:cNvPicPr>
          <p:nvPr>
            <p:ph idx="1"/>
          </p:nvPr>
        </p:nvPicPr>
        <p:blipFill>
          <a:blip r:embed="rId3"/>
          <a:stretch>
            <a:fillRect/>
          </a:stretch>
        </p:blipFill>
        <p:spPr>
          <a:xfrm>
            <a:off x="518623" y="1663698"/>
            <a:ext cx="6010347" cy="4704688"/>
          </a:xfrm>
        </p:spPr>
      </p:pic>
      <p:sp>
        <p:nvSpPr>
          <p:cNvPr id="7" name="TextBox 6">
            <a:extLst>
              <a:ext uri="{FF2B5EF4-FFF2-40B4-BE49-F238E27FC236}">
                <a16:creationId xmlns:a16="http://schemas.microsoft.com/office/drawing/2014/main" id="{D81C3E75-1D3B-D2F6-EE82-5122EFEC22ED}"/>
              </a:ext>
            </a:extLst>
          </p:cNvPr>
          <p:cNvSpPr txBox="1"/>
          <p:nvPr/>
        </p:nvSpPr>
        <p:spPr>
          <a:xfrm>
            <a:off x="4995981" y="6311900"/>
            <a:ext cx="6869883" cy="369332"/>
          </a:xfrm>
          <a:prstGeom prst="rect">
            <a:avLst/>
          </a:prstGeom>
          <a:noFill/>
        </p:spPr>
        <p:txBody>
          <a:bodyPr wrap="square">
            <a:normAutofit/>
          </a:bodyPr>
          <a:lstStyle/>
          <a:p>
            <a:r>
              <a:t>Mémoire3: Modélisation du langage avec mémoire explicite. Yang et al. 2024.</a:t>
            </a:r>
          </a:p>
        </p:txBody>
      </p:sp>
      <p:sp>
        <p:nvSpPr>
          <p:cNvPr id="8" name="Content Placeholder 2">
            <a:extLst>
              <a:ext uri="{FF2B5EF4-FFF2-40B4-BE49-F238E27FC236}">
                <a16:creationId xmlns:a16="http://schemas.microsoft.com/office/drawing/2014/main" id="{EB760364-1C67-0F6E-9DBA-F7904E99AAE3}"/>
              </a:ext>
            </a:extLst>
          </p:cNvPr>
          <p:cNvSpPr txBox="1">
            <a:spLocks/>
          </p:cNvSpPr>
          <p:nvPr/>
        </p:nvSpPr>
        <p:spPr>
          <a:xfrm>
            <a:off x="6528970" y="1825625"/>
            <a:ext cx="4824830" cy="4351338"/>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t>La plupart des mémoires sont déjà « codées en dur » dans les paramètres des LLM</a:t>
            </a:r>
          </a:p>
          <a:p>
            <a:endParaRPr/>
          </a:p>
          <a:p>
            <a:r>
              <a:t>Peu ou pas d'apprentissage des informations de la mémoire externe</a:t>
            </a:r>
          </a:p>
        </p:txBody>
      </p:sp>
      <p:sp>
        <p:nvSpPr>
          <p:cNvPr id="3" name="Rectangle 2">
            <a:extLst>
              <a:ext uri="{FF2B5EF4-FFF2-40B4-BE49-F238E27FC236}">
                <a16:creationId xmlns:a16="http://schemas.microsoft.com/office/drawing/2014/main" id="{38D2D241-3189-661A-A9BD-FE3F33738B82}"/>
              </a:ext>
            </a:extLst>
          </p:cNvPr>
          <p:cNvSpPr/>
          <p:nvPr/>
        </p:nvSpPr>
        <p:spPr>
          <a:xfrm>
            <a:off x="3265279" y="5380140"/>
            <a:ext cx="2604579"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rmAutofit/>
          </a:bodyPr>
          <a:lstStyle/>
          <a:p>
            <a:pPr algn="ctr"/>
            <a:r>
              <a:t>Remarque : la mémoire explicite est la mémoire d’activation enMemOS</a:t>
            </a:r>
          </a:p>
        </p:txBody>
      </p:sp>
    </p:spTree>
    <p:extLst>
      <p:ext uri="{BB962C8B-B14F-4D97-AF65-F5344CB8AC3E}">
        <p14:creationId xmlns:p14="http://schemas.microsoft.com/office/powerpoint/2010/main" val="4340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43F4-77BD-A4BE-6233-E91B47763896}"/>
              </a:ext>
            </a:extLst>
          </p:cNvPr>
          <p:cNvSpPr>
            <a:spLocks noGrp="1"/>
          </p:cNvSpPr>
          <p:nvPr>
            <p:ph type="title"/>
          </p:nvPr>
        </p:nvSpPr>
        <p:spPr/>
        <p:txBody>
          <a:bodyPr wrap="square">
            <a:normAutofit/>
          </a:bodyPr>
          <a:lstStyle/>
          <a:p>
            <a:r>
              <a:t>Mémoire explicite et comment les humains apprennent</a:t>
            </a:r>
          </a:p>
        </p:txBody>
      </p:sp>
      <p:sp>
        <p:nvSpPr>
          <p:cNvPr id="3" name="Content Placeholder 2">
            <a:extLst>
              <a:ext uri="{FF2B5EF4-FFF2-40B4-BE49-F238E27FC236}">
                <a16:creationId xmlns:a16="http://schemas.microsoft.com/office/drawing/2014/main" id="{B8C57CF4-5881-1809-14E4-21432E918AF5}"/>
              </a:ext>
            </a:extLst>
          </p:cNvPr>
          <p:cNvSpPr>
            <a:spLocks noGrp="1"/>
          </p:cNvSpPr>
          <p:nvPr>
            <p:ph idx="1"/>
          </p:nvPr>
        </p:nvSpPr>
        <p:spPr>
          <a:xfrm>
            <a:off x="838200" y="1825625"/>
            <a:ext cx="10725443" cy="4351338"/>
          </a:xfrm>
        </p:spPr>
        <p:txBody>
          <a:bodyPr wrap="square">
            <a:normAutofit/>
          </a:bodyPr>
          <a:lstStyle/>
          <a:p>
            <a:r>
              <a:t>LLMs simples pour les patients ayant une mémoire explicite altérée, par exemple en raison d'une lésion du lobe temporal médian. Ces patients sont en grande partie incapables d'apprendre des connaissances sémantiques (généralement stockées sous forme de mémoire explicite), mais peuvent acquérir des compétences sensori-motrices grâce à un entraînement répétitif (stockées sous forme de mémoires implicites).</a:t>
            </a:r>
          </a:p>
          <a:p>
            <a:endParaRPr/>
          </a:p>
          <a:p>
            <a:r>
              <a:t>Ainsi, on peut émettre l'hypothèse que, en raison de</a:t>
            </a:r>
            <a:r>
              <a:rPr b="1"/>
              <a:t>le manque de mémoire explicite</a:t>
            </a:r>
            <a:r>
              <a:t>, le</a:t>
            </a:r>
            <a:r>
              <a:rPr b="1"/>
              <a:t>la formation des LLMs simples est tout aussi inefficace</a:t>
            </a:r>
            <a:r>
              <a:t>comme l'amorçage répétitif, et dispose donc d'une large marge d'amélioration.</a:t>
            </a:r>
          </a:p>
        </p:txBody>
      </p:sp>
      <p:sp>
        <p:nvSpPr>
          <p:cNvPr id="4" name="TextBox 3">
            <a:extLst>
              <a:ext uri="{FF2B5EF4-FFF2-40B4-BE49-F238E27FC236}">
                <a16:creationId xmlns:a16="http://schemas.microsoft.com/office/drawing/2014/main" id="{2BDA77D8-6908-B537-F340-6486EFAE4400}"/>
              </a:ext>
            </a:extLst>
          </p:cNvPr>
          <p:cNvSpPr txBox="1"/>
          <p:nvPr/>
        </p:nvSpPr>
        <p:spPr>
          <a:xfrm>
            <a:off x="4995981" y="6311900"/>
            <a:ext cx="6869883" cy="369332"/>
          </a:xfrm>
          <a:prstGeom prst="rect">
            <a:avLst/>
          </a:prstGeom>
          <a:noFill/>
        </p:spPr>
        <p:txBody>
          <a:bodyPr wrap="square">
            <a:normAutofit/>
          </a:bodyPr>
          <a:lstStyle/>
          <a:p>
            <a:r>
              <a:t>Mémoire3: Modélisation du langage avec mémoire explicite. Yang et al. 2024.</a:t>
            </a:r>
          </a:p>
        </p:txBody>
      </p:sp>
    </p:spTree>
    <p:extLst>
      <p:ext uri="{BB962C8B-B14F-4D97-AF65-F5344CB8AC3E}">
        <p14:creationId xmlns:p14="http://schemas.microsoft.com/office/powerpoint/2010/main" val="7539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6A3-7728-6C0B-7270-3AFA34BB2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3C3AF-4065-228C-1329-2C2C29BC393B}"/>
              </a:ext>
            </a:extLst>
          </p:cNvPr>
          <p:cNvSpPr>
            <a:spLocks noGrp="1"/>
          </p:cNvSpPr>
          <p:nvPr>
            <p:ph type="title"/>
          </p:nvPr>
        </p:nvSpPr>
        <p:spPr/>
        <p:txBody>
          <a:bodyPr wrap="square">
            <a:normAutofit/>
          </a:bodyPr>
          <a:lstStyle/>
          <a:p>
            <a:r>
              <a:t>Mémoire explicite et comment les humains apprennent</a:t>
            </a:r>
          </a:p>
        </p:txBody>
      </p:sp>
      <p:sp>
        <p:nvSpPr>
          <p:cNvPr id="4" name="TextBox 3">
            <a:extLst>
              <a:ext uri="{FF2B5EF4-FFF2-40B4-BE49-F238E27FC236}">
                <a16:creationId xmlns:a16="http://schemas.microsoft.com/office/drawing/2014/main" id="{F694785D-4918-434B-9523-5034598CBF42}"/>
              </a:ext>
            </a:extLst>
          </p:cNvPr>
          <p:cNvSpPr txBox="1"/>
          <p:nvPr/>
        </p:nvSpPr>
        <p:spPr>
          <a:xfrm>
            <a:off x="4995981" y="6311900"/>
            <a:ext cx="6869883" cy="369332"/>
          </a:xfrm>
          <a:prstGeom prst="rect">
            <a:avLst/>
          </a:prstGeom>
          <a:noFill/>
        </p:spPr>
        <p:txBody>
          <a:bodyPr wrap="square">
            <a:normAutofit/>
          </a:bodyPr>
          <a:lstStyle/>
          <a:p>
            <a:r>
              <a:t>Mémoire3: Modélisation du langage avec mémoire explicite. Yang et al. 2024.</a:t>
            </a:r>
          </a:p>
        </p:txBody>
      </p:sp>
      <p:pic>
        <p:nvPicPr>
          <p:cNvPr id="6" name="Picture 5" descr="A graph of a function&#10;&#10;AI-generated content may be incorrect.">
            <a:extLst>
              <a:ext uri="{FF2B5EF4-FFF2-40B4-BE49-F238E27FC236}">
                <a16:creationId xmlns:a16="http://schemas.microsoft.com/office/drawing/2014/main" id="{038AFFE0-355A-6FAC-7C56-287A9DE7B974}"/>
              </a:ext>
            </a:extLst>
          </p:cNvPr>
          <p:cNvPicPr>
            <a:picLocks noChangeAspect="1"/>
          </p:cNvPicPr>
          <p:nvPr/>
        </p:nvPicPr>
        <p:blipFill>
          <a:blip r:embed="rId3"/>
          <a:stretch>
            <a:fillRect/>
          </a:stretch>
        </p:blipFill>
        <p:spPr>
          <a:xfrm>
            <a:off x="1283556" y="1303277"/>
            <a:ext cx="6869883" cy="5008623"/>
          </a:xfrm>
          <a:prstGeom prst="rect">
            <a:avLst/>
          </a:prstGeom>
        </p:spPr>
      </p:pic>
      <p:sp>
        <p:nvSpPr>
          <p:cNvPr id="8" name="Content Placeholder 2">
            <a:extLst>
              <a:ext uri="{FF2B5EF4-FFF2-40B4-BE49-F238E27FC236}">
                <a16:creationId xmlns:a16="http://schemas.microsoft.com/office/drawing/2014/main" id="{04D236C7-8249-06CB-188A-6D5CBEF56F05}"/>
              </a:ext>
            </a:extLst>
          </p:cNvPr>
          <p:cNvSpPr>
            <a:spLocks noGrp="1"/>
          </p:cNvSpPr>
          <p:nvPr>
            <p:ph idx="1"/>
          </p:nvPr>
        </p:nvSpPr>
        <p:spPr>
          <a:xfrm>
            <a:off x="8362334" y="1825624"/>
            <a:ext cx="3303640" cy="4147473"/>
          </a:xfrm>
        </p:spPr>
        <p:txBody>
          <a:bodyPr wrap="square">
            <a:normAutofit/>
          </a:bodyPr>
          <a:lstStyle/>
          <a:p>
            <a:r>
              <a:t>Ici, la mémoire explicite est stockée comme un</a:t>
            </a:r>
            <a:r>
              <a:rPr b="1"/>
              <a:t>Cache KV généré à partir de chaque référence avant l'inférence</a:t>
            </a:r>
            <a:r>
              <a:t>, mais rendu clairsemé</a:t>
            </a:r>
          </a:p>
          <a:p>
            <a:endParaRPr/>
          </a:p>
          <a:p>
            <a:r>
              <a:t>Cela signifie qu'il n'est pas nécessaire de recalculer la représentation KV à partir des jetons de base de la référence à nouveau</a:t>
            </a:r>
          </a:p>
          <a:p>
            <a:endParaRPr/>
          </a:p>
          <a:p>
            <a:r>
              <a:t>Mémoire encodée à travers</a:t>
            </a:r>
            <a:r>
              <a:rPr b="1"/>
              <a:t>toutes les couches</a:t>
            </a:r>
            <a:r>
              <a:t>de transformateur</a:t>
            </a:r>
          </a:p>
        </p:txBody>
      </p:sp>
    </p:spTree>
    <p:extLst>
      <p:ext uri="{BB962C8B-B14F-4D97-AF65-F5344CB8AC3E}">
        <p14:creationId xmlns:p14="http://schemas.microsoft.com/office/powerpoint/2010/main" val="254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D41-0D6B-326C-9936-A9A9DCED395C}"/>
              </a:ext>
            </a:extLst>
          </p:cNvPr>
          <p:cNvSpPr>
            <a:spLocks noGrp="1"/>
          </p:cNvSpPr>
          <p:nvPr>
            <p:ph type="title"/>
          </p:nvPr>
        </p:nvSpPr>
        <p:spPr/>
        <p:txBody>
          <a:bodyPr wrap="square">
            <a:normAutofit/>
          </a:bodyPr>
          <a:lstStyle/>
          <a:p>
            <a:r>
              <a:rPr sz="4000"/>
              <a:t>Mémoire explicite mathématique</a:t>
            </a:r>
          </a:p>
        </p:txBody>
      </p:sp>
      <p:pic>
        <p:nvPicPr>
          <p:cNvPr id="5" name="Content Placeholder 4" descr="A text on a piece of paper&#10;&#10;AI-generated content may be incorrect.">
            <a:extLst>
              <a:ext uri="{FF2B5EF4-FFF2-40B4-BE49-F238E27FC236}">
                <a16:creationId xmlns:a16="http://schemas.microsoft.com/office/drawing/2014/main" id="{E3FD233C-33F6-60EF-8C6D-70A559B6FC9B}"/>
              </a:ext>
            </a:extLst>
          </p:cNvPr>
          <p:cNvPicPr>
            <a:picLocks noGrp="1" noChangeAspect="1"/>
          </p:cNvPicPr>
          <p:nvPr>
            <p:ph idx="1"/>
          </p:nvPr>
        </p:nvPicPr>
        <p:blipFill>
          <a:blip r:embed="rId3"/>
          <a:stretch>
            <a:fillRect/>
          </a:stretch>
        </p:blipFill>
        <p:spPr>
          <a:xfrm>
            <a:off x="838200" y="1505744"/>
            <a:ext cx="10515600" cy="4243735"/>
          </a:xfrm>
        </p:spPr>
      </p:pic>
      <p:sp>
        <p:nvSpPr>
          <p:cNvPr id="6" name="TextBox 5">
            <a:extLst>
              <a:ext uri="{FF2B5EF4-FFF2-40B4-BE49-F238E27FC236}">
                <a16:creationId xmlns:a16="http://schemas.microsoft.com/office/drawing/2014/main" id="{A48386BA-B1EA-4D4A-1ECE-0347DB52B77E}"/>
              </a:ext>
            </a:extLst>
          </p:cNvPr>
          <p:cNvSpPr txBox="1"/>
          <p:nvPr/>
        </p:nvSpPr>
        <p:spPr>
          <a:xfrm>
            <a:off x="4995981" y="6311900"/>
            <a:ext cx="6869883" cy="369332"/>
          </a:xfrm>
          <a:prstGeom prst="rect">
            <a:avLst/>
          </a:prstGeom>
          <a:noFill/>
        </p:spPr>
        <p:txBody>
          <a:bodyPr wrap="square">
            <a:normAutofit/>
          </a:bodyPr>
          <a:lstStyle/>
          <a:p>
            <a:r>
              <a:t>Mémoire3Modélisation du langage avec mémoire explicite. Yang et al. 2024.</a:t>
            </a:r>
          </a:p>
        </p:txBody>
      </p:sp>
    </p:spTree>
    <p:extLst>
      <p:ext uri="{BB962C8B-B14F-4D97-AF65-F5344CB8AC3E}">
        <p14:creationId xmlns:p14="http://schemas.microsoft.com/office/powerpoint/2010/main" val="26570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6094-3892-53EE-A4B6-F25454D37C8D}"/>
              </a:ext>
            </a:extLst>
          </p:cNvPr>
          <p:cNvSpPr>
            <a:spLocks noGrp="1"/>
          </p:cNvSpPr>
          <p:nvPr>
            <p:ph type="title"/>
          </p:nvPr>
        </p:nvSpPr>
        <p:spPr/>
        <p:txBody>
          <a:bodyPr wrap="square">
            <a:normAutofit/>
          </a:bodyPr>
          <a:lstStyle/>
          <a:p>
            <a:r>
              <a:t>Pourquoi la mémoire en tant que système d'exploitation ?</a:t>
            </a:r>
          </a:p>
        </p:txBody>
      </p:sp>
      <p:sp>
        <p:nvSpPr>
          <p:cNvPr id="3" name="Content Placeholder 2">
            <a:extLst>
              <a:ext uri="{FF2B5EF4-FFF2-40B4-BE49-F238E27FC236}">
                <a16:creationId xmlns:a16="http://schemas.microsoft.com/office/drawing/2014/main" id="{390865F7-F5C8-F7EE-E13A-B5D110F7C6CC}"/>
              </a:ext>
            </a:extLst>
          </p:cNvPr>
          <p:cNvSpPr>
            <a:spLocks noGrp="1"/>
          </p:cNvSpPr>
          <p:nvPr>
            <p:ph idx="1"/>
          </p:nvPr>
        </p:nvSpPr>
        <p:spPr/>
        <p:txBody>
          <a:bodyPr wrap="square">
            <a:normAutofit/>
          </a:bodyPr>
          <a:lstStyle/>
          <a:p>
            <a:r>
              <a:t>La mémoire existante est statique</a:t>
            </a:r>
          </a:p>
          <a:p>
            <a:pPr lvl="1"/>
            <a:r>
              <a:t>Paramètres statiques dans le réseau de neurones</a:t>
            </a:r>
          </a:p>
          <a:p>
            <a:pPr lvl="1"/>
            <a:r>
              <a:t>Blocs de mémoire externe statiques</a:t>
            </a:r>
          </a:p>
          <a:p>
            <a:endParaRPr/>
          </a:p>
          <a:p>
            <a:r>
              <a:t>La mémoire doit être mise à jour dynamiquement pour une adaptation rapide</a:t>
            </a:r>
          </a:p>
          <a:p>
            <a:pPr lvl="1"/>
            <a:r>
              <a:t>Conserver, Compresser, Jeter,Prioriserce qui est nécessaire</a:t>
            </a:r>
          </a:p>
          <a:p>
            <a:pPr lvl="1"/>
            <a:endParaRPr/>
          </a:p>
          <a:p>
            <a:r>
              <a:t>Mémoire à stocker et à créer au sein du pipeline de traitement du modèle plutôt qu'à l'extérieur.</a:t>
            </a:r>
          </a:p>
        </p:txBody>
      </p:sp>
    </p:spTree>
    <p:extLst>
      <p:ext uri="{BB962C8B-B14F-4D97-AF65-F5344CB8AC3E}">
        <p14:creationId xmlns:p14="http://schemas.microsoft.com/office/powerpoint/2010/main" val="37971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A1-49BD-85DD-8E02-5E9BE08149AF}"/>
              </a:ext>
            </a:extLst>
          </p:cNvPr>
          <p:cNvSpPr>
            <a:spLocks noGrp="1"/>
          </p:cNvSpPr>
          <p:nvPr>
            <p:ph type="title"/>
          </p:nvPr>
        </p:nvSpPr>
        <p:spPr/>
        <p:txBody>
          <a:bodyPr wrap="square">
            <a:normAutofit/>
          </a:bodyPr>
          <a:lstStyle/>
          <a:p>
            <a:r>
              <a:t>Aperçu deMemOS</a:t>
            </a:r>
          </a:p>
        </p:txBody>
      </p:sp>
      <p:sp>
        <p:nvSpPr>
          <p:cNvPr id="3" name="Content Placeholder 2">
            <a:extLst>
              <a:ext uri="{FF2B5EF4-FFF2-40B4-BE49-F238E27FC236}">
                <a16:creationId xmlns:a16="http://schemas.microsoft.com/office/drawing/2014/main" id="{75E7F2DD-296B-C3FF-9654-3678273D116D}"/>
              </a:ext>
            </a:extLst>
          </p:cNvPr>
          <p:cNvSpPr>
            <a:spLocks noGrp="1"/>
          </p:cNvSpPr>
          <p:nvPr>
            <p:ph idx="1"/>
          </p:nvPr>
        </p:nvSpPr>
        <p:spPr/>
        <p:txBody>
          <a:bodyPr wrap="square">
            <a:normAutofit/>
          </a:bodyPr>
          <a:lstStyle/>
          <a:p>
            <a:r>
              <a:rPr b="1"/>
              <a:t>MemOS</a:t>
            </a:r>
            <a:r>
              <a:t>un système d'exploitation de la mémoire qui traite</a:t>
            </a:r>
            <a:r>
              <a:rPr b="1"/>
              <a:t>la mémoire en tant que ressource système gérable</a:t>
            </a:r>
          </a:p>
          <a:p>
            <a:endParaRPr b="1"/>
          </a:p>
          <a:p>
            <a:r>
              <a:rPr b="1"/>
              <a:t>Unifie</a:t>
            </a:r>
            <a:r>
              <a:t>la représentation, la planification et l'évolution de</a:t>
            </a:r>
            <a:r>
              <a:rPr b="1"/>
              <a:t>mémoires en texte clair, basées sur l’activation et au niveau des paramètres</a:t>
            </a:r>
            <a:r>
              <a:t>, permettant un stockage et une récupération rentables</a:t>
            </a:r>
          </a:p>
          <a:p>
            <a:endParaRPr/>
          </a:p>
          <a:p>
            <a:r>
              <a:t>Unité de base,</a:t>
            </a:r>
            <a:r>
              <a:rPr b="1"/>
              <a:t>MemCube</a:t>
            </a:r>
            <a:r>
              <a:t>, encapsule à la fois le contenu de la mémoire et les métadonnées telles que la provenance et la gestion des versions</a:t>
            </a:r>
          </a:p>
          <a:p>
            <a:pPr lvl="1"/>
            <a:r>
              <a:t>Peut être composé, migré et fusionné au fil du temps, permettant des transitions flexibles entre les types de mémoire et faisant le lien entre la récupération et l'apprentissage basé sur les paramètres.</a:t>
            </a:r>
          </a:p>
          <a:p>
            <a:pPr lvl="1"/>
            <a:endParaRPr/>
          </a:p>
          <a:p>
            <a:endParaRPr/>
          </a:p>
          <a:p>
            <a:endParaRPr/>
          </a:p>
          <a:p>
            <a:endParaRPr/>
          </a:p>
        </p:txBody>
      </p:sp>
    </p:spTree>
    <p:extLst>
      <p:ext uri="{BB962C8B-B14F-4D97-AF65-F5344CB8AC3E}">
        <p14:creationId xmlns:p14="http://schemas.microsoft.com/office/powerpoint/2010/main" val="378676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CA3-CC03-79EE-A5E4-6F36884092E1}"/>
              </a:ext>
            </a:extLst>
          </p:cNvPr>
          <p:cNvSpPr>
            <a:spLocks noGrp="1"/>
          </p:cNvSpPr>
          <p:nvPr>
            <p:ph type="title"/>
          </p:nvPr>
        </p:nvSpPr>
        <p:spPr/>
        <p:txBody>
          <a:bodyPr wrap="square">
            <a:normAutofit/>
          </a:bodyPr>
          <a:lstStyle/>
          <a:p>
            <a:r>
              <a:t>Bons résultats de référence sur LOCOMO</a:t>
            </a:r>
          </a:p>
        </p:txBody>
      </p:sp>
      <p:pic>
        <p:nvPicPr>
          <p:cNvPr id="5" name="Content Placeholder 4" descr="A graph of blue and green bars&#10;&#10;AI-generated content may be incorrect.">
            <a:extLst>
              <a:ext uri="{FF2B5EF4-FFF2-40B4-BE49-F238E27FC236}">
                <a16:creationId xmlns:a16="http://schemas.microsoft.com/office/drawing/2014/main" id="{ABD7EA71-2D95-EB7D-EBF6-65EB4947DA0C}"/>
              </a:ext>
            </a:extLst>
          </p:cNvPr>
          <p:cNvPicPr>
            <a:picLocks noGrp="1" noChangeAspect="1"/>
          </p:cNvPicPr>
          <p:nvPr>
            <p:ph idx="1"/>
          </p:nvPr>
        </p:nvPicPr>
        <p:blipFill>
          <a:blip r:embed="rId3"/>
          <a:stretch>
            <a:fillRect/>
          </a:stretch>
        </p:blipFill>
        <p:spPr>
          <a:xfrm>
            <a:off x="1529556" y="1368425"/>
            <a:ext cx="8176020" cy="5332554"/>
          </a:xfrm>
        </p:spPr>
      </p:pic>
      <p:sp>
        <p:nvSpPr>
          <p:cNvPr id="4" name="TextBox 3">
            <a:extLst>
              <a:ext uri="{FF2B5EF4-FFF2-40B4-BE49-F238E27FC236}">
                <a16:creationId xmlns:a16="http://schemas.microsoft.com/office/drawing/2014/main" id="{848417D5-B82E-68A8-F30F-2252E0AF5B8C}"/>
              </a:ext>
            </a:extLst>
          </p:cNvPr>
          <p:cNvSpPr txBox="1"/>
          <p:nvPr/>
        </p:nvSpPr>
        <p:spPr>
          <a:xfrm>
            <a:off x="9946888" y="1690688"/>
            <a:ext cx="2063756" cy="2862322"/>
          </a:xfrm>
          <a:prstGeom prst="rect">
            <a:avLst/>
          </a:prstGeom>
          <a:noFill/>
        </p:spPr>
        <p:txBody>
          <a:bodyPr wrap="square">
            <a:normAutofit/>
          </a:bodyPr>
          <a:lstStyle/>
          <a:p>
            <a:r>
              <a:rPr b="0" i="0">
                <a:solidFill>
                  <a:srgbClr val="4A4A4A"/>
                </a:solidFill>
                <a:latin typeface="Noto Sans"/>
              </a:rPr>
              <a:t>LoCoMo, un ensemble de données de conversations très longues, chacune comprenant en moyenne 300 tours et 9 000 jetons, réparties sur jusqu'à 35 sessions</a:t>
            </a:r>
          </a:p>
        </p:txBody>
      </p:sp>
    </p:spTree>
    <p:extLst>
      <p:ext uri="{BB962C8B-B14F-4D97-AF65-F5344CB8AC3E}">
        <p14:creationId xmlns:p14="http://schemas.microsoft.com/office/powerpoint/2010/main" val="27225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24197</TotalTime>
  <Words>2998</Words>
  <Application>Microsoft Macintosh PowerPoint</Application>
  <PresentationFormat>Widescreen</PresentationFormat>
  <Paragraphs>249</Paragraphs>
  <Slides>25</Slides>
  <Notes>25</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Noto Sans</vt:lpstr>
      <vt:lpstr>Office Theme</vt:lpstr>
      <vt:lpstr>PowerPoint Presentation</vt:lpstr>
      <vt:lpstr>Mémoire conventionnelle dans les LLM :Génération augmentée par récupération</vt:lpstr>
      <vt:lpstr>Structure des connaissances des LLM</vt:lpstr>
      <vt:lpstr>Mémoire explicite et comment les humains apprennent</vt:lpstr>
      <vt:lpstr>Mémoire explicite et comment les humains apprennent</vt:lpstr>
      <vt:lpstr>Mémoire explicite mathématique</vt:lpstr>
      <vt:lpstr>Pourquoi la mémoire en tant que système d'exploitation ?</vt:lpstr>
      <vt:lpstr>Aperçu deMemOS</vt:lpstr>
      <vt:lpstr>Bons résultats de référence sur LOCOMO</vt:lpstr>
      <vt:lpstr>Développement de la mémoire : du statique au dynamique</vt:lpstr>
      <vt:lpstr>Consolidation de la mémoire le long des espaces d'abstraction</vt:lpstr>
      <vt:lpstr>Conversion entre les espaces d'abstraction</vt:lpstr>
      <vt:lpstr>MemCube– Abstraction unifiée pour la mémoire hétérogène</vt:lpstr>
      <vt:lpstr>MemCubeContenu</vt:lpstr>
      <vt:lpstr>MemCubeContenu</vt:lpstr>
      <vt:lpstr>Divers composants de traitement à travers les couches de mémoire</vt:lpstr>
      <vt:lpstr>Architecture à 3 couches et chemin d'E/S mémoire pourMemOS</vt:lpstr>
      <vt:lpstr>MémoireCycle de vie</vt:lpstr>
      <vt:lpstr>Plans futurs</vt:lpstr>
      <vt:lpstr>Mes pensées : Malédiction de la mémoire</vt:lpstr>
      <vt:lpstr>Question à méditer</vt:lpstr>
      <vt:lpstr>Table de test</vt:lpstr>
      <vt:lpstr>Comment cela s'intègre avec le Filtre Universel</vt:lpstr>
      <vt:lpstr>Augmenter les connaissances via une requête avec filtre</vt:lpstr>
      <vt:lpstr>Filtre universel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2379</cp:revision>
  <cp:lastPrinted>2023-05-22T15:31:40Z</cp:lastPrinted>
  <dcterms:created xsi:type="dcterms:W3CDTF">2022-12-05T06:50:47Z</dcterms:created>
  <dcterms:modified xsi:type="dcterms:W3CDTF">2025-07-14T09:46:30Z</dcterms:modified>
</cp:coreProperties>
</file>