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676" r:id="rId2"/>
    <p:sldId id="697" r:id="rId3"/>
    <p:sldId id="690" r:id="rId4"/>
    <p:sldId id="698" r:id="rId5"/>
    <p:sldId id="699" r:id="rId6"/>
    <p:sldId id="703" r:id="rId7"/>
    <p:sldId id="689" r:id="rId8"/>
    <p:sldId id="687" r:id="rId9"/>
    <p:sldId id="688" r:id="rId10"/>
    <p:sldId id="677" r:id="rId11"/>
    <p:sldId id="678" r:id="rId12"/>
    <p:sldId id="680" r:id="rId13"/>
    <p:sldId id="679" r:id="rId14"/>
    <p:sldId id="705" r:id="rId15"/>
    <p:sldId id="704" r:id="rId16"/>
    <p:sldId id="702" r:id="rId17"/>
    <p:sldId id="682" r:id="rId18"/>
    <p:sldId id="681" r:id="rId19"/>
    <p:sldId id="686" r:id="rId20"/>
    <p:sldId id="701" r:id="rId21"/>
    <p:sldId id="671" r:id="rId22"/>
    <p:sldId id="706" r:id="rId23"/>
    <p:sldId id="691" r:id="rId24"/>
    <p:sldId id="696" r:id="rId25"/>
    <p:sldId id="6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9EF7-3CDA-C54A-92C6-63B547D3F216}" type="datetimeFigureOut">
              <a:rPr lang="en-US" smtClean="0"/>
              <a:t>7/14/25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0FEE7-D9CE-4543-96EF-FB22D5ECA95E}" type="slidenum">
              <a:rPr lang="en-US" smtClean="0"/>
              <a:t>‹#›</a:t>
            </a:fld>
            <a:endParaRPr lang="en-US"/>
          </a:p>
        </p:txBody>
      </p:sp>
    </p:spTree>
    <p:extLst>
      <p:ext uri="{BB962C8B-B14F-4D97-AF65-F5344CB8AC3E}">
        <p14:creationId xmlns:p14="http://schemas.microsoft.com/office/powerpoint/2010/main" val="15073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提供： [Presented by:]</a:t>
            </a:r>
          </a:p>
          <a:p>
            <a:r>
              <a:t>ジョン・タン・チョン・ミン [John Tan Chong Min]</a:t>
            </a:r>
          </a:p>
          <a:p>
            <a:r>
              <a:t> []</a:t>
            </a:r>
          </a:p>
          <a:p>
            <a:r>
              <a:t> []</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静的から動的へ：記憶の発達 [Memory Development: From static to dynamic]</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抽象空間に沿った記憶の統合 [Memory consolidation along abstraction spaces]</a:t>
            </a:r>
          </a:p>
          <a:p>
            <a:r>
              <a:t>KVキャッシュ [KV cache]</a:t>
            </a:r>
          </a:p>
          <a:p>
            <a:r>
              <a:t>テキスト、画像など。 [Text, Images, etc.]</a:t>
            </a:r>
          </a:p>
          <a:p>
            <a:r>
              <a:t>ウェイトとバイアス [Weights and biases]</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抽象空間間の変換 [Conversion between abstraction spaces]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メムキューブ– 異種メモリのための統一抽象化 [MemCube – Unified Abstraction for Heterogeneous Memory]</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メムキューブコンテンツ [MemCube Contents]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メムキューブコンテンツ [MemCube Contents]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メモリ層全体にわたるさまざまな処理コンポーネント [Various Processing Components across Memory Layers]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3層アーキテクチャとメモリI/OパスメムOS [3-layer architecture and memory I/O path for MemOS]</a:t>
            </a:r>
          </a:p>
          <a:p>
            <a:r>
              <a:t>異なるメモリ層には、メモリ操作のために利用できる操作が異なります。 [Different Memory Layers have different operations available for memory manipulation]</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メモリーライフサイクル [MemoryLifecycle]</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将来の計画 [Future Plans]</a:t>
            </a:r>
          </a:p>
          <a:p>
            <a:r>
              <a:t>クロスLLMメモリ共有: パラメトリックメモリおよびアクティベーションメモリを共有することで、異なる基盤モデル間での相互運用性とモジュールの再利用を可能にします。標準的なフォーマットとプロトコルが必要となるでしょう。 [Cross-LLM Memory Sharing: Enable interoperability and module reuse across different foundation models by sharing parametric and activation memories. Standard formats and protocols will be needed.]</a:t>
            </a:r>
          </a:p>
          <a:p>
            <a:r>
              <a:t> []</a:t>
            </a:r>
          </a:p>
          <a:p>
            <a:r>
              <a:t>セルフエボルビングメムブロック: 使用状況のフィードバックに基づいて自己最適化、再構築、進化が可能なメモリユニットを開発し、手動による保守や監督の必要性を低減する。 [Self-Evolving MemBlocks: Develop memory units capable of self-optimization, reconstruction, and evolution based on usage feedback, reducing the need for manual maintenance and supervision.]</a:t>
            </a:r>
          </a:p>
          <a:p>
            <a:r>
              <a:t> []</a:t>
            </a:r>
          </a:p>
          <a:p>
            <a:r>
              <a:t>スケーラブルメモリマーケットプレイス: 記憶交換のための分散型メカニズムを確立し、資産レベルの取引、協調的な更新、および分散的な進化を支援することで、持続可能なAIエコシステムの育成を促進します。 [Scalable Memory Marketplace: Establish decentralized mechanisms for memory exchange, supporting asset-level transactions, collaborative updates, and distributed evolution to foster a sustainable AI ecosystem.]</a:t>
            </a:r>
          </a:p>
          <a:p>
            <a:r>
              <a:t> []</a:t>
            </a:r>
          </a:p>
          <a:p>
            <a:r>
              <a:t> []</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LLMにおける従来型メモリ:検索拡張生成 [Conventional Memory in LLMs:Retrieval Augmented Generation]</a:t>
            </a:r>
          </a:p>
          <a:p>
            <a:r>
              <a:t>ユーザーの問い合わせ [User Query]</a:t>
            </a:r>
          </a:p>
          <a:p>
            <a:r>
              <a:t>システムプロンプト [System Prompt]</a:t>
            </a:r>
          </a:p>
          <a:p>
            <a:r>
              <a:t>エクスターナルデータベース [External Database]</a:t>
            </a:r>
          </a:p>
          <a:p>
            <a:r>
              <a:t>（拡張されたコンテキスト用） [(for augmented context)]</a:t>
            </a:r>
          </a:p>
          <a:p>
            <a:r>
              <a:t>トップkチャンク [top k chunks]</a:t>
            </a:r>
          </a:p>
          <a:p>
            <a:r>
              <a:t>大規模言語モデル [LLM]</a:t>
            </a:r>
          </a:p>
          <a:p>
            <a:r>
              <a:t>（内部メモリ [(Internal memory]</a:t>
            </a:r>
          </a:p>
          <a:p>
            <a:r>
              <a:t>パラメーターとして) [as parameters)]</a:t>
            </a:r>
          </a:p>
          <a:p>
            <a:r>
              <a:t>事前学習のメモリはLLMモデルのパラメータに含まれています [Pre-training memory is in LLM model parameters]</a:t>
            </a:r>
          </a:p>
          <a:p>
            <a:r>
              <a:t> []</a:t>
            </a:r>
          </a:p>
          <a:p>
            <a:r>
              <a:t>データベースには推論時のメモリが含まれています [Inference time memory is in database]</a:t>
            </a:r>
          </a:p>
          <a:p>
            <a:r>
              <a:t>ユーザーへの応答 [Response to User]</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私の考え：記憶の呪い [My thoughts: Curse of Memory]</a:t>
            </a:r>
          </a:p>
          <a:p>
            <a:r>
              <a:t>以前の記憶を使用すると、エージェントが過去の行動を繰り返し選択し続ける可能性があり、環境が変化している場合には理想的でないことがあります。 [Using prior memory can cause agents to keep selecting previous actions, which may not be ideal if the environment has changed]</a:t>
            </a:r>
          </a:p>
          <a:p>
            <a:r>
              <a:t> []</a:t>
            </a:r>
          </a:p>
          <a:p>
            <a:r>
              <a:t>将来のシミュレーションや他者の専門知識を活用することで、ネガティブなサイクルから抜け出す方法があるはずです。 [There should be a way to break out of a negative cycle via future simulation or expert knowledge from others]</a:t>
            </a:r>
          </a:p>
          <a:p>
            <a:r>
              <a:t> []</a:t>
            </a:r>
          </a:p>
          <a:p>
            <a:r>
              <a:t>意思決定をする際に記憶だけに盲目的に頼るのは理想的ではないかもしれません [Blindly relying on memory alone to make decisions may not be ideal]</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考えるべき質問 [Question to Ponder]</a:t>
            </a:r>
          </a:p>
          <a:p>
            <a:r>
              <a:t>私たちは同じことができますかメムOSエージェントに与えられたメモリーツールを使って、重要な記憶を選択的に忘却・圧縮・保存することを提案していますか？ [Can we do the same as what MemOS is proposing using memory tools given to an agent to selectively forget, compress, and store important memory?]</a:t>
            </a:r>
          </a:p>
          <a:p>
            <a:r>
              <a:t> []</a:t>
            </a:r>
          </a:p>
          <a:p>
            <a:r>
              <a:t>メモリのための統一的なOSフレームワークは、ほとんどの基本的なユースケースにとって肥大化しすぎる可能性がありますか？タスク特化型のメモリの方がより良く、効率的でしょうか？ [Could a unifying OS framework for memory be too bloated for most basic use cases? Would a task-specific memory be better and more efficient?]</a:t>
            </a:r>
          </a:p>
          <a:p>
            <a:r>
              <a:t> []</a:t>
            </a:r>
          </a:p>
          <a:p>
            <a:r>
              <a:t>どのように実装できますかメムOSあらゆるLLM、クローズドソースのLLMも含めて？ [How can we implement MemOS with any LLM, including closed-sourced LLMs?]</a:t>
            </a:r>
          </a:p>
          <a:p>
            <a:r>
              <a:t> []</a:t>
            </a:r>
          </a:p>
          <a:p>
            <a:r>
              <a:t>異なる事前学習パラメータを持つエージェントやモデル間で、どのようにメモリを共有できますか？ [How can memory be shared across agents/models with different pre-training parameters?]</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テストテーブル [Test Table]</a:t>
            </a:r>
          </a:p>
          <a:p>
            <a:r>
              <a:t>例の内容 [Example Content]</a:t>
            </a:r>
          </a:p>
          <a:p>
            <a:r>
              <a:t>例の値 [Example Value]</a:t>
            </a:r>
          </a:p>
          <a:p>
            <a:r>
              <a:t>良い一日を [Good day]</a:t>
            </a:r>
          </a:p>
          <a:p>
            <a:r>
              <a:t>おやすみなさい [Good night]</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ユニバーサルフィルターとの適合方法 [How it fits with Universal Filter]</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クエリとフィルターによる知識の向上 [Increasing knowledge via Query with Filter]</a:t>
            </a:r>
          </a:p>
          <a:p>
            <a:r>
              <a:t>経験したイベント [Experienced Events]</a:t>
            </a:r>
          </a:p>
          <a:p>
            <a:r>
              <a:t> []</a:t>
            </a:r>
          </a:p>
          <a:p>
            <a:r>
              <a:t>（個人を通じて [(through individual]</a:t>
            </a:r>
          </a:p>
          <a:p>
            <a:r>
              <a:t>フィルター) [filters)]</a:t>
            </a:r>
          </a:p>
          <a:p>
            <a:r>
              <a:t>知識 / 記憶 [Knowledge / Memory]</a:t>
            </a:r>
          </a:p>
          <a:p>
            <a:r>
              <a:t>リフレクション [Reflection]</a:t>
            </a:r>
          </a:p>
          <a:p>
            <a:r>
              <a:t>+ 統合 [+ Consolidation]</a:t>
            </a:r>
          </a:p>
          <a:p>
            <a:r>
              <a:t>拡張フィルター [Expanded filters]</a:t>
            </a:r>
          </a:p>
          <a:p>
            <a:r>
              <a:t>https://www.youtube.com/watch?v=dW3Ic6QbkjA [https://www.youtube.com/watch?v=dW3Ic6QbkjA]</a:t>
            </a:r>
          </a:p>
        </p:txBody>
      </p:sp>
      <p:sp>
        <p:nvSpPr>
          <p:cNvPr id="4" name="Slide Number Placeholder 3"/>
          <p:cNvSpPr>
            <a:spLocks noGrp="1"/>
          </p:cNvSpPr>
          <p:nvPr>
            <p:ph type="sldNum" sz="quarter" idx="5"/>
          </p:nvPr>
        </p:nvSpPr>
        <p:spPr/>
        <p:txBody>
          <a:bodyPr/>
          <a:lstStyle/>
          <a:p>
            <a:fld id="{2000FEE7-D9CE-4543-96EF-FB22D5ECA95E}" type="slidenum">
              <a:rPr lang="en-US" smtClean="0"/>
              <a:t>24</a:t>
            </a:fld>
            <a:endParaRPr lang="en-US"/>
          </a:p>
        </p:txBody>
      </p:sp>
    </p:spTree>
    <p:extLst>
      <p:ext uri="{BB962C8B-B14F-4D97-AF65-F5344CB8AC3E}">
        <p14:creationId xmlns:p14="http://schemas.microsoft.com/office/powerpoint/2010/main" val="4018972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ユニバーサルフィルター [Universal Filter]</a:t>
            </a:r>
          </a:p>
          <a:p>
            <a:r>
              <a:t>メムOSクエリが送信され、回答が返されるデータベースである場合があります [MemOS can be the database in which the query is sent to return an answer]</a:t>
            </a:r>
          </a:p>
          <a:p>
            <a:r>
              <a:t> []</a:t>
            </a:r>
          </a:p>
          <a:p>
            <a:r>
              <a:t>Universal Filterの反映／統合部分は内部に保存できますメムOSアーキテクチャ [The reflection/consolidation portion of Universal Filter can be stored inside MemOS architecture]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LLM知識構造 [LLM Knowledge Structure]</a:t>
            </a:r>
          </a:p>
          <a:p>
            <a:r>
              <a:t>ほとんどの記憶はすでにLLMのパラメータに「ハードコーディング」されています。 [Most memory are already ”hard-coded” into parameters of LLM]</a:t>
            </a:r>
          </a:p>
          <a:p>
            <a:r>
              <a:t> []</a:t>
            </a:r>
          </a:p>
          <a:p>
            <a:r>
              <a:t>外部記憶情報の学習がほとんど、または全くない [Little or no learning of external memory information]</a:t>
            </a:r>
          </a:p>
          <a:p>
            <a:r>
              <a:t>注: 明示的メモリはアクティベーションメモリですメムOS [Note: Explicit Memory is Activation Memory in MemOS]</a:t>
            </a:r>
          </a:p>
          <a:p>
            <a:r>
              <a:t>メモリ3: 明示的メモリを用いた言語モデリング。Yang ら、2024年。 [Memory3 : Language modeling with explicit memory. Yang et al. 2024.]</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エクスプリシットメモリーと人間の学習方法 [Explicit Memory and how humans learn]</a:t>
            </a:r>
          </a:p>
          <a:p>
            <a:r>
              <a:t>明示的記憶が障害された患者、例えば内側側頭葉の損傷による患者に対するプレーンなLLM。これらの患者は意味的知識（通常は明示的記憶として保存される）をほとんど学習できませんが、反復的なプライミングによって感覚運動スキルを習得することは可能です（これは暗黙的記憶として保存されます）。 [Plain LLMs to patients with impaired explicit memory, e.g. due to injury to the medial temporal lobe. These patients are largely unable to learn semantic knowledge (usually stored as explicit memory), but can acquire sensorimotor skills through repetitive priming (stored as implicit memories)]</a:t>
            </a:r>
          </a:p>
          <a:p>
            <a:r>
              <a:t> []</a:t>
            </a:r>
          </a:p>
          <a:p>
            <a:r>
              <a:t>したがって、そのために～によってであると仮定することができる。明示的な記憶の欠如, theプレーンなLLMのトレーニングは非効率的です反復的なプライミングのようなものであり、したがって改善の余地は十分にあります。 [Thus, one may hypothesize that due to the lack of explicit memory, the training of plain LLMs is as inefficient as repetitive priming, and thus has ample room for improvement.]</a:t>
            </a:r>
          </a:p>
          <a:p>
            <a:r>
              <a:t>メモリ3: 明示的メモリを用いた言語モデリング。Yang ら、2024年。 [Memory3 : Language modeling with explicit memory. Yang et al. 2024.]</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エクスプリシットメモリーと人間の学習方法 [Explicit Memory and how humans learn]</a:t>
            </a:r>
          </a:p>
          <a:p>
            <a:r>
              <a:t>ここでは、明示的記憶はとして保存されます。推論の前に各リファレンスから生成されたKVキャッシュ, しかしまばらにした [Here, explicit memory is stored as a KV cache generated from each reference prior to inference, but made sparse]</a:t>
            </a:r>
          </a:p>
          <a:p>
            <a:r>
              <a:t> []</a:t>
            </a:r>
          </a:p>
          <a:p>
            <a:r>
              <a:t>これは、参照のベーストークンからKV表現を再計算する必要がないことを意味します。 [This means there is no need to recompute the KV representation from the base tokens of the reference again]</a:t>
            </a:r>
          </a:p>
          <a:p>
            <a:r>
              <a:t> []</a:t>
            </a:r>
          </a:p>
          <a:p>
            <a:r>
              <a:t>記憶は全体にわたってエンコードされるすべてのレイヤートランスフォーマーの [Memory encoded across all layers of transformer]</a:t>
            </a:r>
          </a:p>
          <a:p>
            <a:r>
              <a:t>メモリー3: 明示的メモリを用いた言語モデリング。Yang ら、2024年。 [Memory3 : Language modeling with explicit memory. Yang et al. 2024.]</a:t>
            </a:r>
          </a:p>
        </p:txBody>
      </p:sp>
      <p:sp>
        <p:nvSpPr>
          <p:cNvPr id="4" name="Slide Number Placeholder 3"/>
          <p:cNvSpPr>
            <a:spLocks noGrp="1"/>
          </p:cNvSpPr>
          <p:nvPr>
            <p:ph type="sldNum" sz="quarter" idx="5"/>
          </p:nvPr>
        </p:nvSpPr>
        <p:spPr/>
        <p:txBody>
          <a:bodyPr/>
          <a:lstStyle/>
          <a:p>
            <a:fld id="{2000FEE7-D9CE-4543-96EF-FB22D5ECA95E}" type="slidenum">
              <a:rPr lang="en-US" smtClean="0"/>
              <a:t>5</a:t>
            </a:fld>
            <a:endParaRPr lang="en-US"/>
          </a:p>
        </p:txBody>
      </p:sp>
    </p:spTree>
    <p:extLst>
      <p:ext uri="{BB962C8B-B14F-4D97-AF65-F5344CB8AC3E}">
        <p14:creationId xmlns:p14="http://schemas.microsoft.com/office/powerpoint/2010/main" val="186020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エクスプリシットメモリーマス [Explicit Memory Math]</a:t>
            </a:r>
          </a:p>
          <a:p>
            <a:r>
              <a:t>メモリ3: 明示的メモリを用いた言語モデリング。Yang ら、2024年。 [Memory3 : Language modeling with explicit memory. Yang et al. 2024.]</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OSとしてのメモリとはなぜか？ [Why memory as an OS?]</a:t>
            </a:r>
          </a:p>
          <a:p>
            <a:r>
              <a:t>既存のメモリは静的です [Existing memory is static]</a:t>
            </a:r>
          </a:p>
          <a:p>
            <a:r>
              <a:t>ニューラルネットワークにおける静的パラメータ [Static parameters in the neural network]</a:t>
            </a:r>
          </a:p>
          <a:p>
            <a:r>
              <a:t>スタティック外部メモリチャンク [Static external memory chunks]</a:t>
            </a:r>
          </a:p>
          <a:p>
            <a:r>
              <a:t> []</a:t>
            </a:r>
          </a:p>
          <a:p>
            <a:r>
              <a:t>メモリは迅速な適応のために動的に更新される必要があります [Memory needs to be updated dynamically for fast adaptation]</a:t>
            </a:r>
          </a:p>
          <a:p>
            <a:r>
              <a:t>リテイン、圧縮、破棄、優先する必要なものは何ですか [Retain, Compress, Discard, Prioritise what is needed]</a:t>
            </a:r>
          </a:p>
          <a:p>
            <a:r>
              <a:t> []</a:t>
            </a:r>
          </a:p>
          <a:p>
            <a:r>
              <a:t>モデル処理パイプライン内で記憶を保存および作成し、外部ではなく内部で行うこと [Memory to be stored and created within the model processing pipeline rather than an external one]</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の概要メムOS [Overview of MemOS]</a:t>
            </a:r>
          </a:p>
          <a:p>
            <a:r>
              <a:t>メムOSメモリを扱うオペレーティングシステムである管理可能なシステムリソースとしてのメモリ [MemOS: a memory operating system that treats memory as a manageable system resource]</a:t>
            </a:r>
          </a:p>
          <a:p>
            <a:r>
              <a:t> []</a:t>
            </a:r>
          </a:p>
          <a:p>
            <a:r>
              <a:t>統合する表現、スケジューリング、および進化プレーンテキスト、アクティベーションベース、およびパラメータレベルのメモリコスト効率の良い保存と取得を可能にします [Unifies the representation, scheduling, and evolution of plaintext, activation-based, and parameter-level memories, enabling cost-efficient storage and retrieval]</a:t>
            </a:r>
          </a:p>
          <a:p>
            <a:r>
              <a:t> []</a:t>
            </a:r>
          </a:p>
          <a:p>
            <a:r>
              <a:t>基本単位、メムキューブ, メモリの内容だけでなく、出所やバージョン管理などのメタデータもカプセル化します [Basic unit, MemCube, encapsulates both memory content and metadata such as provenance and versioning]</a:t>
            </a:r>
          </a:p>
          <a:p>
            <a:r>
              <a:t>時間の経過とともに構成、移行、融合が可能であり、記憶タイプ間の柔軟な移行や、検索とパラメータベースの学習の橋渡しを実現します。 [Can be composed, migrated, and fused over time, enabling flexible transitions between memory types and bridging retrieval with parameter-based learning]</a:t>
            </a:r>
          </a:p>
          <a:p>
            <a:r>
              <a:t> []</a:t>
            </a:r>
          </a:p>
          <a:p>
            <a:r>
              <a:t> []</a:t>
            </a:r>
          </a:p>
          <a:p>
            <a:r>
              <a:t> []</a:t>
            </a:r>
          </a:p>
          <a:p>
            <a:r>
              <a:t> []</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LOCOMOでの良好なベンチマーク結果 [Good benchmark results on LOCOMO]</a:t>
            </a:r>
          </a:p>
          <a:p>
            <a:r>
              <a:t>ロコモ、非常に長期にわたる会話のデータセットであり、それぞれが平均300ターンおよび9,000トークン、最大35セッションにわたっています。 [LoCoMo, a dataset of very long-term conversations, each encompassing 300 turns and 9K tokens on avg., over up to 35 sessions]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F5A-96B6-7F13-A3AA-84ADB112B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86D85-11D3-2B49-F6C9-D4DFF2274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1D8A72-C797-8F01-8EF0-E19402900C0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D024935D-C249-1F14-24D2-8E43C7B0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48BC-3012-7052-90BB-A6E1FA3A2820}"/>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1714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A31-0E0B-F4CA-B43C-D3295A103D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ADA65F-1FD9-E034-C488-0FFE4C5EFD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A2EFC8-2712-7265-0DF4-4F08F9669255}"/>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18992D8B-E7AC-7126-1772-0933E80D6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A69E-1E0F-2173-F8EC-28034AAB6B43}"/>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68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20FC0-023F-AC28-28CE-3E3386EFA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75C1-C1B6-4D0E-0F8A-A978800B10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3055-30A8-2314-A36D-1FAD290EAE8E}"/>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F68E93F-9FEF-C943-F0C3-8B1068A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9CBAB-9CAE-CB5B-368C-AE2F7596ABF7}"/>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4226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72E-49F0-3292-E851-C60B81CE4C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2317E-1F54-D8A3-8A89-C798E8779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146388-C268-6CEB-4137-00887EED230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4C49714-8AB2-E1F3-B1F6-D7B12815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65A1-A306-71AA-C3EC-14DC2F234434}"/>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804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C8D-073E-6BDF-79E8-189FC3B4D8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855E71-0C4A-6953-3B41-3DBBE83E7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68B5-35DC-C741-03C7-C474062EDCC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7A22309D-7819-BD85-222E-B73B1E934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3852-451B-6FC8-FB26-2E6DDCE6E05C}"/>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51655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F2F-1654-4BA0-1639-42504D4B0F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B5B54-3211-BE71-69F5-B3C7BDC08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433A54-E004-BD64-9388-09FF4D486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7654C-2F61-BE6F-3B73-F72ED0599D1D}"/>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9607C98F-65F8-FBC9-34A2-32139A71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B838A-787A-4555-23CD-D0CD622C803F}"/>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0835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0D0A-77BF-F292-C005-B2B754F21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340B6-DB83-FD40-2884-6927885A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9DDC64-3E7E-340C-98EC-F944F5C59D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DAC4F-90B8-B7A3-E8B5-38D7EC1D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599CDC-FB68-BE16-CB76-0EFA67DB05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7E71-B2A0-4D63-8711-7FB67989D782}"/>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8" name="Footer Placeholder 7">
            <a:extLst>
              <a:ext uri="{FF2B5EF4-FFF2-40B4-BE49-F238E27FC236}">
                <a16:creationId xmlns:a16="http://schemas.microsoft.com/office/drawing/2014/main" id="{BB75AC3D-E8C4-56B3-43B6-68BAAEAB0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3D8F-DCBB-2BF3-55B4-E1535F144D98}"/>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1498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F31B-864F-22FB-1C5C-580D9A4C87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9A064-64DA-48FB-359B-845EF30C6276}"/>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4" name="Footer Placeholder 3">
            <a:extLst>
              <a:ext uri="{FF2B5EF4-FFF2-40B4-BE49-F238E27FC236}">
                <a16:creationId xmlns:a16="http://schemas.microsoft.com/office/drawing/2014/main" id="{C13395CD-BA67-306D-3376-BC27B6DC1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61591-ADAD-BD18-CDE2-FF648EED384A}"/>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335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DDCC-E1C2-B7F0-393E-A6834D2B8A1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3" name="Footer Placeholder 2">
            <a:extLst>
              <a:ext uri="{FF2B5EF4-FFF2-40B4-BE49-F238E27FC236}">
                <a16:creationId xmlns:a16="http://schemas.microsoft.com/office/drawing/2014/main" id="{87DDA18A-B9D0-49C3-0F2F-01EC5ECB1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605BC-79C6-96CF-161A-396510AD218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47261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51CD-FA0F-47EA-A155-6D57E911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84159C-202E-D3C6-27C3-41DD76EF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44B61C-C8D8-4663-3F20-4FACCB19E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33633-73BD-29FD-597D-BC9CB45D2CD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C7B19F88-0EE4-2454-AAC8-2E1287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4F95-A477-A04C-DE33-C206366EF22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5389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4A9A-1E8F-9C46-1F71-CE80591E0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9660F0-BFE3-6604-93A5-8E7204CC0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F183F-1269-937B-B041-326D72C3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349AC6-6753-5576-8E10-E7D63583AA8C}"/>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841A8F69-9702-7662-5581-88BDD5F79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20B-7D67-6794-B8C2-896BAA4A006B}"/>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8996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475C3-24D5-DA10-9EE5-FA758F05C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9268B-5C6F-FC21-8FCB-F5A016B4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15936-8565-F653-1D4B-1D50B5BC7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6D35EE9D-08AC-8D52-BFCB-609C5A80D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DA3D5-6AA2-6043-8FD5-1E1026DC6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C38E-9B11-6946-823D-1B94C27CB73D}" type="slidenum">
              <a:rPr lang="en-US" smtClean="0"/>
              <a:t>‹#›</a:t>
            </a:fld>
            <a:endParaRPr lang="en-US"/>
          </a:p>
        </p:txBody>
      </p:sp>
    </p:spTree>
    <p:extLst>
      <p:ext uri="{BB962C8B-B14F-4D97-AF65-F5344CB8AC3E}">
        <p14:creationId xmlns:p14="http://schemas.microsoft.com/office/powerpoint/2010/main" val="850472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D1D-1192-3A00-2DD8-5FEF4B66B52D}"/>
              </a:ext>
            </a:extLst>
          </p:cNvPr>
          <p:cNvSpPr>
            <a:spLocks noGrp="1"/>
          </p:cNvSpPr>
          <p:nvPr>
            <p:ph type="ctrTitle"/>
          </p:nvPr>
        </p:nvSpPr>
        <p:spPr/>
        <p:txBody>
          <a:bodyPr>
            <a:normAutofit/>
          </a:bodyPr>
          <a:lstStyle/>
          <a:p>
            <a:endParaRPr lang="en-US" dirty="0">
              <a:solidFill>
                <a:srgbClr val="7030A0"/>
              </a:solidFill>
            </a:endParaRPr>
          </a:p>
        </p:txBody>
      </p:sp>
      <p:sp>
        <p:nvSpPr>
          <p:cNvPr id="3" name="Subtitle 2">
            <a:extLst>
              <a:ext uri="{FF2B5EF4-FFF2-40B4-BE49-F238E27FC236}">
                <a16:creationId xmlns:a16="http://schemas.microsoft.com/office/drawing/2014/main" id="{4957028D-D729-FD95-D20A-89D73D0B5F65}"/>
              </a:ext>
            </a:extLst>
          </p:cNvPr>
          <p:cNvSpPr>
            <a:spLocks noGrp="1"/>
          </p:cNvSpPr>
          <p:nvPr>
            <p:ph type="subTitle" idx="1"/>
          </p:nvPr>
        </p:nvSpPr>
        <p:spPr>
          <a:xfrm>
            <a:off x="1524000" y="5392615"/>
            <a:ext cx="9144000" cy="1008185"/>
          </a:xfrm>
        </p:spPr>
        <p:txBody>
          <a:bodyPr wrap="square">
            <a:normAutofit/>
          </a:bodyPr>
          <a:lstStyle/>
          <a:p>
            <a:r>
              <a:t>提供：</a:t>
            </a:r>
          </a:p>
          <a:p>
            <a:r>
              <a:t>ジョン・タン・チョン・ミン</a:t>
            </a:r>
          </a:p>
          <a:p>
            <a:endParaRPr/>
          </a:p>
          <a:p>
            <a:endParaRPr/>
          </a:p>
        </p:txBody>
      </p:sp>
      <p:pic>
        <p:nvPicPr>
          <p:cNvPr id="7" name="Picture 6" descr="A close-up of a memory&#10;&#10;AI-generated content may be incorrect.">
            <a:extLst>
              <a:ext uri="{FF2B5EF4-FFF2-40B4-BE49-F238E27FC236}">
                <a16:creationId xmlns:a16="http://schemas.microsoft.com/office/drawing/2014/main" id="{E22D6A2E-96A5-23B7-5B6E-3EA7C7FB554A}"/>
              </a:ext>
            </a:extLst>
          </p:cNvPr>
          <p:cNvPicPr>
            <a:picLocks noChangeAspect="1"/>
          </p:cNvPicPr>
          <p:nvPr/>
        </p:nvPicPr>
        <p:blipFill>
          <a:blip r:embed="rId3"/>
          <a:stretch>
            <a:fillRect/>
          </a:stretch>
        </p:blipFill>
        <p:spPr>
          <a:xfrm>
            <a:off x="1085088" y="557784"/>
            <a:ext cx="10021824" cy="4691941"/>
          </a:xfrm>
          <a:prstGeom prst="rect">
            <a:avLst/>
          </a:prstGeom>
        </p:spPr>
      </p:pic>
    </p:spTree>
    <p:extLst>
      <p:ext uri="{BB962C8B-B14F-4D97-AF65-F5344CB8AC3E}">
        <p14:creationId xmlns:p14="http://schemas.microsoft.com/office/powerpoint/2010/main" val="344527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03ED-DB25-22A7-80BC-1F4E178B6F29}"/>
              </a:ext>
            </a:extLst>
          </p:cNvPr>
          <p:cNvSpPr>
            <a:spLocks noGrp="1"/>
          </p:cNvSpPr>
          <p:nvPr>
            <p:ph type="title"/>
          </p:nvPr>
        </p:nvSpPr>
        <p:spPr/>
        <p:txBody>
          <a:bodyPr wrap="square">
            <a:normAutofit/>
          </a:bodyPr>
          <a:lstStyle/>
          <a:p>
            <a:r>
              <a:rPr sz="4000"/>
              <a:t>静的から動的へ：記憶の発達</a:t>
            </a:r>
          </a:p>
        </p:txBody>
      </p:sp>
      <p:pic>
        <p:nvPicPr>
          <p:cNvPr id="5" name="Content Placeholder 4" descr="A diagram of a brain process&#10;&#10;AI-generated content may be incorrect.">
            <a:extLst>
              <a:ext uri="{FF2B5EF4-FFF2-40B4-BE49-F238E27FC236}">
                <a16:creationId xmlns:a16="http://schemas.microsoft.com/office/drawing/2014/main" id="{B508DB88-97D7-E17C-EA63-98F840D156CF}"/>
              </a:ext>
            </a:extLst>
          </p:cNvPr>
          <p:cNvPicPr>
            <a:picLocks noGrp="1" noChangeAspect="1"/>
          </p:cNvPicPr>
          <p:nvPr>
            <p:ph idx="1"/>
          </p:nvPr>
        </p:nvPicPr>
        <p:blipFill>
          <a:blip r:embed="rId3"/>
          <a:stretch>
            <a:fillRect/>
          </a:stretch>
        </p:blipFill>
        <p:spPr>
          <a:xfrm>
            <a:off x="865136" y="1825625"/>
            <a:ext cx="10461727" cy="4351338"/>
          </a:xfrm>
        </p:spPr>
      </p:pic>
    </p:spTree>
    <p:extLst>
      <p:ext uri="{BB962C8B-B14F-4D97-AF65-F5344CB8AC3E}">
        <p14:creationId xmlns:p14="http://schemas.microsoft.com/office/powerpoint/2010/main" val="327971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6BE-645A-765E-3D49-3F4716B08BC2}"/>
              </a:ext>
            </a:extLst>
          </p:cNvPr>
          <p:cNvSpPr>
            <a:spLocks noGrp="1"/>
          </p:cNvSpPr>
          <p:nvPr>
            <p:ph type="title"/>
          </p:nvPr>
        </p:nvSpPr>
        <p:spPr/>
        <p:txBody>
          <a:bodyPr wrap="square">
            <a:normAutofit/>
          </a:bodyPr>
          <a:lstStyle/>
          <a:p>
            <a:r>
              <a:rPr sz="4000"/>
              <a:t>抽象空間に沿った記憶の統合</a:t>
            </a:r>
          </a:p>
        </p:txBody>
      </p:sp>
      <p:pic>
        <p:nvPicPr>
          <p:cNvPr id="5" name="Content Placeholder 4" descr="A diagram of a memory&#10;&#10;AI-generated content may be incorrect.">
            <a:extLst>
              <a:ext uri="{FF2B5EF4-FFF2-40B4-BE49-F238E27FC236}">
                <a16:creationId xmlns:a16="http://schemas.microsoft.com/office/drawing/2014/main" id="{D80D713C-31B6-D7E4-FFB5-6F1FF9328B69}"/>
              </a:ext>
            </a:extLst>
          </p:cNvPr>
          <p:cNvPicPr>
            <a:picLocks noGrp="1" noChangeAspect="1"/>
          </p:cNvPicPr>
          <p:nvPr>
            <p:ph idx="1"/>
          </p:nvPr>
        </p:nvPicPr>
        <p:blipFill>
          <a:blip r:embed="rId3"/>
          <a:stretch>
            <a:fillRect/>
          </a:stretch>
        </p:blipFill>
        <p:spPr>
          <a:xfrm>
            <a:off x="149117" y="1533016"/>
            <a:ext cx="11756371" cy="4938989"/>
          </a:xfrm>
        </p:spPr>
      </p:pic>
      <p:sp>
        <p:nvSpPr>
          <p:cNvPr id="3" name="Rectangle 2">
            <a:extLst>
              <a:ext uri="{FF2B5EF4-FFF2-40B4-BE49-F238E27FC236}">
                <a16:creationId xmlns:a16="http://schemas.microsoft.com/office/drawing/2014/main" id="{4EBDBA25-1C51-5F23-4DD0-B13E1864C22D}"/>
              </a:ext>
            </a:extLst>
          </p:cNvPr>
          <p:cNvSpPr/>
          <p:nvPr/>
        </p:nvSpPr>
        <p:spPr>
          <a:xfrm>
            <a:off x="286512" y="4601496"/>
            <a:ext cx="2227007" cy="38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fontScale="85000" lnSpcReduction="10000"/>
          </a:bodyPr>
          <a:lstStyle/>
          <a:p>
            <a:pPr algn="ctr"/>
            <a:r>
              <a:t>テキスト、画像など。</a:t>
            </a:r>
          </a:p>
        </p:txBody>
      </p:sp>
      <p:sp>
        <p:nvSpPr>
          <p:cNvPr id="4" name="Rectangle 3">
            <a:extLst>
              <a:ext uri="{FF2B5EF4-FFF2-40B4-BE49-F238E27FC236}">
                <a16:creationId xmlns:a16="http://schemas.microsoft.com/office/drawing/2014/main" id="{0A79D530-25B9-CDA0-8CF6-3597DDFA75CE}"/>
              </a:ext>
            </a:extLst>
          </p:cNvPr>
          <p:cNvSpPr/>
          <p:nvPr/>
        </p:nvSpPr>
        <p:spPr>
          <a:xfrm>
            <a:off x="4173793" y="4409767"/>
            <a:ext cx="1427054" cy="383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fontScale="85000" lnSpcReduction="10000"/>
          </a:bodyPr>
          <a:lstStyle/>
          <a:p>
            <a:pPr algn="ctr"/>
            <a:r>
              <a:t>KVキャッシュ</a:t>
            </a:r>
          </a:p>
        </p:txBody>
      </p:sp>
      <p:sp>
        <p:nvSpPr>
          <p:cNvPr id="6" name="Rectangle 5">
            <a:extLst>
              <a:ext uri="{FF2B5EF4-FFF2-40B4-BE49-F238E27FC236}">
                <a16:creationId xmlns:a16="http://schemas.microsoft.com/office/drawing/2014/main" id="{D44830B1-D495-B24B-0EB8-AE1EF8A92A15}"/>
              </a:ext>
            </a:extLst>
          </p:cNvPr>
          <p:cNvSpPr/>
          <p:nvPr/>
        </p:nvSpPr>
        <p:spPr>
          <a:xfrm>
            <a:off x="7570838" y="4616244"/>
            <a:ext cx="2054685" cy="38345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fontScale="85000" lnSpcReduction="10000"/>
          </a:bodyPr>
          <a:lstStyle/>
          <a:p>
            <a:pPr algn="ctr"/>
            <a:r>
              <a:t>ウェイトとバイアス</a:t>
            </a:r>
          </a:p>
        </p:txBody>
      </p:sp>
    </p:spTree>
    <p:extLst>
      <p:ext uri="{BB962C8B-B14F-4D97-AF65-F5344CB8AC3E}">
        <p14:creationId xmlns:p14="http://schemas.microsoft.com/office/powerpoint/2010/main" val="150095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308D-91D3-A947-4796-AFC3E99AF145}"/>
              </a:ext>
            </a:extLst>
          </p:cNvPr>
          <p:cNvSpPr>
            <a:spLocks noGrp="1"/>
          </p:cNvSpPr>
          <p:nvPr>
            <p:ph type="title"/>
          </p:nvPr>
        </p:nvSpPr>
        <p:spPr/>
        <p:txBody>
          <a:bodyPr wrap="square">
            <a:normAutofit/>
          </a:bodyPr>
          <a:lstStyle/>
          <a:p>
            <a:r>
              <a:t>抽象空間間の変換</a:t>
            </a:r>
          </a:p>
        </p:txBody>
      </p:sp>
      <p:pic>
        <p:nvPicPr>
          <p:cNvPr id="5" name="Content Placeholder 4" descr="A close-up of a document&#10;&#10;AI-generated content may be incorrect.">
            <a:extLst>
              <a:ext uri="{FF2B5EF4-FFF2-40B4-BE49-F238E27FC236}">
                <a16:creationId xmlns:a16="http://schemas.microsoft.com/office/drawing/2014/main" id="{885267BE-2E86-731C-C8F1-2840F7ED77B4}"/>
              </a:ext>
            </a:extLst>
          </p:cNvPr>
          <p:cNvPicPr>
            <a:picLocks noGrp="1" noChangeAspect="1"/>
          </p:cNvPicPr>
          <p:nvPr>
            <p:ph idx="1"/>
          </p:nvPr>
        </p:nvPicPr>
        <p:blipFill>
          <a:blip r:embed="rId3"/>
          <a:srcRect t="43884" b="19932"/>
          <a:stretch>
            <a:fillRect/>
          </a:stretch>
        </p:blipFill>
        <p:spPr>
          <a:xfrm>
            <a:off x="729144" y="2765323"/>
            <a:ext cx="10733711" cy="1740310"/>
          </a:xfrm>
        </p:spPr>
      </p:pic>
    </p:spTree>
    <p:extLst>
      <p:ext uri="{BB962C8B-B14F-4D97-AF65-F5344CB8AC3E}">
        <p14:creationId xmlns:p14="http://schemas.microsoft.com/office/powerpoint/2010/main" val="388210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239D-46A1-A3F7-0970-834B76E07C55}"/>
              </a:ext>
            </a:extLst>
          </p:cNvPr>
          <p:cNvSpPr>
            <a:spLocks noGrp="1"/>
          </p:cNvSpPr>
          <p:nvPr>
            <p:ph type="title"/>
          </p:nvPr>
        </p:nvSpPr>
        <p:spPr/>
        <p:txBody>
          <a:bodyPr wrap="square">
            <a:normAutofit/>
          </a:bodyPr>
          <a:lstStyle/>
          <a:p>
            <a:r>
              <a:t>メムキューブ– 異種メモリのための統一抽象化</a:t>
            </a:r>
          </a:p>
        </p:txBody>
      </p:sp>
      <p:pic>
        <p:nvPicPr>
          <p:cNvPr id="5" name="Content Placeholder 4" descr="A diagram of a program&#10;&#10;AI-generated content may be incorrect.">
            <a:extLst>
              <a:ext uri="{FF2B5EF4-FFF2-40B4-BE49-F238E27FC236}">
                <a16:creationId xmlns:a16="http://schemas.microsoft.com/office/drawing/2014/main" id="{0063E6A6-4BE5-FCBA-83E1-DF20C24ED7D6}"/>
              </a:ext>
            </a:extLst>
          </p:cNvPr>
          <p:cNvPicPr>
            <a:picLocks noGrp="1" noChangeAspect="1"/>
          </p:cNvPicPr>
          <p:nvPr>
            <p:ph idx="1"/>
          </p:nvPr>
        </p:nvPicPr>
        <p:blipFill>
          <a:blip r:embed="rId3"/>
          <a:stretch>
            <a:fillRect/>
          </a:stretch>
        </p:blipFill>
        <p:spPr>
          <a:xfrm>
            <a:off x="838200" y="1572700"/>
            <a:ext cx="10155206" cy="5105656"/>
          </a:xfrm>
        </p:spPr>
      </p:pic>
    </p:spTree>
    <p:extLst>
      <p:ext uri="{BB962C8B-B14F-4D97-AF65-F5344CB8AC3E}">
        <p14:creationId xmlns:p14="http://schemas.microsoft.com/office/powerpoint/2010/main" val="230863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9F33A-6C27-5FCA-C0DB-75AA19984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680B8-6C92-D1EB-60A1-AAB712742C93}"/>
              </a:ext>
            </a:extLst>
          </p:cNvPr>
          <p:cNvSpPr>
            <a:spLocks noGrp="1"/>
          </p:cNvSpPr>
          <p:nvPr>
            <p:ph type="title"/>
          </p:nvPr>
        </p:nvSpPr>
        <p:spPr/>
        <p:txBody>
          <a:bodyPr wrap="square">
            <a:normAutofit/>
          </a:bodyPr>
          <a:lstStyle/>
          <a:p>
            <a:r>
              <a:t>メムキューブコンテンツ</a:t>
            </a:r>
          </a:p>
        </p:txBody>
      </p:sp>
      <p:pic>
        <p:nvPicPr>
          <p:cNvPr id="7" name="Content Placeholder 6" descr="A close-up of a document&#10;&#10;AI-generated content may be incorrect.">
            <a:extLst>
              <a:ext uri="{FF2B5EF4-FFF2-40B4-BE49-F238E27FC236}">
                <a16:creationId xmlns:a16="http://schemas.microsoft.com/office/drawing/2014/main" id="{5CF0A6CF-1D45-9589-0A77-D3FEE1AA79E4}"/>
              </a:ext>
            </a:extLst>
          </p:cNvPr>
          <p:cNvPicPr>
            <a:picLocks noGrp="1" noChangeAspect="1"/>
          </p:cNvPicPr>
          <p:nvPr>
            <p:ph idx="1"/>
          </p:nvPr>
        </p:nvPicPr>
        <p:blipFill>
          <a:blip r:embed="rId3"/>
          <a:stretch>
            <a:fillRect/>
          </a:stretch>
        </p:blipFill>
        <p:spPr>
          <a:xfrm>
            <a:off x="838200" y="1852053"/>
            <a:ext cx="10808694" cy="3737586"/>
          </a:xfrm>
        </p:spPr>
      </p:pic>
    </p:spTree>
    <p:extLst>
      <p:ext uri="{BB962C8B-B14F-4D97-AF65-F5344CB8AC3E}">
        <p14:creationId xmlns:p14="http://schemas.microsoft.com/office/powerpoint/2010/main" val="127860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C78E-0071-F111-39EC-D04704C07C04}"/>
              </a:ext>
            </a:extLst>
          </p:cNvPr>
          <p:cNvSpPr>
            <a:spLocks noGrp="1"/>
          </p:cNvSpPr>
          <p:nvPr>
            <p:ph type="title"/>
          </p:nvPr>
        </p:nvSpPr>
        <p:spPr/>
        <p:txBody>
          <a:bodyPr wrap="square">
            <a:normAutofit/>
          </a:bodyPr>
          <a:lstStyle/>
          <a:p>
            <a:r>
              <a:t>メムキューブコンテンツ</a:t>
            </a:r>
          </a:p>
        </p:txBody>
      </p:sp>
      <p:pic>
        <p:nvPicPr>
          <p:cNvPr id="9" name="Picture 8" descr="A close-up of a white background&#10;&#10;AI-generated content may be incorrect.">
            <a:extLst>
              <a:ext uri="{FF2B5EF4-FFF2-40B4-BE49-F238E27FC236}">
                <a16:creationId xmlns:a16="http://schemas.microsoft.com/office/drawing/2014/main" id="{7940BDC8-5090-1E15-CE33-99D5FB0FEB73}"/>
              </a:ext>
            </a:extLst>
          </p:cNvPr>
          <p:cNvPicPr>
            <a:picLocks noChangeAspect="1"/>
          </p:cNvPicPr>
          <p:nvPr/>
        </p:nvPicPr>
        <p:blipFill>
          <a:blip r:embed="rId3"/>
          <a:stretch>
            <a:fillRect/>
          </a:stretch>
        </p:blipFill>
        <p:spPr>
          <a:xfrm>
            <a:off x="838200" y="2007425"/>
            <a:ext cx="10989296" cy="1974639"/>
          </a:xfrm>
          <a:prstGeom prst="rect">
            <a:avLst/>
          </a:prstGeom>
        </p:spPr>
      </p:pic>
    </p:spTree>
    <p:extLst>
      <p:ext uri="{BB962C8B-B14F-4D97-AF65-F5344CB8AC3E}">
        <p14:creationId xmlns:p14="http://schemas.microsoft.com/office/powerpoint/2010/main" val="393014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9D65-92BD-B1C9-F92F-F4A49AEBF118}"/>
              </a:ext>
            </a:extLst>
          </p:cNvPr>
          <p:cNvSpPr>
            <a:spLocks noGrp="1"/>
          </p:cNvSpPr>
          <p:nvPr>
            <p:ph type="title"/>
          </p:nvPr>
        </p:nvSpPr>
        <p:spPr/>
        <p:txBody>
          <a:bodyPr wrap="square">
            <a:normAutofit/>
          </a:bodyPr>
          <a:lstStyle/>
          <a:p>
            <a:r>
              <a:rPr sz="3600"/>
              <a:t>メモリ層全体にわたるさまざまな処理コンポーネント</a:t>
            </a:r>
          </a:p>
        </p:txBody>
      </p:sp>
      <p:pic>
        <p:nvPicPr>
          <p:cNvPr id="5" name="Content Placeholder 4" descr="A table with text on it&#10;&#10;AI-generated content may be incorrect.">
            <a:extLst>
              <a:ext uri="{FF2B5EF4-FFF2-40B4-BE49-F238E27FC236}">
                <a16:creationId xmlns:a16="http://schemas.microsoft.com/office/drawing/2014/main" id="{510384C8-4511-1D6A-5D9B-ECF58C04AA04}"/>
              </a:ext>
            </a:extLst>
          </p:cNvPr>
          <p:cNvPicPr>
            <a:picLocks noGrp="1" noChangeAspect="1"/>
          </p:cNvPicPr>
          <p:nvPr>
            <p:ph idx="1"/>
          </p:nvPr>
        </p:nvPicPr>
        <p:blipFill>
          <a:blip r:embed="rId3"/>
          <a:stretch>
            <a:fillRect/>
          </a:stretch>
        </p:blipFill>
        <p:spPr>
          <a:xfrm>
            <a:off x="1460887" y="1330258"/>
            <a:ext cx="9270226" cy="5162617"/>
          </a:xfrm>
        </p:spPr>
      </p:pic>
    </p:spTree>
    <p:extLst>
      <p:ext uri="{BB962C8B-B14F-4D97-AF65-F5344CB8AC3E}">
        <p14:creationId xmlns:p14="http://schemas.microsoft.com/office/powerpoint/2010/main" val="172390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47F-CD28-D6D4-8F6D-BEF2BFD2B198}"/>
              </a:ext>
            </a:extLst>
          </p:cNvPr>
          <p:cNvSpPr>
            <a:spLocks noGrp="1"/>
          </p:cNvSpPr>
          <p:nvPr>
            <p:ph type="title"/>
          </p:nvPr>
        </p:nvSpPr>
        <p:spPr/>
        <p:txBody>
          <a:bodyPr wrap="square">
            <a:normAutofit/>
          </a:bodyPr>
          <a:lstStyle/>
          <a:p>
            <a:r>
              <a:rPr sz="3600"/>
              <a:t>3層アーキテクチャとメモリI/OパスメムOS</a:t>
            </a:r>
          </a:p>
        </p:txBody>
      </p:sp>
      <p:pic>
        <p:nvPicPr>
          <p:cNvPr id="5" name="Content Placeholder 4" descr="A diagram of a computer&#10;&#10;AI-generated content may be incorrect.">
            <a:extLst>
              <a:ext uri="{FF2B5EF4-FFF2-40B4-BE49-F238E27FC236}">
                <a16:creationId xmlns:a16="http://schemas.microsoft.com/office/drawing/2014/main" id="{B53771E0-6E60-C565-4681-105783F40340}"/>
              </a:ext>
            </a:extLst>
          </p:cNvPr>
          <p:cNvPicPr>
            <a:picLocks noGrp="1" noChangeAspect="1"/>
          </p:cNvPicPr>
          <p:nvPr>
            <p:ph idx="1"/>
          </p:nvPr>
        </p:nvPicPr>
        <p:blipFill>
          <a:blip r:embed="rId3"/>
          <a:stretch>
            <a:fillRect/>
          </a:stretch>
        </p:blipFill>
        <p:spPr>
          <a:xfrm>
            <a:off x="1719364" y="2388675"/>
            <a:ext cx="8753272" cy="4351338"/>
          </a:xfrm>
        </p:spPr>
      </p:pic>
      <p:sp>
        <p:nvSpPr>
          <p:cNvPr id="3" name="Content Placeholder 2">
            <a:extLst>
              <a:ext uri="{FF2B5EF4-FFF2-40B4-BE49-F238E27FC236}">
                <a16:creationId xmlns:a16="http://schemas.microsoft.com/office/drawing/2014/main" id="{5696270C-4AF7-A61F-F705-01AEB86E31A0}"/>
              </a:ext>
            </a:extLst>
          </p:cNvPr>
          <p:cNvSpPr txBox="1">
            <a:spLocks/>
          </p:cNvSpPr>
          <p:nvPr/>
        </p:nvSpPr>
        <p:spPr>
          <a:xfrm>
            <a:off x="838200" y="1690688"/>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異なるメモリ層には、メモリ操作のために利用できる操作が異なります。</a:t>
            </a:r>
          </a:p>
        </p:txBody>
      </p:sp>
    </p:spTree>
    <p:extLst>
      <p:ext uri="{BB962C8B-B14F-4D97-AF65-F5344CB8AC3E}">
        <p14:creationId xmlns:p14="http://schemas.microsoft.com/office/powerpoint/2010/main" val="40129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E0603C5C-7ADA-4785-7864-C8C08CEEB656}"/>
              </a:ext>
            </a:extLst>
          </p:cNvPr>
          <p:cNvPicPr>
            <a:picLocks noGrp="1" noChangeAspect="1"/>
          </p:cNvPicPr>
          <p:nvPr>
            <p:ph idx="1"/>
          </p:nvPr>
        </p:nvPicPr>
        <p:blipFill>
          <a:blip r:embed="rId3"/>
          <a:stretch>
            <a:fillRect/>
          </a:stretch>
        </p:blipFill>
        <p:spPr>
          <a:xfrm>
            <a:off x="1351788" y="365125"/>
            <a:ext cx="9488424" cy="6389297"/>
          </a:xfrm>
        </p:spPr>
      </p:pic>
      <p:sp>
        <p:nvSpPr>
          <p:cNvPr id="2" name="Title 1">
            <a:extLst>
              <a:ext uri="{FF2B5EF4-FFF2-40B4-BE49-F238E27FC236}">
                <a16:creationId xmlns:a16="http://schemas.microsoft.com/office/drawing/2014/main" id="{4292B1D4-D41D-D207-920E-3D5A62117920}"/>
              </a:ext>
            </a:extLst>
          </p:cNvPr>
          <p:cNvSpPr>
            <a:spLocks noGrp="1"/>
          </p:cNvSpPr>
          <p:nvPr>
            <p:ph type="title"/>
          </p:nvPr>
        </p:nvSpPr>
        <p:spPr/>
        <p:txBody>
          <a:bodyPr wrap="square">
            <a:normAutofit/>
          </a:bodyPr>
          <a:lstStyle/>
          <a:p>
            <a:r>
              <a:t>メモリーライフサイクル</a:t>
            </a:r>
          </a:p>
        </p:txBody>
      </p:sp>
    </p:spTree>
    <p:extLst>
      <p:ext uri="{BB962C8B-B14F-4D97-AF65-F5344CB8AC3E}">
        <p14:creationId xmlns:p14="http://schemas.microsoft.com/office/powerpoint/2010/main" val="261859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382D-1D82-CB35-BD3F-94F9A0216471}"/>
              </a:ext>
            </a:extLst>
          </p:cNvPr>
          <p:cNvSpPr>
            <a:spLocks noGrp="1"/>
          </p:cNvSpPr>
          <p:nvPr>
            <p:ph type="title"/>
          </p:nvPr>
        </p:nvSpPr>
        <p:spPr/>
        <p:txBody>
          <a:bodyPr wrap="square">
            <a:normAutofit/>
          </a:bodyPr>
          <a:lstStyle/>
          <a:p>
            <a:r>
              <a:t>将来の計画</a:t>
            </a:r>
          </a:p>
        </p:txBody>
      </p:sp>
      <p:sp>
        <p:nvSpPr>
          <p:cNvPr id="3" name="Content Placeholder 2">
            <a:extLst>
              <a:ext uri="{FF2B5EF4-FFF2-40B4-BE49-F238E27FC236}">
                <a16:creationId xmlns:a16="http://schemas.microsoft.com/office/drawing/2014/main" id="{9D11B5EC-0E23-3881-16E2-B7C54CA60EA4}"/>
              </a:ext>
            </a:extLst>
          </p:cNvPr>
          <p:cNvSpPr>
            <a:spLocks noGrp="1"/>
          </p:cNvSpPr>
          <p:nvPr>
            <p:ph idx="1"/>
          </p:nvPr>
        </p:nvSpPr>
        <p:spPr/>
        <p:txBody>
          <a:bodyPr wrap="square">
            <a:normAutofit fontScale="92500" lnSpcReduction="20000"/>
          </a:bodyPr>
          <a:lstStyle/>
          <a:p>
            <a:r>
              <a:rPr b="1"/>
              <a:t>クロスLLMメモリ共有</a:t>
            </a:r>
            <a:r>
              <a:t>: パラメトリックメモリおよびアクティベーションメモリを共有することで、異なる基盤モデル間での相互運用性とモジュールの再利用を可能にします。標準的なフォーマットとプロトコルが必要となるでしょう。</a:t>
            </a:r>
          </a:p>
          <a:p>
            <a:endParaRPr/>
          </a:p>
          <a:p>
            <a:r>
              <a:rPr b="1"/>
              <a:t>セルフエボルビングメムブロック</a:t>
            </a:r>
            <a:r>
              <a:t>: 使用状況のフィードバックに基づいて自己最適化、再構築、進化が可能なメモリユニットを開発し、手動による保守や監督の必要性を低減する。</a:t>
            </a:r>
          </a:p>
          <a:p>
            <a:endParaRPr/>
          </a:p>
          <a:p>
            <a:r>
              <a:rPr b="1"/>
              <a:t>スケーラブルメモリマーケットプレイス</a:t>
            </a:r>
            <a:r>
              <a:t>: 記憶交換のための分散型メカニズムを確立し、資産レベルの取引、協調的な更新、および分散的な進化を支援することで、持続可能なAIエコシステムの育成を促進します。</a:t>
            </a:r>
          </a:p>
          <a:p>
            <a:endParaRPr/>
          </a:p>
          <a:p>
            <a:endParaRPr/>
          </a:p>
        </p:txBody>
      </p:sp>
    </p:spTree>
    <p:extLst>
      <p:ext uri="{BB962C8B-B14F-4D97-AF65-F5344CB8AC3E}">
        <p14:creationId xmlns:p14="http://schemas.microsoft.com/office/powerpoint/2010/main" val="3884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BB3E-91FF-F945-289E-F103D805CF3E}"/>
              </a:ext>
            </a:extLst>
          </p:cNvPr>
          <p:cNvSpPr>
            <a:spLocks noGrp="1"/>
          </p:cNvSpPr>
          <p:nvPr>
            <p:ph type="title"/>
          </p:nvPr>
        </p:nvSpPr>
        <p:spPr>
          <a:xfrm>
            <a:off x="838200" y="211487"/>
            <a:ext cx="10515600" cy="1325563"/>
          </a:xfrm>
        </p:spPr>
        <p:txBody>
          <a:bodyPr wrap="square">
            <a:normAutofit/>
          </a:bodyPr>
          <a:lstStyle/>
          <a:p>
            <a:r>
              <a:t>LLMにおける従来型メモリ:検索拡張生成</a:t>
            </a:r>
          </a:p>
        </p:txBody>
      </p:sp>
      <p:sp>
        <p:nvSpPr>
          <p:cNvPr id="4" name="Rectangle 3">
            <a:extLst>
              <a:ext uri="{FF2B5EF4-FFF2-40B4-BE49-F238E27FC236}">
                <a16:creationId xmlns:a16="http://schemas.microsoft.com/office/drawing/2014/main" id="{9D2E4C5C-7754-5EB1-9C49-76C510222F47}"/>
              </a:ext>
            </a:extLst>
          </p:cNvPr>
          <p:cNvSpPr/>
          <p:nvPr/>
        </p:nvSpPr>
        <p:spPr>
          <a:xfrm>
            <a:off x="2717893" y="4060031"/>
            <a:ext cx="2066945" cy="173254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大規模言語モデル</a:t>
            </a:r>
          </a:p>
          <a:p>
            <a:pPr algn="ctr"/>
            <a:r>
              <a:t>（内部メモリ</a:t>
            </a:r>
          </a:p>
          <a:p>
            <a:pPr algn="ctr"/>
            <a:r>
              <a:t>パラメーターとして)</a:t>
            </a:r>
          </a:p>
        </p:txBody>
      </p:sp>
      <p:pic>
        <p:nvPicPr>
          <p:cNvPr id="6" name="Picture 5">
            <a:extLst>
              <a:ext uri="{FF2B5EF4-FFF2-40B4-BE49-F238E27FC236}">
                <a16:creationId xmlns:a16="http://schemas.microsoft.com/office/drawing/2014/main" id="{3DFF37F0-58F4-A7DE-A1DF-998006D173FC}"/>
              </a:ext>
            </a:extLst>
          </p:cNvPr>
          <p:cNvPicPr>
            <a:picLocks noChangeAspect="1"/>
          </p:cNvPicPr>
          <p:nvPr/>
        </p:nvPicPr>
        <p:blipFill>
          <a:blip r:embed="rId3"/>
          <a:stretch>
            <a:fillRect/>
          </a:stretch>
        </p:blipFill>
        <p:spPr>
          <a:xfrm>
            <a:off x="650948" y="3184609"/>
            <a:ext cx="2066945" cy="2959768"/>
          </a:xfrm>
          <a:prstGeom prst="rect">
            <a:avLst/>
          </a:prstGeom>
        </p:spPr>
      </p:pic>
      <p:sp>
        <p:nvSpPr>
          <p:cNvPr id="7" name="Rectangle 6">
            <a:extLst>
              <a:ext uri="{FF2B5EF4-FFF2-40B4-BE49-F238E27FC236}">
                <a16:creationId xmlns:a16="http://schemas.microsoft.com/office/drawing/2014/main" id="{C41E589C-2067-5645-5B18-D758C997F1C1}"/>
              </a:ext>
            </a:extLst>
          </p:cNvPr>
          <p:cNvSpPr/>
          <p:nvPr/>
        </p:nvSpPr>
        <p:spPr>
          <a:xfrm>
            <a:off x="6330542" y="2806429"/>
            <a:ext cx="2066945" cy="173254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エクスターナルデータベース</a:t>
            </a:r>
          </a:p>
          <a:p>
            <a:pPr algn="ctr"/>
            <a:r>
              <a:t>（拡張されたコンテキスト用）</a:t>
            </a:r>
          </a:p>
        </p:txBody>
      </p:sp>
      <p:pic>
        <p:nvPicPr>
          <p:cNvPr id="9" name="Picture 8" descr="A blue and black outline of a server&#10;&#10;AI-generated content may be incorrect.">
            <a:extLst>
              <a:ext uri="{FF2B5EF4-FFF2-40B4-BE49-F238E27FC236}">
                <a16:creationId xmlns:a16="http://schemas.microsoft.com/office/drawing/2014/main" id="{430D89E9-10A0-6554-8C75-775E958D5748}"/>
              </a:ext>
            </a:extLst>
          </p:cNvPr>
          <p:cNvPicPr>
            <a:picLocks noChangeAspect="1"/>
          </p:cNvPicPr>
          <p:nvPr/>
        </p:nvPicPr>
        <p:blipFill>
          <a:blip r:embed="rId4"/>
          <a:stretch>
            <a:fillRect/>
          </a:stretch>
        </p:blipFill>
        <p:spPr>
          <a:xfrm>
            <a:off x="8510543" y="2370190"/>
            <a:ext cx="2356435" cy="2356435"/>
          </a:xfrm>
          <a:prstGeom prst="rect">
            <a:avLst/>
          </a:prstGeom>
        </p:spPr>
      </p:pic>
      <p:cxnSp>
        <p:nvCxnSpPr>
          <p:cNvPr id="12" name="Straight Arrow Connector 11">
            <a:extLst>
              <a:ext uri="{FF2B5EF4-FFF2-40B4-BE49-F238E27FC236}">
                <a16:creationId xmlns:a16="http://schemas.microsoft.com/office/drawing/2014/main" id="{8BCFD1BB-19B3-9FEC-D525-D8EF8E89414A}"/>
              </a:ext>
            </a:extLst>
          </p:cNvPr>
          <p:cNvCxnSpPr>
            <a:stCxn id="7" idx="1"/>
            <a:endCxn id="4" idx="0"/>
          </p:cNvCxnSpPr>
          <p:nvPr/>
        </p:nvCxnSpPr>
        <p:spPr>
          <a:xfrm flipH="1">
            <a:off x="3751366" y="3672703"/>
            <a:ext cx="2579176" cy="3873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43EAC2-AAD5-5F13-E05B-233BB5D97C8B}"/>
              </a:ext>
            </a:extLst>
          </p:cNvPr>
          <p:cNvCxnSpPr>
            <a:cxnSpLocks/>
            <a:stCxn id="22" idx="2"/>
            <a:endCxn id="7" idx="0"/>
          </p:cNvCxnSpPr>
          <p:nvPr/>
        </p:nvCxnSpPr>
        <p:spPr>
          <a:xfrm>
            <a:off x="4279561" y="2145898"/>
            <a:ext cx="3084454" cy="66053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4D69B3-ECAF-CF5E-51E0-2F6DBA886F9A}"/>
              </a:ext>
            </a:extLst>
          </p:cNvPr>
          <p:cNvCxnSpPr>
            <a:cxnSpLocks/>
            <a:endCxn id="4" idx="0"/>
          </p:cNvCxnSpPr>
          <p:nvPr/>
        </p:nvCxnSpPr>
        <p:spPr>
          <a:xfrm flipH="1">
            <a:off x="3751366" y="2145898"/>
            <a:ext cx="399175" cy="191413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B6556A-6318-1063-FE5C-BCA846BEA144}"/>
              </a:ext>
            </a:extLst>
          </p:cNvPr>
          <p:cNvSpPr/>
          <p:nvPr/>
        </p:nvSpPr>
        <p:spPr>
          <a:xfrm>
            <a:off x="3246088" y="1631047"/>
            <a:ext cx="2066945" cy="514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r>
              <a:t>ユーザーの問い合わせ</a:t>
            </a:r>
          </a:p>
        </p:txBody>
      </p:sp>
      <p:sp>
        <p:nvSpPr>
          <p:cNvPr id="27" name="TextBox 26">
            <a:extLst>
              <a:ext uri="{FF2B5EF4-FFF2-40B4-BE49-F238E27FC236}">
                <a16:creationId xmlns:a16="http://schemas.microsoft.com/office/drawing/2014/main" id="{0209D28D-CC3D-1630-B435-67C7C5CBF603}"/>
              </a:ext>
            </a:extLst>
          </p:cNvPr>
          <p:cNvSpPr txBox="1"/>
          <p:nvPr/>
        </p:nvSpPr>
        <p:spPr>
          <a:xfrm rot="21043754">
            <a:off x="4556477" y="3442001"/>
            <a:ext cx="1368131" cy="369332"/>
          </a:xfrm>
          <a:prstGeom prst="rect">
            <a:avLst/>
          </a:prstGeom>
          <a:noFill/>
        </p:spPr>
        <p:txBody>
          <a:bodyPr wrap="square" rtlCol="0">
            <a:normAutofit fontScale="62500" lnSpcReduction="20000"/>
          </a:bodyPr>
          <a:lstStyle/>
          <a:p>
            <a:r>
              <a:t>トップkチャンク</a:t>
            </a:r>
          </a:p>
        </p:txBody>
      </p:sp>
      <p:sp>
        <p:nvSpPr>
          <p:cNvPr id="28" name="Rectangle 27">
            <a:extLst>
              <a:ext uri="{FF2B5EF4-FFF2-40B4-BE49-F238E27FC236}">
                <a16:creationId xmlns:a16="http://schemas.microsoft.com/office/drawing/2014/main" id="{1804ABD4-D13E-C424-DEE0-0970686F88EB}"/>
              </a:ext>
            </a:extLst>
          </p:cNvPr>
          <p:cNvSpPr/>
          <p:nvPr/>
        </p:nvSpPr>
        <p:spPr>
          <a:xfrm>
            <a:off x="662406" y="1634448"/>
            <a:ext cx="2066945" cy="514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r>
              <a:t>システムプロンプト</a:t>
            </a:r>
          </a:p>
        </p:txBody>
      </p:sp>
      <p:cxnSp>
        <p:nvCxnSpPr>
          <p:cNvPr id="29" name="Straight Arrow Connector 28">
            <a:extLst>
              <a:ext uri="{FF2B5EF4-FFF2-40B4-BE49-F238E27FC236}">
                <a16:creationId xmlns:a16="http://schemas.microsoft.com/office/drawing/2014/main" id="{D1671C92-9D91-9613-445A-D26343BEED74}"/>
              </a:ext>
            </a:extLst>
          </p:cNvPr>
          <p:cNvCxnSpPr>
            <a:cxnSpLocks/>
            <a:stCxn id="28" idx="2"/>
            <a:endCxn id="4" idx="0"/>
          </p:cNvCxnSpPr>
          <p:nvPr/>
        </p:nvCxnSpPr>
        <p:spPr>
          <a:xfrm>
            <a:off x="1695879" y="2149299"/>
            <a:ext cx="2055487" cy="191073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494D03-FBE9-420F-A694-42E882D3D71A}"/>
              </a:ext>
            </a:extLst>
          </p:cNvPr>
          <p:cNvCxnSpPr>
            <a:cxnSpLocks/>
            <a:stCxn id="4" idx="2"/>
          </p:cNvCxnSpPr>
          <p:nvPr/>
        </p:nvCxnSpPr>
        <p:spPr>
          <a:xfrm flipH="1">
            <a:off x="3751365" y="5792579"/>
            <a:ext cx="1" cy="3793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3DF5506-630F-862C-35B0-A967A06C42D5}"/>
              </a:ext>
            </a:extLst>
          </p:cNvPr>
          <p:cNvSpPr txBox="1"/>
          <p:nvPr/>
        </p:nvSpPr>
        <p:spPr>
          <a:xfrm>
            <a:off x="2843039" y="6175721"/>
            <a:ext cx="1816651" cy="369332"/>
          </a:xfrm>
          <a:prstGeom prst="rect">
            <a:avLst/>
          </a:prstGeom>
          <a:noFill/>
        </p:spPr>
        <p:txBody>
          <a:bodyPr wrap="square" rtlCol="0">
            <a:normAutofit fontScale="85000" lnSpcReduction="10000"/>
          </a:bodyPr>
          <a:lstStyle/>
          <a:p>
            <a:r>
              <a:t>ユーザーへの応答</a:t>
            </a:r>
          </a:p>
        </p:txBody>
      </p:sp>
      <p:sp>
        <p:nvSpPr>
          <p:cNvPr id="36" name="Content Placeholder 2">
            <a:extLst>
              <a:ext uri="{FF2B5EF4-FFF2-40B4-BE49-F238E27FC236}">
                <a16:creationId xmlns:a16="http://schemas.microsoft.com/office/drawing/2014/main" id="{9398A0AF-9D63-8FDE-DE5F-0B9222B4B245}"/>
              </a:ext>
            </a:extLst>
          </p:cNvPr>
          <p:cNvSpPr txBox="1">
            <a:spLocks/>
          </p:cNvSpPr>
          <p:nvPr/>
        </p:nvSpPr>
        <p:spPr>
          <a:xfrm>
            <a:off x="6528969" y="4914274"/>
            <a:ext cx="5440287" cy="1325563"/>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2000" dirty="0"/>
              <a:t>事前学習のメモリはLLMモデルのパラメータに含まれています</a:t>
            </a:r>
          </a:p>
          <a:p>
            <a:endParaRPr sz="2000" dirty="0"/>
          </a:p>
          <a:p>
            <a:r>
              <a:rPr sz="2000" dirty="0"/>
              <a:t>データベースには推論時のメモリが含まれています</a:t>
            </a:r>
          </a:p>
        </p:txBody>
      </p:sp>
    </p:spTree>
    <p:extLst>
      <p:ext uri="{BB962C8B-B14F-4D97-AF65-F5344CB8AC3E}">
        <p14:creationId xmlns:p14="http://schemas.microsoft.com/office/powerpoint/2010/main" val="415450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000-9A1B-2664-68CF-6FE9D7D4A25C}"/>
              </a:ext>
            </a:extLst>
          </p:cNvPr>
          <p:cNvSpPr>
            <a:spLocks noGrp="1"/>
          </p:cNvSpPr>
          <p:nvPr>
            <p:ph type="title"/>
          </p:nvPr>
        </p:nvSpPr>
        <p:spPr/>
        <p:txBody>
          <a:bodyPr wrap="square">
            <a:normAutofit/>
          </a:bodyPr>
          <a:lstStyle/>
          <a:p>
            <a:r>
              <a:t>私の考え：記憶の呪い</a:t>
            </a:r>
          </a:p>
        </p:txBody>
      </p:sp>
      <p:sp>
        <p:nvSpPr>
          <p:cNvPr id="3" name="Content Placeholder 2">
            <a:extLst>
              <a:ext uri="{FF2B5EF4-FFF2-40B4-BE49-F238E27FC236}">
                <a16:creationId xmlns:a16="http://schemas.microsoft.com/office/drawing/2014/main" id="{C53572F0-227A-7AA7-F0B9-C7E3329B5882}"/>
              </a:ext>
            </a:extLst>
          </p:cNvPr>
          <p:cNvSpPr>
            <a:spLocks noGrp="1"/>
          </p:cNvSpPr>
          <p:nvPr>
            <p:ph idx="1"/>
          </p:nvPr>
        </p:nvSpPr>
        <p:spPr/>
        <p:txBody>
          <a:bodyPr wrap="square">
            <a:normAutofit/>
          </a:bodyPr>
          <a:lstStyle/>
          <a:p>
            <a:r>
              <a:t>以前の記憶を使用すると、エージェントが過去の行動を繰り返し選択し続ける可能性があり、環境が変化している場合には理想的でないことがあります。</a:t>
            </a:r>
          </a:p>
          <a:p>
            <a:endParaRPr/>
          </a:p>
          <a:p>
            <a:r>
              <a:t>将来のシミュレーションや他者の専門知識を活用することで、ネガティブなサイクルから抜け出す方法があるはずです。</a:t>
            </a:r>
          </a:p>
          <a:p>
            <a:endParaRPr/>
          </a:p>
          <a:p>
            <a:r>
              <a:t>意思決定をする際に記憶だけに盲目的に頼るのは理想的ではないかもしれません</a:t>
            </a:r>
          </a:p>
        </p:txBody>
      </p:sp>
    </p:spTree>
    <p:extLst>
      <p:ext uri="{BB962C8B-B14F-4D97-AF65-F5344CB8AC3E}">
        <p14:creationId xmlns:p14="http://schemas.microsoft.com/office/powerpoint/2010/main" val="44048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3EE-C724-6A54-3CC8-3E610B78F172}"/>
              </a:ext>
            </a:extLst>
          </p:cNvPr>
          <p:cNvSpPr>
            <a:spLocks noGrp="1"/>
          </p:cNvSpPr>
          <p:nvPr>
            <p:ph type="title"/>
          </p:nvPr>
        </p:nvSpPr>
        <p:spPr/>
        <p:txBody>
          <a:bodyPr wrap="square">
            <a:normAutofit/>
          </a:bodyPr>
          <a:lstStyle/>
          <a:p>
            <a:r>
              <a:t>考えるべき質問</a:t>
            </a:r>
          </a:p>
        </p:txBody>
      </p:sp>
      <p:sp>
        <p:nvSpPr>
          <p:cNvPr id="3" name="Content Placeholder 2">
            <a:extLst>
              <a:ext uri="{FF2B5EF4-FFF2-40B4-BE49-F238E27FC236}">
                <a16:creationId xmlns:a16="http://schemas.microsoft.com/office/drawing/2014/main" id="{C5090D19-5F9A-2A7C-C942-95F9D1C15D64}"/>
              </a:ext>
            </a:extLst>
          </p:cNvPr>
          <p:cNvSpPr>
            <a:spLocks noGrp="1"/>
          </p:cNvSpPr>
          <p:nvPr>
            <p:ph idx="1"/>
          </p:nvPr>
        </p:nvSpPr>
        <p:spPr/>
        <p:txBody>
          <a:bodyPr wrap="square">
            <a:normAutofit fontScale="85000" lnSpcReduction="20000"/>
          </a:bodyPr>
          <a:lstStyle/>
          <a:p>
            <a:r>
              <a:t>私たちは同じことができますかメムOSエージェントに与えられたメモリーツールを使って、重要な記憶を選択的に忘却・圧縮・保存することを提案していますか？</a:t>
            </a:r>
          </a:p>
          <a:p>
            <a:endParaRPr/>
          </a:p>
          <a:p>
            <a:r>
              <a:t>メモリのための統一的なOSフレームワークは、ほとんどの基本的なユースケースにとって肥大化しすぎる可能性がありますか？タスク特化型のメモリの方がより良く、効率的でしょうか？</a:t>
            </a:r>
          </a:p>
          <a:p>
            <a:endParaRPr/>
          </a:p>
          <a:p>
            <a:r>
              <a:t>どのように実装できますかメムOSあらゆるLLM、クローズドソースのLLMも含めて？</a:t>
            </a:r>
          </a:p>
          <a:p>
            <a:endParaRPr/>
          </a:p>
          <a:p>
            <a:r>
              <a:t>異なる事前学習パラメータを持つエージェントやモデル間で、どのようにメモリを共有できますか？</a:t>
            </a:r>
          </a:p>
        </p:txBody>
      </p:sp>
    </p:spTree>
    <p:extLst>
      <p:ext uri="{BB962C8B-B14F-4D97-AF65-F5344CB8AC3E}">
        <p14:creationId xmlns:p14="http://schemas.microsoft.com/office/powerpoint/2010/main" val="394138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42BF-7524-9ECE-7851-2EE0E484F0C4}"/>
              </a:ext>
            </a:extLst>
          </p:cNvPr>
          <p:cNvSpPr>
            <a:spLocks noGrp="1"/>
          </p:cNvSpPr>
          <p:nvPr>
            <p:ph type="title"/>
          </p:nvPr>
        </p:nvSpPr>
        <p:spPr/>
        <p:txBody>
          <a:bodyPr wrap="square">
            <a:normAutofit/>
          </a:bodyPr>
          <a:lstStyle/>
          <a:p>
            <a:r>
              <a:t>テストテーブル</a:t>
            </a:r>
          </a:p>
        </p:txBody>
      </p:sp>
      <p:graphicFrame>
        <p:nvGraphicFramePr>
          <p:cNvPr id="4" name="Content Placeholder 3">
            <a:extLst>
              <a:ext uri="{FF2B5EF4-FFF2-40B4-BE49-F238E27FC236}">
                <a16:creationId xmlns:a16="http://schemas.microsoft.com/office/drawing/2014/main" id="{ABF1D160-7DE6-C9D8-857A-058DC10B4316}"/>
              </a:ext>
            </a:extLst>
          </p:cNvPr>
          <p:cNvGraphicFramePr>
            <a:graphicFrameLocks noGrp="1"/>
          </p:cNvGraphicFramePr>
          <p:nvPr>
            <p:ph idx="1"/>
            <p:extLst>
              <p:ext uri="{D42A27DB-BD31-4B8C-83A1-F6EECF244321}">
                <p14:modId xmlns:p14="http://schemas.microsoft.com/office/powerpoint/2010/main" val="1100988722"/>
              </p:ext>
            </p:extLst>
          </p:nvPr>
        </p:nvGraphicFramePr>
        <p:xfrm>
          <a:off x="838200" y="1825625"/>
          <a:ext cx="10515600" cy="39538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0848751"/>
                    </a:ext>
                  </a:extLst>
                </a:gridCol>
                <a:gridCol w="5257800">
                  <a:extLst>
                    <a:ext uri="{9D8B030D-6E8A-4147-A177-3AD203B41FA5}">
                      <a16:colId xmlns:a16="http://schemas.microsoft.com/office/drawing/2014/main" val="460395373"/>
                    </a:ext>
                  </a:extLst>
                </a:gridCol>
              </a:tblGrid>
              <a:tr h="1976926">
                <a:tc>
                  <a:txBody>
                    <a:bodyPr/>
                    <a:lstStyle/>
                    <a:p>
                      <a:r>
                        <a:t>例の内容</a:t>
                      </a:r>
                    </a:p>
                  </a:txBody>
                  <a:tcPr/>
                </a:tc>
                <a:tc>
                  <a:txBody>
                    <a:bodyPr/>
                    <a:lstStyle/>
                    <a:p>
                      <a:r>
                        <a:t>例の値</a:t>
                      </a:r>
                    </a:p>
                  </a:txBody>
                  <a:tcPr/>
                </a:tc>
                <a:extLst>
                  <a:ext uri="{0D108BD9-81ED-4DB2-BD59-A6C34878D82A}">
                    <a16:rowId xmlns:a16="http://schemas.microsoft.com/office/drawing/2014/main" val="4177875318"/>
                  </a:ext>
                </a:extLst>
              </a:tr>
              <a:tr h="1976926">
                <a:tc>
                  <a:txBody>
                    <a:bodyPr/>
                    <a:lstStyle/>
                    <a:p>
                      <a:r>
                        <a:t>良い一日を</a:t>
                      </a:r>
                    </a:p>
                  </a:txBody>
                  <a:tcPr/>
                </a:tc>
                <a:tc>
                  <a:txBody>
                    <a:bodyPr/>
                    <a:lstStyle/>
                    <a:p>
                      <a:r>
                        <a:t>おやすみなさい</a:t>
                      </a:r>
                    </a:p>
                  </a:txBody>
                  <a:tcPr/>
                </a:tc>
                <a:extLst>
                  <a:ext uri="{0D108BD9-81ED-4DB2-BD59-A6C34878D82A}">
                    <a16:rowId xmlns:a16="http://schemas.microsoft.com/office/drawing/2014/main" val="580378552"/>
                  </a:ext>
                </a:extLst>
              </a:tr>
            </a:tbl>
          </a:graphicData>
        </a:graphic>
      </p:graphicFrame>
    </p:spTree>
    <p:extLst>
      <p:ext uri="{BB962C8B-B14F-4D97-AF65-F5344CB8AC3E}">
        <p14:creationId xmlns:p14="http://schemas.microsoft.com/office/powerpoint/2010/main" val="908372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47D2-94EE-C9B3-A690-F6A5493E4876}"/>
              </a:ext>
            </a:extLst>
          </p:cNvPr>
          <p:cNvSpPr>
            <a:spLocks noGrp="1"/>
          </p:cNvSpPr>
          <p:nvPr>
            <p:ph type="title"/>
          </p:nvPr>
        </p:nvSpPr>
        <p:spPr/>
        <p:txBody>
          <a:bodyPr wrap="square">
            <a:normAutofit/>
          </a:bodyPr>
          <a:lstStyle/>
          <a:p>
            <a:r>
              <a:t>ユニバーサルフィルターとの適合方法</a:t>
            </a:r>
          </a:p>
        </p:txBody>
      </p:sp>
      <p:sp>
        <p:nvSpPr>
          <p:cNvPr id="3" name="Text Placeholder 2">
            <a:extLst>
              <a:ext uri="{FF2B5EF4-FFF2-40B4-BE49-F238E27FC236}">
                <a16:creationId xmlns:a16="http://schemas.microsoft.com/office/drawing/2014/main" id="{AAC973B4-1404-A601-8CEC-6C799B38D2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323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537B-2F31-46C4-E223-6627CA6E250B}"/>
              </a:ext>
            </a:extLst>
          </p:cNvPr>
          <p:cNvSpPr>
            <a:spLocks noGrp="1"/>
          </p:cNvSpPr>
          <p:nvPr>
            <p:ph type="title"/>
          </p:nvPr>
        </p:nvSpPr>
        <p:spPr/>
        <p:txBody>
          <a:bodyPr wrap="square">
            <a:normAutofit/>
          </a:bodyPr>
          <a:lstStyle/>
          <a:p>
            <a:r>
              <a:t>クエリとフィルターによる知識の向上</a:t>
            </a:r>
          </a:p>
        </p:txBody>
      </p:sp>
      <p:sp>
        <p:nvSpPr>
          <p:cNvPr id="4" name="Oval 3">
            <a:extLst>
              <a:ext uri="{FF2B5EF4-FFF2-40B4-BE49-F238E27FC236}">
                <a16:creationId xmlns:a16="http://schemas.microsoft.com/office/drawing/2014/main" id="{6E88E7DD-BF0C-A6F6-3064-7F328B423A7C}"/>
              </a:ext>
            </a:extLst>
          </p:cNvPr>
          <p:cNvSpPr/>
          <p:nvPr/>
        </p:nvSpPr>
        <p:spPr>
          <a:xfrm>
            <a:off x="1470991" y="1802296"/>
            <a:ext cx="3710609" cy="40021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sz="3200"/>
              <a:t>経験したイベント</a:t>
            </a:r>
          </a:p>
          <a:p>
            <a:pPr algn="ctr"/>
            <a:endParaRPr sz="3200"/>
          </a:p>
          <a:p>
            <a:pPr algn="ctr"/>
            <a:r>
              <a:rPr sz="3200"/>
              <a:t>（個人を通じて</a:t>
            </a:r>
          </a:p>
          <a:p>
            <a:pPr algn="ctr"/>
            <a:r>
              <a:rPr sz="3200"/>
              <a:t>フィルター)</a:t>
            </a:r>
          </a:p>
        </p:txBody>
      </p:sp>
      <p:sp>
        <p:nvSpPr>
          <p:cNvPr id="5" name="Oval 4">
            <a:extLst>
              <a:ext uri="{FF2B5EF4-FFF2-40B4-BE49-F238E27FC236}">
                <a16:creationId xmlns:a16="http://schemas.microsoft.com/office/drawing/2014/main" id="{94CFB78C-CB2D-5895-B912-E325260C663D}"/>
              </a:ext>
            </a:extLst>
          </p:cNvPr>
          <p:cNvSpPr/>
          <p:nvPr/>
        </p:nvSpPr>
        <p:spPr>
          <a:xfrm>
            <a:off x="7268817" y="1802296"/>
            <a:ext cx="3710609" cy="390939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rPr sz="3600"/>
              <a:t>知識 / 記憶</a:t>
            </a:r>
          </a:p>
        </p:txBody>
      </p:sp>
      <p:cxnSp>
        <p:nvCxnSpPr>
          <p:cNvPr id="7" name="Straight Arrow Connector 6">
            <a:extLst>
              <a:ext uri="{FF2B5EF4-FFF2-40B4-BE49-F238E27FC236}">
                <a16:creationId xmlns:a16="http://schemas.microsoft.com/office/drawing/2014/main" id="{38C08C87-AD7A-C01A-F01D-DCF93F85750B}"/>
              </a:ext>
            </a:extLst>
          </p:cNvPr>
          <p:cNvCxnSpPr>
            <a:cxnSpLocks/>
            <a:endCxn id="5" idx="2"/>
          </p:cNvCxnSpPr>
          <p:nvPr/>
        </p:nvCxnSpPr>
        <p:spPr>
          <a:xfrm>
            <a:off x="5214730" y="3750365"/>
            <a:ext cx="2054087" cy="66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CD6296-F43D-6D44-43A9-A02858E10B20}"/>
              </a:ext>
            </a:extLst>
          </p:cNvPr>
          <p:cNvSpPr txBox="1"/>
          <p:nvPr/>
        </p:nvSpPr>
        <p:spPr>
          <a:xfrm>
            <a:off x="5437698" y="3104034"/>
            <a:ext cx="1641283" cy="646331"/>
          </a:xfrm>
          <a:prstGeom prst="rect">
            <a:avLst/>
          </a:prstGeom>
          <a:noFill/>
        </p:spPr>
        <p:txBody>
          <a:bodyPr wrap="square" rtlCol="0">
            <a:normAutofit fontScale="85000" lnSpcReduction="10000"/>
          </a:bodyPr>
          <a:lstStyle/>
          <a:p>
            <a:pPr algn="ctr"/>
            <a:r>
              <a:t>リフレクション</a:t>
            </a:r>
          </a:p>
          <a:p>
            <a:pPr algn="ctr"/>
            <a:r>
              <a:t>+ 統合</a:t>
            </a:r>
          </a:p>
        </p:txBody>
      </p:sp>
      <p:cxnSp>
        <p:nvCxnSpPr>
          <p:cNvPr id="11" name="Straight Arrow Connector 10">
            <a:extLst>
              <a:ext uri="{FF2B5EF4-FFF2-40B4-BE49-F238E27FC236}">
                <a16:creationId xmlns:a16="http://schemas.microsoft.com/office/drawing/2014/main" id="{2697E0DF-94A9-5F97-27A3-13B5433DC11A}"/>
              </a:ext>
            </a:extLst>
          </p:cNvPr>
          <p:cNvCxnSpPr>
            <a:cxnSpLocks/>
          </p:cNvCxnSpPr>
          <p:nvPr/>
        </p:nvCxnSpPr>
        <p:spPr>
          <a:xfrm flipH="1">
            <a:off x="5181600" y="4041913"/>
            <a:ext cx="20872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1FA6CB-E77D-8FA7-ADED-EFA444680924}"/>
              </a:ext>
            </a:extLst>
          </p:cNvPr>
          <p:cNvSpPr txBox="1"/>
          <p:nvPr/>
        </p:nvSpPr>
        <p:spPr>
          <a:xfrm>
            <a:off x="5486848" y="4077636"/>
            <a:ext cx="1694631" cy="369332"/>
          </a:xfrm>
          <a:prstGeom prst="rect">
            <a:avLst/>
          </a:prstGeom>
          <a:noFill/>
        </p:spPr>
        <p:txBody>
          <a:bodyPr wrap="square" rtlCol="0">
            <a:normAutofit fontScale="92500"/>
          </a:bodyPr>
          <a:lstStyle/>
          <a:p>
            <a:pPr algn="ctr"/>
            <a:r>
              <a:t>拡張フィルター</a:t>
            </a:r>
          </a:p>
        </p:txBody>
      </p:sp>
      <p:sp>
        <p:nvSpPr>
          <p:cNvPr id="6" name="TextBox 5">
            <a:extLst>
              <a:ext uri="{FF2B5EF4-FFF2-40B4-BE49-F238E27FC236}">
                <a16:creationId xmlns:a16="http://schemas.microsoft.com/office/drawing/2014/main" id="{C44C5388-9A04-D0B8-B394-62C016DB9482}"/>
              </a:ext>
            </a:extLst>
          </p:cNvPr>
          <p:cNvSpPr txBox="1"/>
          <p:nvPr/>
        </p:nvSpPr>
        <p:spPr>
          <a:xfrm>
            <a:off x="7078981" y="6281531"/>
            <a:ext cx="6100010" cy="369332"/>
          </a:xfrm>
          <a:prstGeom prst="rect">
            <a:avLst/>
          </a:prstGeom>
          <a:noFill/>
        </p:spPr>
        <p:txBody>
          <a:bodyPr wrap="square">
            <a:normAutofit/>
          </a:bodyPr>
          <a:lstStyle/>
          <a:p>
            <a:r>
              <a:t>https://www.youtube.com/watch?v=dW3Ic6QbkjA</a:t>
            </a:r>
          </a:p>
        </p:txBody>
      </p:sp>
    </p:spTree>
    <p:extLst>
      <p:ext uri="{BB962C8B-B14F-4D97-AF65-F5344CB8AC3E}">
        <p14:creationId xmlns:p14="http://schemas.microsoft.com/office/powerpoint/2010/main" val="52636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82A3-DCF8-1A66-CBD1-8BB05071DFC7}"/>
              </a:ext>
            </a:extLst>
          </p:cNvPr>
          <p:cNvSpPr>
            <a:spLocks noGrp="1"/>
          </p:cNvSpPr>
          <p:nvPr>
            <p:ph type="title"/>
          </p:nvPr>
        </p:nvSpPr>
        <p:spPr/>
        <p:txBody>
          <a:bodyPr wrap="square">
            <a:normAutofit/>
          </a:bodyPr>
          <a:lstStyle/>
          <a:p>
            <a:r>
              <a:t>ユニバーサルフィルター</a:t>
            </a:r>
          </a:p>
        </p:txBody>
      </p:sp>
      <p:sp>
        <p:nvSpPr>
          <p:cNvPr id="3" name="Content Placeholder 2">
            <a:extLst>
              <a:ext uri="{FF2B5EF4-FFF2-40B4-BE49-F238E27FC236}">
                <a16:creationId xmlns:a16="http://schemas.microsoft.com/office/drawing/2014/main" id="{4872F56C-4583-6C37-9781-E446546FFD29}"/>
              </a:ext>
            </a:extLst>
          </p:cNvPr>
          <p:cNvSpPr>
            <a:spLocks noGrp="1"/>
          </p:cNvSpPr>
          <p:nvPr>
            <p:ph idx="1"/>
          </p:nvPr>
        </p:nvSpPr>
        <p:spPr/>
        <p:txBody>
          <a:bodyPr wrap="square">
            <a:normAutofit/>
          </a:bodyPr>
          <a:lstStyle/>
          <a:p>
            <a:r>
              <a:t>メムOSクエリが送信され、回答が返されるデータベースである場合があります</a:t>
            </a:r>
          </a:p>
          <a:p>
            <a:endParaRPr/>
          </a:p>
          <a:p>
            <a:r>
              <a:t>Universal Filterの反映／統合部分は内部に保存できますメムOSアーキテクチャ</a:t>
            </a:r>
          </a:p>
        </p:txBody>
      </p:sp>
    </p:spTree>
    <p:extLst>
      <p:ext uri="{BB962C8B-B14F-4D97-AF65-F5344CB8AC3E}">
        <p14:creationId xmlns:p14="http://schemas.microsoft.com/office/powerpoint/2010/main" val="3516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D96D-4B18-974D-901E-01B759632063}"/>
              </a:ext>
            </a:extLst>
          </p:cNvPr>
          <p:cNvSpPr>
            <a:spLocks noGrp="1"/>
          </p:cNvSpPr>
          <p:nvPr>
            <p:ph type="title"/>
          </p:nvPr>
        </p:nvSpPr>
        <p:spPr/>
        <p:txBody>
          <a:bodyPr wrap="square">
            <a:normAutofit/>
          </a:bodyPr>
          <a:lstStyle/>
          <a:p>
            <a:r>
              <a:t>LLM知識構造</a:t>
            </a:r>
          </a:p>
        </p:txBody>
      </p:sp>
      <p:pic>
        <p:nvPicPr>
          <p:cNvPr id="5" name="Content Placeholder 4" descr="A diagram of a diagram&#10;&#10;AI-generated content may be incorrect.">
            <a:extLst>
              <a:ext uri="{FF2B5EF4-FFF2-40B4-BE49-F238E27FC236}">
                <a16:creationId xmlns:a16="http://schemas.microsoft.com/office/drawing/2014/main" id="{CBC1076F-F2FB-AF27-B888-44B946F9EF89}"/>
              </a:ext>
            </a:extLst>
          </p:cNvPr>
          <p:cNvPicPr>
            <a:picLocks noGrp="1" noChangeAspect="1"/>
          </p:cNvPicPr>
          <p:nvPr>
            <p:ph idx="1"/>
          </p:nvPr>
        </p:nvPicPr>
        <p:blipFill>
          <a:blip r:embed="rId3"/>
          <a:stretch>
            <a:fillRect/>
          </a:stretch>
        </p:blipFill>
        <p:spPr>
          <a:xfrm>
            <a:off x="518623" y="1663698"/>
            <a:ext cx="6010347" cy="4704688"/>
          </a:xfrm>
        </p:spPr>
      </p:pic>
      <p:sp>
        <p:nvSpPr>
          <p:cNvPr id="7" name="TextBox 6">
            <a:extLst>
              <a:ext uri="{FF2B5EF4-FFF2-40B4-BE49-F238E27FC236}">
                <a16:creationId xmlns:a16="http://schemas.microsoft.com/office/drawing/2014/main" id="{D81C3E75-1D3B-D2F6-EE82-5122EFEC22ED}"/>
              </a:ext>
            </a:extLst>
          </p:cNvPr>
          <p:cNvSpPr txBox="1"/>
          <p:nvPr/>
        </p:nvSpPr>
        <p:spPr>
          <a:xfrm>
            <a:off x="4995981" y="6311900"/>
            <a:ext cx="6869883" cy="369332"/>
          </a:xfrm>
          <a:prstGeom prst="rect">
            <a:avLst/>
          </a:prstGeom>
          <a:noFill/>
        </p:spPr>
        <p:txBody>
          <a:bodyPr wrap="square">
            <a:normAutofit fontScale="92500"/>
          </a:bodyPr>
          <a:lstStyle/>
          <a:p>
            <a:r>
              <a:t>メモリ3: 明示的メモリを用いた言語モデリング。Yang ら、2024年。</a:t>
            </a:r>
          </a:p>
        </p:txBody>
      </p:sp>
      <p:sp>
        <p:nvSpPr>
          <p:cNvPr id="8" name="Content Placeholder 2">
            <a:extLst>
              <a:ext uri="{FF2B5EF4-FFF2-40B4-BE49-F238E27FC236}">
                <a16:creationId xmlns:a16="http://schemas.microsoft.com/office/drawing/2014/main" id="{EB760364-1C67-0F6E-9DBA-F7904E99AAE3}"/>
              </a:ext>
            </a:extLst>
          </p:cNvPr>
          <p:cNvSpPr txBox="1">
            <a:spLocks/>
          </p:cNvSpPr>
          <p:nvPr/>
        </p:nvSpPr>
        <p:spPr>
          <a:xfrm>
            <a:off x="6528970" y="1825625"/>
            <a:ext cx="482483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ほとんどの記憶はすでにLLMのパラメータに「ハードコーディング」されています。</a:t>
            </a:r>
          </a:p>
          <a:p>
            <a:endParaRPr/>
          </a:p>
          <a:p>
            <a:r>
              <a:t>外部記憶情報の学習がほとんど、または全くない</a:t>
            </a:r>
          </a:p>
        </p:txBody>
      </p:sp>
      <p:sp>
        <p:nvSpPr>
          <p:cNvPr id="3" name="Rectangle 2">
            <a:extLst>
              <a:ext uri="{FF2B5EF4-FFF2-40B4-BE49-F238E27FC236}">
                <a16:creationId xmlns:a16="http://schemas.microsoft.com/office/drawing/2014/main" id="{38D2D241-3189-661A-A9BD-FE3F33738B82}"/>
              </a:ext>
            </a:extLst>
          </p:cNvPr>
          <p:cNvSpPr/>
          <p:nvPr/>
        </p:nvSpPr>
        <p:spPr>
          <a:xfrm>
            <a:off x="3265279" y="5380140"/>
            <a:ext cx="2604579"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注: 明示的メモリはアクティベーションメモリですメムOS</a:t>
            </a:r>
          </a:p>
        </p:txBody>
      </p:sp>
    </p:spTree>
    <p:extLst>
      <p:ext uri="{BB962C8B-B14F-4D97-AF65-F5344CB8AC3E}">
        <p14:creationId xmlns:p14="http://schemas.microsoft.com/office/powerpoint/2010/main" val="43402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43F4-77BD-A4BE-6233-E91B47763896}"/>
              </a:ext>
            </a:extLst>
          </p:cNvPr>
          <p:cNvSpPr>
            <a:spLocks noGrp="1"/>
          </p:cNvSpPr>
          <p:nvPr>
            <p:ph type="title"/>
          </p:nvPr>
        </p:nvSpPr>
        <p:spPr/>
        <p:txBody>
          <a:bodyPr wrap="square">
            <a:normAutofit/>
          </a:bodyPr>
          <a:lstStyle/>
          <a:p>
            <a:r>
              <a:t>エクスプリシットメモリーと人間の学習方法</a:t>
            </a:r>
          </a:p>
        </p:txBody>
      </p:sp>
      <p:sp>
        <p:nvSpPr>
          <p:cNvPr id="3" name="Content Placeholder 2">
            <a:extLst>
              <a:ext uri="{FF2B5EF4-FFF2-40B4-BE49-F238E27FC236}">
                <a16:creationId xmlns:a16="http://schemas.microsoft.com/office/drawing/2014/main" id="{B8C57CF4-5881-1809-14E4-21432E918AF5}"/>
              </a:ext>
            </a:extLst>
          </p:cNvPr>
          <p:cNvSpPr>
            <a:spLocks noGrp="1"/>
          </p:cNvSpPr>
          <p:nvPr>
            <p:ph idx="1"/>
          </p:nvPr>
        </p:nvSpPr>
        <p:spPr>
          <a:xfrm>
            <a:off x="838200" y="1825625"/>
            <a:ext cx="10725443" cy="4351338"/>
          </a:xfrm>
        </p:spPr>
        <p:txBody>
          <a:bodyPr wrap="square">
            <a:normAutofit/>
          </a:bodyPr>
          <a:lstStyle/>
          <a:p>
            <a:r>
              <a:t>明示的記憶が障害された患者、例えば内側側頭葉の損傷による患者に対するプレーンなLLM。これらの患者は意味的知識（通常は明示的記憶として保存される）をほとんど学習できませんが、反復的なプライミングによって感覚運動スキルを習得することは可能です（これは暗黙的記憶として保存されます）。</a:t>
            </a:r>
          </a:p>
          <a:p>
            <a:endParaRPr/>
          </a:p>
          <a:p>
            <a:r>
              <a:t>したがって、そのために～によってであると仮定することができる。</a:t>
            </a:r>
            <a:r>
              <a:rPr b="1"/>
              <a:t>明示的な記憶の欠如</a:t>
            </a:r>
            <a:r>
              <a:t>, the</a:t>
            </a:r>
            <a:r>
              <a:rPr b="1"/>
              <a:t>プレーンなLLMのトレーニングは非効率的です</a:t>
            </a:r>
            <a:r>
              <a:t>反復的なプライミングのようなものであり、したがって改善の余地は十分にあります。</a:t>
            </a:r>
          </a:p>
        </p:txBody>
      </p:sp>
      <p:sp>
        <p:nvSpPr>
          <p:cNvPr id="4" name="TextBox 3">
            <a:extLst>
              <a:ext uri="{FF2B5EF4-FFF2-40B4-BE49-F238E27FC236}">
                <a16:creationId xmlns:a16="http://schemas.microsoft.com/office/drawing/2014/main" id="{2BDA77D8-6908-B537-F340-6486EFAE4400}"/>
              </a:ext>
            </a:extLst>
          </p:cNvPr>
          <p:cNvSpPr txBox="1"/>
          <p:nvPr/>
        </p:nvSpPr>
        <p:spPr>
          <a:xfrm>
            <a:off x="4995981" y="6311900"/>
            <a:ext cx="6869883" cy="369332"/>
          </a:xfrm>
          <a:prstGeom prst="rect">
            <a:avLst/>
          </a:prstGeom>
          <a:noFill/>
        </p:spPr>
        <p:txBody>
          <a:bodyPr wrap="square">
            <a:normAutofit fontScale="92500"/>
          </a:bodyPr>
          <a:lstStyle/>
          <a:p>
            <a:r>
              <a:t>メモリ3: 明示的メモリを用いた言語モデリング。Yang ら、2024年。</a:t>
            </a:r>
          </a:p>
        </p:txBody>
      </p:sp>
    </p:spTree>
    <p:extLst>
      <p:ext uri="{BB962C8B-B14F-4D97-AF65-F5344CB8AC3E}">
        <p14:creationId xmlns:p14="http://schemas.microsoft.com/office/powerpoint/2010/main" val="75393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16A3-7728-6C0B-7270-3AFA34BB2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3C3AF-4065-228C-1329-2C2C29BC393B}"/>
              </a:ext>
            </a:extLst>
          </p:cNvPr>
          <p:cNvSpPr>
            <a:spLocks noGrp="1"/>
          </p:cNvSpPr>
          <p:nvPr>
            <p:ph type="title"/>
          </p:nvPr>
        </p:nvSpPr>
        <p:spPr/>
        <p:txBody>
          <a:bodyPr wrap="square">
            <a:normAutofit/>
          </a:bodyPr>
          <a:lstStyle/>
          <a:p>
            <a:r>
              <a:t>エクスプリシットメモリーと人間の学習方法</a:t>
            </a:r>
          </a:p>
        </p:txBody>
      </p:sp>
      <p:sp>
        <p:nvSpPr>
          <p:cNvPr id="4" name="TextBox 3">
            <a:extLst>
              <a:ext uri="{FF2B5EF4-FFF2-40B4-BE49-F238E27FC236}">
                <a16:creationId xmlns:a16="http://schemas.microsoft.com/office/drawing/2014/main" id="{F694785D-4918-434B-9523-5034598CBF42}"/>
              </a:ext>
            </a:extLst>
          </p:cNvPr>
          <p:cNvSpPr txBox="1"/>
          <p:nvPr/>
        </p:nvSpPr>
        <p:spPr>
          <a:xfrm>
            <a:off x="4995981" y="6311900"/>
            <a:ext cx="6869883" cy="369332"/>
          </a:xfrm>
          <a:prstGeom prst="rect">
            <a:avLst/>
          </a:prstGeom>
          <a:noFill/>
        </p:spPr>
        <p:txBody>
          <a:bodyPr wrap="square">
            <a:normAutofit fontScale="85000" lnSpcReduction="10000"/>
          </a:bodyPr>
          <a:lstStyle/>
          <a:p>
            <a:r>
              <a:t>メモリー3: 明示的メモリを用いた言語モデリング。Yang ら、2024年。</a:t>
            </a:r>
          </a:p>
        </p:txBody>
      </p:sp>
      <p:pic>
        <p:nvPicPr>
          <p:cNvPr id="6" name="Picture 5" descr="A graph of a function&#10;&#10;AI-generated content may be incorrect.">
            <a:extLst>
              <a:ext uri="{FF2B5EF4-FFF2-40B4-BE49-F238E27FC236}">
                <a16:creationId xmlns:a16="http://schemas.microsoft.com/office/drawing/2014/main" id="{038AFFE0-355A-6FAC-7C56-287A9DE7B974}"/>
              </a:ext>
            </a:extLst>
          </p:cNvPr>
          <p:cNvPicPr>
            <a:picLocks noChangeAspect="1"/>
          </p:cNvPicPr>
          <p:nvPr/>
        </p:nvPicPr>
        <p:blipFill>
          <a:blip r:embed="rId3"/>
          <a:stretch>
            <a:fillRect/>
          </a:stretch>
        </p:blipFill>
        <p:spPr>
          <a:xfrm>
            <a:off x="1283556" y="1303277"/>
            <a:ext cx="6869883" cy="5008623"/>
          </a:xfrm>
          <a:prstGeom prst="rect">
            <a:avLst/>
          </a:prstGeom>
        </p:spPr>
      </p:pic>
      <p:sp>
        <p:nvSpPr>
          <p:cNvPr id="8" name="Content Placeholder 2">
            <a:extLst>
              <a:ext uri="{FF2B5EF4-FFF2-40B4-BE49-F238E27FC236}">
                <a16:creationId xmlns:a16="http://schemas.microsoft.com/office/drawing/2014/main" id="{04D236C7-8249-06CB-188A-6D5CBEF56F05}"/>
              </a:ext>
            </a:extLst>
          </p:cNvPr>
          <p:cNvSpPr>
            <a:spLocks noGrp="1"/>
          </p:cNvSpPr>
          <p:nvPr>
            <p:ph idx="1"/>
          </p:nvPr>
        </p:nvSpPr>
        <p:spPr>
          <a:xfrm>
            <a:off x="8362334" y="1825624"/>
            <a:ext cx="3303640" cy="4147473"/>
          </a:xfrm>
        </p:spPr>
        <p:txBody>
          <a:bodyPr wrap="square">
            <a:normAutofit fontScale="70000" lnSpcReduction="20000"/>
          </a:bodyPr>
          <a:lstStyle/>
          <a:p>
            <a:r>
              <a:t>ここでは、明示的記憶はとして保存されます。</a:t>
            </a:r>
            <a:r>
              <a:rPr b="1"/>
              <a:t>推論の前に各リファレンスから生成されたKVキャッシュ</a:t>
            </a:r>
            <a:r>
              <a:t>, しかしまばらにした</a:t>
            </a:r>
          </a:p>
          <a:p>
            <a:endParaRPr/>
          </a:p>
          <a:p>
            <a:r>
              <a:t>これは、参照のベーストークンからKV表現を再計算する必要がないことを意味します。</a:t>
            </a:r>
          </a:p>
          <a:p>
            <a:endParaRPr/>
          </a:p>
          <a:p>
            <a:r>
              <a:t>記憶は全体にわたってエンコードされる</a:t>
            </a:r>
            <a:r>
              <a:rPr b="1"/>
              <a:t>すべてのレイヤー</a:t>
            </a:r>
            <a:r>
              <a:t>トランスフォーマーの</a:t>
            </a:r>
          </a:p>
        </p:txBody>
      </p:sp>
    </p:spTree>
    <p:extLst>
      <p:ext uri="{BB962C8B-B14F-4D97-AF65-F5344CB8AC3E}">
        <p14:creationId xmlns:p14="http://schemas.microsoft.com/office/powerpoint/2010/main" val="2544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D41-0D6B-326C-9936-A9A9DCED395C}"/>
              </a:ext>
            </a:extLst>
          </p:cNvPr>
          <p:cNvSpPr>
            <a:spLocks noGrp="1"/>
          </p:cNvSpPr>
          <p:nvPr>
            <p:ph type="title"/>
          </p:nvPr>
        </p:nvSpPr>
        <p:spPr/>
        <p:txBody>
          <a:bodyPr wrap="square">
            <a:normAutofit/>
          </a:bodyPr>
          <a:lstStyle/>
          <a:p>
            <a:r>
              <a:rPr sz="4000"/>
              <a:t>エクスプリシットメモリーマス</a:t>
            </a:r>
          </a:p>
        </p:txBody>
      </p:sp>
      <p:pic>
        <p:nvPicPr>
          <p:cNvPr id="5" name="Content Placeholder 4" descr="A text on a piece of paper&#10;&#10;AI-generated content may be incorrect.">
            <a:extLst>
              <a:ext uri="{FF2B5EF4-FFF2-40B4-BE49-F238E27FC236}">
                <a16:creationId xmlns:a16="http://schemas.microsoft.com/office/drawing/2014/main" id="{E3FD233C-33F6-60EF-8C6D-70A559B6FC9B}"/>
              </a:ext>
            </a:extLst>
          </p:cNvPr>
          <p:cNvPicPr>
            <a:picLocks noGrp="1" noChangeAspect="1"/>
          </p:cNvPicPr>
          <p:nvPr>
            <p:ph idx="1"/>
          </p:nvPr>
        </p:nvPicPr>
        <p:blipFill>
          <a:blip r:embed="rId3"/>
          <a:stretch>
            <a:fillRect/>
          </a:stretch>
        </p:blipFill>
        <p:spPr>
          <a:xfrm>
            <a:off x="838200" y="1505744"/>
            <a:ext cx="10515600" cy="4243735"/>
          </a:xfrm>
        </p:spPr>
      </p:pic>
      <p:sp>
        <p:nvSpPr>
          <p:cNvPr id="6" name="TextBox 5">
            <a:extLst>
              <a:ext uri="{FF2B5EF4-FFF2-40B4-BE49-F238E27FC236}">
                <a16:creationId xmlns:a16="http://schemas.microsoft.com/office/drawing/2014/main" id="{A48386BA-B1EA-4D4A-1ECE-0347DB52B77E}"/>
              </a:ext>
            </a:extLst>
          </p:cNvPr>
          <p:cNvSpPr txBox="1"/>
          <p:nvPr/>
        </p:nvSpPr>
        <p:spPr>
          <a:xfrm>
            <a:off x="4995981" y="6311900"/>
            <a:ext cx="6869883" cy="369332"/>
          </a:xfrm>
          <a:prstGeom prst="rect">
            <a:avLst/>
          </a:prstGeom>
          <a:noFill/>
        </p:spPr>
        <p:txBody>
          <a:bodyPr wrap="square">
            <a:normAutofit fontScale="92500"/>
          </a:bodyPr>
          <a:lstStyle/>
          <a:p>
            <a:r>
              <a:t>メモリ3: 明示的メモリを用いた言語モデリング。Yang ら、2024年。</a:t>
            </a:r>
          </a:p>
        </p:txBody>
      </p:sp>
    </p:spTree>
    <p:extLst>
      <p:ext uri="{BB962C8B-B14F-4D97-AF65-F5344CB8AC3E}">
        <p14:creationId xmlns:p14="http://schemas.microsoft.com/office/powerpoint/2010/main" val="265702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6094-3892-53EE-A4B6-F25454D37C8D}"/>
              </a:ext>
            </a:extLst>
          </p:cNvPr>
          <p:cNvSpPr>
            <a:spLocks noGrp="1"/>
          </p:cNvSpPr>
          <p:nvPr>
            <p:ph type="title"/>
          </p:nvPr>
        </p:nvSpPr>
        <p:spPr/>
        <p:txBody>
          <a:bodyPr wrap="square">
            <a:normAutofit/>
          </a:bodyPr>
          <a:lstStyle/>
          <a:p>
            <a:r>
              <a:t>OSとしてのメモリとはなぜか？</a:t>
            </a:r>
          </a:p>
        </p:txBody>
      </p:sp>
      <p:sp>
        <p:nvSpPr>
          <p:cNvPr id="3" name="Content Placeholder 2">
            <a:extLst>
              <a:ext uri="{FF2B5EF4-FFF2-40B4-BE49-F238E27FC236}">
                <a16:creationId xmlns:a16="http://schemas.microsoft.com/office/drawing/2014/main" id="{390865F7-F5C8-F7EE-E13A-B5D110F7C6CC}"/>
              </a:ext>
            </a:extLst>
          </p:cNvPr>
          <p:cNvSpPr>
            <a:spLocks noGrp="1"/>
          </p:cNvSpPr>
          <p:nvPr>
            <p:ph idx="1"/>
          </p:nvPr>
        </p:nvSpPr>
        <p:spPr/>
        <p:txBody>
          <a:bodyPr wrap="square">
            <a:normAutofit/>
          </a:bodyPr>
          <a:lstStyle/>
          <a:p>
            <a:r>
              <a:t>既存のメモリは静的です</a:t>
            </a:r>
          </a:p>
          <a:p>
            <a:pPr lvl="1"/>
            <a:r>
              <a:t>ニューラルネットワークにおける静的パラメータ</a:t>
            </a:r>
          </a:p>
          <a:p>
            <a:pPr lvl="1"/>
            <a:r>
              <a:t>スタティック外部メモリチャンク</a:t>
            </a:r>
          </a:p>
          <a:p>
            <a:endParaRPr/>
          </a:p>
          <a:p>
            <a:r>
              <a:t>メモリは迅速な適応のために動的に更新される必要があります</a:t>
            </a:r>
          </a:p>
          <a:p>
            <a:pPr lvl="1"/>
            <a:r>
              <a:t>リテイン、圧縮、破棄、優先する必要なものは何ですか</a:t>
            </a:r>
          </a:p>
          <a:p>
            <a:pPr lvl="1"/>
            <a:endParaRPr/>
          </a:p>
          <a:p>
            <a:r>
              <a:t>モデル処理パイプライン内で記憶を保存および作成し、外部ではなく内部で行うこと</a:t>
            </a:r>
          </a:p>
        </p:txBody>
      </p:sp>
    </p:spTree>
    <p:extLst>
      <p:ext uri="{BB962C8B-B14F-4D97-AF65-F5344CB8AC3E}">
        <p14:creationId xmlns:p14="http://schemas.microsoft.com/office/powerpoint/2010/main" val="37971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E5A1-49BD-85DD-8E02-5E9BE08149AF}"/>
              </a:ext>
            </a:extLst>
          </p:cNvPr>
          <p:cNvSpPr>
            <a:spLocks noGrp="1"/>
          </p:cNvSpPr>
          <p:nvPr>
            <p:ph type="title"/>
          </p:nvPr>
        </p:nvSpPr>
        <p:spPr/>
        <p:txBody>
          <a:bodyPr wrap="square">
            <a:normAutofit/>
          </a:bodyPr>
          <a:lstStyle/>
          <a:p>
            <a:r>
              <a:t>の概要メムOS</a:t>
            </a:r>
          </a:p>
        </p:txBody>
      </p:sp>
      <p:sp>
        <p:nvSpPr>
          <p:cNvPr id="3" name="Content Placeholder 2">
            <a:extLst>
              <a:ext uri="{FF2B5EF4-FFF2-40B4-BE49-F238E27FC236}">
                <a16:creationId xmlns:a16="http://schemas.microsoft.com/office/drawing/2014/main" id="{75E7F2DD-296B-C3FF-9654-3678273D116D}"/>
              </a:ext>
            </a:extLst>
          </p:cNvPr>
          <p:cNvSpPr>
            <a:spLocks noGrp="1"/>
          </p:cNvSpPr>
          <p:nvPr>
            <p:ph idx="1"/>
          </p:nvPr>
        </p:nvSpPr>
        <p:spPr/>
        <p:txBody>
          <a:bodyPr wrap="square">
            <a:normAutofit fontScale="92500" lnSpcReduction="10000"/>
          </a:bodyPr>
          <a:lstStyle/>
          <a:p>
            <a:r>
              <a:rPr b="1"/>
              <a:t>メムOS</a:t>
            </a:r>
            <a:r>
              <a:t>メモリを扱うオペレーティングシステムである</a:t>
            </a:r>
            <a:r>
              <a:rPr b="1"/>
              <a:t>管理可能なシステムリソースとしてのメモリ</a:t>
            </a:r>
          </a:p>
          <a:p>
            <a:endParaRPr b="1"/>
          </a:p>
          <a:p>
            <a:r>
              <a:rPr b="1"/>
              <a:t>統合する</a:t>
            </a:r>
            <a:r>
              <a:t>表現、スケジューリング、および進化</a:t>
            </a:r>
            <a:r>
              <a:rPr b="1"/>
              <a:t>プレーンテキスト、アクティベーションベース、およびパラメータレベルのメモリ</a:t>
            </a:r>
            <a:r>
              <a:t>コスト効率の良い保存と取得を可能にします</a:t>
            </a:r>
          </a:p>
          <a:p>
            <a:endParaRPr/>
          </a:p>
          <a:p>
            <a:r>
              <a:t>基本単位、</a:t>
            </a:r>
            <a:r>
              <a:rPr b="1"/>
              <a:t>メムキューブ</a:t>
            </a:r>
            <a:r>
              <a:t>, メモリの内容だけでなく、出所やバージョン管理などのメタデータもカプセル化します</a:t>
            </a:r>
          </a:p>
          <a:p>
            <a:pPr lvl="1"/>
            <a:r>
              <a:t>時間の経過とともに構成、移行、融合が可能であり、記憶タイプ間の柔軟な移行や、検索とパラメータベースの学習の橋渡しを実現します。</a:t>
            </a:r>
          </a:p>
          <a:p>
            <a:pPr lvl="1"/>
            <a:endParaRPr/>
          </a:p>
          <a:p>
            <a:endParaRPr/>
          </a:p>
          <a:p>
            <a:endParaRPr/>
          </a:p>
          <a:p>
            <a:endParaRPr/>
          </a:p>
        </p:txBody>
      </p:sp>
    </p:spTree>
    <p:extLst>
      <p:ext uri="{BB962C8B-B14F-4D97-AF65-F5344CB8AC3E}">
        <p14:creationId xmlns:p14="http://schemas.microsoft.com/office/powerpoint/2010/main" val="378676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CA3-CC03-79EE-A5E4-6F36884092E1}"/>
              </a:ext>
            </a:extLst>
          </p:cNvPr>
          <p:cNvSpPr>
            <a:spLocks noGrp="1"/>
          </p:cNvSpPr>
          <p:nvPr>
            <p:ph type="title"/>
          </p:nvPr>
        </p:nvSpPr>
        <p:spPr/>
        <p:txBody>
          <a:bodyPr wrap="square">
            <a:normAutofit/>
          </a:bodyPr>
          <a:lstStyle/>
          <a:p>
            <a:r>
              <a:t>LOCOMOでの良好なベンチマーク結果</a:t>
            </a:r>
          </a:p>
        </p:txBody>
      </p:sp>
      <p:pic>
        <p:nvPicPr>
          <p:cNvPr id="5" name="Content Placeholder 4" descr="A graph of blue and green bars&#10;&#10;AI-generated content may be incorrect.">
            <a:extLst>
              <a:ext uri="{FF2B5EF4-FFF2-40B4-BE49-F238E27FC236}">
                <a16:creationId xmlns:a16="http://schemas.microsoft.com/office/drawing/2014/main" id="{ABD7EA71-2D95-EB7D-EBF6-65EB4947DA0C}"/>
              </a:ext>
            </a:extLst>
          </p:cNvPr>
          <p:cNvPicPr>
            <a:picLocks noGrp="1" noChangeAspect="1"/>
          </p:cNvPicPr>
          <p:nvPr>
            <p:ph idx="1"/>
          </p:nvPr>
        </p:nvPicPr>
        <p:blipFill>
          <a:blip r:embed="rId3"/>
          <a:stretch>
            <a:fillRect/>
          </a:stretch>
        </p:blipFill>
        <p:spPr>
          <a:xfrm>
            <a:off x="1529556" y="1368425"/>
            <a:ext cx="8176020" cy="5332554"/>
          </a:xfrm>
        </p:spPr>
      </p:pic>
      <p:sp>
        <p:nvSpPr>
          <p:cNvPr id="4" name="TextBox 3">
            <a:extLst>
              <a:ext uri="{FF2B5EF4-FFF2-40B4-BE49-F238E27FC236}">
                <a16:creationId xmlns:a16="http://schemas.microsoft.com/office/drawing/2014/main" id="{848417D5-B82E-68A8-F30F-2252E0AF5B8C}"/>
              </a:ext>
            </a:extLst>
          </p:cNvPr>
          <p:cNvSpPr txBox="1"/>
          <p:nvPr/>
        </p:nvSpPr>
        <p:spPr>
          <a:xfrm>
            <a:off x="9946888" y="1690688"/>
            <a:ext cx="2063756" cy="2862322"/>
          </a:xfrm>
          <a:prstGeom prst="rect">
            <a:avLst/>
          </a:prstGeom>
          <a:noFill/>
        </p:spPr>
        <p:txBody>
          <a:bodyPr wrap="square">
            <a:normAutofit/>
          </a:bodyPr>
          <a:lstStyle/>
          <a:p>
            <a:r>
              <a:rPr b="0" i="0">
                <a:solidFill>
                  <a:srgbClr val="4A4A4A"/>
                </a:solidFill>
                <a:latin typeface="Noto Sans"/>
              </a:rPr>
              <a:t>ロコモ、非常に長期にわたる会話のデータセットであり、それぞれが平均300ターンおよび9,000トークン、最大35セッションにわたっています。</a:t>
            </a:r>
          </a:p>
        </p:txBody>
      </p:sp>
    </p:spTree>
    <p:extLst>
      <p:ext uri="{BB962C8B-B14F-4D97-AF65-F5344CB8AC3E}">
        <p14:creationId xmlns:p14="http://schemas.microsoft.com/office/powerpoint/2010/main" val="272259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24197</TotalTime>
  <Words>2088</Words>
  <Application>Microsoft Macintosh PowerPoint</Application>
  <PresentationFormat>Widescreen</PresentationFormat>
  <Paragraphs>249</Paragraphs>
  <Slides>25</Slides>
  <Notes>25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Noto Sans</vt:lpstr>
      <vt:lpstr>Office Theme</vt:lpstr>
      <vt:lpstr>PowerPoint Presentation</vt:lpstr>
      <vt:lpstr>LLMにおける従来型メモリ:検索拡張生成</vt:lpstr>
      <vt:lpstr>LLM知識構造</vt:lpstr>
      <vt:lpstr>エクスプリシットメモリーと人間の学習方法</vt:lpstr>
      <vt:lpstr>エクスプリシットメモリーと人間の学習方法</vt:lpstr>
      <vt:lpstr>エクスプリシットメモリーマス</vt:lpstr>
      <vt:lpstr>OSとしてのメモリとはなぜか？</vt:lpstr>
      <vt:lpstr>の概要メムOS</vt:lpstr>
      <vt:lpstr>LOCOMOでの良好なベンチマーク結果</vt:lpstr>
      <vt:lpstr>静的から動的へ：記憶の発達</vt:lpstr>
      <vt:lpstr>抽象空間に沿った記憶の統合</vt:lpstr>
      <vt:lpstr>抽象空間間の変換</vt:lpstr>
      <vt:lpstr>メムキューブ– 異種メモリのための統一抽象化</vt:lpstr>
      <vt:lpstr>メムキューブコンテンツ</vt:lpstr>
      <vt:lpstr>メムキューブコンテンツ</vt:lpstr>
      <vt:lpstr>メモリ層全体にわたるさまざまな処理コンポーネント</vt:lpstr>
      <vt:lpstr>3層アーキテクチャとメモリI/OパスメムOS</vt:lpstr>
      <vt:lpstr>メモリーライフサイクル</vt:lpstr>
      <vt:lpstr>将来の計画</vt:lpstr>
      <vt:lpstr>私の考え：記憶の呪い</vt:lpstr>
      <vt:lpstr>考えるべき質問</vt:lpstr>
      <vt:lpstr>テストテーブル</vt:lpstr>
      <vt:lpstr>ユニバーサルフィルターとの適合方法</vt:lpstr>
      <vt:lpstr>クエリとフィルターによる知識の向上</vt:lpstr>
      <vt:lpstr>ユニバーサルフィルター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Theory of Memory</dc:title>
  <dc:creator>Chong Min Tan</dc:creator>
  <cp:lastModifiedBy>Chong Min Tan</cp:lastModifiedBy>
  <cp:revision>2379</cp:revision>
  <cp:lastPrinted>2023-05-22T15:31:40Z</cp:lastPrinted>
  <dcterms:created xsi:type="dcterms:W3CDTF">2022-12-05T06:50:47Z</dcterms:created>
  <dcterms:modified xsi:type="dcterms:W3CDTF">2025-07-14T09:41:00Z</dcterms:modified>
</cp:coreProperties>
</file>