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70" r:id="rId3"/>
    <p:sldId id="353" r:id="rId5"/>
    <p:sldId id="491" r:id="rId6"/>
    <p:sldId id="352" r:id="rId7"/>
    <p:sldId id="495" r:id="rId8"/>
    <p:sldId id="494" r:id="rId9"/>
    <p:sldId id="492" r:id="rId10"/>
    <p:sldId id="518" r:id="rId11"/>
    <p:sldId id="519" r:id="rId12"/>
    <p:sldId id="520" r:id="rId13"/>
    <p:sldId id="499" r:id="rId14"/>
    <p:sldId id="542" r:id="rId15"/>
    <p:sldId id="543" r:id="rId16"/>
    <p:sldId id="547" r:id="rId17"/>
    <p:sldId id="551" r:id="rId18"/>
    <p:sldId id="493" r:id="rId19"/>
    <p:sldId id="509" r:id="rId20"/>
    <p:sldId id="536" r:id="rId21"/>
  </p:sldIdLst>
  <p:sldSz cx="12190095" cy="68592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A3B0"/>
    <a:srgbClr val="3B4658"/>
    <a:srgbClr val="9CC7CE"/>
    <a:srgbClr val="7F8EAB"/>
    <a:srgbClr val="3296A8"/>
    <a:srgbClr val="6D8AAB"/>
    <a:srgbClr val="31709C"/>
    <a:srgbClr val="7697B3"/>
    <a:srgbClr val="6FA094"/>
    <a:srgbClr val="94B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4" autoAdjust="0"/>
    <p:restoredTop sz="97778" autoAdjust="0"/>
  </p:normalViewPr>
  <p:slideViewPr>
    <p:cSldViewPr snapToGrid="0" showGuides="1">
      <p:cViewPr>
        <p:scale>
          <a:sx n="55" d="100"/>
          <a:sy n="55" d="100"/>
        </p:scale>
        <p:origin x="-84" y="-1584"/>
      </p:cViewPr>
      <p:guideLst>
        <p:guide orient="horz" pos="2205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 advTm="3000"/>
    </mc:Choice>
    <mc:Fallback>
      <p:transition spd="slow" advClick="false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8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 advTm="3000"/>
    </mc:Choice>
    <mc:Fallback>
      <p:transition spd="slow" advClick="false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 advTm="3000"/>
    </mc:Choice>
    <mc:Fallback>
      <p:transition spd="slow" advClick="false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 advTm="3000"/>
    </mc:Choice>
    <mc:Fallback>
      <p:transition spd="slow" advClick="false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 advTm="3000"/>
    </mc:Choice>
    <mc:Fallback>
      <p:transition spd="slow" advClick="false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 advTm="3000"/>
    </mc:Choice>
    <mc:Fallback>
      <p:transition spd="slow" advClick="false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 advTm="3000"/>
    </mc:Choice>
    <mc:Fallback>
      <p:transition spd="slow" advClick="false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 advTm="3000"/>
    </mc:Choice>
    <mc:Fallback>
      <p:transition spd="slow" advClick="false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true"/>
        </p:nvSpPr>
        <p:spPr>
          <a:xfrm>
            <a:off x="8712796" y="440607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 advTm="3000"/>
    </mc:Choice>
    <mc:Fallback>
      <p:transition spd="slow" advClick="false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 advTm="3000"/>
    </mc:Choice>
    <mc:Fallback>
      <p:transition spd="slow" advClick="false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true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true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 advTm="3000"/>
    </mc:Choice>
    <mc:Fallback>
      <p:transition spd="slow" advClick="false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 advTm="3000"/>
    </mc:Choice>
    <mc:Fallback>
      <p:transition spd="slow" advClick="false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 advTm="3000"/>
    </mc:Choice>
    <mc:Fallback>
      <p:transition spd="slow" advClick="false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2000" advClick="false" advTm="3000"/>
    </mc:Choice>
    <mc:Fallback>
      <p:transition spd="slow" advClick="false" advTm="3000"/>
    </mc:Fallback>
  </mc:AlternateContent>
  <p:hf hdr="0" ftr="0" dt="0"/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8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8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8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4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5" name="TextBox 4"/>
          <p:cNvSpPr txBox="true"/>
          <p:nvPr/>
        </p:nvSpPr>
        <p:spPr>
          <a:xfrm>
            <a:off x="738947" y="3061829"/>
            <a:ext cx="64750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pc="3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5400" spc="3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使用成果分享</a:t>
            </a:r>
            <a:endParaRPr lang="zh-CN" altLang="en-US" sz="5400" spc="3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1635" y="6279707"/>
            <a:ext cx="4571229" cy="3365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谭初跃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2021-06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"/>
          <p:cNvSpPr txBox="true"/>
          <p:nvPr/>
        </p:nvSpPr>
        <p:spPr>
          <a:xfrm>
            <a:off x="187024" y="1485584"/>
            <a:ext cx="668972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59A3B0"/>
                </a:solidFill>
                <a:latin typeface="Agency FB" panose="020B0503020202020204" pitchFamily="34" charset="0"/>
                <a:ea typeface="宋体-PUA" panose="02010600030101010101" pitchFamily="2" charset="-122"/>
              </a:rPr>
              <a:t>Apache Camel</a:t>
            </a:r>
            <a:endParaRPr lang="zh-CN" altLang="en-US" sz="8000" dirty="0">
              <a:solidFill>
                <a:srgbClr val="59A3B0"/>
              </a:solidFill>
              <a:latin typeface="Agency FB" panose="020B0503020202020204" pitchFamily="34" charset="0"/>
              <a:ea typeface="宋体-PUA" panose="02010600030101010101" pitchFamily="2" charset="-122"/>
            </a:endParaRPr>
          </a:p>
        </p:txBody>
      </p:sp>
      <p:sp>
        <p:nvSpPr>
          <p:cNvPr id="11" name="等腰三角形 4"/>
          <p:cNvSpPr>
            <a:spLocks noChangeArrowheads="true"/>
          </p:cNvSpPr>
          <p:nvPr/>
        </p:nvSpPr>
        <p:spPr bwMode="auto">
          <a:xfrm rot="5400000">
            <a:off x="-18664" y="318708"/>
            <a:ext cx="329453" cy="285769"/>
          </a:xfrm>
          <a:prstGeom prst="triangle">
            <a:avLst>
              <a:gd name="adj" fmla="val 50000"/>
            </a:avLst>
          </a:prstGeom>
          <a:solidFill>
            <a:srgbClr val="E2E4E6"/>
          </a:solidFill>
          <a:ln>
            <a:noFill/>
          </a:ln>
        </p:spPr>
        <p:txBody>
          <a:bodyPr lIns="91406" tIns="45703" rIns="91406" bIns="45703"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zh-CN">
              <a:solidFill>
                <a:srgbClr val="0170C1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" name="图片 -2147482624" descr="b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230188"/>
            <a:ext cx="1999615" cy="5213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0" advClick="false"/>
    </mc:Choice>
    <mc:Fallback>
      <p:transition spd="slow"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1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true"/>
      <p:bldP spid="8" grpId="0"/>
      <p:bldP spid="11" grpId="0" bldLvl="0" animBg="true" autoUpdateAnimBg="fals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3" y="159351"/>
            <a:ext cx="12189689" cy="795688"/>
            <a:chOff x="723" y="429774"/>
            <a:chExt cx="12189689" cy="795688"/>
          </a:xfrm>
        </p:grpSpPr>
        <p:sp>
          <p:nvSpPr>
            <p:cNvPr id="7" name="矩形 6"/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01721" y="444288"/>
              <a:ext cx="2814375" cy="781174"/>
              <a:chOff x="4130196" y="398984"/>
              <a:chExt cx="2814375" cy="781174"/>
            </a:xfrm>
          </p:grpSpPr>
          <p:sp>
            <p:nvSpPr>
              <p:cNvPr id="14" name="TextBox 20"/>
              <p:cNvSpPr txBox="true"/>
              <p:nvPr/>
            </p:nvSpPr>
            <p:spPr>
              <a:xfrm>
                <a:off x="4130196" y="398984"/>
                <a:ext cx="281437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spc="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代码解读</a:t>
                </a:r>
                <a:endPara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5" name="TextBox 37"/>
              <p:cNvSpPr txBox="true"/>
              <p:nvPr/>
            </p:nvSpPr>
            <p:spPr>
              <a:xfrm>
                <a:off x="4319346" y="811858"/>
                <a:ext cx="2439777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pc="3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Yaml</a:t>
                </a:r>
                <a:endParaRPr lang="en-US" altLang="zh-CN" spc="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Subtitle 2"/>
          <p:cNvSpPr txBox="true"/>
          <p:nvPr/>
        </p:nvSpPr>
        <p:spPr>
          <a:xfrm>
            <a:off x="6924349" y="2298375"/>
            <a:ext cx="755552" cy="305435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  <a:cs typeface="Helvetica Neue"/>
              </a:rPr>
              <a:t>from</a:t>
            </a:r>
            <a:endParaRPr lang="en-US" sz="1400" dirty="0">
              <a:solidFill>
                <a:schemeClr val="bg1"/>
              </a:solidFill>
              <a:latin typeface="Agency FB" panose="020B0503020202020204" pitchFamily="34" charset="0"/>
              <a:cs typeface="Helvetica Neue"/>
            </a:endParaRPr>
          </a:p>
        </p:txBody>
      </p:sp>
      <p:grpSp>
        <p:nvGrpSpPr>
          <p:cNvPr id="30" name="组合 29"/>
          <p:cNvGrpSpPr/>
          <p:nvPr/>
        </p:nvGrpSpPr>
        <p:grpSpPr>
          <a:xfrm flipH="true">
            <a:off x="7515845" y="2043840"/>
            <a:ext cx="4274820" cy="4040505"/>
            <a:chOff x="2824156" y="1665600"/>
            <a:chExt cx="4057470" cy="3835067"/>
          </a:xfrm>
          <a:solidFill>
            <a:srgbClr val="51ACB5"/>
          </a:solidFill>
        </p:grpSpPr>
        <p:sp>
          <p:nvSpPr>
            <p:cNvPr id="31" name="Oval 4"/>
            <p:cNvSpPr>
              <a:spLocks noChangeArrowheads="true"/>
            </p:cNvSpPr>
            <p:nvPr/>
          </p:nvSpPr>
          <p:spPr bwMode="auto">
            <a:xfrm>
              <a:off x="3370263" y="1665600"/>
              <a:ext cx="3249612" cy="3273425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  <a:beve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sz="2000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32" name="Oval 5"/>
            <p:cNvSpPr>
              <a:spLocks noChangeArrowheads="true"/>
            </p:cNvSpPr>
            <p:nvPr/>
          </p:nvSpPr>
          <p:spPr bwMode="auto">
            <a:xfrm>
              <a:off x="2824156" y="1906685"/>
              <a:ext cx="1349476" cy="1142745"/>
            </a:xfrm>
            <a:prstGeom prst="ellipse">
              <a:avLst/>
            </a:prstGeom>
            <a:solidFill>
              <a:srgbClr val="3B465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Exchange-bean</a:t>
              </a:r>
              <a:endParaRPr lang="en-US" sz="14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33" name="Oval 6"/>
            <p:cNvSpPr>
              <a:spLocks noChangeArrowheads="true"/>
            </p:cNvSpPr>
            <p:nvPr/>
          </p:nvSpPr>
          <p:spPr bwMode="auto">
            <a:xfrm>
              <a:off x="5714772" y="1906685"/>
              <a:ext cx="1166854" cy="945658"/>
            </a:xfrm>
            <a:prstGeom prst="ellipse">
              <a:avLst/>
            </a:prstGeom>
            <a:solidFill>
              <a:srgbClr val="3B465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sz="1400">
                  <a:solidFill>
                    <a:schemeClr val="bg1"/>
                  </a:solidFill>
                  <a:latin typeface="FreeSans" panose="020B0504020202020204" charset="0"/>
                  <a:ea typeface="FreeSans" panose="020B0504020202020204" charset="0"/>
                  <a:sym typeface="Impact" panose="020B0806030902050204" pitchFamily="34" charset="0"/>
                </a:rPr>
                <a:t> Routes</a:t>
              </a:r>
              <a:endParaRPr lang="en-US" sz="1400">
                <a:solidFill>
                  <a:schemeClr val="bg1"/>
                </a:solidFill>
                <a:latin typeface="FreeSans" panose="020B0504020202020204" charset="0"/>
                <a:ea typeface="FreeSans" panose="020B0504020202020204" charset="0"/>
                <a:sym typeface="Impact" panose="020B0806030902050204" pitchFamily="34" charset="0"/>
              </a:endParaRPr>
            </a:p>
          </p:txBody>
        </p:sp>
        <p:sp>
          <p:nvSpPr>
            <p:cNvPr id="34" name="Oval 7"/>
            <p:cNvSpPr>
              <a:spLocks noChangeArrowheads="true"/>
            </p:cNvSpPr>
            <p:nvPr/>
          </p:nvSpPr>
          <p:spPr bwMode="auto">
            <a:xfrm>
              <a:off x="4051884" y="4357922"/>
              <a:ext cx="1526071" cy="1142745"/>
            </a:xfrm>
            <a:prstGeom prst="ellipse">
              <a:avLst/>
            </a:prstGeom>
            <a:solidFill>
              <a:srgbClr val="3B465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Netty-Http</a:t>
              </a:r>
              <a:endParaRPr lang="en-US" sz="14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cxnSp>
          <p:nvCxnSpPr>
            <p:cNvPr id="36" name="AutoShape 11"/>
            <p:cNvCxnSpPr>
              <a:cxnSpLocks noChangeShapeType="true"/>
            </p:cNvCxnSpPr>
            <p:nvPr/>
          </p:nvCxnSpPr>
          <p:spPr bwMode="auto">
            <a:xfrm flipH="true" flipV="true">
              <a:off x="5014913" y="3899213"/>
              <a:ext cx="9525" cy="441325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bevel/>
            </a:ln>
          </p:spPr>
        </p:cxnSp>
        <p:cxnSp>
          <p:nvCxnSpPr>
            <p:cNvPr id="37" name="AutoShape 12"/>
            <p:cNvCxnSpPr>
              <a:cxnSpLocks noChangeShapeType="true"/>
            </p:cNvCxnSpPr>
            <p:nvPr/>
          </p:nvCxnSpPr>
          <p:spPr bwMode="auto">
            <a:xfrm flipH="true">
              <a:off x="5537200" y="2878450"/>
              <a:ext cx="398463" cy="106363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bevel/>
            </a:ln>
          </p:spPr>
        </p:cxnSp>
        <p:cxnSp>
          <p:nvCxnSpPr>
            <p:cNvPr id="38" name="AutoShape 13"/>
            <p:cNvCxnSpPr>
              <a:cxnSpLocks noChangeShapeType="true"/>
            </p:cNvCxnSpPr>
            <p:nvPr/>
          </p:nvCxnSpPr>
          <p:spPr bwMode="auto">
            <a:xfrm>
              <a:off x="3989450" y="2842825"/>
              <a:ext cx="479425" cy="106363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bevel/>
            </a:ln>
          </p:spPr>
        </p:cxnSp>
        <p:sp>
          <p:nvSpPr>
            <p:cNvPr id="39" name="Oval 16"/>
            <p:cNvSpPr>
              <a:spLocks noChangeArrowheads="true"/>
            </p:cNvSpPr>
            <p:nvPr/>
          </p:nvSpPr>
          <p:spPr bwMode="auto">
            <a:xfrm>
              <a:off x="4225217" y="2588882"/>
              <a:ext cx="1425575" cy="1404937"/>
            </a:xfrm>
            <a:prstGeom prst="ellipse">
              <a:avLst/>
            </a:prstGeom>
            <a:solidFill>
              <a:srgbClr val="59A3B0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Yaml</a:t>
              </a:r>
              <a:endParaRPr lang="en-US" altLang="zh-CN" sz="2800" b="1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40" name="TextBox 15"/>
          <p:cNvSpPr txBox="true"/>
          <p:nvPr/>
        </p:nvSpPr>
        <p:spPr>
          <a:xfrm>
            <a:off x="121163" y="912495"/>
            <a:ext cx="11469370" cy="458470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Lato Regular"/>
                <a:cs typeface="Lato Regular"/>
              </a:rPr>
              <a:t>https://github.com/tanchy82/CamelExchange/blob/master/src/main/resources/application-rest.yml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rPr>
              <a:t> 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pic>
        <p:nvPicPr>
          <p:cNvPr id="3" name="图片 2" descr="2021-06-08 15-02-59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370965"/>
            <a:ext cx="7515225" cy="5186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/>
    </mc:Choice>
    <mc:Fallback>
      <p:transition spd="slow"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3" y="159351"/>
            <a:ext cx="12189689" cy="795688"/>
            <a:chOff x="723" y="429774"/>
            <a:chExt cx="12189689" cy="795688"/>
          </a:xfrm>
        </p:grpSpPr>
        <p:sp>
          <p:nvSpPr>
            <p:cNvPr id="7" name="矩形 6"/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01721" y="444288"/>
              <a:ext cx="2814375" cy="781174"/>
              <a:chOff x="4130196" y="398984"/>
              <a:chExt cx="2814375" cy="781174"/>
            </a:xfrm>
          </p:grpSpPr>
          <p:sp>
            <p:nvSpPr>
              <p:cNvPr id="14" name="TextBox 20"/>
              <p:cNvSpPr txBox="true"/>
              <p:nvPr/>
            </p:nvSpPr>
            <p:spPr>
              <a:xfrm>
                <a:off x="4130196" y="398984"/>
                <a:ext cx="281437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spc="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代码解读</a:t>
                </a:r>
                <a:endPara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TextBox 37"/>
              <p:cNvSpPr txBox="true"/>
              <p:nvPr/>
            </p:nvSpPr>
            <p:spPr>
              <a:xfrm>
                <a:off x="4319346" y="811858"/>
                <a:ext cx="2439777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pc="3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ExchangeBean</a:t>
                </a:r>
                <a:endParaRPr lang="en-US" altLang="zh-CN" spc="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 descr="2021-06-02 14-11-42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" y="1482090"/>
            <a:ext cx="8205470" cy="5299710"/>
          </a:xfrm>
          <a:prstGeom prst="rect">
            <a:avLst/>
          </a:prstGeom>
        </p:spPr>
      </p:pic>
      <p:sp>
        <p:nvSpPr>
          <p:cNvPr id="19" name="出品 26"/>
          <p:cNvSpPr txBox="true"/>
          <p:nvPr>
            <p:custDataLst>
              <p:tags r:id="rId2"/>
            </p:custDataLst>
          </p:nvPr>
        </p:nvSpPr>
        <p:spPr>
          <a:xfrm>
            <a:off x="8952865" y="2395855"/>
            <a:ext cx="3295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实现接口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com.oldtan.ExchangeBean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8"/>
          <p:cNvSpPr/>
          <p:nvPr/>
        </p:nvSpPr>
        <p:spPr>
          <a:xfrm>
            <a:off x="8370973" y="2318013"/>
            <a:ext cx="509492" cy="509490"/>
          </a:xfrm>
          <a:prstGeom prst="ellipse">
            <a:avLst/>
          </a:prstGeom>
          <a:solidFill>
            <a:srgbClr val="3B4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Freeform 105"/>
          <p:cNvSpPr>
            <a:spLocks noEditPoints="true"/>
          </p:cNvSpPr>
          <p:nvPr/>
        </p:nvSpPr>
        <p:spPr bwMode="auto">
          <a:xfrm>
            <a:off x="8513975" y="2425433"/>
            <a:ext cx="223486" cy="2701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false" compatLnSpc="true"/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0" name="TextBox 15"/>
          <p:cNvSpPr txBox="true"/>
          <p:nvPr/>
        </p:nvSpPr>
        <p:spPr>
          <a:xfrm>
            <a:off x="-81915" y="902335"/>
            <a:ext cx="12125325" cy="458470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Lato Regular"/>
                <a:cs typeface="Lato Regular"/>
              </a:rPr>
              <a:t>https://github.com/tanchy82/CamelExchange/blob/master/src/main/java/com/oldtan/camel/processor/DefaultExchangeBean.java</a:t>
            </a:r>
            <a:endParaRPr lang="zh-CN" altLang="en-US" b="1" dirty="0">
              <a:solidFill>
                <a:srgbClr val="FF0000"/>
              </a:solidFill>
              <a:latin typeface="Lato Regular"/>
              <a:cs typeface="Lato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/>
    </mc:Choice>
    <mc:Fallback>
      <p:transition spd="slow"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 bldLvl="0" animBg="true"/>
      <p:bldP spid="30" grpId="0" bldLvl="0" animBg="tru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3" y="159351"/>
            <a:ext cx="12189689" cy="795688"/>
            <a:chOff x="723" y="429774"/>
            <a:chExt cx="12189689" cy="795688"/>
          </a:xfrm>
        </p:grpSpPr>
        <p:sp>
          <p:nvSpPr>
            <p:cNvPr id="7" name="矩形 6"/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01721" y="444288"/>
              <a:ext cx="2814375" cy="781174"/>
              <a:chOff x="4130196" y="398984"/>
              <a:chExt cx="2814375" cy="781174"/>
            </a:xfrm>
          </p:grpSpPr>
          <p:sp>
            <p:nvSpPr>
              <p:cNvPr id="14" name="TextBox 20"/>
              <p:cNvSpPr txBox="true"/>
              <p:nvPr/>
            </p:nvSpPr>
            <p:spPr>
              <a:xfrm>
                <a:off x="4130196" y="398984"/>
                <a:ext cx="281437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spc="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Json2Json</a:t>
                </a:r>
                <a:endParaRPr lang="en-US" altLang="zh-CN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TextBox 37"/>
              <p:cNvSpPr txBox="true"/>
              <p:nvPr/>
            </p:nvSpPr>
            <p:spPr>
              <a:xfrm>
                <a:off x="4319346" y="811858"/>
                <a:ext cx="2439777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pc="3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调用逻辑视图</a:t>
                </a:r>
                <a:endParaRPr lang="zh-CN" altLang="en-US" spc="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未命名文件 (9)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840" y="1417955"/>
            <a:ext cx="9589770" cy="4745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/>
    </mc:Choice>
    <mc:Fallback>
      <p:transition spd="slow"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3" y="159351"/>
            <a:ext cx="12189689" cy="795688"/>
            <a:chOff x="723" y="429774"/>
            <a:chExt cx="12189689" cy="795688"/>
          </a:xfrm>
        </p:grpSpPr>
        <p:sp>
          <p:nvSpPr>
            <p:cNvPr id="7" name="矩形 6"/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01721" y="444288"/>
              <a:ext cx="2814375" cy="781174"/>
              <a:chOff x="4130196" y="398984"/>
              <a:chExt cx="2814375" cy="781174"/>
            </a:xfrm>
          </p:grpSpPr>
          <p:sp>
            <p:nvSpPr>
              <p:cNvPr id="14" name="TextBox 20"/>
              <p:cNvSpPr txBox="true"/>
              <p:nvPr/>
            </p:nvSpPr>
            <p:spPr>
              <a:xfrm>
                <a:off x="4130196" y="398984"/>
                <a:ext cx="281437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spc="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Json2SOAP</a:t>
                </a:r>
                <a:endParaRPr lang="en-US" altLang="zh-CN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TextBox 37"/>
              <p:cNvSpPr txBox="true"/>
              <p:nvPr/>
            </p:nvSpPr>
            <p:spPr>
              <a:xfrm>
                <a:off x="4319346" y="811858"/>
                <a:ext cx="2439777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pc="3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调用逻辑视图</a:t>
                </a:r>
                <a:endParaRPr lang="zh-CN" altLang="en-US" spc="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未命名文件 (11)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51305" y="1386205"/>
            <a:ext cx="9086850" cy="4086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/>
    </mc:Choice>
    <mc:Fallback>
      <p:transition spd="slow"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3" y="159351"/>
            <a:ext cx="12189689" cy="795688"/>
            <a:chOff x="723" y="429774"/>
            <a:chExt cx="12189689" cy="795688"/>
          </a:xfrm>
        </p:grpSpPr>
        <p:sp>
          <p:nvSpPr>
            <p:cNvPr id="7" name="矩形 6"/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01721" y="444288"/>
              <a:ext cx="2814375" cy="781174"/>
              <a:chOff x="4130196" y="398984"/>
              <a:chExt cx="2814375" cy="781174"/>
            </a:xfrm>
          </p:grpSpPr>
          <p:sp>
            <p:nvSpPr>
              <p:cNvPr id="14" name="TextBox 20"/>
              <p:cNvSpPr txBox="true"/>
              <p:nvPr/>
            </p:nvSpPr>
            <p:spPr>
              <a:xfrm>
                <a:off x="4130196" y="398984"/>
                <a:ext cx="281437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spc="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多资源串行</a:t>
                </a:r>
                <a:endParaRPr lang="en-US" altLang="zh-CN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TextBox 37"/>
              <p:cNvSpPr txBox="true"/>
              <p:nvPr/>
            </p:nvSpPr>
            <p:spPr>
              <a:xfrm>
                <a:off x="4319346" y="811858"/>
                <a:ext cx="2439777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pc="3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调用逻辑视图</a:t>
                </a:r>
                <a:endParaRPr lang="zh-CN" altLang="en-US" spc="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未命名文件 (8)"/>
          <p:cNvPicPr>
            <a:picLocks noChangeAspect="true"/>
          </p:cNvPicPr>
          <p:nvPr/>
        </p:nvPicPr>
        <p:blipFill>
          <a:blip r:embed="rId1"/>
          <a:srcRect l="15203" t="-1368" r="11893" b="29048"/>
          <a:stretch>
            <a:fillRect/>
          </a:stretch>
        </p:blipFill>
        <p:spPr>
          <a:xfrm>
            <a:off x="635" y="1441450"/>
            <a:ext cx="11706225" cy="4569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/>
    </mc:Choice>
    <mc:Fallback>
      <p:transition spd="slow"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3" y="159351"/>
            <a:ext cx="12189689" cy="795688"/>
            <a:chOff x="723" y="429774"/>
            <a:chExt cx="12189689" cy="795688"/>
          </a:xfrm>
        </p:grpSpPr>
        <p:sp>
          <p:nvSpPr>
            <p:cNvPr id="7" name="矩形 6"/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01721" y="444288"/>
              <a:ext cx="2814375" cy="781174"/>
              <a:chOff x="4130196" y="398984"/>
              <a:chExt cx="2814375" cy="781174"/>
            </a:xfrm>
          </p:grpSpPr>
          <p:sp>
            <p:nvSpPr>
              <p:cNvPr id="14" name="TextBox 20"/>
              <p:cNvSpPr txBox="true"/>
              <p:nvPr/>
            </p:nvSpPr>
            <p:spPr>
              <a:xfrm>
                <a:off x="4130196" y="398984"/>
                <a:ext cx="281437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spc="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多资源选择</a:t>
                </a:r>
                <a:endParaRPr lang="en-US" altLang="zh-CN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TextBox 37"/>
              <p:cNvSpPr txBox="true"/>
              <p:nvPr/>
            </p:nvSpPr>
            <p:spPr>
              <a:xfrm>
                <a:off x="4319346" y="811858"/>
                <a:ext cx="2439777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pc="3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调用逻辑视图</a:t>
                </a:r>
                <a:endParaRPr lang="zh-CN" altLang="en-US" spc="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 descr="未命名文件"/>
          <p:cNvPicPr>
            <a:picLocks noChangeAspect="true"/>
          </p:cNvPicPr>
          <p:nvPr/>
        </p:nvPicPr>
        <p:blipFill>
          <a:blip r:embed="rId1"/>
          <a:srcRect t="13130" b="14952"/>
          <a:stretch>
            <a:fillRect/>
          </a:stretch>
        </p:blipFill>
        <p:spPr>
          <a:xfrm>
            <a:off x="655955" y="1033780"/>
            <a:ext cx="9013190" cy="5363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/>
    </mc:Choice>
    <mc:Fallback>
      <p:transition spd="slow"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2" name="TextBox 15"/>
          <p:cNvSpPr txBox="true"/>
          <p:nvPr/>
        </p:nvSpPr>
        <p:spPr>
          <a:xfrm>
            <a:off x="146135" y="5605737"/>
            <a:ext cx="306863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panose="020F0502020204030203" charset="0"/>
              </a:rPr>
              <a:t>第三章</a:t>
            </a:r>
            <a:endParaRPr lang="en-US" sz="4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lack" panose="020F0502020204030203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6845" y="1807210"/>
            <a:ext cx="8298180" cy="768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zh-CN" altLang="en-US" sz="5000" b="1" spc="300" noProof="1">
                <a:solidFill>
                  <a:srgbClr val="59A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成果使用和需求定制</a:t>
            </a:r>
            <a:endParaRPr lang="zh-CN" altLang="en-US" sz="5000" b="1" spc="300" noProof="1">
              <a:solidFill>
                <a:srgbClr val="59A3B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14" name="TextBox 11"/>
          <p:cNvSpPr txBox="true"/>
          <p:nvPr/>
        </p:nvSpPr>
        <p:spPr>
          <a:xfrm>
            <a:off x="1668779" y="2792858"/>
            <a:ext cx="309880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>
              <a:defRPr/>
            </a:pPr>
            <a:endParaRPr lang="en-US" altLang="zh-CN" sz="1400" noProof="1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sp>
        <p:nvSpPr>
          <p:cNvPr id="15" name="TextBox 11"/>
          <p:cNvSpPr txBox="true"/>
          <p:nvPr/>
        </p:nvSpPr>
        <p:spPr>
          <a:xfrm>
            <a:off x="3103880" y="2792730"/>
            <a:ext cx="240411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altLang="zh-CN" sz="2000" noProof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communication</a:t>
            </a:r>
            <a:endParaRPr lang="en-US" altLang="zh-CN" sz="2000" noProof="1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/>
    </mc:Choice>
    <mc:Fallback>
      <p:transition spd="slow"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3" y="159351"/>
            <a:ext cx="12189689" cy="795688"/>
            <a:chOff x="723" y="429774"/>
            <a:chExt cx="12189689" cy="795688"/>
          </a:xfrm>
        </p:grpSpPr>
        <p:sp>
          <p:nvSpPr>
            <p:cNvPr id="7" name="矩形 6"/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01721" y="444288"/>
              <a:ext cx="2814375" cy="781174"/>
              <a:chOff x="4130196" y="398984"/>
              <a:chExt cx="2814375" cy="781174"/>
            </a:xfrm>
          </p:grpSpPr>
          <p:sp>
            <p:nvSpPr>
              <p:cNvPr id="14" name="TextBox 20"/>
              <p:cNvSpPr txBox="true"/>
              <p:nvPr/>
            </p:nvSpPr>
            <p:spPr>
              <a:xfrm>
                <a:off x="4130196" y="398984"/>
                <a:ext cx="2814375" cy="414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100" b="1" spc="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业务场景多样化</a:t>
                </a:r>
                <a:endParaRPr lang="zh-CN" altLang="en-US" sz="21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TextBox 37"/>
              <p:cNvSpPr txBox="true"/>
              <p:nvPr/>
            </p:nvSpPr>
            <p:spPr>
              <a:xfrm>
                <a:off x="4319346" y="811858"/>
                <a:ext cx="2439777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pc="3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需求定制</a:t>
                </a:r>
                <a:endParaRPr lang="zh-CN" altLang="en-US" spc="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Subtitle 2"/>
          <p:cNvSpPr txBox="true"/>
          <p:nvPr/>
        </p:nvSpPr>
        <p:spPr>
          <a:xfrm>
            <a:off x="113665" y="1230630"/>
            <a:ext cx="6852285" cy="5904230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Apache camel 是一个非常实用的规则引擎库，能够用来处理来自于不同源的事件和信息。你可以在使用不同的协议比如VM，HTTP，FTP，JMS甚至是文件系统中来传递消息，并且让你的操作逻辑和传递逻辑保持分离，这能够让你更专注于消息的内容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。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Camel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的定位是轻量级的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ESB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，使用场景可大可小，即可嵌入到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Springboot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中当成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jar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使用，亦搭建成单独的微服务使用。本次所分享的用例仅仅是冰山一角，更多用例需要基于业务场景及大家共同努力来分享、完善。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0" indent="0">
              <a:buNone/>
            </a:pP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+mn-ea"/>
              </a:rPr>
              <a:t>关于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+mn-ea"/>
              </a:rPr>
              <a:t>Camel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+mn-ea"/>
              </a:rPr>
              <a:t>的更多官方文档详见 https://camel.apache.org/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如遇到类似业务场景时如有需要可参考或直接拉取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Github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代码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如需要进行业务定制可通过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Github issues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、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Email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、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Face-to-face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等沟通方式相互探讨。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在转载、修改、使用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Github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代码亦请遵循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+mn-ea"/>
              </a:rPr>
              <a:t>GNU General Public License v3.0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+mn-ea"/>
              </a:rPr>
              <a:t>协议，坚持开放、开源、共享的开源精神。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+mn-ea"/>
            </a:endParaRPr>
          </a:p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+mn-ea"/>
              </a:rPr>
              <a:t>Github:  https://github.com/tanchy82/CamelExchange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+mn-ea"/>
            </a:endParaRPr>
          </a:p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+mn-ea"/>
              </a:rPr>
              <a:t>Email: tanchy@neusoft.com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+mn-ea"/>
            </a:endParaRPr>
          </a:p>
          <a:p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+mn-ea"/>
            </a:endParaRPr>
          </a:p>
          <a:p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771243" y="2018838"/>
            <a:ext cx="4910036" cy="3624824"/>
            <a:chOff x="4283968" y="1172870"/>
            <a:chExt cx="3744416" cy="2764305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4283968" y="3435846"/>
              <a:ext cx="3744416" cy="0"/>
            </a:xfrm>
            <a:prstGeom prst="line">
              <a:avLst/>
            </a:prstGeom>
            <a:ln w="28575">
              <a:solidFill>
                <a:srgbClr val="59A3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8"/>
            <p:cNvSpPr txBox="true"/>
            <p:nvPr/>
          </p:nvSpPr>
          <p:spPr>
            <a:xfrm>
              <a:off x="4657466" y="3445173"/>
              <a:ext cx="3051252" cy="492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communication</a:t>
              </a:r>
              <a:endPara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499992" y="1172870"/>
              <a:ext cx="1030446" cy="1030446"/>
              <a:chOff x="4499992" y="1172870"/>
              <a:chExt cx="1030446" cy="1030446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4499992" y="1172870"/>
                <a:ext cx="1030446" cy="1030446"/>
              </a:xfrm>
              <a:prstGeom prst="rect">
                <a:avLst/>
              </a:prstGeom>
              <a:solidFill>
                <a:srgbClr val="59A3B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579385" y="1334150"/>
                <a:ext cx="871657" cy="538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Github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issues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819997" y="1172870"/>
              <a:ext cx="1030446" cy="1030446"/>
              <a:chOff x="6819997" y="1172870"/>
              <a:chExt cx="1030446" cy="103044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819997" y="1172870"/>
                <a:ext cx="1030446" cy="1030446"/>
              </a:xfrm>
              <a:prstGeom prst="rect">
                <a:avLst/>
              </a:prstGeom>
              <a:solidFill>
                <a:srgbClr val="59A3B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966703" y="1481362"/>
                <a:ext cx="737034" cy="304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Email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616229" y="2279568"/>
              <a:ext cx="1133730" cy="1030446"/>
              <a:chOff x="5616229" y="2279568"/>
              <a:chExt cx="1133730" cy="103044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5667869" y="2279568"/>
                <a:ext cx="1030446" cy="1030446"/>
              </a:xfrm>
              <a:prstGeom prst="rect">
                <a:avLst/>
              </a:prstGeom>
              <a:solidFill>
                <a:srgbClr val="59A3B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616229" y="2626800"/>
                <a:ext cx="1133730" cy="233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Face-to-face</a:t>
                </a:r>
                <a:endParaRPr lang="en-US" altLang="zh-CN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4499992" y="2279568"/>
              <a:ext cx="1030446" cy="1030446"/>
              <a:chOff x="4499992" y="2279568"/>
              <a:chExt cx="1030446" cy="1030446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499992" y="2279568"/>
                <a:ext cx="1030446" cy="1030446"/>
              </a:xfrm>
              <a:prstGeom prst="rect">
                <a:avLst/>
              </a:prstGeom>
              <a:solidFill>
                <a:srgbClr val="3B465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4745340" y="2608983"/>
                <a:ext cx="539750" cy="539751"/>
                <a:chOff x="568325" y="5842000"/>
                <a:chExt cx="539750" cy="539751"/>
              </a:xfrm>
            </p:grpSpPr>
            <p:sp>
              <p:nvSpPr>
                <p:cNvPr id="41" name="Freeform 7"/>
                <p:cNvSpPr/>
                <p:nvPr/>
              </p:nvSpPr>
              <p:spPr bwMode="auto">
                <a:xfrm>
                  <a:off x="568325" y="6180138"/>
                  <a:ext cx="539750" cy="66675"/>
                </a:xfrm>
                <a:custGeom>
                  <a:avLst/>
                  <a:gdLst>
                    <a:gd name="T0" fmla="*/ 0 w 192"/>
                    <a:gd name="T1" fmla="*/ 12 h 24"/>
                    <a:gd name="T2" fmla="*/ 13 w 192"/>
                    <a:gd name="T3" fmla="*/ 24 h 24"/>
                    <a:gd name="T4" fmla="*/ 80 w 192"/>
                    <a:gd name="T5" fmla="*/ 24 h 24"/>
                    <a:gd name="T6" fmla="*/ 88 w 192"/>
                    <a:gd name="T7" fmla="*/ 24 h 24"/>
                    <a:gd name="T8" fmla="*/ 104 w 192"/>
                    <a:gd name="T9" fmla="*/ 24 h 24"/>
                    <a:gd name="T10" fmla="*/ 112 w 192"/>
                    <a:gd name="T11" fmla="*/ 24 h 24"/>
                    <a:gd name="T12" fmla="*/ 181 w 192"/>
                    <a:gd name="T13" fmla="*/ 24 h 24"/>
                    <a:gd name="T14" fmla="*/ 192 w 192"/>
                    <a:gd name="T15" fmla="*/ 12 h 24"/>
                    <a:gd name="T16" fmla="*/ 192 w 192"/>
                    <a:gd name="T17" fmla="*/ 0 h 24"/>
                    <a:gd name="T18" fmla="*/ 0 w 192"/>
                    <a:gd name="T19" fmla="*/ 0 h 24"/>
                    <a:gd name="T20" fmla="*/ 0 w 192"/>
                    <a:gd name="T21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2" h="24">
                      <a:moveTo>
                        <a:pt x="0" y="12"/>
                      </a:moveTo>
                      <a:cubicBezTo>
                        <a:pt x="0" y="19"/>
                        <a:pt x="6" y="24"/>
                        <a:pt x="13" y="24"/>
                      </a:cubicBezTo>
                      <a:cubicBezTo>
                        <a:pt x="80" y="24"/>
                        <a:pt x="80" y="24"/>
                        <a:pt x="80" y="24"/>
                      </a:cubicBezTo>
                      <a:cubicBezTo>
                        <a:pt x="88" y="24"/>
                        <a:pt x="88" y="24"/>
                        <a:pt x="88" y="24"/>
                      </a:cubicBezTo>
                      <a:cubicBezTo>
                        <a:pt x="104" y="24"/>
                        <a:pt x="104" y="24"/>
                        <a:pt x="104" y="24"/>
                      </a:cubicBezTo>
                      <a:cubicBezTo>
                        <a:pt x="112" y="24"/>
                        <a:pt x="112" y="24"/>
                        <a:pt x="112" y="24"/>
                      </a:cubicBezTo>
                      <a:cubicBezTo>
                        <a:pt x="181" y="24"/>
                        <a:pt x="181" y="24"/>
                        <a:pt x="181" y="24"/>
                      </a:cubicBezTo>
                      <a:cubicBezTo>
                        <a:pt x="187" y="24"/>
                        <a:pt x="192" y="18"/>
                        <a:pt x="192" y="12"/>
                      </a:cubicBezTo>
                      <a:cubicBezTo>
                        <a:pt x="192" y="0"/>
                        <a:pt x="192" y="0"/>
                        <a:pt x="19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8"/>
                <p:cNvSpPr/>
                <p:nvPr/>
              </p:nvSpPr>
              <p:spPr bwMode="auto">
                <a:xfrm>
                  <a:off x="568325" y="5842000"/>
                  <a:ext cx="539750" cy="315913"/>
                </a:xfrm>
                <a:custGeom>
                  <a:avLst/>
                  <a:gdLst>
                    <a:gd name="T0" fmla="*/ 180 w 192"/>
                    <a:gd name="T1" fmla="*/ 0 h 112"/>
                    <a:gd name="T2" fmla="*/ 12 w 192"/>
                    <a:gd name="T3" fmla="*/ 0 h 112"/>
                    <a:gd name="T4" fmla="*/ 0 w 192"/>
                    <a:gd name="T5" fmla="*/ 12 h 112"/>
                    <a:gd name="T6" fmla="*/ 0 w 192"/>
                    <a:gd name="T7" fmla="*/ 112 h 112"/>
                    <a:gd name="T8" fmla="*/ 192 w 192"/>
                    <a:gd name="T9" fmla="*/ 112 h 112"/>
                    <a:gd name="T10" fmla="*/ 192 w 192"/>
                    <a:gd name="T11" fmla="*/ 12 h 112"/>
                    <a:gd name="T12" fmla="*/ 180 w 192"/>
                    <a:gd name="T13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2" h="112">
                      <a:moveTo>
                        <a:pt x="180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192" y="112"/>
                        <a:pt x="192" y="112"/>
                        <a:pt x="192" y="112"/>
                      </a:cubicBezTo>
                      <a:cubicBezTo>
                        <a:pt x="192" y="12"/>
                        <a:pt x="192" y="12"/>
                        <a:pt x="192" y="12"/>
                      </a:cubicBezTo>
                      <a:cubicBezTo>
                        <a:pt x="192" y="5"/>
                        <a:pt x="187" y="0"/>
                        <a:pt x="1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9"/>
                <p:cNvSpPr/>
                <p:nvPr/>
              </p:nvSpPr>
              <p:spPr bwMode="auto">
                <a:xfrm>
                  <a:off x="725488" y="6269038"/>
                  <a:ext cx="225425" cy="112713"/>
                </a:xfrm>
                <a:custGeom>
                  <a:avLst/>
                  <a:gdLst>
                    <a:gd name="T0" fmla="*/ 56 w 80"/>
                    <a:gd name="T1" fmla="*/ 2 h 40"/>
                    <a:gd name="T2" fmla="*/ 56 w 80"/>
                    <a:gd name="T3" fmla="*/ 2 h 40"/>
                    <a:gd name="T4" fmla="*/ 56 w 80"/>
                    <a:gd name="T5" fmla="*/ 0 h 40"/>
                    <a:gd name="T6" fmla="*/ 48 w 80"/>
                    <a:gd name="T7" fmla="*/ 0 h 40"/>
                    <a:gd name="T8" fmla="*/ 32 w 80"/>
                    <a:gd name="T9" fmla="*/ 0 h 40"/>
                    <a:gd name="T10" fmla="*/ 24 w 80"/>
                    <a:gd name="T11" fmla="*/ 0 h 40"/>
                    <a:gd name="T12" fmla="*/ 24 w 80"/>
                    <a:gd name="T13" fmla="*/ 1 h 40"/>
                    <a:gd name="T14" fmla="*/ 24 w 80"/>
                    <a:gd name="T15" fmla="*/ 1 h 40"/>
                    <a:gd name="T16" fmla="*/ 0 w 80"/>
                    <a:gd name="T17" fmla="*/ 20 h 40"/>
                    <a:gd name="T18" fmla="*/ 13 w 80"/>
                    <a:gd name="T19" fmla="*/ 35 h 40"/>
                    <a:gd name="T20" fmla="*/ 40 w 80"/>
                    <a:gd name="T21" fmla="*/ 40 h 40"/>
                    <a:gd name="T22" fmla="*/ 80 w 80"/>
                    <a:gd name="T23" fmla="*/ 20 h 40"/>
                    <a:gd name="T24" fmla="*/ 80 w 80"/>
                    <a:gd name="T25" fmla="*/ 20 h 40"/>
                    <a:gd name="T26" fmla="*/ 80 w 80"/>
                    <a:gd name="T27" fmla="*/ 20 h 40"/>
                    <a:gd name="T28" fmla="*/ 80 w 80"/>
                    <a:gd name="T29" fmla="*/ 20 h 40"/>
                    <a:gd name="T30" fmla="*/ 80 w 80"/>
                    <a:gd name="T31" fmla="*/ 20 h 40"/>
                    <a:gd name="T32" fmla="*/ 56 w 80"/>
                    <a:gd name="T33" fmla="*/ 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0" h="40">
                      <a:moveTo>
                        <a:pt x="56" y="2"/>
                      </a:moveTo>
                      <a:cubicBezTo>
                        <a:pt x="56" y="2"/>
                        <a:pt x="56" y="2"/>
                        <a:pt x="56" y="2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9" y="5"/>
                        <a:pt x="0" y="11"/>
                        <a:pt x="0" y="20"/>
                      </a:cubicBezTo>
                      <a:cubicBezTo>
                        <a:pt x="0" y="26"/>
                        <a:pt x="5" y="31"/>
                        <a:pt x="13" y="35"/>
                      </a:cubicBezTo>
                      <a:cubicBezTo>
                        <a:pt x="20" y="38"/>
                        <a:pt x="30" y="40"/>
                        <a:pt x="40" y="40"/>
                      </a:cubicBezTo>
                      <a:cubicBezTo>
                        <a:pt x="63" y="40"/>
                        <a:pt x="80" y="31"/>
                        <a:pt x="80" y="20"/>
                      </a:cubicBezTo>
                      <a:cubicBezTo>
                        <a:pt x="80" y="20"/>
                        <a:pt x="80" y="20"/>
                        <a:pt x="80" y="20"/>
                      </a:cubicBezTo>
                      <a:cubicBezTo>
                        <a:pt x="80" y="20"/>
                        <a:pt x="80" y="20"/>
                        <a:pt x="80" y="20"/>
                      </a:cubicBezTo>
                      <a:cubicBezTo>
                        <a:pt x="80" y="20"/>
                        <a:pt x="80" y="20"/>
                        <a:pt x="80" y="20"/>
                      </a:cubicBezTo>
                      <a:cubicBezTo>
                        <a:pt x="80" y="20"/>
                        <a:pt x="80" y="20"/>
                        <a:pt x="80" y="20"/>
                      </a:cubicBezTo>
                      <a:cubicBezTo>
                        <a:pt x="80" y="11"/>
                        <a:pt x="71" y="5"/>
                        <a:pt x="56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1" name="组合 30"/>
            <p:cNvGrpSpPr/>
            <p:nvPr/>
          </p:nvGrpSpPr>
          <p:grpSpPr>
            <a:xfrm>
              <a:off x="6819998" y="2279568"/>
              <a:ext cx="1030446" cy="1030446"/>
              <a:chOff x="6819998" y="2279568"/>
              <a:chExt cx="1030446" cy="1030446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6819998" y="2279568"/>
                <a:ext cx="1030446" cy="1030446"/>
              </a:xfrm>
              <a:prstGeom prst="rect">
                <a:avLst/>
              </a:prstGeom>
              <a:solidFill>
                <a:srgbClr val="3B465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Freeform 11"/>
              <p:cNvSpPr>
                <a:spLocks noEditPoints="true"/>
              </p:cNvSpPr>
              <p:nvPr/>
            </p:nvSpPr>
            <p:spPr bwMode="auto">
              <a:xfrm>
                <a:off x="7065345" y="2664659"/>
                <a:ext cx="539750" cy="404813"/>
              </a:xfrm>
              <a:custGeom>
                <a:avLst/>
                <a:gdLst>
                  <a:gd name="T0" fmla="*/ 180 w 192"/>
                  <a:gd name="T1" fmla="*/ 0 h 144"/>
                  <a:gd name="T2" fmla="*/ 12 w 192"/>
                  <a:gd name="T3" fmla="*/ 0 h 144"/>
                  <a:gd name="T4" fmla="*/ 0 w 192"/>
                  <a:gd name="T5" fmla="*/ 12 h 144"/>
                  <a:gd name="T6" fmla="*/ 0 w 192"/>
                  <a:gd name="T7" fmla="*/ 116 h 144"/>
                  <a:gd name="T8" fmla="*/ 13 w 192"/>
                  <a:gd name="T9" fmla="*/ 128 h 144"/>
                  <a:gd name="T10" fmla="*/ 78 w 192"/>
                  <a:gd name="T11" fmla="*/ 128 h 144"/>
                  <a:gd name="T12" fmla="*/ 73 w 192"/>
                  <a:gd name="T13" fmla="*/ 138 h 144"/>
                  <a:gd name="T14" fmla="*/ 74 w 192"/>
                  <a:gd name="T15" fmla="*/ 143 h 144"/>
                  <a:gd name="T16" fmla="*/ 76 w 192"/>
                  <a:gd name="T17" fmla="*/ 144 h 144"/>
                  <a:gd name="T18" fmla="*/ 80 w 192"/>
                  <a:gd name="T19" fmla="*/ 142 h 144"/>
                  <a:gd name="T20" fmla="*/ 87 w 192"/>
                  <a:gd name="T21" fmla="*/ 128 h 144"/>
                  <a:gd name="T22" fmla="*/ 106 w 192"/>
                  <a:gd name="T23" fmla="*/ 128 h 144"/>
                  <a:gd name="T24" fmla="*/ 113 w 192"/>
                  <a:gd name="T25" fmla="*/ 142 h 144"/>
                  <a:gd name="T26" fmla="*/ 116 w 192"/>
                  <a:gd name="T27" fmla="*/ 144 h 144"/>
                  <a:gd name="T28" fmla="*/ 118 w 192"/>
                  <a:gd name="T29" fmla="*/ 143 h 144"/>
                  <a:gd name="T30" fmla="*/ 120 w 192"/>
                  <a:gd name="T31" fmla="*/ 138 h 144"/>
                  <a:gd name="T32" fmla="*/ 115 w 192"/>
                  <a:gd name="T33" fmla="*/ 128 h 144"/>
                  <a:gd name="T34" fmla="*/ 181 w 192"/>
                  <a:gd name="T35" fmla="*/ 128 h 144"/>
                  <a:gd name="T36" fmla="*/ 192 w 192"/>
                  <a:gd name="T37" fmla="*/ 116 h 144"/>
                  <a:gd name="T38" fmla="*/ 192 w 192"/>
                  <a:gd name="T39" fmla="*/ 12 h 144"/>
                  <a:gd name="T40" fmla="*/ 180 w 192"/>
                  <a:gd name="T41" fmla="*/ 0 h 144"/>
                  <a:gd name="T42" fmla="*/ 176 w 192"/>
                  <a:gd name="T43" fmla="*/ 108 h 144"/>
                  <a:gd name="T44" fmla="*/ 172 w 192"/>
                  <a:gd name="T45" fmla="*/ 112 h 144"/>
                  <a:gd name="T46" fmla="*/ 20 w 192"/>
                  <a:gd name="T47" fmla="*/ 112 h 144"/>
                  <a:gd name="T48" fmla="*/ 16 w 192"/>
                  <a:gd name="T49" fmla="*/ 108 h 144"/>
                  <a:gd name="T50" fmla="*/ 16 w 192"/>
                  <a:gd name="T51" fmla="*/ 20 h 144"/>
                  <a:gd name="T52" fmla="*/ 20 w 192"/>
                  <a:gd name="T53" fmla="*/ 16 h 144"/>
                  <a:gd name="T54" fmla="*/ 172 w 192"/>
                  <a:gd name="T55" fmla="*/ 16 h 144"/>
                  <a:gd name="T56" fmla="*/ 176 w 192"/>
                  <a:gd name="T57" fmla="*/ 20 h 144"/>
                  <a:gd name="T58" fmla="*/ 176 w 192"/>
                  <a:gd name="T59" fmla="*/ 10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144">
                    <a:moveTo>
                      <a:pt x="18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3"/>
                      <a:pt x="6" y="128"/>
                      <a:pt x="13" y="128"/>
                    </a:cubicBezTo>
                    <a:cubicBezTo>
                      <a:pt x="78" y="128"/>
                      <a:pt x="78" y="128"/>
                      <a:pt x="78" y="12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2" y="140"/>
                      <a:pt x="72" y="142"/>
                      <a:pt x="74" y="143"/>
                    </a:cubicBezTo>
                    <a:cubicBezTo>
                      <a:pt x="75" y="144"/>
                      <a:pt x="76" y="144"/>
                      <a:pt x="76" y="144"/>
                    </a:cubicBezTo>
                    <a:cubicBezTo>
                      <a:pt x="78" y="144"/>
                      <a:pt x="79" y="143"/>
                      <a:pt x="80" y="142"/>
                    </a:cubicBezTo>
                    <a:cubicBezTo>
                      <a:pt x="87" y="128"/>
                      <a:pt x="87" y="128"/>
                      <a:pt x="87" y="128"/>
                    </a:cubicBezTo>
                    <a:cubicBezTo>
                      <a:pt x="106" y="128"/>
                      <a:pt x="106" y="128"/>
                      <a:pt x="106" y="128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3"/>
                      <a:pt x="115" y="144"/>
                      <a:pt x="116" y="144"/>
                    </a:cubicBezTo>
                    <a:cubicBezTo>
                      <a:pt x="117" y="144"/>
                      <a:pt x="117" y="144"/>
                      <a:pt x="118" y="143"/>
                    </a:cubicBezTo>
                    <a:cubicBezTo>
                      <a:pt x="120" y="142"/>
                      <a:pt x="121" y="140"/>
                      <a:pt x="120" y="138"/>
                    </a:cubicBezTo>
                    <a:cubicBezTo>
                      <a:pt x="115" y="128"/>
                      <a:pt x="115" y="128"/>
                      <a:pt x="115" y="128"/>
                    </a:cubicBezTo>
                    <a:cubicBezTo>
                      <a:pt x="181" y="128"/>
                      <a:pt x="181" y="128"/>
                      <a:pt x="181" y="128"/>
                    </a:cubicBezTo>
                    <a:cubicBezTo>
                      <a:pt x="187" y="128"/>
                      <a:pt x="192" y="122"/>
                      <a:pt x="192" y="116"/>
                    </a:cubicBezTo>
                    <a:cubicBezTo>
                      <a:pt x="192" y="12"/>
                      <a:pt x="192" y="12"/>
                      <a:pt x="192" y="12"/>
                    </a:cubicBezTo>
                    <a:cubicBezTo>
                      <a:pt x="192" y="5"/>
                      <a:pt x="187" y="0"/>
                      <a:pt x="180" y="0"/>
                    </a:cubicBezTo>
                    <a:close/>
                    <a:moveTo>
                      <a:pt x="176" y="108"/>
                    </a:moveTo>
                    <a:cubicBezTo>
                      <a:pt x="176" y="110"/>
                      <a:pt x="174" y="112"/>
                      <a:pt x="172" y="112"/>
                    </a:cubicBezTo>
                    <a:cubicBezTo>
                      <a:pt x="20" y="112"/>
                      <a:pt x="20" y="112"/>
                      <a:pt x="20" y="112"/>
                    </a:cubicBezTo>
                    <a:cubicBezTo>
                      <a:pt x="18" y="112"/>
                      <a:pt x="16" y="110"/>
                      <a:pt x="16" y="10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8"/>
                      <a:pt x="18" y="16"/>
                      <a:pt x="20" y="16"/>
                    </a:cubicBezTo>
                    <a:cubicBezTo>
                      <a:pt x="172" y="16"/>
                      <a:pt x="172" y="16"/>
                      <a:pt x="172" y="16"/>
                    </a:cubicBezTo>
                    <a:cubicBezTo>
                      <a:pt x="174" y="16"/>
                      <a:pt x="176" y="18"/>
                      <a:pt x="176" y="20"/>
                    </a:cubicBezTo>
                    <a:lnTo>
                      <a:pt x="176" y="1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667869" y="1172870"/>
              <a:ext cx="1030446" cy="1030446"/>
              <a:chOff x="5667869" y="1172870"/>
              <a:chExt cx="1030446" cy="103044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5667869" y="1172870"/>
                <a:ext cx="1030446" cy="1030446"/>
              </a:xfrm>
              <a:prstGeom prst="rect">
                <a:avLst/>
              </a:prstGeom>
              <a:solidFill>
                <a:srgbClr val="3B465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4" name="组合 33"/>
              <p:cNvGrpSpPr/>
              <p:nvPr/>
            </p:nvGrpSpPr>
            <p:grpSpPr>
              <a:xfrm>
                <a:off x="5907732" y="1400960"/>
                <a:ext cx="496888" cy="539751"/>
                <a:chOff x="5843588" y="533400"/>
                <a:chExt cx="496888" cy="539751"/>
              </a:xfrm>
            </p:grpSpPr>
            <p:sp>
              <p:nvSpPr>
                <p:cNvPr id="35" name="Freeform 70"/>
                <p:cNvSpPr>
                  <a:spLocks noEditPoints="true"/>
                </p:cNvSpPr>
                <p:nvPr/>
              </p:nvSpPr>
              <p:spPr bwMode="auto">
                <a:xfrm>
                  <a:off x="5843588" y="533400"/>
                  <a:ext cx="384175" cy="517525"/>
                </a:xfrm>
                <a:custGeom>
                  <a:avLst/>
                  <a:gdLst>
                    <a:gd name="T0" fmla="*/ 80 w 136"/>
                    <a:gd name="T1" fmla="*/ 156 h 184"/>
                    <a:gd name="T2" fmla="*/ 68 w 136"/>
                    <a:gd name="T3" fmla="*/ 168 h 184"/>
                    <a:gd name="T4" fmla="*/ 56 w 136"/>
                    <a:gd name="T5" fmla="*/ 156 h 184"/>
                    <a:gd name="T6" fmla="*/ 68 w 136"/>
                    <a:gd name="T7" fmla="*/ 144 h 184"/>
                    <a:gd name="T8" fmla="*/ 80 w 136"/>
                    <a:gd name="T9" fmla="*/ 156 h 184"/>
                    <a:gd name="T10" fmla="*/ 80 w 136"/>
                    <a:gd name="T11" fmla="*/ 136 h 184"/>
                    <a:gd name="T12" fmla="*/ 20 w 136"/>
                    <a:gd name="T13" fmla="*/ 136 h 184"/>
                    <a:gd name="T14" fmla="*/ 16 w 136"/>
                    <a:gd name="T15" fmla="*/ 132 h 184"/>
                    <a:gd name="T16" fmla="*/ 16 w 136"/>
                    <a:gd name="T17" fmla="*/ 36 h 184"/>
                    <a:gd name="T18" fmla="*/ 20 w 136"/>
                    <a:gd name="T19" fmla="*/ 32 h 184"/>
                    <a:gd name="T20" fmla="*/ 116 w 136"/>
                    <a:gd name="T21" fmla="*/ 32 h 184"/>
                    <a:gd name="T22" fmla="*/ 120 w 136"/>
                    <a:gd name="T23" fmla="*/ 36 h 184"/>
                    <a:gd name="T24" fmla="*/ 120 w 136"/>
                    <a:gd name="T25" fmla="*/ 40 h 184"/>
                    <a:gd name="T26" fmla="*/ 136 w 136"/>
                    <a:gd name="T27" fmla="*/ 40 h 184"/>
                    <a:gd name="T28" fmla="*/ 136 w 136"/>
                    <a:gd name="T29" fmla="*/ 12 h 184"/>
                    <a:gd name="T30" fmla="*/ 124 w 136"/>
                    <a:gd name="T31" fmla="*/ 0 h 184"/>
                    <a:gd name="T32" fmla="*/ 12 w 136"/>
                    <a:gd name="T33" fmla="*/ 0 h 184"/>
                    <a:gd name="T34" fmla="*/ 0 w 136"/>
                    <a:gd name="T35" fmla="*/ 12 h 184"/>
                    <a:gd name="T36" fmla="*/ 0 w 136"/>
                    <a:gd name="T37" fmla="*/ 172 h 184"/>
                    <a:gd name="T38" fmla="*/ 12 w 136"/>
                    <a:gd name="T39" fmla="*/ 184 h 184"/>
                    <a:gd name="T40" fmla="*/ 81 w 136"/>
                    <a:gd name="T41" fmla="*/ 184 h 184"/>
                    <a:gd name="T42" fmla="*/ 80 w 136"/>
                    <a:gd name="T43" fmla="*/ 180 h 184"/>
                    <a:gd name="T44" fmla="*/ 80 w 136"/>
                    <a:gd name="T45" fmla="*/ 156 h 184"/>
                    <a:gd name="T46" fmla="*/ 65 w 136"/>
                    <a:gd name="T47" fmla="*/ 17 h 184"/>
                    <a:gd name="T48" fmla="*/ 71 w 136"/>
                    <a:gd name="T49" fmla="*/ 17 h 184"/>
                    <a:gd name="T50" fmla="*/ 72 w 136"/>
                    <a:gd name="T51" fmla="*/ 20 h 184"/>
                    <a:gd name="T52" fmla="*/ 71 w 136"/>
                    <a:gd name="T53" fmla="*/ 23 h 184"/>
                    <a:gd name="T54" fmla="*/ 68 w 136"/>
                    <a:gd name="T55" fmla="*/ 24 h 184"/>
                    <a:gd name="T56" fmla="*/ 65 w 136"/>
                    <a:gd name="T57" fmla="*/ 23 h 184"/>
                    <a:gd name="T58" fmla="*/ 64 w 136"/>
                    <a:gd name="T59" fmla="*/ 20 h 184"/>
                    <a:gd name="T60" fmla="*/ 65 w 136"/>
                    <a:gd name="T61" fmla="*/ 17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36" h="184">
                      <a:moveTo>
                        <a:pt x="80" y="156"/>
                      </a:moveTo>
                      <a:cubicBezTo>
                        <a:pt x="80" y="162"/>
                        <a:pt x="75" y="168"/>
                        <a:pt x="68" y="168"/>
                      </a:cubicBezTo>
                      <a:cubicBezTo>
                        <a:pt x="62" y="168"/>
                        <a:pt x="56" y="162"/>
                        <a:pt x="56" y="156"/>
                      </a:cubicBezTo>
                      <a:cubicBezTo>
                        <a:pt x="56" y="149"/>
                        <a:pt x="62" y="144"/>
                        <a:pt x="68" y="144"/>
                      </a:cubicBezTo>
                      <a:cubicBezTo>
                        <a:pt x="75" y="144"/>
                        <a:pt x="80" y="149"/>
                        <a:pt x="80" y="156"/>
                      </a:cubicBezTo>
                      <a:cubicBezTo>
                        <a:pt x="80" y="136"/>
                        <a:pt x="80" y="136"/>
                        <a:pt x="80" y="136"/>
                      </a:cubicBezTo>
                      <a:cubicBezTo>
                        <a:pt x="20" y="136"/>
                        <a:pt x="20" y="136"/>
                        <a:pt x="20" y="136"/>
                      </a:cubicBezTo>
                      <a:cubicBezTo>
                        <a:pt x="18" y="136"/>
                        <a:pt x="16" y="134"/>
                        <a:pt x="16" y="132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6" y="34"/>
                        <a:pt x="18" y="32"/>
                        <a:pt x="20" y="32"/>
                      </a:cubicBezTo>
                      <a:cubicBezTo>
                        <a:pt x="116" y="32"/>
                        <a:pt x="116" y="32"/>
                        <a:pt x="116" y="32"/>
                      </a:cubicBezTo>
                      <a:cubicBezTo>
                        <a:pt x="118" y="32"/>
                        <a:pt x="120" y="34"/>
                        <a:pt x="120" y="36"/>
                      </a:cubicBezTo>
                      <a:cubicBezTo>
                        <a:pt x="120" y="40"/>
                        <a:pt x="120" y="40"/>
                        <a:pt x="120" y="40"/>
                      </a:cubicBezTo>
                      <a:cubicBezTo>
                        <a:pt x="136" y="40"/>
                        <a:pt x="136" y="40"/>
                        <a:pt x="136" y="40"/>
                      </a:cubicBezTo>
                      <a:cubicBezTo>
                        <a:pt x="136" y="12"/>
                        <a:pt x="136" y="12"/>
                        <a:pt x="136" y="12"/>
                      </a:cubicBezTo>
                      <a:cubicBezTo>
                        <a:pt x="136" y="5"/>
                        <a:pt x="131" y="0"/>
                        <a:pt x="124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172"/>
                        <a:pt x="0" y="172"/>
                        <a:pt x="0" y="172"/>
                      </a:cubicBezTo>
                      <a:cubicBezTo>
                        <a:pt x="0" y="178"/>
                        <a:pt x="6" y="184"/>
                        <a:pt x="12" y="184"/>
                      </a:cubicBezTo>
                      <a:cubicBezTo>
                        <a:pt x="81" y="184"/>
                        <a:pt x="81" y="184"/>
                        <a:pt x="81" y="184"/>
                      </a:cubicBezTo>
                      <a:cubicBezTo>
                        <a:pt x="80" y="183"/>
                        <a:pt x="80" y="181"/>
                        <a:pt x="80" y="180"/>
                      </a:cubicBezTo>
                      <a:lnTo>
                        <a:pt x="80" y="156"/>
                      </a:lnTo>
                      <a:close/>
                      <a:moveTo>
                        <a:pt x="65" y="17"/>
                      </a:moveTo>
                      <a:cubicBezTo>
                        <a:pt x="67" y="16"/>
                        <a:pt x="70" y="16"/>
                        <a:pt x="71" y="17"/>
                      </a:cubicBezTo>
                      <a:cubicBezTo>
                        <a:pt x="72" y="18"/>
                        <a:pt x="72" y="19"/>
                        <a:pt x="72" y="20"/>
                      </a:cubicBezTo>
                      <a:cubicBezTo>
                        <a:pt x="72" y="21"/>
                        <a:pt x="72" y="22"/>
                        <a:pt x="71" y="23"/>
                      </a:cubicBezTo>
                      <a:cubicBezTo>
                        <a:pt x="70" y="23"/>
                        <a:pt x="69" y="24"/>
                        <a:pt x="68" y="24"/>
                      </a:cubicBezTo>
                      <a:cubicBezTo>
                        <a:pt x="67" y="24"/>
                        <a:pt x="66" y="23"/>
                        <a:pt x="65" y="23"/>
                      </a:cubicBezTo>
                      <a:cubicBezTo>
                        <a:pt x="65" y="22"/>
                        <a:pt x="64" y="21"/>
                        <a:pt x="64" y="20"/>
                      </a:cubicBezTo>
                      <a:cubicBezTo>
                        <a:pt x="64" y="19"/>
                        <a:pt x="65" y="18"/>
                        <a:pt x="65" y="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71"/>
                <p:cNvSpPr>
                  <a:spLocks noEditPoints="true"/>
                </p:cNvSpPr>
                <p:nvPr/>
              </p:nvSpPr>
              <p:spPr bwMode="auto">
                <a:xfrm>
                  <a:off x="6091238" y="668338"/>
                  <a:ext cx="249238" cy="404813"/>
                </a:xfrm>
                <a:custGeom>
                  <a:avLst/>
                  <a:gdLst>
                    <a:gd name="T0" fmla="*/ 76 w 88"/>
                    <a:gd name="T1" fmla="*/ 0 h 144"/>
                    <a:gd name="T2" fmla="*/ 12 w 88"/>
                    <a:gd name="T3" fmla="*/ 0 h 144"/>
                    <a:gd name="T4" fmla="*/ 0 w 88"/>
                    <a:gd name="T5" fmla="*/ 12 h 144"/>
                    <a:gd name="T6" fmla="*/ 0 w 88"/>
                    <a:gd name="T7" fmla="*/ 132 h 144"/>
                    <a:gd name="T8" fmla="*/ 12 w 88"/>
                    <a:gd name="T9" fmla="*/ 144 h 144"/>
                    <a:gd name="T10" fmla="*/ 76 w 88"/>
                    <a:gd name="T11" fmla="*/ 144 h 144"/>
                    <a:gd name="T12" fmla="*/ 88 w 88"/>
                    <a:gd name="T13" fmla="*/ 132 h 144"/>
                    <a:gd name="T14" fmla="*/ 88 w 88"/>
                    <a:gd name="T15" fmla="*/ 12 h 144"/>
                    <a:gd name="T16" fmla="*/ 76 w 88"/>
                    <a:gd name="T17" fmla="*/ 0 h 144"/>
                    <a:gd name="T18" fmla="*/ 41 w 88"/>
                    <a:gd name="T19" fmla="*/ 17 h 144"/>
                    <a:gd name="T20" fmla="*/ 47 w 88"/>
                    <a:gd name="T21" fmla="*/ 17 h 144"/>
                    <a:gd name="T22" fmla="*/ 48 w 88"/>
                    <a:gd name="T23" fmla="*/ 20 h 144"/>
                    <a:gd name="T24" fmla="*/ 47 w 88"/>
                    <a:gd name="T25" fmla="*/ 23 h 144"/>
                    <a:gd name="T26" fmla="*/ 44 w 88"/>
                    <a:gd name="T27" fmla="*/ 24 h 144"/>
                    <a:gd name="T28" fmla="*/ 41 w 88"/>
                    <a:gd name="T29" fmla="*/ 23 h 144"/>
                    <a:gd name="T30" fmla="*/ 40 w 88"/>
                    <a:gd name="T31" fmla="*/ 20 h 144"/>
                    <a:gd name="T32" fmla="*/ 41 w 88"/>
                    <a:gd name="T33" fmla="*/ 17 h 144"/>
                    <a:gd name="T34" fmla="*/ 25 w 88"/>
                    <a:gd name="T35" fmla="*/ 17 h 144"/>
                    <a:gd name="T36" fmla="*/ 31 w 88"/>
                    <a:gd name="T37" fmla="*/ 17 h 144"/>
                    <a:gd name="T38" fmla="*/ 32 w 88"/>
                    <a:gd name="T39" fmla="*/ 20 h 144"/>
                    <a:gd name="T40" fmla="*/ 31 w 88"/>
                    <a:gd name="T41" fmla="*/ 23 h 144"/>
                    <a:gd name="T42" fmla="*/ 28 w 88"/>
                    <a:gd name="T43" fmla="*/ 24 h 144"/>
                    <a:gd name="T44" fmla="*/ 25 w 88"/>
                    <a:gd name="T45" fmla="*/ 23 h 144"/>
                    <a:gd name="T46" fmla="*/ 24 w 88"/>
                    <a:gd name="T47" fmla="*/ 20 h 144"/>
                    <a:gd name="T48" fmla="*/ 25 w 88"/>
                    <a:gd name="T49" fmla="*/ 17 h 144"/>
                    <a:gd name="T50" fmla="*/ 47 w 88"/>
                    <a:gd name="T51" fmla="*/ 127 h 144"/>
                    <a:gd name="T52" fmla="*/ 44 w 88"/>
                    <a:gd name="T53" fmla="*/ 128 h 144"/>
                    <a:gd name="T54" fmla="*/ 41 w 88"/>
                    <a:gd name="T55" fmla="*/ 127 h 144"/>
                    <a:gd name="T56" fmla="*/ 40 w 88"/>
                    <a:gd name="T57" fmla="*/ 124 h 144"/>
                    <a:gd name="T58" fmla="*/ 41 w 88"/>
                    <a:gd name="T59" fmla="*/ 121 h 144"/>
                    <a:gd name="T60" fmla="*/ 47 w 88"/>
                    <a:gd name="T61" fmla="*/ 121 h 144"/>
                    <a:gd name="T62" fmla="*/ 48 w 88"/>
                    <a:gd name="T63" fmla="*/ 124 h 144"/>
                    <a:gd name="T64" fmla="*/ 47 w 88"/>
                    <a:gd name="T65" fmla="*/ 127 h 144"/>
                    <a:gd name="T66" fmla="*/ 72 w 88"/>
                    <a:gd name="T67" fmla="*/ 108 h 144"/>
                    <a:gd name="T68" fmla="*/ 68 w 88"/>
                    <a:gd name="T69" fmla="*/ 112 h 144"/>
                    <a:gd name="T70" fmla="*/ 20 w 88"/>
                    <a:gd name="T71" fmla="*/ 112 h 144"/>
                    <a:gd name="T72" fmla="*/ 16 w 88"/>
                    <a:gd name="T73" fmla="*/ 108 h 144"/>
                    <a:gd name="T74" fmla="*/ 16 w 88"/>
                    <a:gd name="T75" fmla="*/ 36 h 144"/>
                    <a:gd name="T76" fmla="*/ 20 w 88"/>
                    <a:gd name="T77" fmla="*/ 32 h 144"/>
                    <a:gd name="T78" fmla="*/ 68 w 88"/>
                    <a:gd name="T79" fmla="*/ 32 h 144"/>
                    <a:gd name="T80" fmla="*/ 72 w 88"/>
                    <a:gd name="T81" fmla="*/ 36 h 144"/>
                    <a:gd name="T82" fmla="*/ 72 w 88"/>
                    <a:gd name="T83" fmla="*/ 108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88" h="144">
                      <a:moveTo>
                        <a:pt x="76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132"/>
                        <a:pt x="0" y="132"/>
                        <a:pt x="0" y="132"/>
                      </a:cubicBezTo>
                      <a:cubicBezTo>
                        <a:pt x="0" y="138"/>
                        <a:pt x="6" y="144"/>
                        <a:pt x="12" y="144"/>
                      </a:cubicBezTo>
                      <a:cubicBezTo>
                        <a:pt x="76" y="144"/>
                        <a:pt x="76" y="144"/>
                        <a:pt x="76" y="144"/>
                      </a:cubicBezTo>
                      <a:cubicBezTo>
                        <a:pt x="83" y="144"/>
                        <a:pt x="88" y="138"/>
                        <a:pt x="88" y="132"/>
                      </a:cubicBezTo>
                      <a:cubicBezTo>
                        <a:pt x="88" y="12"/>
                        <a:pt x="88" y="12"/>
                        <a:pt x="88" y="12"/>
                      </a:cubicBezTo>
                      <a:cubicBezTo>
                        <a:pt x="88" y="5"/>
                        <a:pt x="83" y="0"/>
                        <a:pt x="76" y="0"/>
                      </a:cubicBezTo>
                      <a:close/>
                      <a:moveTo>
                        <a:pt x="41" y="17"/>
                      </a:moveTo>
                      <a:cubicBezTo>
                        <a:pt x="43" y="16"/>
                        <a:pt x="45" y="16"/>
                        <a:pt x="47" y="17"/>
                      </a:cubicBezTo>
                      <a:cubicBezTo>
                        <a:pt x="48" y="18"/>
                        <a:pt x="48" y="19"/>
                        <a:pt x="48" y="20"/>
                      </a:cubicBezTo>
                      <a:cubicBezTo>
                        <a:pt x="48" y="21"/>
                        <a:pt x="48" y="22"/>
                        <a:pt x="47" y="23"/>
                      </a:cubicBezTo>
                      <a:cubicBezTo>
                        <a:pt x="46" y="23"/>
                        <a:pt x="45" y="24"/>
                        <a:pt x="44" y="24"/>
                      </a:cubicBezTo>
                      <a:cubicBezTo>
                        <a:pt x="43" y="24"/>
                        <a:pt x="42" y="23"/>
                        <a:pt x="41" y="23"/>
                      </a:cubicBezTo>
                      <a:cubicBezTo>
                        <a:pt x="41" y="22"/>
                        <a:pt x="40" y="21"/>
                        <a:pt x="40" y="20"/>
                      </a:cubicBezTo>
                      <a:cubicBezTo>
                        <a:pt x="40" y="19"/>
                        <a:pt x="41" y="18"/>
                        <a:pt x="41" y="17"/>
                      </a:cubicBezTo>
                      <a:close/>
                      <a:moveTo>
                        <a:pt x="25" y="17"/>
                      </a:moveTo>
                      <a:cubicBezTo>
                        <a:pt x="27" y="16"/>
                        <a:pt x="30" y="16"/>
                        <a:pt x="31" y="17"/>
                      </a:cubicBezTo>
                      <a:cubicBezTo>
                        <a:pt x="32" y="18"/>
                        <a:pt x="32" y="19"/>
                        <a:pt x="32" y="20"/>
                      </a:cubicBezTo>
                      <a:cubicBezTo>
                        <a:pt x="32" y="21"/>
                        <a:pt x="32" y="22"/>
                        <a:pt x="31" y="23"/>
                      </a:cubicBezTo>
                      <a:cubicBezTo>
                        <a:pt x="30" y="23"/>
                        <a:pt x="29" y="24"/>
                        <a:pt x="28" y="24"/>
                      </a:cubicBezTo>
                      <a:cubicBezTo>
                        <a:pt x="27" y="24"/>
                        <a:pt x="26" y="23"/>
                        <a:pt x="25" y="23"/>
                      </a:cubicBezTo>
                      <a:cubicBezTo>
                        <a:pt x="25" y="22"/>
                        <a:pt x="24" y="21"/>
                        <a:pt x="24" y="20"/>
                      </a:cubicBezTo>
                      <a:cubicBezTo>
                        <a:pt x="24" y="19"/>
                        <a:pt x="25" y="18"/>
                        <a:pt x="25" y="17"/>
                      </a:cubicBezTo>
                      <a:close/>
                      <a:moveTo>
                        <a:pt x="47" y="127"/>
                      </a:moveTo>
                      <a:cubicBezTo>
                        <a:pt x="46" y="127"/>
                        <a:pt x="45" y="128"/>
                        <a:pt x="44" y="128"/>
                      </a:cubicBezTo>
                      <a:cubicBezTo>
                        <a:pt x="43" y="128"/>
                        <a:pt x="42" y="127"/>
                        <a:pt x="41" y="127"/>
                      </a:cubicBezTo>
                      <a:cubicBezTo>
                        <a:pt x="41" y="126"/>
                        <a:pt x="40" y="125"/>
                        <a:pt x="40" y="124"/>
                      </a:cubicBezTo>
                      <a:cubicBezTo>
                        <a:pt x="40" y="123"/>
                        <a:pt x="41" y="122"/>
                        <a:pt x="41" y="121"/>
                      </a:cubicBezTo>
                      <a:cubicBezTo>
                        <a:pt x="43" y="120"/>
                        <a:pt x="46" y="120"/>
                        <a:pt x="47" y="121"/>
                      </a:cubicBezTo>
                      <a:cubicBezTo>
                        <a:pt x="48" y="122"/>
                        <a:pt x="48" y="123"/>
                        <a:pt x="48" y="124"/>
                      </a:cubicBezTo>
                      <a:cubicBezTo>
                        <a:pt x="48" y="125"/>
                        <a:pt x="48" y="126"/>
                        <a:pt x="47" y="127"/>
                      </a:cubicBezTo>
                      <a:close/>
                      <a:moveTo>
                        <a:pt x="72" y="108"/>
                      </a:moveTo>
                      <a:cubicBezTo>
                        <a:pt x="72" y="110"/>
                        <a:pt x="70" y="112"/>
                        <a:pt x="68" y="112"/>
                      </a:cubicBezTo>
                      <a:cubicBezTo>
                        <a:pt x="20" y="112"/>
                        <a:pt x="20" y="112"/>
                        <a:pt x="20" y="112"/>
                      </a:cubicBezTo>
                      <a:cubicBezTo>
                        <a:pt x="18" y="112"/>
                        <a:pt x="16" y="110"/>
                        <a:pt x="16" y="108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6" y="34"/>
                        <a:pt x="18" y="32"/>
                        <a:pt x="20" y="32"/>
                      </a:cubicBezTo>
                      <a:cubicBezTo>
                        <a:pt x="68" y="32"/>
                        <a:pt x="68" y="32"/>
                        <a:pt x="68" y="32"/>
                      </a:cubicBezTo>
                      <a:cubicBezTo>
                        <a:pt x="70" y="32"/>
                        <a:pt x="72" y="34"/>
                        <a:pt x="72" y="36"/>
                      </a:cubicBezTo>
                      <a:lnTo>
                        <a:pt x="72" y="1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 advTm="3000"/>
    </mc:Choice>
    <mc:Fallback>
      <p:transition spd="slow" advClick="false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5" name="TextBox 4"/>
          <p:cNvSpPr txBox="true"/>
          <p:nvPr/>
        </p:nvSpPr>
        <p:spPr>
          <a:xfrm>
            <a:off x="1155507" y="3061829"/>
            <a:ext cx="43033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pc="3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5400" spc="3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5400" spc="3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1635" y="6279707"/>
            <a:ext cx="4571229" cy="3365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谭初跃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2021-06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"/>
          <p:cNvSpPr txBox="true"/>
          <p:nvPr/>
        </p:nvSpPr>
        <p:spPr>
          <a:xfrm>
            <a:off x="187024" y="1485584"/>
            <a:ext cx="309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8000" dirty="0">
              <a:solidFill>
                <a:srgbClr val="59A3B0"/>
              </a:solidFill>
              <a:latin typeface="Agency FB" panose="020B0503020202020204" pitchFamily="34" charset="0"/>
              <a:ea typeface="宋体-PUA" panose="02010600030101010101" pitchFamily="2" charset="-122"/>
            </a:endParaRPr>
          </a:p>
        </p:txBody>
      </p:sp>
      <p:sp>
        <p:nvSpPr>
          <p:cNvPr id="11" name="等腰三角形 4"/>
          <p:cNvSpPr>
            <a:spLocks noChangeArrowheads="true"/>
          </p:cNvSpPr>
          <p:nvPr/>
        </p:nvSpPr>
        <p:spPr bwMode="auto">
          <a:xfrm rot="5400000">
            <a:off x="-18664" y="318708"/>
            <a:ext cx="329453" cy="285769"/>
          </a:xfrm>
          <a:prstGeom prst="triangle">
            <a:avLst>
              <a:gd name="adj" fmla="val 50000"/>
            </a:avLst>
          </a:prstGeom>
          <a:solidFill>
            <a:srgbClr val="E2E4E6"/>
          </a:solidFill>
          <a:ln>
            <a:noFill/>
          </a:ln>
        </p:spPr>
        <p:txBody>
          <a:bodyPr lIns="91406" tIns="45703" rIns="91406" bIns="45703"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zh-CN">
              <a:solidFill>
                <a:srgbClr val="0170C1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" name="图片 -2147482624" descr="b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230188"/>
            <a:ext cx="1999615" cy="5213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0" advClick="false"/>
    </mc:Choice>
    <mc:Fallback>
      <p:transition spd="slow"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5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true"/>
      <p:bldP spid="8" grpId="0"/>
      <p:bldP spid="11" grpId="0" bldLvl="0" animBg="true" autoUpdateAnimBg="fals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00995"/>
            <a:ext cx="12190413" cy="6857107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1642354" y="992629"/>
            <a:ext cx="3899534" cy="2291011"/>
            <a:chOff x="5622266" y="2106894"/>
            <a:chExt cx="2781078" cy="2002952"/>
          </a:xfrm>
          <a:solidFill>
            <a:srgbClr val="59A3B0"/>
          </a:solidFill>
        </p:grpSpPr>
        <p:sp>
          <p:nvSpPr>
            <p:cNvPr id="37" name="Shape 18"/>
            <p:cNvSpPr/>
            <p:nvPr/>
          </p:nvSpPr>
          <p:spPr>
            <a:xfrm>
              <a:off x="5622266" y="3579084"/>
              <a:ext cx="2780970" cy="530762"/>
            </a:xfrm>
            <a:prstGeom prst="roundRect">
              <a:avLst>
                <a:gd name="adj" fmla="val 0"/>
              </a:avLst>
            </a:prstGeom>
            <a:grpFill/>
            <a:ln w="12700" cap="flat">
              <a:noFill/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Shape 18"/>
            <p:cNvSpPr/>
            <p:nvPr/>
          </p:nvSpPr>
          <p:spPr>
            <a:xfrm>
              <a:off x="5622266" y="2826821"/>
              <a:ext cx="2780970" cy="530762"/>
            </a:xfrm>
            <a:prstGeom prst="roundRect">
              <a:avLst>
                <a:gd name="adj" fmla="val 0"/>
              </a:avLst>
            </a:prstGeom>
            <a:grpFill/>
            <a:ln w="12700" cap="flat">
              <a:noFill/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Shape 18"/>
            <p:cNvSpPr/>
            <p:nvPr/>
          </p:nvSpPr>
          <p:spPr>
            <a:xfrm>
              <a:off x="5622266" y="2106894"/>
              <a:ext cx="2780970" cy="530762"/>
            </a:xfrm>
            <a:prstGeom prst="roundRect">
              <a:avLst>
                <a:gd name="adj" fmla="val 0"/>
              </a:avLst>
            </a:prstGeom>
            <a:grpFill/>
            <a:ln w="12700" cap="flat">
              <a:noFill/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"/>
            <p:cNvSpPr txBox="true"/>
            <p:nvPr/>
          </p:nvSpPr>
          <p:spPr>
            <a:xfrm>
              <a:off x="5624076" y="2170737"/>
              <a:ext cx="2654728" cy="402490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01    Apache Camel</a:t>
              </a:r>
              <a:r>
                <a:rPr kumimoji="1"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"/>
            <p:cNvSpPr txBox="true"/>
            <p:nvPr/>
          </p:nvSpPr>
          <p:spPr>
            <a:xfrm>
              <a:off x="5668458" y="2874123"/>
              <a:ext cx="1693736" cy="402490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02</a:t>
              </a:r>
              <a:r>
                <a:rPr kumimoji="1"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集成用例</a:t>
              </a:r>
              <a:endParaRPr kumimoji="1"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7"/>
            <p:cNvSpPr txBox="true"/>
            <p:nvPr/>
          </p:nvSpPr>
          <p:spPr>
            <a:xfrm>
              <a:off x="5706500" y="3626363"/>
              <a:ext cx="2696844" cy="402490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r>
                <a:rPr kumimoji="1"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成果使用和需求定制</a:t>
              </a:r>
              <a:endPara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Box 15"/>
          <p:cNvSpPr txBox="true"/>
          <p:nvPr/>
        </p:nvSpPr>
        <p:spPr>
          <a:xfrm>
            <a:off x="88985" y="5605737"/>
            <a:ext cx="306863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panose="020F0502020204030203" charset="0"/>
              </a:rPr>
              <a:t>目</a:t>
            </a:r>
            <a:r>
              <a:rPr lang="zh-CN" altLang="en-US" sz="4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panose="020F0502020204030203" charset="0"/>
              </a:rPr>
              <a:t>录</a:t>
            </a:r>
            <a:endParaRPr lang="en-US" sz="4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lack" panose="020F050202020403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750" advClick="false"/>
    </mc:Choice>
    <mc:Fallback>
      <p:transition spd="slow" advClick="false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8" fill="hold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7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8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05"/>
            <a:ext cx="12190413" cy="6857107"/>
          </a:xfrm>
          <a:prstGeom prst="rect">
            <a:avLst/>
          </a:prstGeom>
        </p:spPr>
      </p:pic>
      <p:sp>
        <p:nvSpPr>
          <p:cNvPr id="12" name="TextBox 15"/>
          <p:cNvSpPr txBox="true"/>
          <p:nvPr/>
        </p:nvSpPr>
        <p:spPr>
          <a:xfrm>
            <a:off x="146135" y="5605737"/>
            <a:ext cx="306863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panose="020F0502020204030203" charset="0"/>
              </a:rPr>
              <a:t>第一章</a:t>
            </a:r>
            <a:endParaRPr lang="en-US" sz="4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lack" panose="020F0502020204030203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12545" y="1981200"/>
            <a:ext cx="6350635" cy="768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5000" b="1" spc="300" noProof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Apache Camel</a:t>
            </a:r>
            <a:r>
              <a:rPr lang="zh-CN" altLang="en-US" sz="5000" b="1" spc="300" noProof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概述</a:t>
            </a:r>
            <a:endParaRPr lang="zh-CN" altLang="en-US" sz="5000" b="1" spc="300" noProof="1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2" name="TextBox 11"/>
          <p:cNvSpPr txBox="true"/>
          <p:nvPr/>
        </p:nvSpPr>
        <p:spPr>
          <a:xfrm>
            <a:off x="2390139" y="2792858"/>
            <a:ext cx="2393315" cy="30670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1" algn="l">
              <a:defRPr/>
            </a:pPr>
            <a:r>
              <a:rPr lang="en-US" altLang="zh-CN" sz="1400" noProof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Introducing  Apache  Camel</a:t>
            </a:r>
            <a:endParaRPr lang="en-US" altLang="zh-CN" sz="1400" noProof="1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/>
    </mc:Choice>
    <mc:Fallback>
      <p:transition spd="slow"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3" y="159351"/>
            <a:ext cx="12189689" cy="795564"/>
            <a:chOff x="723" y="429774"/>
            <a:chExt cx="12189689" cy="795564"/>
          </a:xfrm>
        </p:grpSpPr>
        <p:sp>
          <p:nvSpPr>
            <p:cNvPr id="7" name="矩形 6"/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234361" y="444288"/>
              <a:ext cx="3339465" cy="781050"/>
              <a:chOff x="3662836" y="398984"/>
              <a:chExt cx="3339465" cy="781050"/>
            </a:xfrm>
          </p:grpSpPr>
          <p:sp>
            <p:nvSpPr>
              <p:cNvPr id="14" name="TextBox 20"/>
              <p:cNvSpPr txBox="true"/>
              <p:nvPr/>
            </p:nvSpPr>
            <p:spPr>
              <a:xfrm>
                <a:off x="4130196" y="398984"/>
                <a:ext cx="281437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spc="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Apache Camel</a:t>
                </a:r>
                <a:endParaRPr lang="en-US" altLang="zh-CN" sz="20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TextBox 37"/>
              <p:cNvSpPr txBox="true"/>
              <p:nvPr/>
            </p:nvSpPr>
            <p:spPr>
              <a:xfrm>
                <a:off x="3662836" y="811734"/>
                <a:ext cx="333946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pc="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圆角矩形 7"/>
          <p:cNvSpPr/>
          <p:nvPr/>
        </p:nvSpPr>
        <p:spPr>
          <a:xfrm>
            <a:off x="6465476" y="5073450"/>
            <a:ext cx="4377097" cy="798880"/>
          </a:xfrm>
          <a:prstGeom prst="roundRect">
            <a:avLst>
              <a:gd name="adj" fmla="val 0"/>
            </a:avLst>
          </a:prstGeom>
          <a:solidFill>
            <a:srgbClr val="59A3B0"/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11" name="TextBox 13"/>
          <p:cNvSpPr txBox="true"/>
          <p:nvPr/>
        </p:nvSpPr>
        <p:spPr>
          <a:xfrm>
            <a:off x="7499310" y="5288224"/>
            <a:ext cx="23094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 camel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7"/>
          <p:cNvSpPr/>
          <p:nvPr/>
        </p:nvSpPr>
        <p:spPr>
          <a:xfrm>
            <a:off x="6465476" y="1963592"/>
            <a:ext cx="4377097" cy="3075435"/>
          </a:xfrm>
          <a:prstGeom prst="roundRect">
            <a:avLst>
              <a:gd name="adj" fmla="val 0"/>
            </a:avLst>
          </a:prstGeom>
          <a:blipFill dpi="0" rotWithShape="true">
            <a:blip r:embed="rId1" cstate="screen"/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384" tIns="66693" rIns="133384" bIns="66693" rtlCol="0" anchor="ctr"/>
          <a:lstStyle/>
          <a:p>
            <a:pPr algn="ctr"/>
            <a:endParaRPr lang="zh-CN" altLang="en-US"/>
          </a:p>
        </p:txBody>
      </p:sp>
      <p:grpSp>
        <p:nvGrpSpPr>
          <p:cNvPr id="13" name="Group 2"/>
          <p:cNvGrpSpPr/>
          <p:nvPr/>
        </p:nvGrpSpPr>
        <p:grpSpPr>
          <a:xfrm>
            <a:off x="1257139" y="2625222"/>
            <a:ext cx="5111207" cy="730789"/>
            <a:chOff x="1930687" y="4371057"/>
            <a:chExt cx="8665914" cy="1239034"/>
          </a:xfrm>
        </p:grpSpPr>
        <p:sp>
          <p:nvSpPr>
            <p:cNvPr id="16" name="TextBox 6"/>
            <p:cNvSpPr txBox="true"/>
            <p:nvPr/>
          </p:nvSpPr>
          <p:spPr>
            <a:xfrm>
              <a:off x="2430338" y="4927510"/>
              <a:ext cx="8166263" cy="682581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17" name="Freeform 222"/>
            <p:cNvSpPr>
              <a:spLocks noEditPoints="true"/>
            </p:cNvSpPr>
            <p:nvPr/>
          </p:nvSpPr>
          <p:spPr bwMode="auto">
            <a:xfrm>
              <a:off x="1930687" y="4490967"/>
              <a:ext cx="518612" cy="520896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rgbClr val="59A3B0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TextBox 8"/>
            <p:cNvSpPr txBox="true"/>
            <p:nvPr/>
          </p:nvSpPr>
          <p:spPr>
            <a:xfrm>
              <a:off x="2452235" y="4371057"/>
              <a:ext cx="1828110" cy="672891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维基百科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19" name="Group 3"/>
          <p:cNvGrpSpPr/>
          <p:nvPr/>
        </p:nvGrpSpPr>
        <p:grpSpPr>
          <a:xfrm>
            <a:off x="1275948" y="3590150"/>
            <a:ext cx="5393482" cy="730789"/>
            <a:chOff x="1962577" y="6007067"/>
            <a:chExt cx="9144504" cy="1239034"/>
          </a:xfrm>
        </p:grpSpPr>
        <p:sp>
          <p:nvSpPr>
            <p:cNvPr id="20" name="TextBox 10"/>
            <p:cNvSpPr txBox="true"/>
            <p:nvPr/>
          </p:nvSpPr>
          <p:spPr>
            <a:xfrm>
              <a:off x="2462230" y="6563520"/>
              <a:ext cx="8644851" cy="682581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21" name="Freeform 222"/>
            <p:cNvSpPr>
              <a:spLocks noEditPoints="true"/>
            </p:cNvSpPr>
            <p:nvPr/>
          </p:nvSpPr>
          <p:spPr bwMode="auto">
            <a:xfrm>
              <a:off x="1962577" y="6126977"/>
              <a:ext cx="518612" cy="520896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rgbClr val="3B4658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TextBox 15"/>
            <p:cNvSpPr txBox="true"/>
            <p:nvPr/>
          </p:nvSpPr>
          <p:spPr>
            <a:xfrm>
              <a:off x="2484125" y="6007067"/>
              <a:ext cx="1828110" cy="672891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逻辑视图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/>
    </mc:Choice>
    <mc:Fallback>
      <p:transition spd="slow"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true"/>
      <p:bldP spid="11" grpId="0"/>
      <p:bldP spid="12" grpId="0" animBg="tru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3" y="159351"/>
            <a:ext cx="12189689" cy="795688"/>
            <a:chOff x="723" y="429774"/>
            <a:chExt cx="12189689" cy="795688"/>
          </a:xfrm>
        </p:grpSpPr>
        <p:sp>
          <p:nvSpPr>
            <p:cNvPr id="7" name="矩形 6"/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01721" y="444288"/>
              <a:ext cx="2814375" cy="781174"/>
              <a:chOff x="4130196" y="398984"/>
              <a:chExt cx="2814375" cy="781174"/>
            </a:xfrm>
          </p:grpSpPr>
          <p:sp>
            <p:nvSpPr>
              <p:cNvPr id="14" name="TextBox 20"/>
              <p:cNvSpPr txBox="true"/>
              <p:nvPr/>
            </p:nvSpPr>
            <p:spPr>
              <a:xfrm>
                <a:off x="4130196" y="398984"/>
                <a:ext cx="281437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spc="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维基百科</a:t>
                </a:r>
                <a:endPara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TextBox 37"/>
              <p:cNvSpPr txBox="true"/>
              <p:nvPr/>
            </p:nvSpPr>
            <p:spPr>
              <a:xfrm>
                <a:off x="4319346" y="811858"/>
                <a:ext cx="2439777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pc="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出品 26"/>
          <p:cNvSpPr txBox="true"/>
          <p:nvPr>
            <p:custDataLst>
              <p:tags r:id="rId1"/>
            </p:custDataLst>
          </p:nvPr>
        </p:nvSpPr>
        <p:spPr>
          <a:xfrm>
            <a:off x="1160145" y="1390015"/>
            <a:ext cx="9701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Camel是一个基于规则路由和中介引擎，提供企业集成模式的Java对象(POJO)的实现，通过应用程序接口（或称为陈述式的Java领域特定语言（DSL））来配置路由和中介的规则。领域特定语言意味着Apache Camel支持你在的集成开发工具中使用平常的，类型安全的，可自动补全的Java代码来编写路由规则，而不需要大量的XML配置文件。同时，也支持在Spring中使用XML配置定义路由和中介规则。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8"/>
          <p:cNvSpPr/>
          <p:nvPr/>
        </p:nvSpPr>
        <p:spPr>
          <a:xfrm>
            <a:off x="578253" y="1291853"/>
            <a:ext cx="509492" cy="509490"/>
          </a:xfrm>
          <a:prstGeom prst="ellipse">
            <a:avLst/>
          </a:prstGeom>
          <a:solidFill>
            <a:srgbClr val="3B4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Freeform 105"/>
          <p:cNvSpPr>
            <a:spLocks noEditPoints="true"/>
          </p:cNvSpPr>
          <p:nvPr/>
        </p:nvSpPr>
        <p:spPr bwMode="auto">
          <a:xfrm>
            <a:off x="721255" y="1399273"/>
            <a:ext cx="223486" cy="2701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false" compatLnSpc="true"/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品 28"/>
          <p:cNvSpPr txBox="true"/>
          <p:nvPr>
            <p:custDataLst>
              <p:tags r:id="rId2"/>
            </p:custDataLst>
          </p:nvPr>
        </p:nvSpPr>
        <p:spPr>
          <a:xfrm>
            <a:off x="1160145" y="3982085"/>
            <a:ext cx="6996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https://github.com/apache/camel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Oval 12"/>
          <p:cNvSpPr/>
          <p:nvPr/>
        </p:nvSpPr>
        <p:spPr>
          <a:xfrm>
            <a:off x="578253" y="3892635"/>
            <a:ext cx="509492" cy="509490"/>
          </a:xfrm>
          <a:prstGeom prst="ellipse">
            <a:avLst/>
          </a:prstGeom>
          <a:solidFill>
            <a:srgbClr val="59A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Freeform 11"/>
          <p:cNvSpPr>
            <a:spLocks noEditPoints="true"/>
          </p:cNvSpPr>
          <p:nvPr/>
        </p:nvSpPr>
        <p:spPr bwMode="auto">
          <a:xfrm>
            <a:off x="696696" y="4006251"/>
            <a:ext cx="272604" cy="266464"/>
          </a:xfrm>
          <a:custGeom>
            <a:avLst/>
            <a:gdLst>
              <a:gd name="T0" fmla="*/ 90 w 94"/>
              <a:gd name="T1" fmla="*/ 55 h 92"/>
              <a:gd name="T2" fmla="*/ 90 w 94"/>
              <a:gd name="T3" fmla="*/ 85 h 92"/>
              <a:gd name="T4" fmla="*/ 53 w 94"/>
              <a:gd name="T5" fmla="*/ 89 h 92"/>
              <a:gd name="T6" fmla="*/ 54 w 94"/>
              <a:gd name="T7" fmla="*/ 59 h 92"/>
              <a:gd name="T8" fmla="*/ 46 w 94"/>
              <a:gd name="T9" fmla="*/ 0 h 92"/>
              <a:gd name="T10" fmla="*/ 0 w 94"/>
              <a:gd name="T11" fmla="*/ 46 h 92"/>
              <a:gd name="T12" fmla="*/ 46 w 94"/>
              <a:gd name="T13" fmla="*/ 92 h 92"/>
              <a:gd name="T14" fmla="*/ 45 w 94"/>
              <a:gd name="T15" fmla="*/ 84 h 92"/>
              <a:gd name="T16" fmla="*/ 20 w 94"/>
              <a:gd name="T17" fmla="*/ 72 h 92"/>
              <a:gd name="T18" fmla="*/ 20 w 94"/>
              <a:gd name="T19" fmla="*/ 20 h 92"/>
              <a:gd name="T20" fmla="*/ 72 w 94"/>
              <a:gd name="T21" fmla="*/ 20 h 92"/>
              <a:gd name="T22" fmla="*/ 83 w 94"/>
              <a:gd name="T23" fmla="*/ 50 h 92"/>
              <a:gd name="T24" fmla="*/ 92 w 94"/>
              <a:gd name="T25" fmla="*/ 50 h 92"/>
              <a:gd name="T26" fmla="*/ 79 w 94"/>
              <a:gd name="T27" fmla="*/ 13 h 92"/>
              <a:gd name="T28" fmla="*/ 47 w 94"/>
              <a:gd name="T29" fmla="*/ 41 h 92"/>
              <a:gd name="T30" fmla="*/ 31 w 94"/>
              <a:gd name="T31" fmla="*/ 19 h 92"/>
              <a:gd name="T32" fmla="*/ 41 w 94"/>
              <a:gd name="T33" fmla="*/ 44 h 92"/>
              <a:gd name="T34" fmla="*/ 47 w 94"/>
              <a:gd name="T35" fmla="*/ 55 h 92"/>
              <a:gd name="T36" fmla="*/ 54 w 94"/>
              <a:gd name="T37" fmla="*/ 47 h 92"/>
              <a:gd name="T38" fmla="*/ 62 w 94"/>
              <a:gd name="T39" fmla="*/ 30 h 92"/>
              <a:gd name="T40" fmla="*/ 47 w 94"/>
              <a:gd name="T41" fmla="*/ 41 h 92"/>
              <a:gd name="T42" fmla="*/ 88 w 94"/>
              <a:gd name="T43" fmla="*/ 75 h 92"/>
              <a:gd name="T44" fmla="*/ 87 w 94"/>
              <a:gd name="T45" fmla="*/ 74 h 92"/>
              <a:gd name="T46" fmla="*/ 86 w 94"/>
              <a:gd name="T47" fmla="*/ 71 h 92"/>
              <a:gd name="T48" fmla="*/ 81 w 94"/>
              <a:gd name="T49" fmla="*/ 83 h 92"/>
              <a:gd name="T50" fmla="*/ 85 w 94"/>
              <a:gd name="T51" fmla="*/ 76 h 92"/>
              <a:gd name="T52" fmla="*/ 86 w 94"/>
              <a:gd name="T53" fmla="*/ 76 h 92"/>
              <a:gd name="T54" fmla="*/ 87 w 94"/>
              <a:gd name="T55" fmla="*/ 83 h 92"/>
              <a:gd name="T56" fmla="*/ 66 w 94"/>
              <a:gd name="T57" fmla="*/ 80 h 92"/>
              <a:gd name="T58" fmla="*/ 67 w 94"/>
              <a:gd name="T59" fmla="*/ 69 h 92"/>
              <a:gd name="T60" fmla="*/ 68 w 94"/>
              <a:gd name="T61" fmla="*/ 61 h 92"/>
              <a:gd name="T62" fmla="*/ 57 w 94"/>
              <a:gd name="T63" fmla="*/ 64 h 92"/>
              <a:gd name="T64" fmla="*/ 61 w 94"/>
              <a:gd name="T65" fmla="*/ 68 h 92"/>
              <a:gd name="T66" fmla="*/ 63 w 94"/>
              <a:gd name="T67" fmla="*/ 63 h 92"/>
              <a:gd name="T68" fmla="*/ 62 w 94"/>
              <a:gd name="T69" fmla="*/ 69 h 92"/>
              <a:gd name="T70" fmla="*/ 54 w 94"/>
              <a:gd name="T71" fmla="*/ 83 h 92"/>
              <a:gd name="T72" fmla="*/ 81 w 94"/>
              <a:gd name="T73" fmla="*/ 80 h 92"/>
              <a:gd name="T74" fmla="*/ 79 w 94"/>
              <a:gd name="T75" fmla="*/ 76 h 92"/>
              <a:gd name="T76" fmla="*/ 75 w 94"/>
              <a:gd name="T77" fmla="*/ 60 h 92"/>
              <a:gd name="T78" fmla="*/ 66 w 94"/>
              <a:gd name="T79" fmla="*/ 80 h 92"/>
              <a:gd name="T80" fmla="*/ 73 w 94"/>
              <a:gd name="T81" fmla="*/ 83 h 92"/>
              <a:gd name="T82" fmla="*/ 78 w 94"/>
              <a:gd name="T83" fmla="*/ 80 h 92"/>
              <a:gd name="T84" fmla="*/ 74 w 94"/>
              <a:gd name="T85" fmla="*/ 76 h 92"/>
              <a:gd name="T86" fmla="*/ 72 w 94"/>
              <a:gd name="T87" fmla="*/ 7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4" h="92">
                <a:moveTo>
                  <a:pt x="58" y="55"/>
                </a:moveTo>
                <a:cubicBezTo>
                  <a:pt x="90" y="55"/>
                  <a:pt x="90" y="55"/>
                  <a:pt x="90" y="55"/>
                </a:cubicBezTo>
                <a:cubicBezTo>
                  <a:pt x="92" y="55"/>
                  <a:pt x="94" y="56"/>
                  <a:pt x="93" y="59"/>
                </a:cubicBezTo>
                <a:cubicBezTo>
                  <a:pt x="90" y="85"/>
                  <a:pt x="90" y="85"/>
                  <a:pt x="90" y="85"/>
                </a:cubicBezTo>
                <a:cubicBezTo>
                  <a:pt x="89" y="87"/>
                  <a:pt x="87" y="89"/>
                  <a:pt x="85" y="89"/>
                </a:cubicBezTo>
                <a:cubicBezTo>
                  <a:pt x="53" y="89"/>
                  <a:pt x="53" y="89"/>
                  <a:pt x="53" y="89"/>
                </a:cubicBezTo>
                <a:cubicBezTo>
                  <a:pt x="51" y="89"/>
                  <a:pt x="49" y="87"/>
                  <a:pt x="50" y="85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56"/>
                  <a:pt x="56" y="55"/>
                  <a:pt x="58" y="55"/>
                </a:cubicBezTo>
                <a:close/>
                <a:moveTo>
                  <a:pt x="46" y="0"/>
                </a:moveTo>
                <a:cubicBezTo>
                  <a:pt x="34" y="0"/>
                  <a:pt x="22" y="5"/>
                  <a:pt x="14" y="13"/>
                </a:cubicBezTo>
                <a:cubicBezTo>
                  <a:pt x="6" y="22"/>
                  <a:pt x="0" y="33"/>
                  <a:pt x="0" y="46"/>
                </a:cubicBezTo>
                <a:cubicBezTo>
                  <a:pt x="0" y="58"/>
                  <a:pt x="6" y="70"/>
                  <a:pt x="14" y="78"/>
                </a:cubicBezTo>
                <a:cubicBezTo>
                  <a:pt x="22" y="86"/>
                  <a:pt x="34" y="92"/>
                  <a:pt x="46" y="92"/>
                </a:cubicBezTo>
                <a:cubicBezTo>
                  <a:pt x="47" y="92"/>
                  <a:pt x="47" y="92"/>
                  <a:pt x="48" y="91"/>
                </a:cubicBezTo>
                <a:cubicBezTo>
                  <a:pt x="46" y="90"/>
                  <a:pt x="45" y="87"/>
                  <a:pt x="45" y="84"/>
                </a:cubicBezTo>
                <a:cubicBezTo>
                  <a:pt x="46" y="82"/>
                  <a:pt x="46" y="82"/>
                  <a:pt x="46" y="82"/>
                </a:cubicBezTo>
                <a:cubicBezTo>
                  <a:pt x="36" y="82"/>
                  <a:pt x="27" y="78"/>
                  <a:pt x="20" y="72"/>
                </a:cubicBezTo>
                <a:cubicBezTo>
                  <a:pt x="14" y="65"/>
                  <a:pt x="10" y="56"/>
                  <a:pt x="10" y="46"/>
                </a:cubicBezTo>
                <a:cubicBezTo>
                  <a:pt x="10" y="36"/>
                  <a:pt x="14" y="26"/>
                  <a:pt x="20" y="20"/>
                </a:cubicBezTo>
                <a:cubicBezTo>
                  <a:pt x="27" y="13"/>
                  <a:pt x="36" y="9"/>
                  <a:pt x="46" y="9"/>
                </a:cubicBezTo>
                <a:cubicBezTo>
                  <a:pt x="56" y="9"/>
                  <a:pt x="66" y="13"/>
                  <a:pt x="72" y="20"/>
                </a:cubicBezTo>
                <a:cubicBezTo>
                  <a:pt x="79" y="26"/>
                  <a:pt x="83" y="36"/>
                  <a:pt x="83" y="46"/>
                </a:cubicBezTo>
                <a:cubicBezTo>
                  <a:pt x="83" y="47"/>
                  <a:pt x="83" y="49"/>
                  <a:pt x="83" y="50"/>
                </a:cubicBezTo>
                <a:cubicBezTo>
                  <a:pt x="90" y="50"/>
                  <a:pt x="90" y="50"/>
                  <a:pt x="90" y="50"/>
                </a:cubicBezTo>
                <a:cubicBezTo>
                  <a:pt x="91" y="50"/>
                  <a:pt x="91" y="50"/>
                  <a:pt x="92" y="50"/>
                </a:cubicBezTo>
                <a:cubicBezTo>
                  <a:pt x="92" y="49"/>
                  <a:pt x="92" y="47"/>
                  <a:pt x="92" y="46"/>
                </a:cubicBezTo>
                <a:cubicBezTo>
                  <a:pt x="92" y="33"/>
                  <a:pt x="87" y="22"/>
                  <a:pt x="79" y="13"/>
                </a:cubicBezTo>
                <a:cubicBezTo>
                  <a:pt x="70" y="5"/>
                  <a:pt x="59" y="0"/>
                  <a:pt x="46" y="0"/>
                </a:cubicBezTo>
                <a:close/>
                <a:moveTo>
                  <a:pt x="47" y="41"/>
                </a:moveTo>
                <a:cubicBezTo>
                  <a:pt x="46" y="41"/>
                  <a:pt x="45" y="41"/>
                  <a:pt x="45" y="41"/>
                </a:cubicBezTo>
                <a:cubicBezTo>
                  <a:pt x="41" y="34"/>
                  <a:pt x="36" y="26"/>
                  <a:pt x="31" y="19"/>
                </a:cubicBezTo>
                <a:cubicBezTo>
                  <a:pt x="30" y="20"/>
                  <a:pt x="29" y="21"/>
                  <a:pt x="27" y="21"/>
                </a:cubicBezTo>
                <a:cubicBezTo>
                  <a:pt x="31" y="30"/>
                  <a:pt x="36" y="37"/>
                  <a:pt x="41" y="44"/>
                </a:cubicBezTo>
                <a:cubicBezTo>
                  <a:pt x="40" y="45"/>
                  <a:pt x="40" y="47"/>
                  <a:pt x="40" y="48"/>
                </a:cubicBezTo>
                <a:cubicBezTo>
                  <a:pt x="40" y="52"/>
                  <a:pt x="43" y="55"/>
                  <a:pt x="47" y="55"/>
                </a:cubicBezTo>
                <a:cubicBezTo>
                  <a:pt x="51" y="55"/>
                  <a:pt x="54" y="52"/>
                  <a:pt x="54" y="48"/>
                </a:cubicBezTo>
                <a:cubicBezTo>
                  <a:pt x="54" y="48"/>
                  <a:pt x="54" y="47"/>
                  <a:pt x="54" y="47"/>
                </a:cubicBezTo>
                <a:cubicBezTo>
                  <a:pt x="58" y="43"/>
                  <a:pt x="62" y="39"/>
                  <a:pt x="65" y="33"/>
                </a:cubicBezTo>
                <a:cubicBezTo>
                  <a:pt x="64" y="32"/>
                  <a:pt x="63" y="31"/>
                  <a:pt x="62" y="30"/>
                </a:cubicBezTo>
                <a:cubicBezTo>
                  <a:pt x="57" y="34"/>
                  <a:pt x="53" y="38"/>
                  <a:pt x="50" y="42"/>
                </a:cubicBezTo>
                <a:cubicBezTo>
                  <a:pt x="49" y="41"/>
                  <a:pt x="48" y="41"/>
                  <a:pt x="47" y="41"/>
                </a:cubicBezTo>
                <a:close/>
                <a:moveTo>
                  <a:pt x="87" y="83"/>
                </a:moveTo>
                <a:cubicBezTo>
                  <a:pt x="88" y="75"/>
                  <a:pt x="88" y="75"/>
                  <a:pt x="88" y="75"/>
                </a:cubicBezTo>
                <a:cubicBezTo>
                  <a:pt x="88" y="75"/>
                  <a:pt x="88" y="74"/>
                  <a:pt x="88" y="74"/>
                </a:cubicBezTo>
                <a:cubicBezTo>
                  <a:pt x="87" y="74"/>
                  <a:pt x="87" y="74"/>
                  <a:pt x="87" y="74"/>
                </a:cubicBezTo>
                <a:cubicBezTo>
                  <a:pt x="86" y="74"/>
                  <a:pt x="85" y="74"/>
                  <a:pt x="85" y="74"/>
                </a:cubicBezTo>
                <a:cubicBezTo>
                  <a:pt x="86" y="71"/>
                  <a:pt x="86" y="71"/>
                  <a:pt x="86" y="71"/>
                </a:cubicBezTo>
                <a:cubicBezTo>
                  <a:pt x="83" y="71"/>
                  <a:pt x="83" y="71"/>
                  <a:pt x="83" y="71"/>
                </a:cubicBezTo>
                <a:cubicBezTo>
                  <a:pt x="81" y="83"/>
                  <a:pt x="81" y="83"/>
                  <a:pt x="81" y="83"/>
                </a:cubicBezTo>
                <a:cubicBezTo>
                  <a:pt x="83" y="83"/>
                  <a:pt x="83" y="83"/>
                  <a:pt x="83" y="83"/>
                </a:cubicBezTo>
                <a:cubicBezTo>
                  <a:pt x="85" y="76"/>
                  <a:pt x="85" y="76"/>
                  <a:pt x="85" y="76"/>
                </a:cubicBezTo>
                <a:cubicBezTo>
                  <a:pt x="85" y="75"/>
                  <a:pt x="85" y="75"/>
                  <a:pt x="85" y="75"/>
                </a:cubicBezTo>
                <a:cubicBezTo>
                  <a:pt x="86" y="75"/>
                  <a:pt x="86" y="75"/>
                  <a:pt x="86" y="76"/>
                </a:cubicBezTo>
                <a:cubicBezTo>
                  <a:pt x="84" y="83"/>
                  <a:pt x="84" y="83"/>
                  <a:pt x="84" y="83"/>
                </a:cubicBezTo>
                <a:cubicBezTo>
                  <a:pt x="87" y="83"/>
                  <a:pt x="87" y="83"/>
                  <a:pt x="87" y="83"/>
                </a:cubicBezTo>
                <a:close/>
                <a:moveTo>
                  <a:pt x="65" y="83"/>
                </a:moveTo>
                <a:cubicBezTo>
                  <a:pt x="66" y="80"/>
                  <a:pt x="66" y="80"/>
                  <a:pt x="66" y="80"/>
                </a:cubicBezTo>
                <a:cubicBezTo>
                  <a:pt x="60" y="80"/>
                  <a:pt x="60" y="80"/>
                  <a:pt x="60" y="80"/>
                </a:cubicBezTo>
                <a:cubicBezTo>
                  <a:pt x="67" y="69"/>
                  <a:pt x="67" y="69"/>
                  <a:pt x="67" y="69"/>
                </a:cubicBezTo>
                <a:cubicBezTo>
                  <a:pt x="68" y="68"/>
                  <a:pt x="68" y="67"/>
                  <a:pt x="68" y="66"/>
                </a:cubicBezTo>
                <a:cubicBezTo>
                  <a:pt x="69" y="64"/>
                  <a:pt x="69" y="62"/>
                  <a:pt x="68" y="61"/>
                </a:cubicBezTo>
                <a:cubicBezTo>
                  <a:pt x="67" y="60"/>
                  <a:pt x="66" y="59"/>
                  <a:pt x="64" y="59"/>
                </a:cubicBezTo>
                <a:cubicBezTo>
                  <a:pt x="60" y="59"/>
                  <a:pt x="58" y="61"/>
                  <a:pt x="57" y="64"/>
                </a:cubicBezTo>
                <a:cubicBezTo>
                  <a:pt x="56" y="68"/>
                  <a:pt x="56" y="68"/>
                  <a:pt x="56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62" y="64"/>
                  <a:pt x="62" y="64"/>
                  <a:pt x="62" y="64"/>
                </a:cubicBezTo>
                <a:cubicBezTo>
                  <a:pt x="62" y="63"/>
                  <a:pt x="62" y="63"/>
                  <a:pt x="63" y="63"/>
                </a:cubicBezTo>
                <a:cubicBezTo>
                  <a:pt x="64" y="63"/>
                  <a:pt x="64" y="64"/>
                  <a:pt x="64" y="65"/>
                </a:cubicBezTo>
                <a:cubicBezTo>
                  <a:pt x="63" y="67"/>
                  <a:pt x="63" y="68"/>
                  <a:pt x="62" y="69"/>
                </a:cubicBezTo>
                <a:cubicBezTo>
                  <a:pt x="54" y="80"/>
                  <a:pt x="54" y="80"/>
                  <a:pt x="54" y="80"/>
                </a:cubicBezTo>
                <a:cubicBezTo>
                  <a:pt x="54" y="83"/>
                  <a:pt x="54" y="83"/>
                  <a:pt x="54" y="83"/>
                </a:cubicBezTo>
                <a:cubicBezTo>
                  <a:pt x="65" y="83"/>
                  <a:pt x="65" y="83"/>
                  <a:pt x="65" y="83"/>
                </a:cubicBezTo>
                <a:close/>
                <a:moveTo>
                  <a:pt x="81" y="80"/>
                </a:moveTo>
                <a:cubicBezTo>
                  <a:pt x="81" y="76"/>
                  <a:pt x="81" y="76"/>
                  <a:pt x="81" y="76"/>
                </a:cubicBezTo>
                <a:cubicBezTo>
                  <a:pt x="79" y="76"/>
                  <a:pt x="79" y="76"/>
                  <a:pt x="79" y="76"/>
                </a:cubicBezTo>
                <a:cubicBezTo>
                  <a:pt x="82" y="60"/>
                  <a:pt x="82" y="60"/>
                  <a:pt x="82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67" y="76"/>
                  <a:pt x="67" y="76"/>
                  <a:pt x="67" y="76"/>
                </a:cubicBezTo>
                <a:cubicBezTo>
                  <a:pt x="66" y="80"/>
                  <a:pt x="66" y="80"/>
                  <a:pt x="66" y="80"/>
                </a:cubicBezTo>
                <a:cubicBezTo>
                  <a:pt x="73" y="80"/>
                  <a:pt x="73" y="80"/>
                  <a:pt x="73" y="80"/>
                </a:cubicBezTo>
                <a:cubicBezTo>
                  <a:pt x="73" y="83"/>
                  <a:pt x="73" y="83"/>
                  <a:pt x="73" y="83"/>
                </a:cubicBezTo>
                <a:cubicBezTo>
                  <a:pt x="78" y="83"/>
                  <a:pt x="78" y="83"/>
                  <a:pt x="78" y="83"/>
                </a:cubicBezTo>
                <a:cubicBezTo>
                  <a:pt x="78" y="80"/>
                  <a:pt x="78" y="80"/>
                  <a:pt x="78" y="80"/>
                </a:cubicBezTo>
                <a:cubicBezTo>
                  <a:pt x="81" y="80"/>
                  <a:pt x="81" y="80"/>
                  <a:pt x="81" y="80"/>
                </a:cubicBezTo>
                <a:close/>
                <a:moveTo>
                  <a:pt x="74" y="76"/>
                </a:moveTo>
                <a:cubicBezTo>
                  <a:pt x="75" y="67"/>
                  <a:pt x="75" y="67"/>
                  <a:pt x="75" y="67"/>
                </a:cubicBezTo>
                <a:cubicBezTo>
                  <a:pt x="72" y="76"/>
                  <a:pt x="72" y="76"/>
                  <a:pt x="72" y="76"/>
                </a:cubicBezTo>
                <a:lnTo>
                  <a:pt x="74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false" compatLnSpc="true"/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5" name="30"/>
          <p:cNvSpPr txBox="true"/>
          <p:nvPr>
            <p:custDataLst>
              <p:tags r:id="rId3"/>
            </p:custDataLst>
          </p:nvPr>
        </p:nvSpPr>
        <p:spPr>
          <a:xfrm>
            <a:off x="1170305" y="5220970"/>
            <a:ext cx="11394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关键词：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Endpoint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Routing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Exchange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Message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Component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Dataformat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Oval 10"/>
          <p:cNvSpPr/>
          <p:nvPr/>
        </p:nvSpPr>
        <p:spPr>
          <a:xfrm>
            <a:off x="588413" y="5169280"/>
            <a:ext cx="509492" cy="509490"/>
          </a:xfrm>
          <a:prstGeom prst="ellipse">
            <a:avLst/>
          </a:prstGeom>
          <a:solidFill>
            <a:srgbClr val="3B4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Freeform 71"/>
          <p:cNvSpPr>
            <a:spLocks noEditPoints="true"/>
          </p:cNvSpPr>
          <p:nvPr/>
        </p:nvSpPr>
        <p:spPr bwMode="auto">
          <a:xfrm>
            <a:off x="706856" y="5264237"/>
            <a:ext cx="272604" cy="288568"/>
          </a:xfrm>
          <a:custGeom>
            <a:avLst/>
            <a:gdLst>
              <a:gd name="T0" fmla="*/ 170 w 222"/>
              <a:gd name="T1" fmla="*/ 29 h 235"/>
              <a:gd name="T2" fmla="*/ 182 w 222"/>
              <a:gd name="T3" fmla="*/ 7 h 235"/>
              <a:gd name="T4" fmla="*/ 151 w 222"/>
              <a:gd name="T5" fmla="*/ 19 h 235"/>
              <a:gd name="T6" fmla="*/ 7 w 222"/>
              <a:gd name="T7" fmla="*/ 159 h 235"/>
              <a:gd name="T8" fmla="*/ 31 w 222"/>
              <a:gd name="T9" fmla="*/ 223 h 235"/>
              <a:gd name="T10" fmla="*/ 31 w 222"/>
              <a:gd name="T11" fmla="*/ 171 h 235"/>
              <a:gd name="T12" fmla="*/ 109 w 222"/>
              <a:gd name="T13" fmla="*/ 114 h 235"/>
              <a:gd name="T14" fmla="*/ 116 w 222"/>
              <a:gd name="T15" fmla="*/ 93 h 235"/>
              <a:gd name="T16" fmla="*/ 87 w 222"/>
              <a:gd name="T17" fmla="*/ 104 h 235"/>
              <a:gd name="T18" fmla="*/ 76 w 222"/>
              <a:gd name="T19" fmla="*/ 100 h 235"/>
              <a:gd name="T20" fmla="*/ 116 w 222"/>
              <a:gd name="T21" fmla="*/ 83 h 235"/>
              <a:gd name="T22" fmla="*/ 132 w 222"/>
              <a:gd name="T23" fmla="*/ 90 h 235"/>
              <a:gd name="T24" fmla="*/ 132 w 222"/>
              <a:gd name="T25" fmla="*/ 19 h 235"/>
              <a:gd name="T26" fmla="*/ 180 w 222"/>
              <a:gd name="T27" fmla="*/ 0 h 235"/>
              <a:gd name="T28" fmla="*/ 182 w 222"/>
              <a:gd name="T29" fmla="*/ 0 h 235"/>
              <a:gd name="T30" fmla="*/ 222 w 222"/>
              <a:gd name="T31" fmla="*/ 19 h 235"/>
              <a:gd name="T32" fmla="*/ 173 w 222"/>
              <a:gd name="T33" fmla="*/ 187 h 235"/>
              <a:gd name="T34" fmla="*/ 158 w 222"/>
              <a:gd name="T35" fmla="*/ 180 h 235"/>
              <a:gd name="T36" fmla="*/ 106 w 222"/>
              <a:gd name="T37" fmla="*/ 211 h 235"/>
              <a:gd name="T38" fmla="*/ 90 w 222"/>
              <a:gd name="T39" fmla="*/ 201 h 235"/>
              <a:gd name="T40" fmla="*/ 38 w 222"/>
              <a:gd name="T41" fmla="*/ 235 h 235"/>
              <a:gd name="T42" fmla="*/ 2 w 222"/>
              <a:gd name="T43" fmla="*/ 218 h 235"/>
              <a:gd name="T44" fmla="*/ 0 w 222"/>
              <a:gd name="T45" fmla="*/ 213 h 235"/>
              <a:gd name="T46" fmla="*/ 0 w 222"/>
              <a:gd name="T47" fmla="*/ 147 h 235"/>
              <a:gd name="T48" fmla="*/ 47 w 222"/>
              <a:gd name="T49" fmla="*/ 128 h 235"/>
              <a:gd name="T50" fmla="*/ 50 w 222"/>
              <a:gd name="T51" fmla="*/ 128 h 235"/>
              <a:gd name="T52" fmla="*/ 90 w 222"/>
              <a:gd name="T53" fmla="*/ 147 h 235"/>
              <a:gd name="T54" fmla="*/ 99 w 222"/>
              <a:gd name="T55" fmla="*/ 199 h 235"/>
              <a:gd name="T56" fmla="*/ 76 w 222"/>
              <a:gd name="T57" fmla="*/ 114 h 235"/>
              <a:gd name="T58" fmla="*/ 68 w 222"/>
              <a:gd name="T59" fmla="*/ 138 h 235"/>
              <a:gd name="T60" fmla="*/ 68 w 222"/>
              <a:gd name="T61" fmla="*/ 102 h 235"/>
              <a:gd name="T62" fmla="*/ 139 w 222"/>
              <a:gd name="T63" fmla="*/ 95 h 235"/>
              <a:gd name="T64" fmla="*/ 158 w 222"/>
              <a:gd name="T65" fmla="*/ 102 h 235"/>
              <a:gd name="T66" fmla="*/ 165 w 222"/>
              <a:gd name="T67" fmla="*/ 175 h 235"/>
              <a:gd name="T68" fmla="*/ 139 w 222"/>
              <a:gd name="T69" fmla="*/ 31 h 235"/>
              <a:gd name="T70" fmla="*/ 139 w 222"/>
              <a:gd name="T71" fmla="*/ 95 h 235"/>
              <a:gd name="T72" fmla="*/ 38 w 222"/>
              <a:gd name="T73" fmla="*/ 159 h 235"/>
              <a:gd name="T74" fmla="*/ 47 w 222"/>
              <a:gd name="T75" fmla="*/ 138 h 235"/>
              <a:gd name="T76" fmla="*/ 19 w 222"/>
              <a:gd name="T77" fmla="*/ 149 h 235"/>
              <a:gd name="T78" fmla="*/ 173 w 222"/>
              <a:gd name="T79" fmla="*/ 36 h 235"/>
              <a:gd name="T80" fmla="*/ 173 w 222"/>
              <a:gd name="T81" fmla="*/ 3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2" h="235">
                <a:moveTo>
                  <a:pt x="151" y="19"/>
                </a:moveTo>
                <a:lnTo>
                  <a:pt x="170" y="29"/>
                </a:lnTo>
                <a:lnTo>
                  <a:pt x="203" y="19"/>
                </a:lnTo>
                <a:lnTo>
                  <a:pt x="182" y="7"/>
                </a:lnTo>
                <a:lnTo>
                  <a:pt x="151" y="19"/>
                </a:lnTo>
                <a:lnTo>
                  <a:pt x="151" y="19"/>
                </a:lnTo>
                <a:close/>
                <a:moveTo>
                  <a:pt x="31" y="171"/>
                </a:moveTo>
                <a:lnTo>
                  <a:pt x="7" y="159"/>
                </a:lnTo>
                <a:lnTo>
                  <a:pt x="7" y="211"/>
                </a:lnTo>
                <a:lnTo>
                  <a:pt x="31" y="223"/>
                </a:lnTo>
                <a:lnTo>
                  <a:pt x="31" y="171"/>
                </a:lnTo>
                <a:lnTo>
                  <a:pt x="31" y="171"/>
                </a:lnTo>
                <a:close/>
                <a:moveTo>
                  <a:pt x="87" y="104"/>
                </a:moveTo>
                <a:lnTo>
                  <a:pt x="109" y="114"/>
                </a:lnTo>
                <a:lnTo>
                  <a:pt x="137" y="102"/>
                </a:lnTo>
                <a:lnTo>
                  <a:pt x="116" y="93"/>
                </a:lnTo>
                <a:lnTo>
                  <a:pt x="87" y="104"/>
                </a:lnTo>
                <a:lnTo>
                  <a:pt x="87" y="104"/>
                </a:lnTo>
                <a:close/>
                <a:moveTo>
                  <a:pt x="68" y="102"/>
                </a:moveTo>
                <a:lnTo>
                  <a:pt x="76" y="100"/>
                </a:lnTo>
                <a:lnTo>
                  <a:pt x="116" y="83"/>
                </a:lnTo>
                <a:lnTo>
                  <a:pt x="116" y="83"/>
                </a:lnTo>
                <a:lnTo>
                  <a:pt x="118" y="83"/>
                </a:lnTo>
                <a:lnTo>
                  <a:pt x="132" y="90"/>
                </a:lnTo>
                <a:lnTo>
                  <a:pt x="132" y="24"/>
                </a:lnTo>
                <a:lnTo>
                  <a:pt x="132" y="19"/>
                </a:lnTo>
                <a:lnTo>
                  <a:pt x="139" y="14"/>
                </a:lnTo>
                <a:lnTo>
                  <a:pt x="180" y="0"/>
                </a:lnTo>
                <a:lnTo>
                  <a:pt x="182" y="0"/>
                </a:lnTo>
                <a:lnTo>
                  <a:pt x="182" y="0"/>
                </a:lnTo>
                <a:lnTo>
                  <a:pt x="215" y="14"/>
                </a:lnTo>
                <a:lnTo>
                  <a:pt x="222" y="19"/>
                </a:lnTo>
                <a:lnTo>
                  <a:pt x="222" y="168"/>
                </a:lnTo>
                <a:lnTo>
                  <a:pt x="173" y="187"/>
                </a:lnTo>
                <a:lnTo>
                  <a:pt x="168" y="185"/>
                </a:lnTo>
                <a:lnTo>
                  <a:pt x="158" y="180"/>
                </a:lnTo>
                <a:lnTo>
                  <a:pt x="158" y="192"/>
                </a:lnTo>
                <a:lnTo>
                  <a:pt x="106" y="211"/>
                </a:lnTo>
                <a:lnTo>
                  <a:pt x="102" y="209"/>
                </a:lnTo>
                <a:lnTo>
                  <a:pt x="90" y="201"/>
                </a:lnTo>
                <a:lnTo>
                  <a:pt x="90" y="216"/>
                </a:lnTo>
                <a:lnTo>
                  <a:pt x="38" y="235"/>
                </a:lnTo>
                <a:lnTo>
                  <a:pt x="33" y="232"/>
                </a:lnTo>
                <a:lnTo>
                  <a:pt x="2" y="218"/>
                </a:lnTo>
                <a:lnTo>
                  <a:pt x="0" y="216"/>
                </a:lnTo>
                <a:lnTo>
                  <a:pt x="0" y="213"/>
                </a:lnTo>
                <a:lnTo>
                  <a:pt x="0" y="154"/>
                </a:lnTo>
                <a:lnTo>
                  <a:pt x="0" y="147"/>
                </a:lnTo>
                <a:lnTo>
                  <a:pt x="7" y="145"/>
                </a:lnTo>
                <a:lnTo>
                  <a:pt x="47" y="128"/>
                </a:lnTo>
                <a:lnTo>
                  <a:pt x="47" y="128"/>
                </a:lnTo>
                <a:lnTo>
                  <a:pt x="50" y="128"/>
                </a:lnTo>
                <a:lnTo>
                  <a:pt x="80" y="145"/>
                </a:lnTo>
                <a:lnTo>
                  <a:pt x="90" y="147"/>
                </a:lnTo>
                <a:lnTo>
                  <a:pt x="90" y="194"/>
                </a:lnTo>
                <a:lnTo>
                  <a:pt x="99" y="199"/>
                </a:lnTo>
                <a:lnTo>
                  <a:pt x="99" y="126"/>
                </a:lnTo>
                <a:lnTo>
                  <a:pt x="76" y="114"/>
                </a:lnTo>
                <a:lnTo>
                  <a:pt x="76" y="142"/>
                </a:lnTo>
                <a:lnTo>
                  <a:pt x="68" y="138"/>
                </a:lnTo>
                <a:lnTo>
                  <a:pt x="68" y="109"/>
                </a:lnTo>
                <a:lnTo>
                  <a:pt x="68" y="102"/>
                </a:lnTo>
                <a:lnTo>
                  <a:pt x="68" y="102"/>
                </a:lnTo>
                <a:close/>
                <a:moveTo>
                  <a:pt x="139" y="95"/>
                </a:moveTo>
                <a:lnTo>
                  <a:pt x="149" y="100"/>
                </a:lnTo>
                <a:lnTo>
                  <a:pt x="158" y="102"/>
                </a:lnTo>
                <a:lnTo>
                  <a:pt x="158" y="171"/>
                </a:lnTo>
                <a:lnTo>
                  <a:pt x="165" y="175"/>
                </a:lnTo>
                <a:lnTo>
                  <a:pt x="165" y="43"/>
                </a:lnTo>
                <a:lnTo>
                  <a:pt x="139" y="31"/>
                </a:lnTo>
                <a:lnTo>
                  <a:pt x="139" y="95"/>
                </a:lnTo>
                <a:lnTo>
                  <a:pt x="139" y="95"/>
                </a:lnTo>
                <a:close/>
                <a:moveTo>
                  <a:pt x="19" y="149"/>
                </a:moveTo>
                <a:lnTo>
                  <a:pt x="38" y="159"/>
                </a:lnTo>
                <a:lnTo>
                  <a:pt x="71" y="147"/>
                </a:lnTo>
                <a:lnTo>
                  <a:pt x="47" y="138"/>
                </a:lnTo>
                <a:lnTo>
                  <a:pt x="19" y="149"/>
                </a:lnTo>
                <a:lnTo>
                  <a:pt x="19" y="149"/>
                </a:lnTo>
                <a:close/>
                <a:moveTo>
                  <a:pt x="173" y="38"/>
                </a:moveTo>
                <a:lnTo>
                  <a:pt x="173" y="36"/>
                </a:lnTo>
                <a:lnTo>
                  <a:pt x="173" y="38"/>
                </a:lnTo>
                <a:lnTo>
                  <a:pt x="173" y="38"/>
                </a:lnTo>
                <a:lnTo>
                  <a:pt x="173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false" compatLnSpc="true"/>
          <a:p>
            <a:endParaRPr lang="zh-CN" altLang="en-US" sz="140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/>
    </mc:Choice>
    <mc:Fallback>
      <p:transition spd="slow"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true"/>
      <p:bldP spid="4" grpId="0" bldLvl="0" animBg="true"/>
      <p:bldP spid="5" grpId="0"/>
      <p:bldP spid="43" grpId="0" bldLvl="0" animBg="true"/>
      <p:bldP spid="44" grpId="0" bldLvl="0" animBg="true"/>
      <p:bldP spid="45" grpId="0"/>
      <p:bldP spid="46" grpId="0" bldLvl="0" animBg="true"/>
      <p:bldP spid="47" grpId="0" bldLvl="0" animBg="tru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/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/>
            <p:cNvSpPr txBox="true"/>
            <p:nvPr/>
          </p:nvSpPr>
          <p:spPr>
            <a:xfrm>
              <a:off x="4701721" y="444288"/>
              <a:ext cx="281437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逻辑视图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Freeform 56"/>
          <p:cNvSpPr/>
          <p:nvPr/>
        </p:nvSpPr>
        <p:spPr bwMode="auto">
          <a:xfrm flipH="true">
            <a:off x="10070788" y="4128590"/>
            <a:ext cx="2119943" cy="2389256"/>
          </a:xfrm>
          <a:custGeom>
            <a:avLst/>
            <a:gdLst>
              <a:gd name="T0" fmla="*/ 240 w 1330"/>
              <a:gd name="T1" fmla="*/ 1082 h 1500"/>
              <a:gd name="T2" fmla="*/ 166 w 1330"/>
              <a:gd name="T3" fmla="*/ 1500 h 1500"/>
              <a:gd name="T4" fmla="*/ 824 w 1330"/>
              <a:gd name="T5" fmla="*/ 1500 h 1500"/>
              <a:gd name="T6" fmla="*/ 866 w 1330"/>
              <a:gd name="T7" fmla="*/ 1322 h 1500"/>
              <a:gd name="T8" fmla="*/ 1134 w 1330"/>
              <a:gd name="T9" fmla="*/ 1293 h 1500"/>
              <a:gd name="T10" fmla="*/ 1188 w 1330"/>
              <a:gd name="T11" fmla="*/ 1207 h 1500"/>
              <a:gd name="T12" fmla="*/ 1195 w 1330"/>
              <a:gd name="T13" fmla="*/ 1123 h 1500"/>
              <a:gd name="T14" fmla="*/ 1206 w 1330"/>
              <a:gd name="T15" fmla="*/ 1055 h 1500"/>
              <a:gd name="T16" fmla="*/ 1226 w 1330"/>
              <a:gd name="T17" fmla="*/ 978 h 1500"/>
              <a:gd name="T18" fmla="*/ 1254 w 1330"/>
              <a:gd name="T19" fmla="*/ 922 h 1500"/>
              <a:gd name="T20" fmla="*/ 1319 w 1330"/>
              <a:gd name="T21" fmla="*/ 869 h 1500"/>
              <a:gd name="T22" fmla="*/ 1225 w 1330"/>
              <a:gd name="T23" fmla="*/ 727 h 1500"/>
              <a:gd name="T24" fmla="*/ 1169 w 1330"/>
              <a:gd name="T25" fmla="*/ 629 h 1500"/>
              <a:gd name="T26" fmla="*/ 1193 w 1330"/>
              <a:gd name="T27" fmla="*/ 552 h 1500"/>
              <a:gd name="T28" fmla="*/ 628 w 1330"/>
              <a:gd name="T29" fmla="*/ 0 h 1500"/>
              <a:gd name="T30" fmla="*/ 0 w 1330"/>
              <a:gd name="T31" fmla="*/ 544 h 1500"/>
              <a:gd name="T32" fmla="*/ 240 w 1330"/>
              <a:gd name="T33" fmla="*/ 1082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0" h="1500">
                <a:moveTo>
                  <a:pt x="240" y="1082"/>
                </a:moveTo>
                <a:cubicBezTo>
                  <a:pt x="296" y="1206"/>
                  <a:pt x="216" y="1374"/>
                  <a:pt x="166" y="1500"/>
                </a:cubicBezTo>
                <a:cubicBezTo>
                  <a:pt x="362" y="1500"/>
                  <a:pt x="824" y="1500"/>
                  <a:pt x="824" y="1500"/>
                </a:cubicBezTo>
                <a:cubicBezTo>
                  <a:pt x="824" y="1500"/>
                  <a:pt x="825" y="1358"/>
                  <a:pt x="866" y="1322"/>
                </a:cubicBezTo>
                <a:cubicBezTo>
                  <a:pt x="907" y="1286"/>
                  <a:pt x="1089" y="1308"/>
                  <a:pt x="1134" y="1293"/>
                </a:cubicBezTo>
                <a:cubicBezTo>
                  <a:pt x="1179" y="1278"/>
                  <a:pt x="1196" y="1242"/>
                  <a:pt x="1188" y="1207"/>
                </a:cubicBezTo>
                <a:cubicBezTo>
                  <a:pt x="1180" y="1172"/>
                  <a:pt x="1170" y="1143"/>
                  <a:pt x="1195" y="1123"/>
                </a:cubicBezTo>
                <a:cubicBezTo>
                  <a:pt x="1220" y="1103"/>
                  <a:pt x="1224" y="1081"/>
                  <a:pt x="1206" y="1055"/>
                </a:cubicBezTo>
                <a:cubicBezTo>
                  <a:pt x="1249" y="1038"/>
                  <a:pt x="1245" y="1003"/>
                  <a:pt x="1226" y="978"/>
                </a:cubicBezTo>
                <a:cubicBezTo>
                  <a:pt x="1207" y="953"/>
                  <a:pt x="1208" y="931"/>
                  <a:pt x="1254" y="922"/>
                </a:cubicBezTo>
                <a:cubicBezTo>
                  <a:pt x="1300" y="913"/>
                  <a:pt x="1330" y="895"/>
                  <a:pt x="1319" y="869"/>
                </a:cubicBezTo>
                <a:cubicBezTo>
                  <a:pt x="1308" y="843"/>
                  <a:pt x="1262" y="774"/>
                  <a:pt x="1225" y="727"/>
                </a:cubicBezTo>
                <a:cubicBezTo>
                  <a:pt x="1188" y="680"/>
                  <a:pt x="1166" y="642"/>
                  <a:pt x="1169" y="629"/>
                </a:cubicBezTo>
                <a:cubicBezTo>
                  <a:pt x="1172" y="616"/>
                  <a:pt x="1193" y="588"/>
                  <a:pt x="1193" y="552"/>
                </a:cubicBezTo>
                <a:cubicBezTo>
                  <a:pt x="1193" y="451"/>
                  <a:pt x="1076" y="0"/>
                  <a:pt x="628" y="0"/>
                </a:cubicBezTo>
                <a:cubicBezTo>
                  <a:pt x="180" y="0"/>
                  <a:pt x="0" y="208"/>
                  <a:pt x="0" y="544"/>
                </a:cubicBezTo>
                <a:cubicBezTo>
                  <a:pt x="0" y="806"/>
                  <a:pt x="184" y="958"/>
                  <a:pt x="240" y="1082"/>
                </a:cubicBezTo>
                <a:close/>
              </a:path>
            </a:pathLst>
          </a:custGeom>
          <a:solidFill>
            <a:srgbClr val="59A3B0"/>
          </a:solidFill>
          <a:ln>
            <a:noFill/>
          </a:ln>
        </p:spPr>
        <p:txBody>
          <a:bodyPr vert="horz" wrap="square" lIns="91440" tIns="45720" rIns="91440" bIns="45720" numCol="1" anchor="t" anchorCtr="false" compatLnSpc="true"/>
          <a:p>
            <a:endParaRPr lang="zh-CN" altLang="id-ID"/>
          </a:p>
          <a:p>
            <a:endParaRPr lang="zh-CN" altLang="id-ID"/>
          </a:p>
          <a:p>
            <a:endParaRPr lang="zh-CN" altLang="id-ID"/>
          </a:p>
          <a:p>
            <a:r>
              <a:rPr lang="zh-CN" altLang="id-ID"/>
              <a:t>     </a:t>
            </a:r>
            <a:endParaRPr lang="zh-CN" altLang="id-ID"/>
          </a:p>
        </p:txBody>
      </p:sp>
      <p:pic>
        <p:nvPicPr>
          <p:cNvPr id="9" name="图片 8" descr="未命名文件 (4)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" y="816610"/>
            <a:ext cx="10058400" cy="6181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/>
    </mc:Choice>
    <mc:Fallback>
      <p:transition spd="slow"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2" name="TextBox 15"/>
          <p:cNvSpPr txBox="true"/>
          <p:nvPr/>
        </p:nvSpPr>
        <p:spPr>
          <a:xfrm>
            <a:off x="146135" y="5605737"/>
            <a:ext cx="306863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panose="020F0502020204030203" charset="0"/>
              </a:rPr>
              <a:t>第二章</a:t>
            </a:r>
            <a:endParaRPr lang="en-US" sz="4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lack" panose="020F0502020204030203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12851" y="1981146"/>
            <a:ext cx="4884750" cy="768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zh-CN" altLang="en-US" sz="5000" b="1" spc="300" noProof="1">
                <a:solidFill>
                  <a:srgbClr val="59A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集成用例</a:t>
            </a:r>
            <a:endParaRPr lang="zh-CN" altLang="en-US" sz="5000" b="1" spc="300" noProof="1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14" name="TextBox 11"/>
          <p:cNvSpPr txBox="true"/>
          <p:nvPr/>
        </p:nvSpPr>
        <p:spPr>
          <a:xfrm>
            <a:off x="2390139" y="2792858"/>
            <a:ext cx="1803400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 algn="l">
              <a:defRPr/>
            </a:pPr>
            <a:r>
              <a:rPr lang="en-US" altLang="zh-CN" sz="1400" noProof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Integration Example</a:t>
            </a:r>
            <a:endParaRPr lang="en-US" altLang="zh-CN" sz="1400" noProof="1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/>
    </mc:Choice>
    <mc:Fallback>
      <p:transition spd="slow"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3" y="159351"/>
            <a:ext cx="12189689" cy="795564"/>
            <a:chOff x="723" y="429774"/>
            <a:chExt cx="12189689" cy="795564"/>
          </a:xfrm>
        </p:grpSpPr>
        <p:sp>
          <p:nvSpPr>
            <p:cNvPr id="7" name="矩形 6"/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234361" y="444288"/>
              <a:ext cx="3339465" cy="781050"/>
              <a:chOff x="3662836" y="398984"/>
              <a:chExt cx="3339465" cy="781050"/>
            </a:xfrm>
          </p:grpSpPr>
          <p:sp>
            <p:nvSpPr>
              <p:cNvPr id="14" name="TextBox 20"/>
              <p:cNvSpPr txBox="true"/>
              <p:nvPr/>
            </p:nvSpPr>
            <p:spPr>
              <a:xfrm>
                <a:off x="4130196" y="398984"/>
                <a:ext cx="281437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spc="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集成用例</a:t>
                </a:r>
                <a:endParaRPr lang="en-US" altLang="zh-CN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TextBox 37"/>
              <p:cNvSpPr txBox="true"/>
              <p:nvPr/>
            </p:nvSpPr>
            <p:spPr>
              <a:xfrm>
                <a:off x="3662836" y="811734"/>
                <a:ext cx="333946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pc="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圆角矩形 7"/>
          <p:cNvSpPr/>
          <p:nvPr/>
        </p:nvSpPr>
        <p:spPr>
          <a:xfrm>
            <a:off x="6465476" y="5073450"/>
            <a:ext cx="4377097" cy="798880"/>
          </a:xfrm>
          <a:prstGeom prst="roundRect">
            <a:avLst>
              <a:gd name="adj" fmla="val 0"/>
            </a:avLst>
          </a:prstGeom>
          <a:solidFill>
            <a:srgbClr val="59A3B0"/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11" name="TextBox 13"/>
          <p:cNvSpPr txBox="true"/>
          <p:nvPr/>
        </p:nvSpPr>
        <p:spPr>
          <a:xfrm>
            <a:off x="7058660" y="5288280"/>
            <a:ext cx="304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Integration Example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7"/>
          <p:cNvSpPr/>
          <p:nvPr/>
        </p:nvSpPr>
        <p:spPr>
          <a:xfrm>
            <a:off x="6465476" y="1963592"/>
            <a:ext cx="4377097" cy="3075435"/>
          </a:xfrm>
          <a:prstGeom prst="roundRect">
            <a:avLst>
              <a:gd name="adj" fmla="val 0"/>
            </a:avLst>
          </a:prstGeom>
          <a:blipFill dpi="0" rotWithShape="true">
            <a:blip r:embed="rId1" cstate="screen"/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384" tIns="66693" rIns="133384" bIns="66693" rtlCol="0" anchor="ctr"/>
          <a:lstStyle/>
          <a:p>
            <a:pPr algn="ctr"/>
            <a:endParaRPr lang="zh-CN" altLang="en-US"/>
          </a:p>
        </p:txBody>
      </p:sp>
      <p:grpSp>
        <p:nvGrpSpPr>
          <p:cNvPr id="13" name="Group 2"/>
          <p:cNvGrpSpPr/>
          <p:nvPr/>
        </p:nvGrpSpPr>
        <p:grpSpPr>
          <a:xfrm>
            <a:off x="1257139" y="1914023"/>
            <a:ext cx="5111207" cy="1279428"/>
            <a:chOff x="1930687" y="3440853"/>
            <a:chExt cx="8665914" cy="2169238"/>
          </a:xfrm>
        </p:grpSpPr>
        <p:sp>
          <p:nvSpPr>
            <p:cNvPr id="16" name="TextBox 6"/>
            <p:cNvSpPr txBox="true"/>
            <p:nvPr/>
          </p:nvSpPr>
          <p:spPr>
            <a:xfrm>
              <a:off x="2430338" y="4927510"/>
              <a:ext cx="8166263" cy="682581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17" name="Freeform 222"/>
            <p:cNvSpPr>
              <a:spLocks noEditPoints="true"/>
            </p:cNvSpPr>
            <p:nvPr/>
          </p:nvSpPr>
          <p:spPr bwMode="auto">
            <a:xfrm>
              <a:off x="1930687" y="3560763"/>
              <a:ext cx="518612" cy="520896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rgbClr val="59A3B0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TextBox 8"/>
            <p:cNvSpPr txBox="true"/>
            <p:nvPr/>
          </p:nvSpPr>
          <p:spPr>
            <a:xfrm>
              <a:off x="2452235" y="3440853"/>
              <a:ext cx="1828110" cy="672891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代码解读</a:t>
              </a:r>
              <a:endParaRPr lang="id-ID" sz="1400" b="1" dirty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19" name="Group 3"/>
          <p:cNvGrpSpPr/>
          <p:nvPr/>
        </p:nvGrpSpPr>
        <p:grpSpPr>
          <a:xfrm>
            <a:off x="1292458" y="2725915"/>
            <a:ext cx="5393482" cy="730789"/>
            <a:chOff x="1962577" y="6007067"/>
            <a:chExt cx="9144504" cy="1239034"/>
          </a:xfrm>
        </p:grpSpPr>
        <p:sp>
          <p:nvSpPr>
            <p:cNvPr id="20" name="TextBox 10"/>
            <p:cNvSpPr txBox="true"/>
            <p:nvPr/>
          </p:nvSpPr>
          <p:spPr>
            <a:xfrm>
              <a:off x="2462230" y="6563520"/>
              <a:ext cx="8644851" cy="682581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21" name="Freeform 222"/>
            <p:cNvSpPr>
              <a:spLocks noEditPoints="true"/>
            </p:cNvSpPr>
            <p:nvPr/>
          </p:nvSpPr>
          <p:spPr bwMode="auto">
            <a:xfrm>
              <a:off x="1962577" y="6126977"/>
              <a:ext cx="518612" cy="520896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rgbClr val="3B4658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TextBox 15"/>
            <p:cNvSpPr txBox="true"/>
            <p:nvPr/>
          </p:nvSpPr>
          <p:spPr>
            <a:xfrm>
              <a:off x="2484125" y="6007067"/>
              <a:ext cx="2988712" cy="672891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Json2Json</a:t>
              </a:r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用例演示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23" name="Group 4"/>
          <p:cNvGrpSpPr/>
          <p:nvPr/>
        </p:nvGrpSpPr>
        <p:grpSpPr>
          <a:xfrm>
            <a:off x="1264937" y="3651934"/>
            <a:ext cx="5317188" cy="730790"/>
            <a:chOff x="1940679" y="7594332"/>
            <a:chExt cx="9015149" cy="1239036"/>
          </a:xfrm>
        </p:grpSpPr>
        <p:sp>
          <p:nvSpPr>
            <p:cNvPr id="24" name="TextBox 17"/>
            <p:cNvSpPr txBox="true"/>
            <p:nvPr/>
          </p:nvSpPr>
          <p:spPr>
            <a:xfrm>
              <a:off x="2440332" y="8150787"/>
              <a:ext cx="8515496" cy="682581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25" name="Freeform 222"/>
            <p:cNvSpPr>
              <a:spLocks noEditPoints="true"/>
            </p:cNvSpPr>
            <p:nvPr/>
          </p:nvSpPr>
          <p:spPr bwMode="auto">
            <a:xfrm>
              <a:off x="1940679" y="7714242"/>
              <a:ext cx="518612" cy="520896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rgbClr val="59A3B0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TextBox 19"/>
            <p:cNvSpPr txBox="true"/>
            <p:nvPr/>
          </p:nvSpPr>
          <p:spPr>
            <a:xfrm>
              <a:off x="2462227" y="7594332"/>
              <a:ext cx="3154512" cy="672892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Json2SOAP</a:t>
              </a:r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用例演示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4" name="Freeform 222"/>
          <p:cNvSpPr>
            <a:spLocks noEditPoints="true"/>
          </p:cNvSpPr>
          <p:nvPr/>
        </p:nvSpPr>
        <p:spPr bwMode="auto">
          <a:xfrm>
            <a:off x="1281028" y="4651474"/>
            <a:ext cx="305880" cy="307227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rgbClr val="3B4658"/>
          </a:solidFill>
          <a:ln>
            <a:noFill/>
          </a:ln>
        </p:spPr>
        <p:txBody>
          <a:bodyPr vert="horz" wrap="square" lIns="91440" tIns="45720" rIns="91440" bIns="45720" numCol="1" anchor="t" anchorCtr="false" compatLnSpc="true"/>
          <a:p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15"/>
          <p:cNvSpPr txBox="true"/>
          <p:nvPr/>
        </p:nvSpPr>
        <p:spPr>
          <a:xfrm>
            <a:off x="1588640" y="4580750"/>
            <a:ext cx="1970405" cy="396875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rPr>
              <a:t>多资源串行用例演示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2" name="Freeform 222"/>
          <p:cNvSpPr>
            <a:spLocks noEditPoints="true"/>
          </p:cNvSpPr>
          <p:nvPr/>
        </p:nvSpPr>
        <p:spPr bwMode="auto">
          <a:xfrm>
            <a:off x="1300497" y="5444778"/>
            <a:ext cx="305880" cy="307227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rgbClr val="59A3B0"/>
          </a:solidFill>
          <a:ln>
            <a:noFill/>
          </a:ln>
        </p:spPr>
        <p:txBody>
          <a:bodyPr vert="horz" wrap="square" lIns="91440" tIns="45720" rIns="91440" bIns="45720" numCol="1" anchor="t" anchorCtr="false" compatLnSpc="true"/>
          <a:p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19"/>
          <p:cNvSpPr txBox="true"/>
          <p:nvPr/>
        </p:nvSpPr>
        <p:spPr>
          <a:xfrm>
            <a:off x="1608109" y="5374054"/>
            <a:ext cx="1970405" cy="396875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rPr>
              <a:t>多资源选择用例演示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/>
    </mc:Choice>
    <mc:Fallback>
      <p:transition spd="slow"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true"/>
      <p:bldP spid="11" grpId="0"/>
      <p:bldP spid="12" grpId="0" bldLvl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/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/>
            <p:cNvSpPr txBox="true"/>
            <p:nvPr/>
          </p:nvSpPr>
          <p:spPr>
            <a:xfrm>
              <a:off x="4701721" y="444288"/>
              <a:ext cx="281437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代码解读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Freeform 56"/>
          <p:cNvSpPr/>
          <p:nvPr/>
        </p:nvSpPr>
        <p:spPr bwMode="auto">
          <a:xfrm flipH="true">
            <a:off x="10070788" y="4128590"/>
            <a:ext cx="2119943" cy="2389256"/>
          </a:xfrm>
          <a:custGeom>
            <a:avLst/>
            <a:gdLst>
              <a:gd name="T0" fmla="*/ 240 w 1330"/>
              <a:gd name="T1" fmla="*/ 1082 h 1500"/>
              <a:gd name="T2" fmla="*/ 166 w 1330"/>
              <a:gd name="T3" fmla="*/ 1500 h 1500"/>
              <a:gd name="T4" fmla="*/ 824 w 1330"/>
              <a:gd name="T5" fmla="*/ 1500 h 1500"/>
              <a:gd name="T6" fmla="*/ 866 w 1330"/>
              <a:gd name="T7" fmla="*/ 1322 h 1500"/>
              <a:gd name="T8" fmla="*/ 1134 w 1330"/>
              <a:gd name="T9" fmla="*/ 1293 h 1500"/>
              <a:gd name="T10" fmla="*/ 1188 w 1330"/>
              <a:gd name="T11" fmla="*/ 1207 h 1500"/>
              <a:gd name="T12" fmla="*/ 1195 w 1330"/>
              <a:gd name="T13" fmla="*/ 1123 h 1500"/>
              <a:gd name="T14" fmla="*/ 1206 w 1330"/>
              <a:gd name="T15" fmla="*/ 1055 h 1500"/>
              <a:gd name="T16" fmla="*/ 1226 w 1330"/>
              <a:gd name="T17" fmla="*/ 978 h 1500"/>
              <a:gd name="T18" fmla="*/ 1254 w 1330"/>
              <a:gd name="T19" fmla="*/ 922 h 1500"/>
              <a:gd name="T20" fmla="*/ 1319 w 1330"/>
              <a:gd name="T21" fmla="*/ 869 h 1500"/>
              <a:gd name="T22" fmla="*/ 1225 w 1330"/>
              <a:gd name="T23" fmla="*/ 727 h 1500"/>
              <a:gd name="T24" fmla="*/ 1169 w 1330"/>
              <a:gd name="T25" fmla="*/ 629 h 1500"/>
              <a:gd name="T26" fmla="*/ 1193 w 1330"/>
              <a:gd name="T27" fmla="*/ 552 h 1500"/>
              <a:gd name="T28" fmla="*/ 628 w 1330"/>
              <a:gd name="T29" fmla="*/ 0 h 1500"/>
              <a:gd name="T30" fmla="*/ 0 w 1330"/>
              <a:gd name="T31" fmla="*/ 544 h 1500"/>
              <a:gd name="T32" fmla="*/ 240 w 1330"/>
              <a:gd name="T33" fmla="*/ 1082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0" h="1500">
                <a:moveTo>
                  <a:pt x="240" y="1082"/>
                </a:moveTo>
                <a:cubicBezTo>
                  <a:pt x="296" y="1206"/>
                  <a:pt x="216" y="1374"/>
                  <a:pt x="166" y="1500"/>
                </a:cubicBezTo>
                <a:cubicBezTo>
                  <a:pt x="362" y="1500"/>
                  <a:pt x="824" y="1500"/>
                  <a:pt x="824" y="1500"/>
                </a:cubicBezTo>
                <a:cubicBezTo>
                  <a:pt x="824" y="1500"/>
                  <a:pt x="825" y="1358"/>
                  <a:pt x="866" y="1322"/>
                </a:cubicBezTo>
                <a:cubicBezTo>
                  <a:pt x="907" y="1286"/>
                  <a:pt x="1089" y="1308"/>
                  <a:pt x="1134" y="1293"/>
                </a:cubicBezTo>
                <a:cubicBezTo>
                  <a:pt x="1179" y="1278"/>
                  <a:pt x="1196" y="1242"/>
                  <a:pt x="1188" y="1207"/>
                </a:cubicBezTo>
                <a:cubicBezTo>
                  <a:pt x="1180" y="1172"/>
                  <a:pt x="1170" y="1143"/>
                  <a:pt x="1195" y="1123"/>
                </a:cubicBezTo>
                <a:cubicBezTo>
                  <a:pt x="1220" y="1103"/>
                  <a:pt x="1224" y="1081"/>
                  <a:pt x="1206" y="1055"/>
                </a:cubicBezTo>
                <a:cubicBezTo>
                  <a:pt x="1249" y="1038"/>
                  <a:pt x="1245" y="1003"/>
                  <a:pt x="1226" y="978"/>
                </a:cubicBezTo>
                <a:cubicBezTo>
                  <a:pt x="1207" y="953"/>
                  <a:pt x="1208" y="931"/>
                  <a:pt x="1254" y="922"/>
                </a:cubicBezTo>
                <a:cubicBezTo>
                  <a:pt x="1300" y="913"/>
                  <a:pt x="1330" y="895"/>
                  <a:pt x="1319" y="869"/>
                </a:cubicBezTo>
                <a:cubicBezTo>
                  <a:pt x="1308" y="843"/>
                  <a:pt x="1262" y="774"/>
                  <a:pt x="1225" y="727"/>
                </a:cubicBezTo>
                <a:cubicBezTo>
                  <a:pt x="1188" y="680"/>
                  <a:pt x="1166" y="642"/>
                  <a:pt x="1169" y="629"/>
                </a:cubicBezTo>
                <a:cubicBezTo>
                  <a:pt x="1172" y="616"/>
                  <a:pt x="1193" y="588"/>
                  <a:pt x="1193" y="552"/>
                </a:cubicBezTo>
                <a:cubicBezTo>
                  <a:pt x="1193" y="451"/>
                  <a:pt x="1076" y="0"/>
                  <a:pt x="628" y="0"/>
                </a:cubicBezTo>
                <a:cubicBezTo>
                  <a:pt x="180" y="0"/>
                  <a:pt x="0" y="208"/>
                  <a:pt x="0" y="544"/>
                </a:cubicBezTo>
                <a:cubicBezTo>
                  <a:pt x="0" y="806"/>
                  <a:pt x="184" y="958"/>
                  <a:pt x="240" y="1082"/>
                </a:cubicBezTo>
                <a:close/>
              </a:path>
            </a:pathLst>
          </a:custGeom>
          <a:solidFill>
            <a:srgbClr val="59A3B0"/>
          </a:solidFill>
          <a:ln>
            <a:noFill/>
          </a:ln>
        </p:spPr>
        <p:txBody>
          <a:bodyPr vert="horz" wrap="square" lIns="91440" tIns="45720" rIns="91440" bIns="45720" numCol="1" anchor="t" anchorCtr="false" compatLnSpc="true"/>
          <a:p>
            <a:endParaRPr lang="zh-CN" altLang="id-ID"/>
          </a:p>
          <a:p>
            <a:endParaRPr lang="zh-CN" altLang="id-ID"/>
          </a:p>
          <a:p>
            <a:endParaRPr lang="zh-CN" altLang="id-ID"/>
          </a:p>
          <a:p>
            <a:r>
              <a:rPr lang="zh-CN" altLang="id-ID"/>
              <a:t>     </a:t>
            </a:r>
            <a:endParaRPr lang="zh-CN" altLang="id-ID"/>
          </a:p>
        </p:txBody>
      </p:sp>
      <p:grpSp>
        <p:nvGrpSpPr>
          <p:cNvPr id="19" name="Group 3"/>
          <p:cNvGrpSpPr/>
          <p:nvPr/>
        </p:nvGrpSpPr>
        <p:grpSpPr>
          <a:xfrm>
            <a:off x="121163" y="638169"/>
            <a:ext cx="11469370" cy="5622296"/>
            <a:chOff x="1755722" y="-2285105"/>
            <a:chExt cx="13931176" cy="9531206"/>
          </a:xfrm>
        </p:grpSpPr>
        <p:sp>
          <p:nvSpPr>
            <p:cNvPr id="20" name="TextBox 10"/>
            <p:cNvSpPr txBox="true"/>
            <p:nvPr/>
          </p:nvSpPr>
          <p:spPr>
            <a:xfrm>
              <a:off x="2462230" y="6563520"/>
              <a:ext cx="8644851" cy="682581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p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22" name="TextBox 15"/>
            <p:cNvSpPr txBox="true"/>
            <p:nvPr/>
          </p:nvSpPr>
          <p:spPr>
            <a:xfrm>
              <a:off x="1755722" y="-2285105"/>
              <a:ext cx="13931176" cy="777222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p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 </a:t>
              </a:r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 </a:t>
              </a:r>
              <a:r>
                <a:rPr lang="zh-CN" altLang="en-US" b="1" dirty="0">
                  <a:solidFill>
                    <a:srgbClr val="FF0000"/>
                  </a:solidFill>
                  <a:latin typeface="Lato Regular"/>
                  <a:cs typeface="Lato Regular"/>
                </a:rPr>
                <a:t>https://github.com/tanchy82/CamelExchange/blob/master/src/main/scala/com/oldtan/camel/CamelMain.scala</a:t>
              </a:r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 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15" name="TextBox 37"/>
          <p:cNvSpPr txBox="true"/>
          <p:nvPr/>
        </p:nvSpPr>
        <p:spPr>
          <a:xfrm>
            <a:off x="4890871" y="586739"/>
            <a:ext cx="243977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CamelMain</a:t>
            </a:r>
            <a:endParaRPr lang="en-US" altLang="zh-CN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621155"/>
            <a:ext cx="10058400" cy="4639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/>
    </mc:Choice>
    <mc:Fallback>
      <p:transition spd="slow"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1654</Words>
  <Application>WPS 演示</Application>
  <PresentationFormat>自定义</PresentationFormat>
  <Paragraphs>147</Paragraphs>
  <Slides>18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0" baseType="lpstr">
      <vt:lpstr>Arial</vt:lpstr>
      <vt:lpstr>宋体</vt:lpstr>
      <vt:lpstr>Wingdings</vt:lpstr>
      <vt:lpstr>DejaVu Sans</vt:lpstr>
      <vt:lpstr>Calibri</vt:lpstr>
      <vt:lpstr>ITC Avant Garde Std Bk</vt:lpstr>
      <vt:lpstr>FreeSans</vt:lpstr>
      <vt:lpstr>微软雅黑</vt:lpstr>
      <vt:lpstr>文泉驿微米黑</vt:lpstr>
      <vt:lpstr>Agency FB</vt:lpstr>
      <vt:lpstr>宋体-PUA</vt:lpstr>
      <vt:lpstr>Lato Black</vt:lpstr>
      <vt:lpstr>Lato Regular</vt:lpstr>
      <vt:lpstr>Arial</vt:lpstr>
      <vt:lpstr>Helvetica Neue</vt:lpstr>
      <vt:lpstr>Impact</vt:lpstr>
      <vt:lpstr>宋体</vt:lpstr>
      <vt:lpstr>Arial Unicode MS</vt:lpstr>
      <vt:lpstr>等线</vt:lpstr>
      <vt:lpstr>Montserrat Thin</vt:lpstr>
      <vt:lpstr>Open Sans Extrabold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稳重商务</dc:title>
  <dc:creator>第一PPT</dc:creator>
  <cp:keywords>www.1ppt.com</cp:keywords>
  <dc:description>www.1ppt.com</dc:description>
  <cp:lastModifiedBy>tanchy</cp:lastModifiedBy>
  <cp:revision>3358</cp:revision>
  <dcterms:created xsi:type="dcterms:W3CDTF">2021-06-08T07:03:51Z</dcterms:created>
  <dcterms:modified xsi:type="dcterms:W3CDTF">2021-06-08T07:03:51Z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