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68" r:id="rId5"/>
    <p:sldMasterId id="2147483680" r:id="rId6"/>
    <p:sldMasterId id="2147483692" r:id="rId7"/>
  </p:sldMasterIdLst>
  <p:notesMasterIdLst>
    <p:notesMasterId r:id="rId24"/>
  </p:notesMasterIdLst>
  <p:sldIdLst>
    <p:sldId id="256" r:id="rId8"/>
    <p:sldId id="257" r:id="rId9"/>
    <p:sldId id="273" r:id="rId10"/>
    <p:sldId id="274" r:id="rId11"/>
    <p:sldId id="327" r:id="rId12"/>
    <p:sldId id="297" r:id="rId13"/>
    <p:sldId id="320" r:id="rId14"/>
    <p:sldId id="328" r:id="rId15"/>
    <p:sldId id="331" r:id="rId16"/>
    <p:sldId id="332" r:id="rId17"/>
    <p:sldId id="323" r:id="rId18"/>
    <p:sldId id="333" r:id="rId19"/>
    <p:sldId id="275" r:id="rId20"/>
    <p:sldId id="322" r:id="rId21"/>
    <p:sldId id="280" r:id="rId22"/>
    <p:sldId id="326" r:id="rId23"/>
  </p:sldIdLst>
  <p:sldSz cx="12192000" cy="6858000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 FONTOWICZ" initials="FF" lastIdx="1" clrIdx="0">
    <p:extLst>
      <p:ext uri="{19B8F6BF-5375-455C-9EA6-DF929625EA0E}">
        <p15:presenceInfo xmlns:p15="http://schemas.microsoft.com/office/powerpoint/2012/main" userId="0645ee6aee6714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A1613-E9C3-4571-96B0-DC0720EFA936}" v="14" dt="2020-05-20T16:07:42.796"/>
    <p1510:client id="{9C8CC368-86E1-4467-A79D-9797DD142A36}" v="6" dt="2020-05-20T16:06:44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towicz Frederic" userId="S::0603230@afpa.fr::bd2654bf-957c-404d-b205-6f38c90d7f7e" providerId="AD" clId="Web-{9C8CC368-86E1-4467-A79D-9797DD142A36}"/>
    <pc:docChg chg="modSld">
      <pc:chgData name="Fontowicz Frederic" userId="S::0603230@afpa.fr::bd2654bf-957c-404d-b205-6f38c90d7f7e" providerId="AD" clId="Web-{9C8CC368-86E1-4467-A79D-9797DD142A36}" dt="2020-05-20T16:06:44.133" v="5" actId="20577"/>
      <pc:docMkLst>
        <pc:docMk/>
      </pc:docMkLst>
      <pc:sldChg chg="modSp">
        <pc:chgData name="Fontowicz Frederic" userId="S::0603230@afpa.fr::bd2654bf-957c-404d-b205-6f38c90d7f7e" providerId="AD" clId="Web-{9C8CC368-86E1-4467-A79D-9797DD142A36}" dt="2020-05-20T16:06:44.117" v="4" actId="20577"/>
        <pc:sldMkLst>
          <pc:docMk/>
          <pc:sldMk cId="1440438047" sldId="273"/>
        </pc:sldMkLst>
        <pc:spChg chg="mod">
          <ac:chgData name="Fontowicz Frederic" userId="S::0603230@afpa.fr::bd2654bf-957c-404d-b205-6f38c90d7f7e" providerId="AD" clId="Web-{9C8CC368-86E1-4467-A79D-9797DD142A36}" dt="2020-05-20T16:06:44.117" v="4" actId="20577"/>
          <ac:spMkLst>
            <pc:docMk/>
            <pc:sldMk cId="1440438047" sldId="273"/>
            <ac:spMk id="4" creationId="{00000000-0000-0000-0000-000000000000}"/>
          </ac:spMkLst>
        </pc:spChg>
      </pc:sldChg>
    </pc:docChg>
  </pc:docChgLst>
  <pc:docChgLst>
    <pc:chgData name="Fontowicz Frederic" userId="S::0603230@afpa.fr::bd2654bf-957c-404d-b205-6f38c90d7f7e" providerId="AD" clId="Web-{41AA1613-E9C3-4571-96B0-DC0720EFA936}"/>
    <pc:docChg chg="modSld">
      <pc:chgData name="Fontowicz Frederic" userId="S::0603230@afpa.fr::bd2654bf-957c-404d-b205-6f38c90d7f7e" providerId="AD" clId="Web-{41AA1613-E9C3-4571-96B0-DC0720EFA936}" dt="2020-05-20T16:07:42.796" v="13" actId="20577"/>
      <pc:docMkLst>
        <pc:docMk/>
      </pc:docMkLst>
      <pc:sldChg chg="modSp">
        <pc:chgData name="Fontowicz Frederic" userId="S::0603230@afpa.fr::bd2654bf-957c-404d-b205-6f38c90d7f7e" providerId="AD" clId="Web-{41AA1613-E9C3-4571-96B0-DC0720EFA936}" dt="2020-05-20T16:07:42.796" v="12" actId="20577"/>
        <pc:sldMkLst>
          <pc:docMk/>
          <pc:sldMk cId="1440438047" sldId="273"/>
        </pc:sldMkLst>
        <pc:spChg chg="mod">
          <ac:chgData name="Fontowicz Frederic" userId="S::0603230@afpa.fr::bd2654bf-957c-404d-b205-6f38c90d7f7e" providerId="AD" clId="Web-{41AA1613-E9C3-4571-96B0-DC0720EFA936}" dt="2020-05-20T16:07:42.796" v="12" actId="20577"/>
          <ac:spMkLst>
            <pc:docMk/>
            <pc:sldMk cId="1440438047" sldId="273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B1C1B-B2D5-4611-BC04-3F8F99BAEAE3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FDD39-97FD-41DB-8D60-2E5E60AAEF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96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Accueil,</a:t>
            </a:r>
            <a:r>
              <a:rPr lang="fr-FR" baseline="0"/>
              <a:t> ressenti, Attention au temps… Poser le fond et le cadre de cette information/communication.</a:t>
            </a:r>
            <a:endParaRPr lang="fr-FR"/>
          </a:p>
          <a:p>
            <a:r>
              <a:rPr lang="fr-FR"/>
              <a:t>ATTENTION</a:t>
            </a:r>
            <a:r>
              <a:rPr lang="fr-FR" baseline="0"/>
              <a:t> A LA GESTION DU TEMPS 5 minutes Max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26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Faire</a:t>
            </a:r>
            <a:r>
              <a:rPr lang="fr-FR" baseline="0"/>
              <a:t> une démonstration.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8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Insister sur la manière de se laver les mains. Utiliser le déroulé après la vidéo</a:t>
            </a:r>
            <a:r>
              <a:rPr lang="fr-FR" baseline="0"/>
              <a:t> (feedback).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31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Insister sur l’importance de la manière Gammes opératoires.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756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Afficher les scores au tableau « en direct » Effectuer la correction.</a:t>
            </a:r>
            <a:r>
              <a:rPr lang="fr-FR" baseline="0"/>
              <a:t> Attention à la gestion du temps. Signaler les personnes qui peuvent aider « ETRE VIGIE » Présenter cela comme une confiance donnée et pas une contrainte.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80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Insister</a:t>
            </a:r>
            <a:r>
              <a:rPr lang="fr-FR" baseline="0"/>
              <a:t> sur la capacité et non pas la compétence uniquement. A approfondir en section avec le formateur.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835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Insister</a:t>
            </a:r>
            <a:r>
              <a:rPr lang="fr-FR" baseline="0"/>
              <a:t> sur le partenariat avec l’équipe. Quelqu’un sur qui on compte. Bien insister sur la notion d’acteur de prévention et pas comme « simple » « flic ».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930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Recentrer une dernière fois. Souhaiter une bonne réintégration à tous.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17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Bien insister sur la notion d’information, tout le monde est</a:t>
            </a:r>
            <a:r>
              <a:rPr lang="fr-FR" baseline="0"/>
              <a:t> concerné. Objectif VIGILANCE MAX pour tous… Ici et à la maison. Rappel de la vigie un peu plus loin.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8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82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Echanges, vécu… des stagiaires. </a:t>
            </a:r>
            <a:r>
              <a:rPr lang="fr-FR" baseline="0"/>
              <a:t>Déjà victime ? …REX</a:t>
            </a:r>
          </a:p>
          <a:p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9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Bien insister sur les deux éléments.</a:t>
            </a:r>
            <a:r>
              <a:rPr lang="fr-FR" baseline="0"/>
              <a:t> Utiliser un </a:t>
            </a:r>
            <a:r>
              <a:rPr lang="fr-FR" baseline="0" err="1"/>
              <a:t>vapo</a:t>
            </a:r>
            <a:r>
              <a:rPr lang="fr-FR" baseline="0"/>
              <a:t> avec de l’eau pour expliquer les gouttelettes. Faire un feedback sur vidéo et/ou webinaire et insister sur « PROTEGER ET SE PROTEGER A L’AFPA»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36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Echanges avec le stagiaires,</a:t>
            </a:r>
            <a:r>
              <a:rPr lang="fr-FR" baseline="0"/>
              <a:t> donner des exemples concrets sur l’ensemble du mécanisme. Que les actions sont à tous les niveaux.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17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Argumenter chaque élément par un exemple de la vie courante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19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04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/>
              <a:t>Insister sur le compteur « niveau de protection ». C’est l’affaire de tous…</a:t>
            </a:r>
          </a:p>
          <a:p>
            <a:pPr marL="0" indent="0">
              <a:buFont typeface="+mj-lt"/>
              <a:buNone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FDD39-97FD-41DB-8D60-2E5E60AAEF6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697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1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66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84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635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93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222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402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163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545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723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666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073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8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57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756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2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413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535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4122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22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67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3261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1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891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94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4693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87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75169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46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198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833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9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pic>
        <p:nvPicPr>
          <p:cNvPr id="18" name="Image 17" descr="http://agora.afpanet/fileadmin/Communication/images/Accueil/LogoAfpa.jpg"/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475" y="188944"/>
            <a:ext cx="1566025" cy="8413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F8C8-48B9-494B-B006-FF8F225E5592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AA14-B0B3-4F7C-AEBF-B3C4D3299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5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D26E-621C-4669-A40C-29724E78229F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11D67-E34B-4D6A-8AD4-A68B50441D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7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C1DE-9A55-4E52-80DC-BF6397D2F535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6F0E2-86C9-456E-8E66-3D4AEA479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67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s://youtu.be/GweBYlpWKx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3055" y="2404534"/>
            <a:ext cx="8354290" cy="1646302"/>
          </a:xfrm>
        </p:spPr>
        <p:txBody>
          <a:bodyPr/>
          <a:lstStyle/>
          <a:p>
            <a:pPr algn="ctr"/>
            <a:r>
              <a:rPr lang="fr-FR" sz="4800">
                <a:solidFill>
                  <a:schemeClr val="tx1"/>
                </a:solidFill>
              </a:rPr>
              <a:t>Informations-Communication</a:t>
            </a:r>
            <a:r>
              <a:rPr lang="fr-FR"/>
              <a:t/>
            </a:r>
            <a:br>
              <a:rPr lang="fr-FR"/>
            </a:br>
            <a:r>
              <a:rPr lang="fr-FR"/>
              <a:t> REPRISE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284594" y="4313113"/>
            <a:ext cx="8302751" cy="1148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4800"/>
              <a:t>Vigilance Partagée…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7" y="526210"/>
            <a:ext cx="2064328" cy="1380519"/>
          </a:xfrm>
          <a:prstGeom prst="rect">
            <a:avLst/>
          </a:prstGeom>
        </p:spPr>
      </p:pic>
      <p:pic>
        <p:nvPicPr>
          <p:cNvPr id="6" name="Image 5" descr="http://agora.afpanet/fileadmin/Communication/images/Accueil/LogoAfp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475" y="257800"/>
            <a:ext cx="1566025" cy="841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4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586424"/>
            <a:ext cx="8596668" cy="4721846"/>
          </a:xfrm>
        </p:spPr>
        <p:txBody>
          <a:bodyPr/>
          <a:lstStyle/>
          <a:p>
            <a:r>
              <a:rPr lang="fr-FR" b="1" u="sng"/>
              <a:t>Comment bien porter son masque ?</a:t>
            </a:r>
            <a:endParaRPr lang="fr-FR" sz="2400" b="1" u="sng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4" y="1052945"/>
            <a:ext cx="8629389" cy="47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9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2508" y="1416470"/>
            <a:ext cx="9407236" cy="104700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FD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fr-FR" altLang="fr-FR" sz="1800"/>
              <a:t>L'important n'est pas seulement le nombre de fois que l'on se lave les mains, mais également la manière de se les laver ! </a:t>
            </a:r>
          </a:p>
          <a:p>
            <a:pPr marL="457200" lvl="1" indent="0" algn="ctr">
              <a:buNone/>
            </a:pPr>
            <a:r>
              <a:rPr lang="fr-FR" altLang="fr-FR" sz="1800" b="1"/>
              <a:t>Cela élimine 92 % des microbes sur les mains</a:t>
            </a:r>
            <a:endParaRPr lang="fr-FR" altLang="fr-FR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1049" y="2826328"/>
            <a:ext cx="4455170" cy="392281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FD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altLang="fr-FR" sz="1800"/>
              <a:t>Mouillez-vous les mains </a:t>
            </a:r>
          </a:p>
          <a:p>
            <a:pPr lvl="1"/>
            <a:r>
              <a:rPr lang="fr-FR" altLang="fr-FR" sz="1800"/>
              <a:t>Versez du savon</a:t>
            </a:r>
          </a:p>
          <a:p>
            <a:pPr lvl="1"/>
            <a:r>
              <a:rPr lang="fr-FR" altLang="fr-FR" sz="1800"/>
              <a:t>Frottez au moins 30 secondes</a:t>
            </a:r>
          </a:p>
          <a:p>
            <a:pPr lvl="1"/>
            <a:r>
              <a:rPr lang="fr-FR" altLang="fr-FR" sz="1800"/>
              <a:t>Entrelacez vos mains</a:t>
            </a:r>
          </a:p>
          <a:p>
            <a:pPr lvl="1"/>
            <a:r>
              <a:rPr lang="fr-FR" altLang="fr-FR" sz="1800"/>
              <a:t>Rincez-vous</a:t>
            </a:r>
          </a:p>
          <a:p>
            <a:pPr lvl="1"/>
            <a:r>
              <a:rPr lang="fr-FR" altLang="fr-FR" sz="1800"/>
              <a:t>Séchez-vous </a:t>
            </a:r>
          </a:p>
          <a:p>
            <a:pPr lvl="1">
              <a:buFont typeface="Wingdings" panose="05000000000000000000" pitchFamily="2" charset="2"/>
              <a:buNone/>
            </a:pPr>
            <a:endParaRPr lang="fr-FR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83" y="2677932"/>
            <a:ext cx="1688889" cy="7619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35" y="2713584"/>
            <a:ext cx="1688889" cy="76190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83" y="3700504"/>
            <a:ext cx="1688889" cy="7619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36" y="3700503"/>
            <a:ext cx="1688889" cy="76190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83" y="4777151"/>
            <a:ext cx="1688889" cy="76190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836" y="4773791"/>
            <a:ext cx="1688889" cy="761905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677334" y="586424"/>
            <a:ext cx="8596668" cy="7297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/>
              <a:t>Se laver les mains:</a:t>
            </a:r>
            <a:r>
              <a:rPr lang="fr-FR" b="1"/>
              <a:t> …    </a:t>
            </a:r>
            <a:r>
              <a:rPr lang="fr-FR" b="1">
                <a:hlinkClick r:id="rId9"/>
              </a:rPr>
              <a:t>Vidéo Lavage des mains</a:t>
            </a:r>
            <a:endParaRPr lang="fr-FR" sz="2400" b="1"/>
          </a:p>
        </p:txBody>
      </p:sp>
    </p:spTree>
    <p:extLst>
      <p:ext uri="{BB962C8B-B14F-4D97-AF65-F5344CB8AC3E}">
        <p14:creationId xmlns:p14="http://schemas.microsoft.com/office/powerpoint/2010/main" val="100401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2"/>
          <p:cNvSpPr txBox="1">
            <a:spLocks/>
          </p:cNvSpPr>
          <p:nvPr/>
        </p:nvSpPr>
        <p:spPr>
          <a:xfrm>
            <a:off x="677334" y="586424"/>
            <a:ext cx="8596668" cy="7297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/>
              <a:t>Nettoyer Désinfecter…</a:t>
            </a:r>
            <a:endParaRPr lang="fr-FR" sz="2400" b="1" u="sng"/>
          </a:p>
        </p:txBody>
      </p:sp>
      <p:sp>
        <p:nvSpPr>
          <p:cNvPr id="3" name="Rectangle 2"/>
          <p:cNvSpPr/>
          <p:nvPr/>
        </p:nvSpPr>
        <p:spPr>
          <a:xfrm>
            <a:off x="677334" y="5055407"/>
            <a:ext cx="8596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>
                <a:solidFill>
                  <a:srgbClr val="000000"/>
                </a:solidFill>
                <a:latin typeface="CIDFont+F2"/>
              </a:rPr>
              <a:t>Il est impératif de programmer la ventilation de l’ensemble des locaux pendant au moins 15 minutes deux fois par jour au minimum.</a:t>
            </a:r>
            <a:endParaRPr lang="fr-FR" b="1"/>
          </a:p>
        </p:txBody>
      </p:sp>
      <p:sp>
        <p:nvSpPr>
          <p:cNvPr id="4" name="Rectangle 3"/>
          <p:cNvSpPr/>
          <p:nvPr/>
        </p:nvSpPr>
        <p:spPr>
          <a:xfrm>
            <a:off x="677334" y="1128066"/>
            <a:ext cx="8171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IDFont+F5"/>
              </a:rPr>
              <a:t>Il est organisé des nettoyages/désinfections des parties communes et sanitaires 2 fois par jour par l’entreprise de nettoyage avec un produit  actif.</a:t>
            </a: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7334" y="1835968"/>
            <a:ext cx="81712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>
                <a:latin typeface="CIDFont+F5"/>
              </a:rPr>
              <a:t>Il est possible si nécessaire d’organiser (par les utilisateurs et au besoin) des désinfections complémentaires (des points de contacts par exemple). Le matériel nécessaire est à demander au formateur.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77" y="2859139"/>
            <a:ext cx="1866900" cy="18669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81" y="268275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0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649"/>
          </a:xfrm>
        </p:spPr>
        <p:txBody>
          <a:bodyPr/>
          <a:lstStyle/>
          <a:p>
            <a:r>
              <a:rPr lang="fr-FR"/>
              <a:t>3.Quiz: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909563" y="2699656"/>
            <a:ext cx="8596668" cy="331170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3600"/>
              <a:t>Connexion à QUIZIZZ</a:t>
            </a:r>
          </a:p>
          <a:p>
            <a:pPr marL="0" indent="0">
              <a:buNone/>
            </a:pPr>
            <a:endParaRPr lang="fr-FR" sz="240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endParaRPr lang="fr-FR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4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649"/>
          </a:xfrm>
        </p:spPr>
        <p:txBody>
          <a:bodyPr/>
          <a:lstStyle/>
          <a:p>
            <a:r>
              <a:rPr lang="fr-FR"/>
              <a:t>4.La vigie: 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677334" y="1518249"/>
            <a:ext cx="8596668" cy="45076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Connaître les risques. </a:t>
            </a:r>
          </a:p>
          <a:p>
            <a:r>
              <a:rPr lang="fr-FR"/>
              <a:t>Rester en veille pour garantir la sécurité de tous.</a:t>
            </a:r>
          </a:p>
          <a:p>
            <a:r>
              <a:rPr lang="fr-FR"/>
              <a:t>Avoir un comportement exemplaire.</a:t>
            </a:r>
          </a:p>
          <a:p>
            <a:r>
              <a:rPr lang="fr-FR"/>
              <a:t>Faire remonter ses observations (état du matériel par exemple) au formateur par exemple.</a:t>
            </a:r>
          </a:p>
          <a:p>
            <a:r>
              <a:rPr lang="fr-FR"/>
              <a:t>Modifier le comportement général des autres face au risque.</a:t>
            </a:r>
          </a:p>
          <a:p>
            <a:r>
              <a:rPr lang="fr-FR"/>
              <a:t>Participer aux  « instants collectifs »… le foyer, etc…</a:t>
            </a:r>
          </a:p>
          <a:p>
            <a:r>
              <a:rPr lang="fr-FR" sz="2400">
                <a:solidFill>
                  <a:schemeClr val="accent2"/>
                </a:solidFill>
              </a:rPr>
              <a:t>…</a:t>
            </a:r>
          </a:p>
          <a:p>
            <a:pPr marL="0" indent="0" algn="ctr">
              <a:buNone/>
            </a:pPr>
            <a:endParaRPr lang="fr-FR" sz="2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7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729092" y="599208"/>
            <a:ext cx="8596668" cy="59228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>
                <a:solidFill>
                  <a:schemeClr val="accent2"/>
                </a:solidFill>
              </a:rPr>
              <a:t>ELLE N’EST PAS:</a:t>
            </a:r>
          </a:p>
          <a:p>
            <a:pPr marL="0" indent="0" algn="ctr">
              <a:buNone/>
            </a:pPr>
            <a:endParaRPr lang="fr-FR" sz="2400">
              <a:solidFill>
                <a:schemeClr val="accent2"/>
              </a:solidFill>
            </a:endParaRPr>
          </a:p>
        </p:txBody>
      </p:sp>
      <p:pic>
        <p:nvPicPr>
          <p:cNvPr id="3074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723" y="1811372"/>
            <a:ext cx="3465803" cy="263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36" y="1811371"/>
            <a:ext cx="4360679" cy="26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Vous êtes maintenant capable de…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92703"/>
            <a:ext cx="8596668" cy="4648660"/>
          </a:xfrm>
        </p:spPr>
        <p:txBody>
          <a:bodyPr>
            <a:normAutofit/>
          </a:bodyPr>
          <a:lstStyle/>
          <a:p>
            <a:r>
              <a:rPr lang="fr-FR"/>
              <a:t>Reprendre votre parcours de formation dans les meilleures conditions face à la pandémie de Covid-19.</a:t>
            </a:r>
          </a:p>
          <a:p>
            <a:r>
              <a:rPr lang="fr-FR"/>
              <a:t>D’appliquer et respecter la stratégie mise en place afin de se protéger face à cette maladie.</a:t>
            </a:r>
          </a:p>
          <a:p>
            <a:r>
              <a:rPr lang="fr-FR"/>
              <a:t>D’être vigilant…</a:t>
            </a:r>
          </a:p>
          <a:p>
            <a:endParaRPr lang="fr-FR"/>
          </a:p>
          <a:p>
            <a:endParaRPr lang="fr-FR"/>
          </a:p>
          <a:p>
            <a:r>
              <a:rPr lang="fr-FR"/>
              <a:t>Vous pouvez rejoindre votre plateau technique en sortant votre plan de centre (découverte des modifications).</a:t>
            </a:r>
          </a:p>
          <a:p>
            <a:r>
              <a:rPr lang="fr-FR"/>
              <a:t>Passez au réfectoire pour prendre connaissance de la procédure.</a:t>
            </a:r>
          </a:p>
          <a:p>
            <a:endParaRPr lang="fr-FR"/>
          </a:p>
          <a:p>
            <a:pPr marL="0" indent="0" algn="ctr">
              <a:buNone/>
            </a:pPr>
            <a:r>
              <a:rPr lang="fr-FR" b="1"/>
              <a:t>BON COURAGE ET BONNE JOURNEE… </a:t>
            </a:r>
            <a:r>
              <a:rPr lang="fr-FR"/>
              <a:t>	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405095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Vous serez capable de…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704109"/>
            <a:ext cx="8596668" cy="4337253"/>
          </a:xfrm>
        </p:spPr>
        <p:txBody>
          <a:bodyPr>
            <a:normAutofit/>
          </a:bodyPr>
          <a:lstStyle/>
          <a:p>
            <a:r>
              <a:rPr lang="fr-FR"/>
              <a:t>Reprendre votre parcours de formation dans les meilleures conditions face à la pandémie de Covid-19.</a:t>
            </a:r>
          </a:p>
          <a:p>
            <a:r>
              <a:rPr lang="fr-FR"/>
              <a:t>De comprendre, d’appliquer et respecter la stratégie mise en place afin de se protéger face à cette maladie.</a:t>
            </a:r>
          </a:p>
          <a:p>
            <a:r>
              <a:rPr lang="fr-FR"/>
              <a:t>D’être vigilant…</a:t>
            </a:r>
          </a:p>
          <a:p>
            <a:pPr marL="0" indent="0" algn="ctr">
              <a:buNone/>
            </a:pPr>
            <a:r>
              <a:rPr lang="fr-FR"/>
              <a:t> 	</a:t>
            </a:r>
            <a:r>
              <a:rPr lang="fr-FR" b="1"/>
              <a:t>« …Comportement de l’individu et du groupe vis-à-vis des sources de danger. »</a:t>
            </a:r>
          </a:p>
          <a:p>
            <a:pPr marL="0" indent="0" algn="ctr">
              <a:buNone/>
            </a:pPr>
            <a:r>
              <a:rPr lang="fr-FR" b="1"/>
              <a:t> « La vigilance est une forme d’attention d’un individu ou d’un groupe occupé à accomplir une tâche »</a:t>
            </a:r>
          </a:p>
        </p:txBody>
      </p:sp>
    </p:spTree>
    <p:extLst>
      <p:ext uri="{BB962C8B-B14F-4D97-AF65-F5344CB8AC3E}">
        <p14:creationId xmlns:p14="http://schemas.microsoft.com/office/powerpoint/2010/main" val="31564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19355" y="690113"/>
            <a:ext cx="8458200" cy="562292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FD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ct val="0"/>
              </a:spcBef>
              <a:buNone/>
            </a:pPr>
            <a:r>
              <a:rPr lang="fr-FR" altLang="fr-FR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SOMMAIRE</a:t>
            </a:r>
          </a:p>
          <a:p>
            <a:pPr lvl="1"/>
            <a:endParaRPr lang="fr-FR" altLang="fr-FR" sz="1800"/>
          </a:p>
          <a:p>
            <a:pPr lvl="1"/>
            <a:r>
              <a:rPr lang="fr-FR" altLang="fr-FR" sz="1800"/>
              <a:t>1.Informations essentielles</a:t>
            </a:r>
          </a:p>
          <a:p>
            <a:pPr lvl="1"/>
            <a:r>
              <a:rPr lang="fr-FR" altLang="fr-FR" sz="1800"/>
              <a:t>2.La stratégie</a:t>
            </a:r>
          </a:p>
          <a:p>
            <a:pPr lvl="1"/>
            <a:r>
              <a:rPr lang="fr-FR" altLang="fr-FR" sz="1800"/>
              <a:t>3.Quiz</a:t>
            </a:r>
          </a:p>
          <a:p>
            <a:pPr lvl="1"/>
            <a:r>
              <a:rPr lang="fr-FR" altLang="fr-FR" sz="1800"/>
              <a:t>4.La vigie</a:t>
            </a:r>
          </a:p>
          <a:p>
            <a:pPr marL="457200" lvl="1" indent="0">
              <a:buNone/>
            </a:pPr>
            <a:endParaRPr lang="fr-FR" altLang="fr-FR" sz="1800"/>
          </a:p>
          <a:p>
            <a:pPr lvl="1">
              <a:buFont typeface="Wingdings" panose="05000000000000000000" pitchFamily="2" charset="2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4404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1. Informations essentielles COVID-19: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750206"/>
            <a:ext cx="8596668" cy="4021202"/>
          </a:xfrm>
        </p:spPr>
        <p:txBody>
          <a:bodyPr/>
          <a:lstStyle/>
          <a:p>
            <a:r>
              <a:rPr lang="fr-FR"/>
              <a:t>Quels sont les signes ?</a:t>
            </a:r>
            <a:endParaRPr lang="fr-FR" sz="240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" y="2643811"/>
            <a:ext cx="4136198" cy="3021782"/>
          </a:xfrm>
          <a:prstGeom prst="rect">
            <a:avLst/>
          </a:prstGeom>
        </p:spPr>
      </p:pic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0565545"/>
              </p:ext>
            </p:extLst>
          </p:nvPr>
        </p:nvGraphicFramePr>
        <p:xfrm>
          <a:off x="4700990" y="1173915"/>
          <a:ext cx="7274237" cy="5452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Acrobat Document" r:id="rId5" imgW="10801144" imgH="8096118" progId="AcroExch.Document.7">
                  <p:embed/>
                </p:oleObj>
              </mc:Choice>
              <mc:Fallback>
                <p:oleObj name="Acrobat Document" r:id="rId5" imgW="10801144" imgH="8096118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0990" y="1173915"/>
                        <a:ext cx="7274237" cy="5452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6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586424"/>
            <a:ext cx="8596668" cy="4021202"/>
          </a:xfrm>
        </p:spPr>
        <p:txBody>
          <a:bodyPr/>
          <a:lstStyle/>
          <a:p>
            <a:r>
              <a:rPr lang="fr-FR"/>
              <a:t>Comment se transmet-il ?</a:t>
            </a:r>
            <a:endParaRPr lang="fr-FR" sz="240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117" y="1302202"/>
            <a:ext cx="4524445" cy="330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18460" y="1699403"/>
            <a:ext cx="5095411" cy="3367960"/>
          </a:xfrm>
          <a:prstGeom prst="ellipse">
            <a:avLst/>
          </a:prstGeom>
          <a:solidFill>
            <a:srgbClr val="3366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b"/>
          <a:lstStyle/>
          <a:p>
            <a:pPr algn="ctr"/>
            <a:r>
              <a:rPr lang="fr-FR" sz="2000"/>
              <a:t>Zone de</a:t>
            </a:r>
            <a:r>
              <a:rPr lang="fr-FR"/>
              <a:t> </a:t>
            </a:r>
            <a:r>
              <a:rPr lang="fr-FR" sz="2000"/>
              <a:t>présence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893248" y="1637404"/>
            <a:ext cx="6058619" cy="3559497"/>
          </a:xfrm>
          <a:prstGeom prst="ellipse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lang="fr-FR" sz="2000"/>
              <a:t>Zone de risque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609600" y="2455710"/>
            <a:ext cx="1295400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2000" b="1">
                <a:solidFill>
                  <a:srgbClr val="FF0000"/>
                </a:solidFill>
              </a:rPr>
              <a:t>PERSONNE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7722155" y="2969700"/>
            <a:ext cx="14478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2000" b="1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3947791" y="2770822"/>
            <a:ext cx="13660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fr-FR">
                <a:solidFill>
                  <a:srgbClr val="FF0000"/>
                </a:solidFill>
              </a:rPr>
              <a:t>SITUATION</a:t>
            </a:r>
          </a:p>
          <a:p>
            <a:pPr algn="ctr"/>
            <a:r>
              <a:rPr lang="fr-FR">
                <a:solidFill>
                  <a:srgbClr val="FF0000"/>
                </a:solidFill>
              </a:rPr>
              <a:t>dangereuse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800156" y="5905563"/>
            <a:ext cx="25908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>
                <a:solidFill>
                  <a:srgbClr val="FF0000"/>
                </a:solidFill>
              </a:rPr>
              <a:t>COVID-19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4586456" y="4152963"/>
            <a:ext cx="0" cy="1600200"/>
          </a:xfrm>
          <a:prstGeom prst="line">
            <a:avLst/>
          </a:prstGeom>
          <a:noFill/>
          <a:ln w="6350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6637" name="AutoShape 13"/>
          <p:cNvSpPr>
            <a:spLocks noChangeArrowheads="1"/>
          </p:cNvSpPr>
          <p:nvPr/>
        </p:nvSpPr>
        <p:spPr bwMode="auto">
          <a:xfrm>
            <a:off x="4253583" y="3383383"/>
            <a:ext cx="685800" cy="6858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7302221" y="6237205"/>
            <a:ext cx="1442869" cy="95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656355" y="5905563"/>
            <a:ext cx="2590800" cy="6858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>
                <a:solidFill>
                  <a:srgbClr val="FF0000"/>
                </a:solidFill>
              </a:rPr>
              <a:t>Risque de contamination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35" y="3295499"/>
            <a:ext cx="1084239" cy="720002"/>
          </a:xfrm>
          <a:prstGeom prst="rect">
            <a:avLst/>
          </a:prstGeom>
        </p:spPr>
      </p:pic>
      <p:sp>
        <p:nvSpPr>
          <p:cNvPr id="17" name="Espace réservé du contenu 2"/>
          <p:cNvSpPr txBox="1">
            <a:spLocks/>
          </p:cNvSpPr>
          <p:nvPr/>
        </p:nvSpPr>
        <p:spPr>
          <a:xfrm>
            <a:off x="677334" y="586424"/>
            <a:ext cx="8596668" cy="63673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Le mécanisme de contamination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166858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29" grpId="0" animBg="1" autoUpdateAnimBg="0"/>
      <p:bldP spid="26630" grpId="0" animBg="1" autoUpdateAnimBg="0"/>
      <p:bldP spid="26631" grpId="0" animBg="1" autoUpdateAnimBg="0"/>
      <p:bldP spid="26632" grpId="0" autoUpdateAnimBg="0"/>
      <p:bldP spid="26634" grpId="0" animBg="1" autoUpdateAnimBg="0"/>
      <p:bldP spid="26635" grpId="0" animBg="1"/>
      <p:bldP spid="26637" grpId="0" animBg="1"/>
      <p:bldP spid="14" grpId="0" animBg="1"/>
      <p:bldP spid="1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2. La stratégie:</a:t>
            </a: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677334" y="1269999"/>
            <a:ext cx="8596668" cy="486954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u="sng"/>
              <a:t>Le respect des gestes barrières… </a:t>
            </a:r>
            <a:endParaRPr lang="fr-FR" sz="2400" b="1" u="sng"/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6237"/>
              </p:ext>
            </p:extLst>
          </p:nvPr>
        </p:nvGraphicFramePr>
        <p:xfrm>
          <a:off x="1717984" y="1664164"/>
          <a:ext cx="6749123" cy="505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Acrobat Document" r:id="rId4" imgW="10801144" imgH="8096118" progId="AcroExch.Document.7">
                  <p:embed/>
                </p:oleObj>
              </mc:Choice>
              <mc:Fallback>
                <p:oleObj name="Acrobat Document" r:id="rId4" imgW="10801144" imgH="8096118" progId="AcroExch.Document.7">
                  <p:embed/>
                  <p:pic>
                    <p:nvPicPr>
                      <p:cNvPr id="4" name="Obje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7984" y="1664164"/>
                        <a:ext cx="6749123" cy="5059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0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586424"/>
            <a:ext cx="8596668" cy="4721846"/>
          </a:xfrm>
        </p:spPr>
        <p:txBody>
          <a:bodyPr/>
          <a:lstStyle/>
          <a:p>
            <a:r>
              <a:rPr lang="fr-FR" b="1" u="sng"/>
              <a:t>La distance physique… </a:t>
            </a:r>
            <a:endParaRPr lang="fr-FR" sz="2400" b="1" u="sng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1" y="2018806"/>
            <a:ext cx="8559632" cy="28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586424"/>
            <a:ext cx="8596668" cy="4721846"/>
          </a:xfrm>
        </p:spPr>
        <p:txBody>
          <a:bodyPr/>
          <a:lstStyle/>
          <a:p>
            <a:r>
              <a:rPr lang="fr-FR" b="1" u="sng"/>
              <a:t>Porter un masque pourquoi ?</a:t>
            </a:r>
            <a:endParaRPr lang="fr-FR" sz="2400" b="1" u="sng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2" y="1796661"/>
            <a:ext cx="8368081" cy="41526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91" y="277785"/>
            <a:ext cx="2132214" cy="2132214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7334" y="6027764"/>
            <a:ext cx="9407236" cy="61421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BFDFF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fr-FR" altLang="fr-FR" sz="1800"/>
              <a:t>Le port du masque est obligatoire dès que vous pénétrez sur le site</a:t>
            </a: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900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6AF0D83FF5848ADDD0B5860E3FA4E" ma:contentTypeVersion="8" ma:contentTypeDescription="Crée un document." ma:contentTypeScope="" ma:versionID="9c74d5ef9a21f186eb2c227433ff2cdf">
  <xsd:schema xmlns:xsd="http://www.w3.org/2001/XMLSchema" xmlns:xs="http://www.w3.org/2001/XMLSchema" xmlns:p="http://schemas.microsoft.com/office/2006/metadata/properties" xmlns:ns2="854f44e6-f10a-4b7d-bf22-b96199c08535" targetNamespace="http://schemas.microsoft.com/office/2006/metadata/properties" ma:root="true" ma:fieldsID="907a1dc636c7f68540c70d0ca1553dfb" ns2:_="">
    <xsd:import namespace="854f44e6-f10a-4b7d-bf22-b96199c085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f44e6-f10a-4b7d-bf22-b96199c085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F909DF-24DB-43B7-B7C1-059F514B1D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ABDB0C-31F8-4352-86D5-7EF2A90C0471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54f44e6-f10a-4b7d-bf22-b96199c0853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EBE5B4-F49F-4A52-89A3-448E26BFF577}">
  <ds:schemaRefs>
    <ds:schemaRef ds:uri="854f44e6-f10a-4b7d-bf22-b96199c085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656</Words>
  <Application>Microsoft Office PowerPoint</Application>
  <PresentationFormat>Grand écran</PresentationFormat>
  <Paragraphs>96</Paragraphs>
  <Slides>16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9" baseType="lpstr">
      <vt:lpstr>Arial</vt:lpstr>
      <vt:lpstr>Calibri</vt:lpstr>
      <vt:lpstr>Calibri Light</vt:lpstr>
      <vt:lpstr>CIDFont+F2</vt:lpstr>
      <vt:lpstr>CIDFont+F5</vt:lpstr>
      <vt:lpstr>Trebuchet MS</vt:lpstr>
      <vt:lpstr>Wingdings</vt:lpstr>
      <vt:lpstr>Wingdings 3</vt:lpstr>
      <vt:lpstr>Facette</vt:lpstr>
      <vt:lpstr>Conception personnalisée</vt:lpstr>
      <vt:lpstr>1_Conception personnalisée</vt:lpstr>
      <vt:lpstr>2_Conception personnalisée</vt:lpstr>
      <vt:lpstr>Acrobat Document</vt:lpstr>
      <vt:lpstr>Informations-Communication  REPRISE</vt:lpstr>
      <vt:lpstr>Vous serez capable de…</vt:lpstr>
      <vt:lpstr>Présentation PowerPoint</vt:lpstr>
      <vt:lpstr>1. Informations essentielles COVID-19:</vt:lpstr>
      <vt:lpstr>Présentation PowerPoint</vt:lpstr>
      <vt:lpstr>Présentation PowerPoint</vt:lpstr>
      <vt:lpstr>2. La stratégie: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3.Quiz:</vt:lpstr>
      <vt:lpstr>4.La vigie: </vt:lpstr>
      <vt:lpstr>Présentation PowerPoint</vt:lpstr>
      <vt:lpstr>Vous êtes maintenant capable de…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Sauveteur Secouriste du Travail Aujourd’hui</dc:title>
  <dc:creator>FREDERIC FONTOWICZ</dc:creator>
  <cp:lastModifiedBy>Martin Florence</cp:lastModifiedBy>
  <cp:revision>1</cp:revision>
  <cp:lastPrinted>2016-02-27T09:48:53Z</cp:lastPrinted>
  <dcterms:created xsi:type="dcterms:W3CDTF">2016-02-16T20:37:00Z</dcterms:created>
  <dcterms:modified xsi:type="dcterms:W3CDTF">2020-05-25T09:56:39Z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0x0101002E36AF0D83FF5848ADDD0B5860E3FA4E</vt:lpwstr>
  </property>
</Properties>
</file>