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pen Sans Bold" charset="1" panose="020B0806030504020204"/>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ancredibosi/LLM_Agents_Multiple-Choice_QA"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3205676" y="2205850"/>
            <a:ext cx="1187664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MUTIPLE CHOICE QA</a:t>
            </a:r>
          </a:p>
        </p:txBody>
      </p:sp>
      <p:sp>
        <p:nvSpPr>
          <p:cNvPr name="TextBox 3" id="3"/>
          <p:cNvSpPr txBox="true"/>
          <p:nvPr/>
        </p:nvSpPr>
        <p:spPr>
          <a:xfrm rot="0">
            <a:off x="3205676" y="3950500"/>
            <a:ext cx="1187664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Tancredi Bosi - 0001121897</a:t>
            </a:r>
          </a:p>
        </p:txBody>
      </p:sp>
      <p:sp>
        <p:nvSpPr>
          <p:cNvPr name="TextBox 4" id="4"/>
          <p:cNvSpPr txBox="true"/>
          <p:nvPr/>
        </p:nvSpPr>
        <p:spPr>
          <a:xfrm rot="0">
            <a:off x="3205676" y="5047145"/>
            <a:ext cx="11876648"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ea typeface="Open Sans"/>
                <a:cs typeface="Open Sans"/>
                <a:sym typeface="Open Sans"/>
                <a:hlinkClick r:id="rId2" tooltip="https://github.com/tancredibosi/LLM_Agents_Multiple-Choice_QA"/>
              </a:rPr>
              <a:t>Repository Github</a:t>
            </a:r>
          </a:p>
        </p:txBody>
      </p:sp>
      <p:sp>
        <p:nvSpPr>
          <p:cNvPr name="TextBox 5" id="5"/>
          <p:cNvSpPr txBox="true"/>
          <p:nvPr/>
        </p:nvSpPr>
        <p:spPr>
          <a:xfrm rot="0">
            <a:off x="6818486" y="6432156"/>
            <a:ext cx="4651028"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TEXT MINING AND LLM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028700" y="862314"/>
            <a:ext cx="7028710"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000000"/>
                </a:solidFill>
                <a:latin typeface="Open Sans Bold"/>
                <a:ea typeface="Open Sans Bold"/>
                <a:cs typeface="Open Sans Bold"/>
                <a:sym typeface="Open Sans Bold"/>
              </a:rPr>
              <a:t>Results</a:t>
            </a:r>
          </a:p>
        </p:txBody>
      </p:sp>
      <p:sp>
        <p:nvSpPr>
          <p:cNvPr name="TextBox 3" id="3"/>
          <p:cNvSpPr txBox="true"/>
          <p:nvPr/>
        </p:nvSpPr>
        <p:spPr>
          <a:xfrm rot="0">
            <a:off x="1028700" y="2334417"/>
            <a:ext cx="7028710" cy="485775"/>
          </a:xfrm>
          <a:prstGeom prst="rect">
            <a:avLst/>
          </a:prstGeom>
        </p:spPr>
        <p:txBody>
          <a:bodyPr anchor="t" rtlCol="false" tIns="0" lIns="0" bIns="0" rIns="0">
            <a:spAutoFit/>
          </a:bodyPr>
          <a:lstStyle/>
          <a:p>
            <a:pPr algn="l" marL="0" indent="0" lvl="0">
              <a:lnSpc>
                <a:spcPts val="3900"/>
              </a:lnSpc>
            </a:pPr>
            <a:r>
              <a:rPr lang="en-US" sz="3000">
                <a:solidFill>
                  <a:srgbClr val="000000"/>
                </a:solidFill>
                <a:latin typeface="Open Sans"/>
                <a:ea typeface="Open Sans"/>
                <a:cs typeface="Open Sans"/>
                <a:sym typeface="Open Sans"/>
              </a:rPr>
              <a:t>Accuracy:    64.79%</a:t>
            </a:r>
          </a:p>
        </p:txBody>
      </p:sp>
      <p:sp>
        <p:nvSpPr>
          <p:cNvPr name="TextBox 4" id="4"/>
          <p:cNvSpPr txBox="true"/>
          <p:nvPr/>
        </p:nvSpPr>
        <p:spPr>
          <a:xfrm rot="0">
            <a:off x="1028700" y="3486546"/>
            <a:ext cx="7028710" cy="4006851"/>
          </a:xfrm>
          <a:prstGeom prst="rect">
            <a:avLst/>
          </a:prstGeom>
        </p:spPr>
        <p:txBody>
          <a:bodyPr anchor="t" rtlCol="false" tIns="0" lIns="0" bIns="0" rIns="0">
            <a:spAutoFit/>
          </a:bodyPr>
          <a:lstStyle/>
          <a:p>
            <a:pPr algn="just" marL="0" indent="0" lvl="0">
              <a:lnSpc>
                <a:spcPts val="3999"/>
              </a:lnSpc>
              <a:spcBef>
                <a:spcPct val="0"/>
              </a:spcBef>
            </a:pPr>
            <a:r>
              <a:rPr lang="en-US" sz="2499">
                <a:solidFill>
                  <a:srgbClr val="000000"/>
                </a:solidFill>
                <a:latin typeface="Open Sans"/>
                <a:ea typeface="Open Sans"/>
                <a:cs typeface="Open Sans"/>
                <a:sym typeface="Open Sans"/>
              </a:rPr>
              <a:t>We can see that there is an high amount of LLM responses that do not produce an explicit answer and therefore is classified as 0, leading to loose something in performance terms.</a:t>
            </a:r>
          </a:p>
          <a:p>
            <a:pPr algn="just" marL="0" indent="0" lvl="0">
              <a:lnSpc>
                <a:spcPts val="3999"/>
              </a:lnSpc>
              <a:spcBef>
                <a:spcPct val="0"/>
              </a:spcBef>
            </a:pPr>
            <a:r>
              <a:rPr lang="en-US" sz="2499">
                <a:solidFill>
                  <a:srgbClr val="000000"/>
                </a:solidFill>
                <a:latin typeface="Open Sans"/>
                <a:ea typeface="Open Sans"/>
                <a:cs typeface="Open Sans"/>
                <a:sym typeface="Open Sans"/>
              </a:rPr>
              <a:t>Beside of that, the performances achieved are good, considering the fact that the LLM used by the agents is not specialized in legal domain, and in particular in italian legal domain.</a:t>
            </a:r>
          </a:p>
        </p:txBody>
      </p:sp>
      <p:sp>
        <p:nvSpPr>
          <p:cNvPr name="AutoShape 5" id="5"/>
          <p:cNvSpPr/>
          <p:nvPr/>
        </p:nvSpPr>
        <p:spPr>
          <a:xfrm rot="0">
            <a:off x="9144000" y="0"/>
            <a:ext cx="9144000" cy="10287000"/>
          </a:xfrm>
          <a:prstGeom prst="rect">
            <a:avLst/>
          </a:prstGeom>
          <a:solidFill>
            <a:srgbClr val="FFFFFF"/>
          </a:solidFill>
        </p:spPr>
      </p:sp>
      <p:sp>
        <p:nvSpPr>
          <p:cNvPr name="Freeform 6" id="6"/>
          <p:cNvSpPr/>
          <p:nvPr/>
        </p:nvSpPr>
        <p:spPr>
          <a:xfrm flipH="false" flipV="false" rot="0">
            <a:off x="10557207" y="5422001"/>
            <a:ext cx="6111912" cy="4131216"/>
          </a:xfrm>
          <a:custGeom>
            <a:avLst/>
            <a:gdLst/>
            <a:ahLst/>
            <a:cxnLst/>
            <a:rect r="r" b="b" t="t" l="l"/>
            <a:pathLst>
              <a:path h="4131216" w="6111912">
                <a:moveTo>
                  <a:pt x="0" y="0"/>
                </a:moveTo>
                <a:lnTo>
                  <a:pt x="6111911" y="0"/>
                </a:lnTo>
                <a:lnTo>
                  <a:pt x="6111911" y="4131216"/>
                </a:lnTo>
                <a:lnTo>
                  <a:pt x="0" y="4131216"/>
                </a:lnTo>
                <a:lnTo>
                  <a:pt x="0" y="0"/>
                </a:lnTo>
                <a:close/>
              </a:path>
            </a:pathLst>
          </a:custGeom>
          <a:blipFill>
            <a:blip r:embed="rId2"/>
            <a:stretch>
              <a:fillRect l="-91752" t="0" r="0" b="0"/>
            </a:stretch>
          </a:blipFill>
        </p:spPr>
      </p:sp>
      <p:sp>
        <p:nvSpPr>
          <p:cNvPr name="Freeform 7" id="7"/>
          <p:cNvSpPr/>
          <p:nvPr/>
        </p:nvSpPr>
        <p:spPr>
          <a:xfrm flipH="false" flipV="false" rot="0">
            <a:off x="10557207" y="594761"/>
            <a:ext cx="6111912" cy="4446239"/>
          </a:xfrm>
          <a:custGeom>
            <a:avLst/>
            <a:gdLst/>
            <a:ahLst/>
            <a:cxnLst/>
            <a:rect r="r" b="b" t="t" l="l"/>
            <a:pathLst>
              <a:path h="4446239" w="6111912">
                <a:moveTo>
                  <a:pt x="0" y="0"/>
                </a:moveTo>
                <a:lnTo>
                  <a:pt x="6111911" y="0"/>
                </a:lnTo>
                <a:lnTo>
                  <a:pt x="6111911" y="4446240"/>
                </a:lnTo>
                <a:lnTo>
                  <a:pt x="0" y="4446240"/>
                </a:lnTo>
                <a:lnTo>
                  <a:pt x="0" y="0"/>
                </a:lnTo>
                <a:close/>
              </a:path>
            </a:pathLst>
          </a:custGeom>
          <a:blipFill>
            <a:blip r:embed="rId2"/>
            <a:stretch>
              <a:fillRect l="0" t="0" r="-106374" b="0"/>
            </a:stretch>
          </a:blipFill>
        </p:spPr>
      </p:sp>
      <p:sp>
        <p:nvSpPr>
          <p:cNvPr name="TextBox 8" id="8"/>
          <p:cNvSpPr txBox="true"/>
          <p:nvPr/>
        </p:nvSpPr>
        <p:spPr>
          <a:xfrm rot="0">
            <a:off x="1028700" y="8064500"/>
            <a:ext cx="7745845" cy="1193800"/>
          </a:xfrm>
          <a:prstGeom prst="rect">
            <a:avLst/>
          </a:prstGeom>
        </p:spPr>
        <p:txBody>
          <a:bodyPr anchor="t" rtlCol="false" tIns="0" lIns="0" bIns="0" rIns="0">
            <a:spAutoFit/>
          </a:bodyPr>
          <a:lstStyle/>
          <a:p>
            <a:pPr algn="just">
              <a:lnSpc>
                <a:spcPts val="4999"/>
              </a:lnSpc>
            </a:pPr>
            <a:r>
              <a:rPr lang="en-US" sz="2499">
                <a:solidFill>
                  <a:srgbClr val="000000"/>
                </a:solidFill>
                <a:latin typeface="Open Sans"/>
                <a:ea typeface="Open Sans"/>
                <a:cs typeface="Open Sans"/>
                <a:sym typeface="Open Sans"/>
              </a:rPr>
              <a:t>Number of empty TESTO NORMATTIVA sections: 0 </a:t>
            </a:r>
          </a:p>
          <a:p>
            <a:pPr algn="just">
              <a:lnSpc>
                <a:spcPts val="4999"/>
              </a:lnSpc>
              <a:spcBef>
                <a:spcPct val="0"/>
              </a:spcBef>
            </a:pPr>
            <a:r>
              <a:rPr lang="en-US" sz="2499">
                <a:solidFill>
                  <a:srgbClr val="000000"/>
                </a:solidFill>
                <a:latin typeface="Open Sans"/>
                <a:ea typeface="Open Sans"/>
                <a:cs typeface="Open Sans"/>
                <a:sym typeface="Open Sans"/>
              </a:rPr>
              <a:t>Number of empty RISPOSTA DA GOOGLE sections: 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376673" y="1825101"/>
            <a:ext cx="6714386" cy="981075"/>
          </a:xfrm>
          <a:prstGeom prst="rect">
            <a:avLst/>
          </a:prstGeom>
        </p:spPr>
        <p:txBody>
          <a:bodyPr anchor="t" rtlCol="false" tIns="0" lIns="0" bIns="0" rIns="0">
            <a:spAutoFit/>
          </a:bodyPr>
          <a:lstStyle/>
          <a:p>
            <a:pPr algn="l" marL="0" indent="0" lvl="0">
              <a:lnSpc>
                <a:spcPts val="7702"/>
              </a:lnSpc>
            </a:pPr>
            <a:r>
              <a:rPr lang="en-US" b="true" sz="6418">
                <a:solidFill>
                  <a:srgbClr val="000000"/>
                </a:solidFill>
                <a:latin typeface="Open Sans Bold"/>
                <a:ea typeface="Open Sans Bold"/>
                <a:cs typeface="Open Sans Bold"/>
                <a:sym typeface="Open Sans Bold"/>
              </a:rPr>
              <a:t>Ablation Studies</a:t>
            </a:r>
          </a:p>
        </p:txBody>
      </p:sp>
      <p:grpSp>
        <p:nvGrpSpPr>
          <p:cNvPr name="Group 3" id="3"/>
          <p:cNvGrpSpPr/>
          <p:nvPr/>
        </p:nvGrpSpPr>
        <p:grpSpPr>
          <a:xfrm rot="0">
            <a:off x="10021708" y="1834626"/>
            <a:ext cx="6870942" cy="6588737"/>
            <a:chOff x="0" y="0"/>
            <a:chExt cx="9161256" cy="8784983"/>
          </a:xfrm>
        </p:grpSpPr>
        <p:sp>
          <p:nvSpPr>
            <p:cNvPr name="TextBox 4" id="4"/>
            <p:cNvSpPr txBox="true"/>
            <p:nvPr/>
          </p:nvSpPr>
          <p:spPr>
            <a:xfrm rot="0">
              <a:off x="0" y="-57150"/>
              <a:ext cx="9161256" cy="589118"/>
            </a:xfrm>
            <a:prstGeom prst="rect">
              <a:avLst/>
            </a:prstGeom>
          </p:spPr>
          <p:txBody>
            <a:bodyPr anchor="t" rtlCol="false" tIns="0" lIns="0" bIns="0" rIns="0">
              <a:spAutoFit/>
            </a:bodyPr>
            <a:lstStyle/>
            <a:p>
              <a:pPr algn="l" marL="0" indent="0" lvl="0">
                <a:lnSpc>
                  <a:spcPts val="3734"/>
                </a:lnSpc>
              </a:pPr>
              <a:r>
                <a:rPr lang="en-US" sz="2667">
                  <a:solidFill>
                    <a:srgbClr val="000000"/>
                  </a:solidFill>
                  <a:latin typeface="Open Sans"/>
                  <a:ea typeface="Open Sans"/>
                  <a:cs typeface="Open Sans"/>
                  <a:sym typeface="Open Sans"/>
                </a:rPr>
                <a:t>LLM without agents (2)</a:t>
              </a:r>
            </a:p>
          </p:txBody>
        </p:sp>
        <p:sp>
          <p:nvSpPr>
            <p:cNvPr name="AutoShape 5" id="5"/>
            <p:cNvSpPr/>
            <p:nvPr/>
          </p:nvSpPr>
          <p:spPr>
            <a:xfrm>
              <a:off x="0" y="1297611"/>
              <a:ext cx="9161256" cy="0"/>
            </a:xfrm>
            <a:prstGeom prst="line">
              <a:avLst/>
            </a:prstGeom>
            <a:ln cap="rnd" w="12700">
              <a:solidFill>
                <a:srgbClr val="000000"/>
              </a:solidFill>
              <a:prstDash val="solid"/>
              <a:headEnd type="none" len="sm" w="sm"/>
              <a:tailEnd type="none" len="sm" w="sm"/>
            </a:ln>
          </p:spPr>
        </p:sp>
        <p:sp>
          <p:nvSpPr>
            <p:cNvPr name="TextBox 6" id="6"/>
            <p:cNvSpPr txBox="true"/>
            <p:nvPr/>
          </p:nvSpPr>
          <p:spPr>
            <a:xfrm rot="0">
              <a:off x="0" y="2006104"/>
              <a:ext cx="9161256" cy="589118"/>
            </a:xfrm>
            <a:prstGeom prst="rect">
              <a:avLst/>
            </a:prstGeom>
          </p:spPr>
          <p:txBody>
            <a:bodyPr anchor="t" rtlCol="false" tIns="0" lIns="0" bIns="0" rIns="0">
              <a:spAutoFit/>
            </a:bodyPr>
            <a:lstStyle/>
            <a:p>
              <a:pPr algn="l" marL="0" indent="0" lvl="0">
                <a:lnSpc>
                  <a:spcPts val="3734"/>
                </a:lnSpc>
              </a:pPr>
              <a:r>
                <a:rPr lang="en-US" sz="2667">
                  <a:solidFill>
                    <a:srgbClr val="000000"/>
                  </a:solidFill>
                  <a:latin typeface="Open Sans"/>
                  <a:ea typeface="Open Sans"/>
                  <a:cs typeface="Open Sans"/>
                  <a:sym typeface="Open Sans"/>
                </a:rPr>
                <a:t>No Normatttiva text</a:t>
              </a:r>
            </a:p>
          </p:txBody>
        </p:sp>
        <p:sp>
          <p:nvSpPr>
            <p:cNvPr name="AutoShape 7" id="7"/>
            <p:cNvSpPr/>
            <p:nvPr/>
          </p:nvSpPr>
          <p:spPr>
            <a:xfrm>
              <a:off x="0" y="3360865"/>
              <a:ext cx="9161256" cy="0"/>
            </a:xfrm>
            <a:prstGeom prst="line">
              <a:avLst/>
            </a:prstGeom>
            <a:ln cap="rnd" w="12700">
              <a:solidFill>
                <a:srgbClr val="000000"/>
              </a:solidFill>
              <a:prstDash val="solid"/>
              <a:headEnd type="none" len="sm" w="sm"/>
              <a:tailEnd type="none" len="sm" w="sm"/>
            </a:ln>
          </p:spPr>
        </p:sp>
        <p:sp>
          <p:nvSpPr>
            <p:cNvPr name="TextBox 8" id="8"/>
            <p:cNvSpPr txBox="true"/>
            <p:nvPr/>
          </p:nvSpPr>
          <p:spPr>
            <a:xfrm rot="0">
              <a:off x="0" y="4069357"/>
              <a:ext cx="9161256" cy="589118"/>
            </a:xfrm>
            <a:prstGeom prst="rect">
              <a:avLst/>
            </a:prstGeom>
          </p:spPr>
          <p:txBody>
            <a:bodyPr anchor="t" rtlCol="false" tIns="0" lIns="0" bIns="0" rIns="0">
              <a:spAutoFit/>
            </a:bodyPr>
            <a:lstStyle/>
            <a:p>
              <a:pPr algn="l" marL="0" indent="0" lvl="0">
                <a:lnSpc>
                  <a:spcPts val="3734"/>
                </a:lnSpc>
              </a:pPr>
              <a:r>
                <a:rPr lang="en-US" sz="2667">
                  <a:solidFill>
                    <a:srgbClr val="000000"/>
                  </a:solidFill>
                  <a:latin typeface="Open Sans"/>
                  <a:ea typeface="Open Sans"/>
                  <a:cs typeface="Open Sans"/>
                  <a:sym typeface="Open Sans"/>
                </a:rPr>
                <a:t>No Google web search</a:t>
              </a:r>
            </a:p>
          </p:txBody>
        </p:sp>
        <p:sp>
          <p:nvSpPr>
            <p:cNvPr name="AutoShape 9" id="9"/>
            <p:cNvSpPr/>
            <p:nvPr/>
          </p:nvSpPr>
          <p:spPr>
            <a:xfrm>
              <a:off x="0" y="5424118"/>
              <a:ext cx="9161256" cy="0"/>
            </a:xfrm>
            <a:prstGeom prst="line">
              <a:avLst/>
            </a:prstGeom>
            <a:ln cap="rnd" w="12700">
              <a:solidFill>
                <a:srgbClr val="000000"/>
              </a:solidFill>
              <a:prstDash val="solid"/>
              <a:headEnd type="none" len="sm" w="sm"/>
              <a:tailEnd type="none" len="sm" w="sm"/>
            </a:ln>
          </p:spPr>
        </p:sp>
        <p:sp>
          <p:nvSpPr>
            <p:cNvPr name="TextBox 10" id="10"/>
            <p:cNvSpPr txBox="true"/>
            <p:nvPr/>
          </p:nvSpPr>
          <p:spPr>
            <a:xfrm rot="0">
              <a:off x="0" y="6132611"/>
              <a:ext cx="9161256" cy="589118"/>
            </a:xfrm>
            <a:prstGeom prst="rect">
              <a:avLst/>
            </a:prstGeom>
          </p:spPr>
          <p:txBody>
            <a:bodyPr anchor="t" rtlCol="false" tIns="0" lIns="0" bIns="0" rIns="0">
              <a:spAutoFit/>
            </a:bodyPr>
            <a:lstStyle/>
            <a:p>
              <a:pPr algn="l" marL="0" indent="0" lvl="0">
                <a:lnSpc>
                  <a:spcPts val="3734"/>
                </a:lnSpc>
              </a:pPr>
              <a:r>
                <a:rPr lang="en-US" sz="2667">
                  <a:solidFill>
                    <a:srgbClr val="000000"/>
                  </a:solidFill>
                  <a:latin typeface="Open Sans"/>
                  <a:ea typeface="Open Sans"/>
                  <a:cs typeface="Open Sans"/>
                  <a:sym typeface="Open Sans"/>
                </a:rPr>
                <a:t>Answer after a tag</a:t>
              </a:r>
            </a:p>
          </p:txBody>
        </p:sp>
        <p:sp>
          <p:nvSpPr>
            <p:cNvPr name="AutoShape 11" id="11"/>
            <p:cNvSpPr/>
            <p:nvPr/>
          </p:nvSpPr>
          <p:spPr>
            <a:xfrm>
              <a:off x="0" y="7487372"/>
              <a:ext cx="9161256" cy="0"/>
            </a:xfrm>
            <a:prstGeom prst="line">
              <a:avLst/>
            </a:prstGeom>
            <a:ln cap="rnd" w="12700">
              <a:solidFill>
                <a:srgbClr val="000000"/>
              </a:solidFill>
              <a:prstDash val="solid"/>
              <a:headEnd type="none" len="sm" w="sm"/>
              <a:tailEnd type="none" len="sm" w="sm"/>
            </a:ln>
          </p:spPr>
        </p:sp>
        <p:sp>
          <p:nvSpPr>
            <p:cNvPr name="TextBox 12" id="12"/>
            <p:cNvSpPr txBox="true"/>
            <p:nvPr/>
          </p:nvSpPr>
          <p:spPr>
            <a:xfrm rot="0">
              <a:off x="0" y="8195865"/>
              <a:ext cx="9161256" cy="589118"/>
            </a:xfrm>
            <a:prstGeom prst="rect">
              <a:avLst/>
            </a:prstGeom>
          </p:spPr>
          <p:txBody>
            <a:bodyPr anchor="t" rtlCol="false" tIns="0" lIns="0" bIns="0" rIns="0">
              <a:spAutoFit/>
            </a:bodyPr>
            <a:lstStyle/>
            <a:p>
              <a:pPr algn="l" marL="0" indent="0" lvl="0">
                <a:lnSpc>
                  <a:spcPts val="3734"/>
                </a:lnSpc>
              </a:pPr>
              <a:r>
                <a:rPr lang="en-US" sz="2667">
                  <a:solidFill>
                    <a:srgbClr val="000000"/>
                  </a:solidFill>
                  <a:latin typeface="Open Sans"/>
                  <a:ea typeface="Open Sans"/>
                  <a:cs typeface="Open Sans"/>
                  <a:sym typeface="Open Sans"/>
                </a:rPr>
                <a:t>English prompts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FFFFFF"/>
          </a:solidFill>
        </p:spPr>
      </p:sp>
      <p:sp>
        <p:nvSpPr>
          <p:cNvPr name="Freeform 3" id="3"/>
          <p:cNvSpPr/>
          <p:nvPr/>
        </p:nvSpPr>
        <p:spPr>
          <a:xfrm flipH="false" flipV="false" rot="0">
            <a:off x="9144000" y="1689584"/>
            <a:ext cx="9144000" cy="4903470"/>
          </a:xfrm>
          <a:custGeom>
            <a:avLst/>
            <a:gdLst/>
            <a:ahLst/>
            <a:cxnLst/>
            <a:rect r="r" b="b" t="t" l="l"/>
            <a:pathLst>
              <a:path h="4903470" w="9144000">
                <a:moveTo>
                  <a:pt x="0" y="0"/>
                </a:moveTo>
                <a:lnTo>
                  <a:pt x="9144000" y="0"/>
                </a:lnTo>
                <a:lnTo>
                  <a:pt x="9144000" y="4903470"/>
                </a:lnTo>
                <a:lnTo>
                  <a:pt x="0" y="4903470"/>
                </a:lnTo>
                <a:lnTo>
                  <a:pt x="0" y="0"/>
                </a:lnTo>
                <a:close/>
              </a:path>
            </a:pathLst>
          </a:custGeom>
          <a:blipFill>
            <a:blip r:embed="rId2"/>
            <a:stretch>
              <a:fillRect l="0" t="0" r="0" b="0"/>
            </a:stretch>
          </a:blipFill>
        </p:spPr>
      </p:sp>
      <p:sp>
        <p:nvSpPr>
          <p:cNvPr name="TextBox 4" id="4"/>
          <p:cNvSpPr txBox="true"/>
          <p:nvPr/>
        </p:nvSpPr>
        <p:spPr>
          <a:xfrm rot="0">
            <a:off x="1028700" y="595313"/>
            <a:ext cx="7195740"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000000"/>
                </a:solidFill>
                <a:latin typeface="Open Sans Bold"/>
                <a:ea typeface="Open Sans Bold"/>
                <a:cs typeface="Open Sans Bold"/>
                <a:sym typeface="Open Sans Bold"/>
              </a:rPr>
              <a:t>Results Comparison</a:t>
            </a:r>
          </a:p>
        </p:txBody>
      </p:sp>
      <p:sp>
        <p:nvSpPr>
          <p:cNvPr name="TextBox 5" id="5"/>
          <p:cNvSpPr txBox="true"/>
          <p:nvPr/>
        </p:nvSpPr>
        <p:spPr>
          <a:xfrm rot="0">
            <a:off x="1028700" y="1890621"/>
            <a:ext cx="7885306" cy="7903210"/>
          </a:xfrm>
          <a:prstGeom prst="rect">
            <a:avLst/>
          </a:prstGeom>
        </p:spPr>
        <p:txBody>
          <a:bodyPr anchor="t" rtlCol="false" tIns="0" lIns="0" bIns="0" rIns="0">
            <a:spAutoFit/>
          </a:bodyPr>
          <a:lstStyle/>
          <a:p>
            <a:pPr algn="just">
              <a:lnSpc>
                <a:spcPts val="3679"/>
              </a:lnSpc>
            </a:pPr>
            <a:r>
              <a:rPr lang="en-US" sz="2299">
                <a:solidFill>
                  <a:srgbClr val="000000"/>
                </a:solidFill>
                <a:latin typeface="Open Sans"/>
                <a:ea typeface="Open Sans"/>
                <a:cs typeface="Open Sans"/>
                <a:sym typeface="Open Sans"/>
              </a:rPr>
              <a:t>This bar chart compares the accuracies of various configurations.</a:t>
            </a:r>
          </a:p>
          <a:p>
            <a:pPr algn="just" marL="496569" indent="-248284" lvl="1">
              <a:lnSpc>
                <a:spcPts val="3679"/>
              </a:lnSpc>
              <a:buFont typeface="Arial"/>
              <a:buChar char="•"/>
            </a:pPr>
            <a:r>
              <a:rPr lang="en-US" sz="2299">
                <a:solidFill>
                  <a:srgbClr val="000000"/>
                </a:solidFill>
                <a:latin typeface="Open Sans"/>
                <a:ea typeface="Open Sans"/>
                <a:cs typeface="Open Sans"/>
                <a:sym typeface="Open Sans"/>
              </a:rPr>
              <a:t>The "Main" model achieves the highest accuracy of 64.79%, tied with the "No Normattiva" model. Also, the "No Google" model predicts answers at the same level (only 1 correct prediction less).</a:t>
            </a:r>
          </a:p>
          <a:p>
            <a:pPr algn="just" marL="496569" indent="-248284" lvl="1">
              <a:lnSpc>
                <a:spcPts val="3679"/>
              </a:lnSpc>
              <a:buFont typeface="Arial"/>
              <a:buChar char="•"/>
            </a:pPr>
            <a:r>
              <a:rPr lang="en-US" sz="2299">
                <a:solidFill>
                  <a:srgbClr val="000000"/>
                </a:solidFill>
                <a:latin typeface="Open Sans"/>
                <a:ea typeface="Open Sans"/>
                <a:cs typeface="Open Sans"/>
                <a:sym typeface="Open Sans"/>
              </a:rPr>
              <a:t>Using the LLM without agents results in significant performance drops: "No Agents 1" achieves 53.52%, and "No Agents 2" further decreases to 46.48%, probably because it tends to allucinate while producing the sentence before the tag.</a:t>
            </a:r>
          </a:p>
          <a:p>
            <a:pPr algn="just" marL="496569" indent="-248284" lvl="1">
              <a:lnSpc>
                <a:spcPts val="3679"/>
              </a:lnSpc>
              <a:spcBef>
                <a:spcPct val="0"/>
              </a:spcBef>
              <a:buFont typeface="Arial"/>
              <a:buChar char="•"/>
            </a:pPr>
            <a:r>
              <a:rPr lang="en-US" sz="2299">
                <a:solidFill>
                  <a:srgbClr val="000000"/>
                </a:solidFill>
                <a:latin typeface="Open Sans"/>
                <a:ea typeface="Open Sans"/>
                <a:cs typeface="Open Sans"/>
                <a:sym typeface="Open Sans"/>
              </a:rPr>
              <a:t>The "Tag" and "ENG Prompt" configurations maintain relatively good performance, with accuracies of 61.97% and 60.56%, respectively, but still fall short of the "Main" model, highlighting the effectiveness of give the LLM italian prompts and the difficulty that the LLM has while dealing with producing more text.</a:t>
            </a:r>
          </a:p>
        </p:txBody>
      </p:sp>
      <p:sp>
        <p:nvSpPr>
          <p:cNvPr name="TextBox 6" id="6"/>
          <p:cNvSpPr txBox="true"/>
          <p:nvPr/>
        </p:nvSpPr>
        <p:spPr>
          <a:xfrm rot="0">
            <a:off x="10775812" y="6908497"/>
            <a:ext cx="5880375" cy="1690370"/>
          </a:xfrm>
          <a:prstGeom prst="rect">
            <a:avLst/>
          </a:prstGeom>
        </p:spPr>
        <p:txBody>
          <a:bodyPr anchor="t" rtlCol="false" tIns="0" lIns="0" bIns="0" rIns="0">
            <a:spAutoFit/>
          </a:bodyPr>
          <a:lstStyle/>
          <a:p>
            <a:pPr algn="just">
              <a:lnSpc>
                <a:spcPts val="4600"/>
              </a:lnSpc>
              <a:spcBef>
                <a:spcPct val="0"/>
              </a:spcBef>
            </a:pPr>
            <a:r>
              <a:rPr lang="en-US" sz="2300">
                <a:solidFill>
                  <a:srgbClr val="000000"/>
                </a:solidFill>
                <a:latin typeface="Open Sans"/>
                <a:ea typeface="Open Sans"/>
                <a:cs typeface="Open Sans"/>
                <a:sym typeface="Open Sans"/>
              </a:rPr>
              <a:t>Overall, the chart emphasizes the importance of using a multi-agent system, giving some important context to the LLM.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FFFFFF"/>
          </a:solidFill>
        </p:spPr>
      </p:sp>
      <p:sp>
        <p:nvSpPr>
          <p:cNvPr name="TextBox 3" id="3"/>
          <p:cNvSpPr txBox="true"/>
          <p:nvPr/>
        </p:nvSpPr>
        <p:spPr>
          <a:xfrm rot="0">
            <a:off x="1028700" y="595313"/>
            <a:ext cx="7195740"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000000"/>
                </a:solidFill>
                <a:latin typeface="Open Sans Bold"/>
                <a:ea typeface="Open Sans Bold"/>
                <a:cs typeface="Open Sans Bold"/>
                <a:sym typeface="Open Sans Bold"/>
              </a:rPr>
              <a:t>Results Comparison</a:t>
            </a:r>
          </a:p>
        </p:txBody>
      </p:sp>
      <p:sp>
        <p:nvSpPr>
          <p:cNvPr name="TextBox 4" id="4"/>
          <p:cNvSpPr txBox="true"/>
          <p:nvPr/>
        </p:nvSpPr>
        <p:spPr>
          <a:xfrm rot="0">
            <a:off x="1028700" y="1859624"/>
            <a:ext cx="7885306" cy="7932420"/>
          </a:xfrm>
          <a:prstGeom prst="rect">
            <a:avLst/>
          </a:prstGeom>
        </p:spPr>
        <p:txBody>
          <a:bodyPr anchor="t" rtlCol="false" tIns="0" lIns="0" bIns="0" rIns="0">
            <a:spAutoFit/>
          </a:bodyPr>
          <a:lstStyle/>
          <a:p>
            <a:pPr algn="just">
              <a:lnSpc>
                <a:spcPts val="3360"/>
              </a:lnSpc>
            </a:pPr>
            <a:r>
              <a:rPr lang="en-US" sz="2100">
                <a:solidFill>
                  <a:srgbClr val="000000"/>
                </a:solidFill>
                <a:latin typeface="Open Sans"/>
                <a:ea typeface="Open Sans"/>
                <a:cs typeface="Open Sans"/>
                <a:sym typeface="Open Sans"/>
              </a:rPr>
              <a:t>This bar chart illustrates the number of times the LLM fails to produce a valid answer:</a:t>
            </a:r>
          </a:p>
          <a:p>
            <a:pPr algn="just" marL="453390" indent="-226695" lvl="1">
              <a:lnSpc>
                <a:spcPts val="3360"/>
              </a:lnSpc>
              <a:buFont typeface="Arial"/>
              <a:buChar char="•"/>
            </a:pPr>
            <a:r>
              <a:rPr lang="en-US" sz="2100">
                <a:solidFill>
                  <a:srgbClr val="000000"/>
                </a:solidFill>
                <a:latin typeface="Open Sans"/>
                <a:ea typeface="Open Sans"/>
                <a:cs typeface="Open Sans"/>
                <a:sym typeface="Open Sans"/>
              </a:rPr>
              <a:t>The "Main", "Tag" and "ENG Prompt" configurations exhibit the highest failure rates, indicating that these setups are least reliable in consistently providing answers. That is probably because these configurations are the ones that give the LLM a longer prompt, having either the Normattiva Legal text and the Google Answer. The performances can probably be improved with the use of a bigger LLM that can deal better with long input text.</a:t>
            </a:r>
          </a:p>
          <a:p>
            <a:pPr algn="just" marL="453390" indent="-226695" lvl="1">
              <a:lnSpc>
                <a:spcPts val="3360"/>
              </a:lnSpc>
              <a:buFont typeface="Arial"/>
              <a:buChar char="•"/>
            </a:pPr>
            <a:r>
              <a:rPr lang="en-US" sz="2100">
                <a:solidFill>
                  <a:srgbClr val="000000"/>
                </a:solidFill>
                <a:latin typeface="Open Sans"/>
                <a:ea typeface="Open Sans"/>
                <a:cs typeface="Open Sans"/>
                <a:sym typeface="Open Sans"/>
              </a:rPr>
              <a:t>The trend of "long prompt --&gt; more 0 predictions" is consistent also with the other configurations: the Normattiva Legal text tends to be longer than the Google Answer and therefore the configuration with only Normattiva Legal text produces more 0 predictions than the one with only the Google Answer.</a:t>
            </a:r>
          </a:p>
          <a:p>
            <a:pPr algn="just" marL="453390" indent="-226695" lvl="1">
              <a:lnSpc>
                <a:spcPts val="3360"/>
              </a:lnSpc>
              <a:spcBef>
                <a:spcPct val="0"/>
              </a:spcBef>
              <a:buFont typeface="Arial"/>
              <a:buChar char="•"/>
            </a:pPr>
            <a:r>
              <a:rPr lang="en-US" sz="2100">
                <a:solidFill>
                  <a:srgbClr val="000000"/>
                </a:solidFill>
                <a:latin typeface="Open Sans"/>
                <a:ea typeface="Open Sans"/>
                <a:cs typeface="Open Sans"/>
                <a:sym typeface="Open Sans"/>
              </a:rPr>
              <a:t>According with the considerations done, the two configurations with no input text, only the basic prompt, are the ones that produce no 0 prediction.</a:t>
            </a:r>
          </a:p>
        </p:txBody>
      </p:sp>
      <p:sp>
        <p:nvSpPr>
          <p:cNvPr name="TextBox 5" id="5"/>
          <p:cNvSpPr txBox="true"/>
          <p:nvPr/>
        </p:nvSpPr>
        <p:spPr>
          <a:xfrm rot="0">
            <a:off x="10775812" y="7059572"/>
            <a:ext cx="5880375" cy="1690370"/>
          </a:xfrm>
          <a:prstGeom prst="rect">
            <a:avLst/>
          </a:prstGeom>
        </p:spPr>
        <p:txBody>
          <a:bodyPr anchor="t" rtlCol="false" tIns="0" lIns="0" bIns="0" rIns="0">
            <a:spAutoFit/>
          </a:bodyPr>
          <a:lstStyle/>
          <a:p>
            <a:pPr algn="just">
              <a:lnSpc>
                <a:spcPts val="4600"/>
              </a:lnSpc>
              <a:spcBef>
                <a:spcPct val="0"/>
              </a:spcBef>
            </a:pPr>
            <a:r>
              <a:rPr lang="en-US" sz="2300">
                <a:solidFill>
                  <a:srgbClr val="000000"/>
                </a:solidFill>
                <a:latin typeface="Open Sans"/>
                <a:ea typeface="Open Sans"/>
                <a:cs typeface="Open Sans"/>
                <a:sym typeface="Open Sans"/>
              </a:rPr>
              <a:t>This chart underscores the trade-offs between accuracy and the ability to always generate a prediction.</a:t>
            </a:r>
          </a:p>
        </p:txBody>
      </p:sp>
      <p:sp>
        <p:nvSpPr>
          <p:cNvPr name="Freeform 6" id="6"/>
          <p:cNvSpPr/>
          <p:nvPr/>
        </p:nvSpPr>
        <p:spPr>
          <a:xfrm flipH="false" flipV="false" rot="0">
            <a:off x="9144000" y="1452562"/>
            <a:ext cx="9144000" cy="5452110"/>
          </a:xfrm>
          <a:custGeom>
            <a:avLst/>
            <a:gdLst/>
            <a:ahLst/>
            <a:cxnLst/>
            <a:rect r="r" b="b" t="t" l="l"/>
            <a:pathLst>
              <a:path h="5452110" w="9144000">
                <a:moveTo>
                  <a:pt x="0" y="0"/>
                </a:moveTo>
                <a:lnTo>
                  <a:pt x="9144000" y="0"/>
                </a:lnTo>
                <a:lnTo>
                  <a:pt x="9144000" y="5452111"/>
                </a:lnTo>
                <a:lnTo>
                  <a:pt x="0" y="5452111"/>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830228"/>
            <a:ext cx="16230600" cy="4564856"/>
          </a:xfrm>
          <a:custGeom>
            <a:avLst/>
            <a:gdLst/>
            <a:ahLst/>
            <a:cxnLst/>
            <a:rect r="r" b="b" t="t" l="l"/>
            <a:pathLst>
              <a:path h="4564856" w="16230600">
                <a:moveTo>
                  <a:pt x="0" y="0"/>
                </a:moveTo>
                <a:lnTo>
                  <a:pt x="16230600" y="0"/>
                </a:lnTo>
                <a:lnTo>
                  <a:pt x="16230600" y="4564856"/>
                </a:lnTo>
                <a:lnTo>
                  <a:pt x="0" y="4564856"/>
                </a:lnTo>
                <a:lnTo>
                  <a:pt x="0" y="0"/>
                </a:lnTo>
                <a:close/>
              </a:path>
            </a:pathLst>
          </a:custGeom>
          <a:blipFill>
            <a:blip r:embed="rId2"/>
            <a:stretch>
              <a:fillRect l="0" t="0" r="0" b="0"/>
            </a:stretch>
          </a:blipFill>
        </p:spPr>
      </p:sp>
      <p:sp>
        <p:nvSpPr>
          <p:cNvPr name="TextBox 3" id="3"/>
          <p:cNvSpPr txBox="true"/>
          <p:nvPr/>
        </p:nvSpPr>
        <p:spPr>
          <a:xfrm rot="0">
            <a:off x="1028700" y="595313"/>
            <a:ext cx="7195740"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000000"/>
                </a:solidFill>
                <a:latin typeface="Open Sans Bold"/>
                <a:ea typeface="Open Sans Bold"/>
                <a:cs typeface="Open Sans Bold"/>
                <a:sym typeface="Open Sans Bold"/>
              </a:rPr>
              <a:t>Results Comparison</a:t>
            </a:r>
          </a:p>
        </p:txBody>
      </p:sp>
      <p:sp>
        <p:nvSpPr>
          <p:cNvPr name="TextBox 4" id="4"/>
          <p:cNvSpPr txBox="true"/>
          <p:nvPr/>
        </p:nvSpPr>
        <p:spPr>
          <a:xfrm rot="0">
            <a:off x="1028700" y="1915210"/>
            <a:ext cx="16230600" cy="2271395"/>
          </a:xfrm>
          <a:prstGeom prst="rect">
            <a:avLst/>
          </a:prstGeom>
        </p:spPr>
        <p:txBody>
          <a:bodyPr anchor="t" rtlCol="false" tIns="0" lIns="0" bIns="0" rIns="0">
            <a:spAutoFit/>
          </a:bodyPr>
          <a:lstStyle/>
          <a:p>
            <a:pPr algn="just">
              <a:lnSpc>
                <a:spcPts val="4600"/>
              </a:lnSpc>
            </a:pPr>
            <a:r>
              <a:rPr lang="en-US" sz="2300">
                <a:solidFill>
                  <a:srgbClr val="000000"/>
                </a:solidFill>
                <a:latin typeface="Open Sans"/>
                <a:ea typeface="Open Sans"/>
                <a:cs typeface="Open Sans"/>
                <a:sym typeface="Open Sans"/>
              </a:rPr>
              <a:t>This plot shows the correct and incorrect answers performed by each model.</a:t>
            </a:r>
          </a:p>
          <a:p>
            <a:pPr algn="just">
              <a:lnSpc>
                <a:spcPts val="4600"/>
              </a:lnSpc>
              <a:spcBef>
                <a:spcPct val="0"/>
              </a:spcBef>
            </a:pPr>
            <a:r>
              <a:rPr lang="en-US" sz="2300">
                <a:solidFill>
                  <a:srgbClr val="000000"/>
                </a:solidFill>
                <a:latin typeface="Open Sans"/>
                <a:ea typeface="Open Sans"/>
                <a:cs typeface="Open Sans"/>
                <a:sym typeface="Open Sans"/>
              </a:rPr>
              <a:t>In particular, it can be seen that there are certain questions that are predicted in a wrong way by all the models or the majority of them. This is due to the question and multiple choice structures, being ambiguous, very similar or not simple to compute also thorugh the context given in input.</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028700" y="595313"/>
            <a:ext cx="7195740"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000000"/>
                </a:solidFill>
                <a:latin typeface="Open Sans Bold"/>
                <a:ea typeface="Open Sans Bold"/>
                <a:cs typeface="Open Sans Bold"/>
                <a:sym typeface="Open Sans Bold"/>
              </a:rPr>
              <a:t>Conclusions</a:t>
            </a:r>
          </a:p>
        </p:txBody>
      </p:sp>
      <p:sp>
        <p:nvSpPr>
          <p:cNvPr name="TextBox 3" id="3"/>
          <p:cNvSpPr txBox="true"/>
          <p:nvPr/>
        </p:nvSpPr>
        <p:spPr>
          <a:xfrm rot="0">
            <a:off x="1028700" y="1915210"/>
            <a:ext cx="16230600" cy="7500620"/>
          </a:xfrm>
          <a:prstGeom prst="rect">
            <a:avLst/>
          </a:prstGeom>
        </p:spPr>
        <p:txBody>
          <a:bodyPr anchor="t" rtlCol="false" tIns="0" lIns="0" bIns="0" rIns="0">
            <a:spAutoFit/>
          </a:bodyPr>
          <a:lstStyle/>
          <a:p>
            <a:pPr algn="just">
              <a:lnSpc>
                <a:spcPts val="4600"/>
              </a:lnSpc>
            </a:pPr>
            <a:r>
              <a:rPr lang="en-US" sz="2300">
                <a:solidFill>
                  <a:srgbClr val="000000"/>
                </a:solidFill>
                <a:latin typeface="Open Sans"/>
                <a:ea typeface="Open Sans"/>
                <a:cs typeface="Open Sans"/>
                <a:sym typeface="Open Sans"/>
              </a:rPr>
              <a:t>The results show that the "Main" complete system achieved the highest accuracy, making it the most effective setup. However, even when certain agents were removed, the system still performed well, showing the fact that it is important to have some useful context. In the study there also tested simpler configurations where only the LLM was used without agents. These setups had lower accuracy and more errors, highlighting the importance of the agents in improving performance.</a:t>
            </a:r>
          </a:p>
          <a:p>
            <a:pPr algn="just">
              <a:lnSpc>
                <a:spcPts val="4600"/>
              </a:lnSpc>
            </a:pPr>
            <a:r>
              <a:rPr lang="en-US" sz="2300">
                <a:solidFill>
                  <a:srgbClr val="000000"/>
                </a:solidFill>
                <a:latin typeface="Open Sans"/>
                <a:ea typeface="Open Sans"/>
                <a:cs typeface="Open Sans"/>
                <a:sym typeface="Open Sans"/>
              </a:rPr>
              <a:t>One challenge identified was the issue of "zero predictions," where the system fails to choose an answer. This problem happened more often when the system had to process long and detailed prompts, such as those including both legal references and web search results. This suggests that using larger, more advanced LLMs or improving how the system presents information to the model could help reduce these errors.</a:t>
            </a:r>
          </a:p>
          <a:p>
            <a:pPr algn="just">
              <a:lnSpc>
                <a:spcPts val="4600"/>
              </a:lnSpc>
              <a:spcBef>
                <a:spcPct val="0"/>
              </a:spcBef>
            </a:pPr>
            <a:r>
              <a:rPr lang="en-US" sz="2300">
                <a:solidFill>
                  <a:srgbClr val="000000"/>
                </a:solidFill>
                <a:latin typeface="Open Sans"/>
                <a:ea typeface="Open Sans"/>
                <a:cs typeface="Open Sans"/>
                <a:sym typeface="Open Sans"/>
              </a:rPr>
              <a:t>Overall, this project demonstrates that combining agents with LLMs is a powerful approach for solving difficult tasks like legal question answering. The results provide valuable insights into how these systems can be improved further, such as by refining the agents, optimizing the way information is structured and presented to the model, or maybe add some fine-tuning in the legal domain.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2103753" y="1028700"/>
            <a:ext cx="4243896" cy="2133600"/>
          </a:xfrm>
          <a:prstGeom prst="rect">
            <a:avLst/>
          </a:prstGeom>
        </p:spPr>
        <p:txBody>
          <a:bodyPr anchor="t" rtlCol="false" tIns="0" lIns="0" bIns="0" rIns="0">
            <a:spAutoFit/>
          </a:bodyPr>
          <a:lstStyle/>
          <a:p>
            <a:pPr algn="l">
              <a:lnSpc>
                <a:spcPts val="8430"/>
              </a:lnSpc>
            </a:pPr>
            <a:r>
              <a:rPr lang="en-US" sz="7025" b="true">
                <a:solidFill>
                  <a:srgbClr val="000000"/>
                </a:solidFill>
                <a:latin typeface="Open Sans Bold"/>
                <a:ea typeface="Open Sans Bold"/>
                <a:cs typeface="Open Sans Bold"/>
                <a:sym typeface="Open Sans Bold"/>
              </a:rPr>
              <a:t>SET-UP</a:t>
            </a:r>
          </a:p>
          <a:p>
            <a:pPr algn="l" marL="0" indent="0" lvl="0">
              <a:lnSpc>
                <a:spcPts val="8430"/>
              </a:lnSpc>
              <a:spcBef>
                <a:spcPct val="0"/>
              </a:spcBef>
            </a:pPr>
            <a:r>
              <a:rPr lang="en-US" b="true" sz="7025">
                <a:solidFill>
                  <a:srgbClr val="000000"/>
                </a:solidFill>
                <a:latin typeface="Open Sans Bold"/>
                <a:ea typeface="Open Sans Bold"/>
                <a:cs typeface="Open Sans Bold"/>
                <a:sym typeface="Open Sans Bold"/>
              </a:rPr>
              <a:t>SETTINGS</a:t>
            </a:r>
          </a:p>
        </p:txBody>
      </p:sp>
      <p:sp>
        <p:nvSpPr>
          <p:cNvPr name="TextBox 3" id="3"/>
          <p:cNvSpPr txBox="true"/>
          <p:nvPr/>
        </p:nvSpPr>
        <p:spPr>
          <a:xfrm rot="0">
            <a:off x="11732939" y="733425"/>
            <a:ext cx="5198679" cy="8486775"/>
          </a:xfrm>
          <a:prstGeom prst="rect">
            <a:avLst/>
          </a:prstGeom>
        </p:spPr>
        <p:txBody>
          <a:bodyPr anchor="t" rtlCol="false" tIns="0" lIns="0" bIns="0" rIns="0">
            <a:spAutoFit/>
          </a:bodyPr>
          <a:lstStyle/>
          <a:p>
            <a:pPr algn="l">
              <a:lnSpc>
                <a:spcPts val="7500"/>
              </a:lnSpc>
            </a:pPr>
            <a:r>
              <a:rPr lang="en-US" sz="3750">
                <a:solidFill>
                  <a:srgbClr val="000000"/>
                </a:solidFill>
                <a:latin typeface="Open Sans"/>
                <a:ea typeface="Open Sans"/>
                <a:cs typeface="Open Sans"/>
                <a:sym typeface="Open Sans"/>
              </a:rPr>
              <a:t>Environment</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Python 3.11</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Ollama</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 langroid</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ftfy</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selenium</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numpy</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pandas</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bs4</a:t>
            </a:r>
          </a:p>
        </p:txBody>
      </p:sp>
      <p:sp>
        <p:nvSpPr>
          <p:cNvPr name="TextBox 4" id="4"/>
          <p:cNvSpPr txBox="true"/>
          <p:nvPr/>
        </p:nvSpPr>
        <p:spPr>
          <a:xfrm rot="0">
            <a:off x="2103753" y="4660316"/>
            <a:ext cx="6700074" cy="3724275"/>
          </a:xfrm>
          <a:prstGeom prst="rect">
            <a:avLst/>
          </a:prstGeom>
        </p:spPr>
        <p:txBody>
          <a:bodyPr anchor="t" rtlCol="false" tIns="0" lIns="0" bIns="0" rIns="0">
            <a:spAutoFit/>
          </a:bodyPr>
          <a:lstStyle/>
          <a:p>
            <a:pPr algn="l">
              <a:lnSpc>
                <a:spcPts val="7500"/>
              </a:lnSpc>
            </a:pPr>
            <a:r>
              <a:rPr lang="en-US" sz="3750">
                <a:solidFill>
                  <a:srgbClr val="000000"/>
                </a:solidFill>
                <a:latin typeface="Open Sans"/>
                <a:ea typeface="Open Sans"/>
                <a:cs typeface="Open Sans"/>
                <a:sym typeface="Open Sans"/>
              </a:rPr>
              <a:t>Files</a:t>
            </a:r>
          </a:p>
          <a:p>
            <a:pPr algn="l" marL="809625" indent="-404812" lvl="1">
              <a:lnSpc>
                <a:spcPts val="7500"/>
              </a:lnSpc>
              <a:buFont typeface="Arial"/>
              <a:buChar char="•"/>
            </a:pPr>
            <a:r>
              <a:rPr lang="en-US" sz="3750">
                <a:solidFill>
                  <a:srgbClr val="000000"/>
                </a:solidFill>
                <a:latin typeface="Open Sans"/>
                <a:ea typeface="Open Sans"/>
                <a:cs typeface="Open Sans"/>
                <a:sym typeface="Open Sans"/>
              </a:rPr>
              <a:t>mcqa_codice_penale.json</a:t>
            </a:r>
          </a:p>
          <a:p>
            <a:pPr algn="l" marL="809625" indent="-404812" lvl="1">
              <a:lnSpc>
                <a:spcPts val="7500"/>
              </a:lnSpc>
              <a:spcBef>
                <a:spcPct val="0"/>
              </a:spcBef>
              <a:buFont typeface="Arial"/>
              <a:buChar char="•"/>
            </a:pPr>
            <a:r>
              <a:rPr lang="en-US" sz="3750">
                <a:solidFill>
                  <a:srgbClr val="000000"/>
                </a:solidFill>
                <a:latin typeface="Open Sans"/>
                <a:ea typeface="Open Sans"/>
                <a:cs typeface="Open Sans"/>
                <a:sym typeface="Open Sans"/>
              </a:rPr>
              <a:t>normattiva_scraper.py (slightly changed)</a:t>
            </a:r>
          </a:p>
        </p:txBody>
      </p:sp>
      <p:sp>
        <p:nvSpPr>
          <p:cNvPr name="AutoShape 5" id="5"/>
          <p:cNvSpPr/>
          <p:nvPr/>
        </p:nvSpPr>
        <p:spPr>
          <a:xfrm>
            <a:off x="2103753" y="3143250"/>
            <a:ext cx="4243896"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0">
            <a:off x="9144000" y="778109"/>
            <a:ext cx="8367994" cy="8730782"/>
            <a:chOff x="0" y="0"/>
            <a:chExt cx="2830655" cy="2953376"/>
          </a:xfrm>
        </p:grpSpPr>
        <p:sp>
          <p:nvSpPr>
            <p:cNvPr name="Freeform 3" id="3"/>
            <p:cNvSpPr/>
            <p:nvPr/>
          </p:nvSpPr>
          <p:spPr>
            <a:xfrm flipH="false" flipV="false" rot="0">
              <a:off x="0" y="0"/>
              <a:ext cx="2830655" cy="2953376"/>
            </a:xfrm>
            <a:custGeom>
              <a:avLst/>
              <a:gdLst/>
              <a:ahLst/>
              <a:cxnLst/>
              <a:rect r="r" b="b" t="t" l="l"/>
              <a:pathLst>
                <a:path h="2953376" w="2830655">
                  <a:moveTo>
                    <a:pt x="0" y="0"/>
                  </a:moveTo>
                  <a:lnTo>
                    <a:pt x="2830655" y="0"/>
                  </a:lnTo>
                  <a:lnTo>
                    <a:pt x="2830655" y="2953376"/>
                  </a:lnTo>
                  <a:lnTo>
                    <a:pt x="0" y="2953376"/>
                  </a:lnTo>
                  <a:close/>
                </a:path>
              </a:pathLst>
            </a:custGeom>
            <a:solidFill>
              <a:srgbClr val="FAFAFA">
                <a:alpha val="19608"/>
              </a:srgbClr>
            </a:solidFill>
          </p:spPr>
        </p:sp>
      </p:grpSp>
      <p:sp>
        <p:nvSpPr>
          <p:cNvPr name="TextBox 4" id="4"/>
          <p:cNvSpPr txBox="true"/>
          <p:nvPr/>
        </p:nvSpPr>
        <p:spPr>
          <a:xfrm rot="0">
            <a:off x="10288423" y="4719320"/>
            <a:ext cx="6079148" cy="1066800"/>
          </a:xfrm>
          <a:prstGeom prst="rect">
            <a:avLst/>
          </a:prstGeom>
        </p:spPr>
        <p:txBody>
          <a:bodyPr anchor="t" rtlCol="false" tIns="0" lIns="0" bIns="0" rIns="0">
            <a:spAutoFit/>
          </a:bodyPr>
          <a:lstStyle/>
          <a:p>
            <a:pPr algn="ctr" marL="0" indent="0" lvl="0">
              <a:lnSpc>
                <a:spcPts val="8430"/>
              </a:lnSpc>
              <a:spcBef>
                <a:spcPct val="0"/>
              </a:spcBef>
            </a:pPr>
            <a:r>
              <a:rPr lang="en-US" b="true" sz="7025" strike="noStrike" u="none">
                <a:solidFill>
                  <a:srgbClr val="000000"/>
                </a:solidFill>
                <a:latin typeface="Open Sans Bold"/>
                <a:ea typeface="Open Sans Bold"/>
                <a:cs typeface="Open Sans Bold"/>
                <a:sym typeface="Open Sans Bold"/>
              </a:rPr>
              <a:t>Workflow</a:t>
            </a:r>
          </a:p>
        </p:txBody>
      </p:sp>
      <p:grpSp>
        <p:nvGrpSpPr>
          <p:cNvPr name="Group 5" id="5"/>
          <p:cNvGrpSpPr/>
          <p:nvPr/>
        </p:nvGrpSpPr>
        <p:grpSpPr>
          <a:xfrm rot="0">
            <a:off x="776006" y="778109"/>
            <a:ext cx="8367994" cy="8730782"/>
            <a:chOff x="0" y="0"/>
            <a:chExt cx="812800" cy="848038"/>
          </a:xfrm>
        </p:grpSpPr>
        <p:sp>
          <p:nvSpPr>
            <p:cNvPr name="Freeform 6" id="6"/>
            <p:cNvSpPr/>
            <p:nvPr/>
          </p:nvSpPr>
          <p:spPr>
            <a:xfrm flipH="false" flipV="false" rot="0">
              <a:off x="0" y="0"/>
              <a:ext cx="812800" cy="848038"/>
            </a:xfrm>
            <a:custGeom>
              <a:avLst/>
              <a:gdLst/>
              <a:ahLst/>
              <a:cxnLst/>
              <a:rect r="r" b="b" t="t" l="l"/>
              <a:pathLst>
                <a:path h="848038" w="812800">
                  <a:moveTo>
                    <a:pt x="0" y="0"/>
                  </a:moveTo>
                  <a:lnTo>
                    <a:pt x="812800" y="0"/>
                  </a:lnTo>
                  <a:lnTo>
                    <a:pt x="812800" y="848038"/>
                  </a:lnTo>
                  <a:lnTo>
                    <a:pt x="0" y="848038"/>
                  </a:lnTo>
                  <a:close/>
                </a:path>
              </a:pathLst>
            </a:custGeom>
            <a:blipFill>
              <a:blip r:embed="rId2"/>
              <a:stretch>
                <a:fillRect l="0" t="-499" r="0" b="-499"/>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60332"/>
            <a:ext cx="579372" cy="636037"/>
          </a:xfrm>
          <a:custGeom>
            <a:avLst/>
            <a:gdLst/>
            <a:ahLst/>
            <a:cxnLst/>
            <a:rect r="r" b="b" t="t" l="l"/>
            <a:pathLst>
              <a:path h="636037" w="579372">
                <a:moveTo>
                  <a:pt x="0" y="0"/>
                </a:moveTo>
                <a:lnTo>
                  <a:pt x="579372" y="0"/>
                </a:lnTo>
                <a:lnTo>
                  <a:pt x="579372" y="636037"/>
                </a:lnTo>
                <a:lnTo>
                  <a:pt x="0" y="636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70591" y="6293418"/>
            <a:ext cx="1376631" cy="633250"/>
          </a:xfrm>
          <a:custGeom>
            <a:avLst/>
            <a:gdLst/>
            <a:ahLst/>
            <a:cxnLst/>
            <a:rect r="r" b="b" t="t" l="l"/>
            <a:pathLst>
              <a:path h="633250" w="1376631">
                <a:moveTo>
                  <a:pt x="0" y="0"/>
                </a:moveTo>
                <a:lnTo>
                  <a:pt x="1376631" y="0"/>
                </a:lnTo>
                <a:lnTo>
                  <a:pt x="1376631" y="633250"/>
                </a:lnTo>
                <a:lnTo>
                  <a:pt x="0" y="633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70591" y="3360332"/>
            <a:ext cx="1021371" cy="633250"/>
          </a:xfrm>
          <a:custGeom>
            <a:avLst/>
            <a:gdLst/>
            <a:ahLst/>
            <a:cxnLst/>
            <a:rect r="r" b="b" t="t" l="l"/>
            <a:pathLst>
              <a:path h="633250" w="1021371">
                <a:moveTo>
                  <a:pt x="0" y="0"/>
                </a:moveTo>
                <a:lnTo>
                  <a:pt x="1021371" y="0"/>
                </a:lnTo>
                <a:lnTo>
                  <a:pt x="1021371" y="633250"/>
                </a:lnTo>
                <a:lnTo>
                  <a:pt x="0" y="633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98856" y="6293418"/>
            <a:ext cx="639060" cy="633250"/>
          </a:xfrm>
          <a:custGeom>
            <a:avLst/>
            <a:gdLst/>
            <a:ahLst/>
            <a:cxnLst/>
            <a:rect r="r" b="b" t="t" l="l"/>
            <a:pathLst>
              <a:path h="633250" w="639060">
                <a:moveTo>
                  <a:pt x="0" y="0"/>
                </a:moveTo>
                <a:lnTo>
                  <a:pt x="639060" y="0"/>
                </a:lnTo>
                <a:lnTo>
                  <a:pt x="639060" y="633250"/>
                </a:lnTo>
                <a:lnTo>
                  <a:pt x="0" y="6332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1028700"/>
            <a:ext cx="3063776" cy="1066800"/>
          </a:xfrm>
          <a:prstGeom prst="rect">
            <a:avLst/>
          </a:prstGeom>
        </p:spPr>
        <p:txBody>
          <a:bodyPr anchor="t" rtlCol="false" tIns="0" lIns="0" bIns="0" rIns="0">
            <a:spAutoFit/>
          </a:bodyPr>
          <a:lstStyle/>
          <a:p>
            <a:pPr algn="l" marL="0" indent="0" lvl="0">
              <a:lnSpc>
                <a:spcPts val="8430"/>
              </a:lnSpc>
              <a:spcBef>
                <a:spcPct val="0"/>
              </a:spcBef>
            </a:pPr>
            <a:r>
              <a:rPr lang="en-US" b="true" sz="7025">
                <a:solidFill>
                  <a:srgbClr val="000000"/>
                </a:solidFill>
                <a:latin typeface="Open Sans Bold"/>
                <a:ea typeface="Open Sans Bold"/>
                <a:cs typeface="Open Sans Bold"/>
                <a:sym typeface="Open Sans Bold"/>
              </a:rPr>
              <a:t>Agents</a:t>
            </a:r>
          </a:p>
        </p:txBody>
      </p:sp>
      <p:sp>
        <p:nvSpPr>
          <p:cNvPr name="TextBox 7" id="7"/>
          <p:cNvSpPr txBox="true"/>
          <p:nvPr/>
        </p:nvSpPr>
        <p:spPr>
          <a:xfrm rot="0">
            <a:off x="1807212" y="3046007"/>
            <a:ext cx="4062115" cy="947575"/>
          </a:xfrm>
          <a:prstGeom prst="rect">
            <a:avLst/>
          </a:prstGeom>
        </p:spPr>
        <p:txBody>
          <a:bodyPr anchor="t" rtlCol="false" tIns="0" lIns="0" bIns="0" rIns="0">
            <a:spAutoFit/>
          </a:bodyPr>
          <a:lstStyle/>
          <a:p>
            <a:pPr algn="l">
              <a:lnSpc>
                <a:spcPts val="8346"/>
              </a:lnSpc>
              <a:spcBef>
                <a:spcPct val="0"/>
              </a:spcBef>
            </a:pPr>
            <a:r>
              <a:rPr lang="en-US" sz="4173">
                <a:solidFill>
                  <a:srgbClr val="000000"/>
                </a:solidFill>
                <a:latin typeface="Open Sans"/>
                <a:ea typeface="Open Sans"/>
                <a:cs typeface="Open Sans"/>
                <a:sym typeface="Open Sans"/>
              </a:rPr>
              <a:t>ReferenceFinder</a:t>
            </a:r>
          </a:p>
        </p:txBody>
      </p:sp>
      <p:sp>
        <p:nvSpPr>
          <p:cNvPr name="TextBox 8" id="8"/>
          <p:cNvSpPr txBox="true"/>
          <p:nvPr/>
        </p:nvSpPr>
        <p:spPr>
          <a:xfrm rot="0">
            <a:off x="10691987" y="3046007"/>
            <a:ext cx="4390579" cy="947575"/>
          </a:xfrm>
          <a:prstGeom prst="rect">
            <a:avLst/>
          </a:prstGeom>
        </p:spPr>
        <p:txBody>
          <a:bodyPr anchor="t" rtlCol="false" tIns="0" lIns="0" bIns="0" rIns="0">
            <a:spAutoFit/>
          </a:bodyPr>
          <a:lstStyle/>
          <a:p>
            <a:pPr algn="l">
              <a:lnSpc>
                <a:spcPts val="8346"/>
              </a:lnSpc>
              <a:spcBef>
                <a:spcPct val="0"/>
              </a:spcBef>
            </a:pPr>
            <a:r>
              <a:rPr lang="en-US" sz="4173">
                <a:solidFill>
                  <a:srgbClr val="000000"/>
                </a:solidFill>
                <a:latin typeface="Open Sans"/>
                <a:ea typeface="Open Sans"/>
                <a:cs typeface="Open Sans"/>
                <a:sym typeface="Open Sans"/>
              </a:rPr>
              <a:t>NormattivaExpert</a:t>
            </a:r>
          </a:p>
        </p:txBody>
      </p:sp>
      <p:sp>
        <p:nvSpPr>
          <p:cNvPr name="TextBox 9" id="9"/>
          <p:cNvSpPr txBox="true"/>
          <p:nvPr/>
        </p:nvSpPr>
        <p:spPr>
          <a:xfrm rot="0">
            <a:off x="1807212" y="5979093"/>
            <a:ext cx="3732461" cy="947575"/>
          </a:xfrm>
          <a:prstGeom prst="rect">
            <a:avLst/>
          </a:prstGeom>
        </p:spPr>
        <p:txBody>
          <a:bodyPr anchor="t" rtlCol="false" tIns="0" lIns="0" bIns="0" rIns="0">
            <a:spAutoFit/>
          </a:bodyPr>
          <a:lstStyle/>
          <a:p>
            <a:pPr algn="l">
              <a:lnSpc>
                <a:spcPts val="8346"/>
              </a:lnSpc>
              <a:spcBef>
                <a:spcPct val="0"/>
              </a:spcBef>
            </a:pPr>
            <a:r>
              <a:rPr lang="en-US" sz="4173">
                <a:solidFill>
                  <a:srgbClr val="000000"/>
                </a:solidFill>
                <a:latin typeface="Open Sans"/>
                <a:ea typeface="Open Sans"/>
                <a:cs typeface="Open Sans"/>
                <a:sym typeface="Open Sans"/>
              </a:rPr>
              <a:t>AnswerScraper</a:t>
            </a:r>
          </a:p>
        </p:txBody>
      </p:sp>
      <p:sp>
        <p:nvSpPr>
          <p:cNvPr name="TextBox 10" id="10"/>
          <p:cNvSpPr txBox="true"/>
          <p:nvPr/>
        </p:nvSpPr>
        <p:spPr>
          <a:xfrm rot="0">
            <a:off x="11018672" y="5979093"/>
            <a:ext cx="4093741" cy="947575"/>
          </a:xfrm>
          <a:prstGeom prst="rect">
            <a:avLst/>
          </a:prstGeom>
        </p:spPr>
        <p:txBody>
          <a:bodyPr anchor="t" rtlCol="false" tIns="0" lIns="0" bIns="0" rIns="0">
            <a:spAutoFit/>
          </a:bodyPr>
          <a:lstStyle/>
          <a:p>
            <a:pPr algn="l">
              <a:lnSpc>
                <a:spcPts val="8346"/>
              </a:lnSpc>
              <a:spcBef>
                <a:spcPct val="0"/>
              </a:spcBef>
            </a:pPr>
            <a:r>
              <a:rPr lang="en-US" sz="4173">
                <a:solidFill>
                  <a:srgbClr val="000000"/>
                </a:solidFill>
                <a:latin typeface="Open Sans"/>
                <a:ea typeface="Open Sans"/>
                <a:cs typeface="Open Sans"/>
                <a:sym typeface="Open Sans"/>
              </a:rPr>
              <a:t>AnswerCompiler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8128769" cy="1066800"/>
          </a:xfrm>
          <a:prstGeom prst="rect">
            <a:avLst/>
          </a:prstGeom>
        </p:spPr>
        <p:txBody>
          <a:bodyPr anchor="t" rtlCol="false" tIns="0" lIns="0" bIns="0" rIns="0">
            <a:spAutoFit/>
          </a:bodyPr>
          <a:lstStyle/>
          <a:p>
            <a:pPr algn="l" marL="0" indent="0" lvl="0">
              <a:lnSpc>
                <a:spcPts val="8430"/>
              </a:lnSpc>
              <a:spcBef>
                <a:spcPct val="0"/>
              </a:spcBef>
            </a:pPr>
            <a:r>
              <a:rPr lang="en-US" b="true" sz="7025">
                <a:solidFill>
                  <a:srgbClr val="000000"/>
                </a:solidFill>
                <a:latin typeface="Open Sans Bold"/>
                <a:ea typeface="Open Sans Bold"/>
                <a:cs typeface="Open Sans Bold"/>
                <a:sym typeface="Open Sans Bold"/>
              </a:rPr>
              <a:t>LLM configuration</a:t>
            </a:r>
          </a:p>
        </p:txBody>
      </p:sp>
      <p:sp>
        <p:nvSpPr>
          <p:cNvPr name="TextBox 3" id="3"/>
          <p:cNvSpPr txBox="true"/>
          <p:nvPr/>
        </p:nvSpPr>
        <p:spPr>
          <a:xfrm rot="0">
            <a:off x="1028700" y="2605707"/>
            <a:ext cx="4478536" cy="1068226"/>
          </a:xfrm>
          <a:prstGeom prst="rect">
            <a:avLst/>
          </a:prstGeom>
        </p:spPr>
        <p:txBody>
          <a:bodyPr anchor="t" rtlCol="false" tIns="0" lIns="0" bIns="0" rIns="0">
            <a:spAutoFit/>
          </a:bodyPr>
          <a:lstStyle/>
          <a:p>
            <a:pPr algn="l">
              <a:lnSpc>
                <a:spcPts val="9346"/>
              </a:lnSpc>
              <a:spcBef>
                <a:spcPct val="0"/>
              </a:spcBef>
            </a:pPr>
            <a:r>
              <a:rPr lang="en-US" b="true" sz="4673">
                <a:solidFill>
                  <a:srgbClr val="000000"/>
                </a:solidFill>
                <a:latin typeface="Open Sans Bold"/>
                <a:ea typeface="Open Sans Bold"/>
                <a:cs typeface="Open Sans Bold"/>
                <a:sym typeface="Open Sans Bold"/>
              </a:rPr>
              <a:t>AnswerScraper</a:t>
            </a:r>
          </a:p>
        </p:txBody>
      </p:sp>
      <p:sp>
        <p:nvSpPr>
          <p:cNvPr name="TextBox 4" id="4"/>
          <p:cNvSpPr txBox="true"/>
          <p:nvPr/>
        </p:nvSpPr>
        <p:spPr>
          <a:xfrm rot="0">
            <a:off x="1028700" y="3808645"/>
            <a:ext cx="5894678" cy="3274695"/>
          </a:xfrm>
          <a:prstGeom prst="rect">
            <a:avLst/>
          </a:prstGeom>
        </p:spPr>
        <p:txBody>
          <a:bodyPr anchor="t" rtlCol="false" tIns="0" lIns="0" bIns="0" rIns="0">
            <a:spAutoFit/>
          </a:bodyPr>
          <a:lstStyle/>
          <a:p>
            <a:pPr algn="l">
              <a:lnSpc>
                <a:spcPts val="6600"/>
              </a:lnSpc>
            </a:pPr>
            <a:r>
              <a:rPr lang="en-US" sz="3300">
                <a:solidFill>
                  <a:srgbClr val="000000"/>
                </a:solidFill>
                <a:latin typeface="Open Sans"/>
                <a:ea typeface="Open Sans"/>
                <a:cs typeface="Open Sans"/>
                <a:sym typeface="Open Sans"/>
              </a:rPr>
              <a:t>Model: phi3.5</a:t>
            </a:r>
          </a:p>
          <a:p>
            <a:pPr algn="l">
              <a:lnSpc>
                <a:spcPts val="6600"/>
              </a:lnSpc>
            </a:pPr>
            <a:r>
              <a:rPr lang="en-US" sz="3300">
                <a:solidFill>
                  <a:srgbClr val="000000"/>
                </a:solidFill>
                <a:latin typeface="Open Sans"/>
                <a:ea typeface="Open Sans"/>
                <a:cs typeface="Open Sans"/>
                <a:sym typeface="Open Sans"/>
              </a:rPr>
              <a:t>Context length: 16000</a:t>
            </a:r>
          </a:p>
          <a:p>
            <a:pPr algn="l">
              <a:lnSpc>
                <a:spcPts val="6600"/>
              </a:lnSpc>
            </a:pPr>
            <a:r>
              <a:rPr lang="en-US" sz="3300">
                <a:solidFill>
                  <a:srgbClr val="000000"/>
                </a:solidFill>
                <a:latin typeface="Open Sans"/>
                <a:ea typeface="Open Sans"/>
                <a:cs typeface="Open Sans"/>
                <a:sym typeface="Open Sans"/>
              </a:rPr>
              <a:t>Max output tokens: 1000</a:t>
            </a:r>
          </a:p>
          <a:p>
            <a:pPr algn="l">
              <a:lnSpc>
                <a:spcPts val="6600"/>
              </a:lnSpc>
              <a:spcBef>
                <a:spcPct val="0"/>
              </a:spcBef>
            </a:pPr>
            <a:r>
              <a:rPr lang="en-US" sz="3300">
                <a:solidFill>
                  <a:srgbClr val="000000"/>
                </a:solidFill>
                <a:latin typeface="Open Sans"/>
                <a:ea typeface="Open Sans"/>
                <a:cs typeface="Open Sans"/>
                <a:sym typeface="Open Sans"/>
              </a:rPr>
              <a:t>Min output tokens: 200</a:t>
            </a:r>
          </a:p>
        </p:txBody>
      </p:sp>
      <p:sp>
        <p:nvSpPr>
          <p:cNvPr name="TextBox 5" id="5"/>
          <p:cNvSpPr txBox="true"/>
          <p:nvPr/>
        </p:nvSpPr>
        <p:spPr>
          <a:xfrm rot="0">
            <a:off x="10217943" y="2605707"/>
            <a:ext cx="4909170" cy="1068226"/>
          </a:xfrm>
          <a:prstGeom prst="rect">
            <a:avLst/>
          </a:prstGeom>
        </p:spPr>
        <p:txBody>
          <a:bodyPr anchor="t" rtlCol="false" tIns="0" lIns="0" bIns="0" rIns="0">
            <a:spAutoFit/>
          </a:bodyPr>
          <a:lstStyle/>
          <a:p>
            <a:pPr algn="l">
              <a:lnSpc>
                <a:spcPts val="9346"/>
              </a:lnSpc>
              <a:spcBef>
                <a:spcPct val="0"/>
              </a:spcBef>
            </a:pPr>
            <a:r>
              <a:rPr lang="en-US" b="true" sz="4673">
                <a:solidFill>
                  <a:srgbClr val="000000"/>
                </a:solidFill>
                <a:latin typeface="Open Sans Bold"/>
                <a:ea typeface="Open Sans Bold"/>
                <a:cs typeface="Open Sans Bold"/>
                <a:sym typeface="Open Sans Bold"/>
              </a:rPr>
              <a:t>AnswerCompiler</a:t>
            </a:r>
          </a:p>
        </p:txBody>
      </p:sp>
      <p:sp>
        <p:nvSpPr>
          <p:cNvPr name="TextBox 6" id="6"/>
          <p:cNvSpPr txBox="true"/>
          <p:nvPr/>
        </p:nvSpPr>
        <p:spPr>
          <a:xfrm rot="0">
            <a:off x="10217943" y="3808645"/>
            <a:ext cx="5894678" cy="4112895"/>
          </a:xfrm>
          <a:prstGeom prst="rect">
            <a:avLst/>
          </a:prstGeom>
        </p:spPr>
        <p:txBody>
          <a:bodyPr anchor="t" rtlCol="false" tIns="0" lIns="0" bIns="0" rIns="0">
            <a:spAutoFit/>
          </a:bodyPr>
          <a:lstStyle/>
          <a:p>
            <a:pPr algn="l">
              <a:lnSpc>
                <a:spcPts val="6600"/>
              </a:lnSpc>
            </a:pPr>
            <a:r>
              <a:rPr lang="en-US" sz="3300">
                <a:solidFill>
                  <a:srgbClr val="000000"/>
                </a:solidFill>
                <a:latin typeface="Open Sans"/>
                <a:ea typeface="Open Sans"/>
                <a:cs typeface="Open Sans"/>
                <a:sym typeface="Open Sans"/>
              </a:rPr>
              <a:t>Model: phi3.5</a:t>
            </a:r>
          </a:p>
          <a:p>
            <a:pPr algn="l">
              <a:lnSpc>
                <a:spcPts val="6600"/>
              </a:lnSpc>
            </a:pPr>
            <a:r>
              <a:rPr lang="en-US" sz="3300">
                <a:solidFill>
                  <a:srgbClr val="000000"/>
                </a:solidFill>
                <a:latin typeface="Open Sans"/>
                <a:ea typeface="Open Sans"/>
                <a:cs typeface="Open Sans"/>
                <a:sym typeface="Open Sans"/>
              </a:rPr>
              <a:t>Context length: 16000</a:t>
            </a:r>
          </a:p>
          <a:p>
            <a:pPr algn="l">
              <a:lnSpc>
                <a:spcPts val="6600"/>
              </a:lnSpc>
            </a:pPr>
            <a:r>
              <a:rPr lang="en-US" sz="3300">
                <a:solidFill>
                  <a:srgbClr val="000000"/>
                </a:solidFill>
                <a:latin typeface="Open Sans"/>
                <a:ea typeface="Open Sans"/>
                <a:cs typeface="Open Sans"/>
                <a:sym typeface="Open Sans"/>
              </a:rPr>
              <a:t>Max output tokens: 50</a:t>
            </a:r>
          </a:p>
          <a:p>
            <a:pPr algn="l">
              <a:lnSpc>
                <a:spcPts val="6600"/>
              </a:lnSpc>
            </a:pPr>
            <a:r>
              <a:rPr lang="en-US" sz="3300">
                <a:solidFill>
                  <a:srgbClr val="000000"/>
                </a:solidFill>
                <a:latin typeface="Open Sans"/>
                <a:ea typeface="Open Sans"/>
                <a:cs typeface="Open Sans"/>
                <a:sym typeface="Open Sans"/>
              </a:rPr>
              <a:t>Min output tokens: 1</a:t>
            </a:r>
          </a:p>
          <a:p>
            <a:pPr algn="l">
              <a:lnSpc>
                <a:spcPts val="6600"/>
              </a:lnSpc>
              <a:spcBef>
                <a:spcPct val="0"/>
              </a:spcBef>
            </a:pPr>
            <a:r>
              <a:rPr lang="en-US" sz="3300">
                <a:solidFill>
                  <a:srgbClr val="000000"/>
                </a:solidFill>
                <a:latin typeface="Open Sans"/>
                <a:ea typeface="Open Sans"/>
                <a:cs typeface="Open Sans"/>
                <a:sym typeface="Open Sans"/>
              </a:rPr>
              <a:t>Temperature: 0</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895141" y="1401193"/>
            <a:ext cx="14501319" cy="1181102"/>
          </a:xfrm>
          <a:prstGeom prst="rect">
            <a:avLst/>
          </a:prstGeom>
        </p:spPr>
        <p:txBody>
          <a:bodyPr anchor="t" rtlCol="false" tIns="0" lIns="0" bIns="0" rIns="0">
            <a:spAutoFit/>
          </a:bodyPr>
          <a:lstStyle/>
          <a:p>
            <a:pPr algn="ctr" marL="0" indent="0" lvl="0">
              <a:lnSpc>
                <a:spcPts val="8925"/>
              </a:lnSpc>
            </a:pPr>
            <a:r>
              <a:rPr lang="en-US" b="true" sz="8500">
                <a:solidFill>
                  <a:srgbClr val="000000"/>
                </a:solidFill>
                <a:latin typeface="Open Sans Bold"/>
                <a:ea typeface="Open Sans Bold"/>
                <a:cs typeface="Open Sans Bold"/>
                <a:sym typeface="Open Sans Bold"/>
              </a:rPr>
              <a:t>ReferenceFinder</a:t>
            </a:r>
          </a:p>
        </p:txBody>
      </p:sp>
      <p:sp>
        <p:nvSpPr>
          <p:cNvPr name="AutoShape 3" id="3"/>
          <p:cNvSpPr/>
          <p:nvPr/>
        </p:nvSpPr>
        <p:spPr>
          <a:xfrm>
            <a:off x="1895141" y="3513520"/>
            <a:ext cx="14501319"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7293152" y="5537572"/>
            <a:ext cx="3701696" cy="2352675"/>
          </a:xfrm>
          <a:prstGeom prst="rect">
            <a:avLst/>
          </a:prstGeom>
        </p:spPr>
        <p:txBody>
          <a:bodyPr anchor="t" rtlCol="false" tIns="0" lIns="0" bIns="0" rIns="0">
            <a:spAutoFit/>
          </a:bodyPr>
          <a:lstStyle/>
          <a:p>
            <a:pPr algn="just" marL="0" indent="0" lvl="0">
              <a:lnSpc>
                <a:spcPts val="3119"/>
              </a:lnSpc>
            </a:pPr>
            <a:r>
              <a:rPr lang="en-US" sz="2599">
                <a:solidFill>
                  <a:srgbClr val="000000"/>
                </a:solidFill>
                <a:latin typeface="Open Sans"/>
                <a:ea typeface="Open Sans"/>
                <a:cs typeface="Open Sans"/>
                <a:sym typeface="Open Sans"/>
              </a:rPr>
              <a:t>Formulates a Google search query, scrapes titles and descriptions of search results and calls find_legal_references</a:t>
            </a:r>
          </a:p>
        </p:txBody>
      </p:sp>
      <p:sp>
        <p:nvSpPr>
          <p:cNvPr name="TextBox 5" id="5"/>
          <p:cNvSpPr txBox="true"/>
          <p:nvPr/>
        </p:nvSpPr>
        <p:spPr>
          <a:xfrm rot="0">
            <a:off x="12824481" y="5537572"/>
            <a:ext cx="3568923" cy="2743200"/>
          </a:xfrm>
          <a:prstGeom prst="rect">
            <a:avLst/>
          </a:prstGeom>
        </p:spPr>
        <p:txBody>
          <a:bodyPr anchor="t" rtlCol="false" tIns="0" lIns="0" bIns="0" rIns="0">
            <a:spAutoFit/>
          </a:bodyPr>
          <a:lstStyle/>
          <a:p>
            <a:pPr algn="just" marL="0" indent="0" lvl="0">
              <a:lnSpc>
                <a:spcPts val="3119"/>
              </a:lnSpc>
            </a:pPr>
            <a:r>
              <a:rPr lang="en-US" sz="2599">
                <a:solidFill>
                  <a:srgbClr val="000000"/>
                </a:solidFill>
                <a:latin typeface="Open Sans"/>
                <a:ea typeface="Open Sans"/>
                <a:cs typeface="Open Sans"/>
                <a:sym typeface="Open Sans"/>
              </a:rPr>
              <a:t>A</a:t>
            </a:r>
            <a:r>
              <a:rPr lang="en-US" sz="2599">
                <a:solidFill>
                  <a:srgbClr val="000000"/>
                </a:solidFill>
                <a:latin typeface="Open Sans"/>
                <a:ea typeface="Open Sans"/>
                <a:cs typeface="Open Sans"/>
                <a:sym typeface="Open Sans"/>
              </a:rPr>
              <a:t>gent's policy that calls find_legal_references and, if no reference is found, calls search_web_for_references. It than outputs the reference found.</a:t>
            </a:r>
          </a:p>
        </p:txBody>
      </p:sp>
      <p:sp>
        <p:nvSpPr>
          <p:cNvPr name="TextBox 6" id="6"/>
          <p:cNvSpPr txBox="true"/>
          <p:nvPr/>
        </p:nvSpPr>
        <p:spPr>
          <a:xfrm rot="0">
            <a:off x="1990753" y="5537572"/>
            <a:ext cx="3567122" cy="1181100"/>
          </a:xfrm>
          <a:prstGeom prst="rect">
            <a:avLst/>
          </a:prstGeom>
        </p:spPr>
        <p:txBody>
          <a:bodyPr anchor="t" rtlCol="false" tIns="0" lIns="0" bIns="0" rIns="0">
            <a:spAutoFit/>
          </a:bodyPr>
          <a:lstStyle/>
          <a:p>
            <a:pPr algn="just" marL="0" indent="0" lvl="0">
              <a:lnSpc>
                <a:spcPts val="3119"/>
              </a:lnSpc>
            </a:pPr>
            <a:r>
              <a:rPr lang="en-US" sz="2599">
                <a:solidFill>
                  <a:srgbClr val="000000"/>
                </a:solidFill>
                <a:latin typeface="Open Sans"/>
                <a:ea typeface="Open Sans"/>
                <a:cs typeface="Open Sans"/>
                <a:sym typeface="Open Sans"/>
              </a:rPr>
              <a:t>checks for legal references in the input string using regex.</a:t>
            </a:r>
          </a:p>
        </p:txBody>
      </p:sp>
      <p:sp>
        <p:nvSpPr>
          <p:cNvPr name="TextBox 7" id="7"/>
          <p:cNvSpPr txBox="true"/>
          <p:nvPr/>
        </p:nvSpPr>
        <p:spPr>
          <a:xfrm rot="0">
            <a:off x="1893341" y="4593170"/>
            <a:ext cx="3761948" cy="629920"/>
          </a:xfrm>
          <a:prstGeom prst="rect">
            <a:avLst/>
          </a:prstGeom>
        </p:spPr>
        <p:txBody>
          <a:bodyPr anchor="t" rtlCol="false" tIns="0" lIns="0" bIns="0" rIns="0">
            <a:spAutoFit/>
          </a:bodyPr>
          <a:lstStyle/>
          <a:p>
            <a:pPr algn="ctr">
              <a:lnSpc>
                <a:spcPts val="5599"/>
              </a:lnSpc>
              <a:spcBef>
                <a:spcPct val="0"/>
              </a:spcBef>
            </a:pPr>
            <a:r>
              <a:rPr lang="en-US" b="true" sz="2799">
                <a:solidFill>
                  <a:srgbClr val="000000"/>
                </a:solidFill>
                <a:latin typeface="Open Sans Bold"/>
                <a:ea typeface="Open Sans Bold"/>
                <a:cs typeface="Open Sans Bold"/>
                <a:sym typeface="Open Sans Bold"/>
              </a:rPr>
              <a:t>find_legal_references</a:t>
            </a:r>
          </a:p>
        </p:txBody>
      </p:sp>
      <p:sp>
        <p:nvSpPr>
          <p:cNvPr name="TextBox 8" id="8"/>
          <p:cNvSpPr txBox="true"/>
          <p:nvPr/>
        </p:nvSpPr>
        <p:spPr>
          <a:xfrm rot="0">
            <a:off x="6750974" y="4593170"/>
            <a:ext cx="4789654" cy="629920"/>
          </a:xfrm>
          <a:prstGeom prst="rect">
            <a:avLst/>
          </a:prstGeom>
        </p:spPr>
        <p:txBody>
          <a:bodyPr anchor="t" rtlCol="false" tIns="0" lIns="0" bIns="0" rIns="0">
            <a:spAutoFit/>
          </a:bodyPr>
          <a:lstStyle/>
          <a:p>
            <a:pPr algn="ctr">
              <a:lnSpc>
                <a:spcPts val="5599"/>
              </a:lnSpc>
              <a:spcBef>
                <a:spcPct val="0"/>
              </a:spcBef>
            </a:pPr>
            <a:r>
              <a:rPr lang="en-US" b="true" sz="2799">
                <a:solidFill>
                  <a:srgbClr val="000000"/>
                </a:solidFill>
                <a:latin typeface="Open Sans Bold"/>
                <a:ea typeface="Open Sans Bold"/>
                <a:cs typeface="Open Sans Bold"/>
                <a:sym typeface="Open Sans Bold"/>
              </a:rPr>
              <a:t>search_web_for_references</a:t>
            </a:r>
          </a:p>
        </p:txBody>
      </p:sp>
      <p:sp>
        <p:nvSpPr>
          <p:cNvPr name="TextBox 9" id="9"/>
          <p:cNvSpPr txBox="true"/>
          <p:nvPr/>
        </p:nvSpPr>
        <p:spPr>
          <a:xfrm rot="0">
            <a:off x="12824481" y="4593170"/>
            <a:ext cx="3568923" cy="629920"/>
          </a:xfrm>
          <a:prstGeom prst="rect">
            <a:avLst/>
          </a:prstGeom>
        </p:spPr>
        <p:txBody>
          <a:bodyPr anchor="t" rtlCol="false" tIns="0" lIns="0" bIns="0" rIns="0">
            <a:spAutoFit/>
          </a:bodyPr>
          <a:lstStyle/>
          <a:p>
            <a:pPr algn="ctr">
              <a:lnSpc>
                <a:spcPts val="5599"/>
              </a:lnSpc>
              <a:spcBef>
                <a:spcPct val="0"/>
              </a:spcBef>
            </a:pPr>
            <a:r>
              <a:rPr lang="en-US" b="true" sz="2799">
                <a:solidFill>
                  <a:srgbClr val="000000"/>
                </a:solidFill>
                <a:latin typeface="Open Sans Bold"/>
                <a:ea typeface="Open Sans Bold"/>
                <a:cs typeface="Open Sans Bold"/>
                <a:sym typeface="Open Sans Bold"/>
              </a:rPr>
              <a:t>process_question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271999" y="2350898"/>
            <a:ext cx="7908899" cy="5585204"/>
          </a:xfrm>
          <a:custGeom>
            <a:avLst/>
            <a:gdLst/>
            <a:ahLst/>
            <a:cxnLst/>
            <a:rect r="r" b="b" t="t" l="l"/>
            <a:pathLst>
              <a:path h="5585204" w="7908899">
                <a:moveTo>
                  <a:pt x="0" y="0"/>
                </a:moveTo>
                <a:lnTo>
                  <a:pt x="7908899" y="0"/>
                </a:lnTo>
                <a:lnTo>
                  <a:pt x="7908899" y="5585204"/>
                </a:lnTo>
                <a:lnTo>
                  <a:pt x="0" y="5585204"/>
                </a:lnTo>
                <a:lnTo>
                  <a:pt x="0" y="0"/>
                </a:lnTo>
                <a:close/>
              </a:path>
            </a:pathLst>
          </a:custGeom>
          <a:blipFill>
            <a:blip r:embed="rId2"/>
            <a:stretch>
              <a:fillRect l="0" t="0" r="0" b="0"/>
            </a:stretch>
          </a:blipFill>
        </p:spPr>
      </p:sp>
      <p:sp>
        <p:nvSpPr>
          <p:cNvPr name="TextBox 3" id="3"/>
          <p:cNvSpPr txBox="true"/>
          <p:nvPr/>
        </p:nvSpPr>
        <p:spPr>
          <a:xfrm rot="0">
            <a:off x="9377373" y="3136867"/>
            <a:ext cx="7767627" cy="1019175"/>
          </a:xfrm>
          <a:prstGeom prst="rect">
            <a:avLst/>
          </a:prstGeom>
        </p:spPr>
        <p:txBody>
          <a:bodyPr anchor="t" rtlCol="false" tIns="0" lIns="0" bIns="0" rIns="0">
            <a:spAutoFit/>
          </a:bodyPr>
          <a:lstStyle/>
          <a:p>
            <a:pPr algn="l" marL="0" indent="0" lvl="0">
              <a:lnSpc>
                <a:spcPts val="8075"/>
              </a:lnSpc>
            </a:pPr>
            <a:r>
              <a:rPr lang="en-US" b="true" sz="6729">
                <a:solidFill>
                  <a:srgbClr val="000000"/>
                </a:solidFill>
                <a:latin typeface="Open Sans Bold"/>
                <a:ea typeface="Open Sans Bold"/>
                <a:cs typeface="Open Sans Bold"/>
                <a:sym typeface="Open Sans Bold"/>
              </a:rPr>
              <a:t>NormattivaExpert</a:t>
            </a:r>
          </a:p>
        </p:txBody>
      </p:sp>
      <p:sp>
        <p:nvSpPr>
          <p:cNvPr name="TextBox 4" id="4"/>
          <p:cNvSpPr txBox="true"/>
          <p:nvPr/>
        </p:nvSpPr>
        <p:spPr>
          <a:xfrm rot="0">
            <a:off x="9377373" y="4784124"/>
            <a:ext cx="7767627" cy="2366010"/>
          </a:xfrm>
          <a:prstGeom prst="rect">
            <a:avLst/>
          </a:prstGeom>
        </p:spPr>
        <p:txBody>
          <a:bodyPr anchor="t" rtlCol="false" tIns="0" lIns="0" bIns="0" rIns="0">
            <a:spAutoFit/>
          </a:bodyPr>
          <a:lstStyle/>
          <a:p>
            <a:pPr algn="l">
              <a:lnSpc>
                <a:spcPts val="3900"/>
              </a:lnSpc>
            </a:pPr>
            <a:r>
              <a:rPr lang="en-US" sz="3000">
                <a:solidFill>
                  <a:srgbClr val="000000"/>
                </a:solidFill>
                <a:latin typeface="Open Sans"/>
                <a:ea typeface="Open Sans"/>
                <a:cs typeface="Open Sans"/>
                <a:sym typeface="Open Sans"/>
              </a:rPr>
              <a:t>Agent responsible to call the NormattivaScraper functions to find legal text on https://www.normattiva.it given the input reference.</a:t>
            </a:r>
          </a:p>
          <a:p>
            <a:pPr algn="l" marL="0" indent="0" lvl="0">
              <a:lnSpc>
                <a:spcPts val="3120"/>
              </a:lnSpc>
            </a:pPr>
          </a:p>
        </p:txBody>
      </p:sp>
      <p:sp>
        <p:nvSpPr>
          <p:cNvPr name="AutoShape 5" id="5"/>
          <p:cNvSpPr/>
          <p:nvPr/>
        </p:nvSpPr>
        <p:spPr>
          <a:xfrm>
            <a:off x="9256123" y="4471831"/>
            <a:ext cx="8384422" cy="0"/>
          </a:xfrm>
          <a:prstGeom prst="line">
            <a:avLst/>
          </a:prstGeom>
          <a:ln cap="flat" w="104775">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028700" y="2779978"/>
            <a:ext cx="6687186" cy="3406775"/>
          </a:xfrm>
          <a:prstGeom prst="rect">
            <a:avLst/>
          </a:prstGeom>
        </p:spPr>
        <p:txBody>
          <a:bodyPr anchor="t" rtlCol="false" tIns="0" lIns="0" bIns="0" rIns="0">
            <a:spAutoFit/>
          </a:bodyPr>
          <a:lstStyle/>
          <a:p>
            <a:pPr algn="l" marL="0" indent="0" lvl="0">
              <a:lnSpc>
                <a:spcPts val="3850"/>
              </a:lnSpc>
              <a:spcBef>
                <a:spcPct val="0"/>
              </a:spcBef>
            </a:pPr>
            <a:r>
              <a:rPr lang="en-US" b="true" sz="3500" strike="noStrike" u="none">
                <a:solidFill>
                  <a:srgbClr val="000000"/>
                </a:solidFill>
                <a:latin typeface="Open Sans Bold"/>
                <a:ea typeface="Open Sans Bold"/>
                <a:cs typeface="Open Sans Bold"/>
                <a:sym typeface="Open Sans Bold"/>
              </a:rPr>
              <a:t>System message</a:t>
            </a:r>
            <a:r>
              <a:rPr lang="en-US" sz="3500" strike="noStrike" u="none">
                <a:solidFill>
                  <a:srgbClr val="000000"/>
                </a:solidFill>
                <a:latin typeface="Open Sans"/>
                <a:ea typeface="Open Sans"/>
                <a:cs typeface="Open Sans"/>
                <a:sym typeface="Open Sans"/>
              </a:rPr>
              <a:t>:</a:t>
            </a:r>
          </a:p>
          <a:p>
            <a:pPr algn="l" marL="0" indent="0" lvl="0">
              <a:lnSpc>
                <a:spcPts val="3850"/>
              </a:lnSpc>
              <a:spcBef>
                <a:spcPct val="0"/>
              </a:spcBef>
            </a:pPr>
          </a:p>
          <a:p>
            <a:pPr algn="l" marL="0" indent="0" lvl="0">
              <a:lnSpc>
                <a:spcPts val="3850"/>
              </a:lnSpc>
              <a:spcBef>
                <a:spcPct val="0"/>
              </a:spcBef>
            </a:pPr>
            <a:r>
              <a:rPr lang="en-US" sz="3500" strike="noStrike" u="none">
                <a:solidFill>
                  <a:srgbClr val="000000"/>
                </a:solidFill>
                <a:latin typeface="Open Sans"/>
                <a:ea typeface="Open Sans"/>
                <a:cs typeface="Open Sans"/>
                <a:sym typeface="Open Sans"/>
              </a:rPr>
              <a:t>“Sei un agente che risponde in italiano con un testo completo e senza perdere dettagli a una domanda, basandoti su i risultati di una ricerca google.”</a:t>
            </a:r>
          </a:p>
        </p:txBody>
      </p:sp>
      <p:sp>
        <p:nvSpPr>
          <p:cNvPr name="TextBox 3" id="3"/>
          <p:cNvSpPr txBox="true"/>
          <p:nvPr/>
        </p:nvSpPr>
        <p:spPr>
          <a:xfrm rot="0">
            <a:off x="1028700" y="1028700"/>
            <a:ext cx="6687186" cy="952500"/>
          </a:xfrm>
          <a:prstGeom prst="rect">
            <a:avLst/>
          </a:prstGeom>
        </p:spPr>
        <p:txBody>
          <a:bodyPr anchor="t" rtlCol="false" tIns="0" lIns="0" bIns="0" rIns="0">
            <a:spAutoFit/>
          </a:bodyPr>
          <a:lstStyle/>
          <a:p>
            <a:pPr algn="l" marL="0" indent="0" lvl="0">
              <a:lnSpc>
                <a:spcPts val="7559"/>
              </a:lnSpc>
              <a:spcBef>
                <a:spcPct val="0"/>
              </a:spcBef>
            </a:pPr>
            <a:r>
              <a:rPr lang="en-US" b="true" sz="6300" strike="noStrike" u="none">
                <a:solidFill>
                  <a:srgbClr val="000000"/>
                </a:solidFill>
                <a:latin typeface="Open Sans Bold"/>
                <a:ea typeface="Open Sans Bold"/>
                <a:cs typeface="Open Sans Bold"/>
                <a:sym typeface="Open Sans Bold"/>
              </a:rPr>
              <a:t>AnswerScraper</a:t>
            </a:r>
          </a:p>
        </p:txBody>
      </p:sp>
      <p:grpSp>
        <p:nvGrpSpPr>
          <p:cNvPr name="Group 4" id="4"/>
          <p:cNvGrpSpPr/>
          <p:nvPr/>
        </p:nvGrpSpPr>
        <p:grpSpPr>
          <a:xfrm rot="0">
            <a:off x="9144000" y="2109717"/>
            <a:ext cx="8115300" cy="950391"/>
            <a:chOff x="0" y="0"/>
            <a:chExt cx="10820400" cy="1267187"/>
          </a:xfrm>
        </p:grpSpPr>
        <p:sp>
          <p:nvSpPr>
            <p:cNvPr name="TextBox 5" id="5"/>
            <p:cNvSpPr txBox="true"/>
            <p:nvPr/>
          </p:nvSpPr>
          <p:spPr>
            <a:xfrm rot="0">
              <a:off x="0" y="-76200"/>
              <a:ext cx="10820400" cy="584200"/>
            </a:xfrm>
            <a:prstGeom prst="rect">
              <a:avLst/>
            </a:prstGeom>
          </p:spPr>
          <p:txBody>
            <a:bodyPr anchor="t" rtlCol="false" tIns="0" lIns="0" bIns="0" rIns="0">
              <a:spAutoFit/>
            </a:bodyPr>
            <a:lstStyle/>
            <a:p>
              <a:pPr algn="l" marL="0" indent="0" lvl="0">
                <a:lnSpc>
                  <a:spcPts val="3750"/>
                </a:lnSpc>
                <a:spcBef>
                  <a:spcPct val="0"/>
                </a:spcBef>
              </a:pPr>
              <a:r>
                <a:rPr lang="en-US" b="true" sz="2500" strike="noStrike" u="none">
                  <a:solidFill>
                    <a:srgbClr val="000000"/>
                  </a:solidFill>
                  <a:latin typeface="Open Sans Bold"/>
                  <a:ea typeface="Open Sans Bold"/>
                  <a:cs typeface="Open Sans Bold"/>
                  <a:sym typeface="Open Sans Bold"/>
                </a:rPr>
                <a:t>search_google</a:t>
              </a:r>
            </a:p>
          </p:txBody>
        </p:sp>
        <p:sp>
          <p:nvSpPr>
            <p:cNvPr name="TextBox 6" id="6"/>
            <p:cNvSpPr txBox="true"/>
            <p:nvPr/>
          </p:nvSpPr>
          <p:spPr>
            <a:xfrm rot="0">
              <a:off x="0" y="891290"/>
              <a:ext cx="10820400" cy="375897"/>
            </a:xfrm>
            <a:prstGeom prst="rect">
              <a:avLst/>
            </a:prstGeom>
          </p:spPr>
          <p:txBody>
            <a:bodyPr anchor="t" rtlCol="false" tIns="0" lIns="0" bIns="0" rIns="0">
              <a:spAutoFit/>
            </a:bodyPr>
            <a:lstStyle/>
            <a:p>
              <a:pPr algn="l" marL="0" indent="0" lvl="0">
                <a:lnSpc>
                  <a:spcPts val="2442"/>
                </a:lnSpc>
                <a:spcBef>
                  <a:spcPct val="0"/>
                </a:spcBef>
              </a:pPr>
              <a:r>
                <a:rPr lang="en-US" sz="1744" strike="noStrike" u="none">
                  <a:solidFill>
                    <a:srgbClr val="000000"/>
                  </a:solidFill>
                  <a:latin typeface="Open Sans"/>
                  <a:ea typeface="Open Sans"/>
                  <a:cs typeface="Open Sans"/>
                  <a:sym typeface="Open Sans"/>
                </a:rPr>
                <a:t>performs a Google search given the query and returns the top-5 results</a:t>
              </a:r>
            </a:p>
          </p:txBody>
        </p:sp>
      </p:grpSp>
      <p:grpSp>
        <p:nvGrpSpPr>
          <p:cNvPr name="Group 7" id="7"/>
          <p:cNvGrpSpPr/>
          <p:nvPr/>
        </p:nvGrpSpPr>
        <p:grpSpPr>
          <a:xfrm rot="0">
            <a:off x="9144000" y="3660452"/>
            <a:ext cx="8115300" cy="1255191"/>
            <a:chOff x="0" y="0"/>
            <a:chExt cx="10820400" cy="1673587"/>
          </a:xfrm>
        </p:grpSpPr>
        <p:sp>
          <p:nvSpPr>
            <p:cNvPr name="TextBox 8" id="8"/>
            <p:cNvSpPr txBox="true"/>
            <p:nvPr/>
          </p:nvSpPr>
          <p:spPr>
            <a:xfrm rot="0">
              <a:off x="0" y="-76200"/>
              <a:ext cx="10820400" cy="584200"/>
            </a:xfrm>
            <a:prstGeom prst="rect">
              <a:avLst/>
            </a:prstGeom>
          </p:spPr>
          <p:txBody>
            <a:bodyPr anchor="t" rtlCol="false" tIns="0" lIns="0" bIns="0" rIns="0">
              <a:spAutoFit/>
            </a:bodyPr>
            <a:lstStyle/>
            <a:p>
              <a:pPr algn="l" marL="0" indent="0" lvl="0">
                <a:lnSpc>
                  <a:spcPts val="3750"/>
                </a:lnSpc>
                <a:spcBef>
                  <a:spcPct val="0"/>
                </a:spcBef>
              </a:pPr>
              <a:r>
                <a:rPr lang="en-US" b="true" sz="2500">
                  <a:solidFill>
                    <a:srgbClr val="000000"/>
                  </a:solidFill>
                  <a:latin typeface="Open Sans Bold"/>
                  <a:ea typeface="Open Sans Bold"/>
                  <a:cs typeface="Open Sans Bold"/>
                  <a:sym typeface="Open Sans Bold"/>
                </a:rPr>
                <a:t>find_unique_answer</a:t>
              </a:r>
            </a:p>
          </p:txBody>
        </p:sp>
        <p:sp>
          <p:nvSpPr>
            <p:cNvPr name="TextBox 9" id="9"/>
            <p:cNvSpPr txBox="true"/>
            <p:nvPr/>
          </p:nvSpPr>
          <p:spPr>
            <a:xfrm rot="0">
              <a:off x="0" y="891290"/>
              <a:ext cx="10820400" cy="782297"/>
            </a:xfrm>
            <a:prstGeom prst="rect">
              <a:avLst/>
            </a:prstGeom>
          </p:spPr>
          <p:txBody>
            <a:bodyPr anchor="t" rtlCol="false" tIns="0" lIns="0" bIns="0" rIns="0">
              <a:spAutoFit/>
            </a:bodyPr>
            <a:lstStyle/>
            <a:p>
              <a:pPr algn="l" marL="0" indent="0" lvl="0">
                <a:lnSpc>
                  <a:spcPts val="2442"/>
                </a:lnSpc>
                <a:spcBef>
                  <a:spcPct val="0"/>
                </a:spcBef>
              </a:pPr>
              <a:r>
                <a:rPr lang="en-US" sz="1744">
                  <a:solidFill>
                    <a:srgbClr val="000000"/>
                  </a:solidFill>
                  <a:latin typeface="Open Sans"/>
                  <a:ea typeface="Open Sans"/>
                  <a:cs typeface="Open Sans"/>
                  <a:sym typeface="Open Sans"/>
                </a:rPr>
                <a:t>gives the question and the data found on Google to the LLM and outputs a unique answer to the question</a:t>
              </a:r>
            </a:p>
          </p:txBody>
        </p:sp>
      </p:grpSp>
      <p:grpSp>
        <p:nvGrpSpPr>
          <p:cNvPr name="Group 10" id="10"/>
          <p:cNvGrpSpPr/>
          <p:nvPr/>
        </p:nvGrpSpPr>
        <p:grpSpPr>
          <a:xfrm rot="0">
            <a:off x="9144000" y="5515987"/>
            <a:ext cx="8115300" cy="1255191"/>
            <a:chOff x="0" y="0"/>
            <a:chExt cx="10820400" cy="1673587"/>
          </a:xfrm>
        </p:grpSpPr>
        <p:sp>
          <p:nvSpPr>
            <p:cNvPr name="TextBox 11" id="11"/>
            <p:cNvSpPr txBox="true"/>
            <p:nvPr/>
          </p:nvSpPr>
          <p:spPr>
            <a:xfrm rot="0">
              <a:off x="0" y="-76200"/>
              <a:ext cx="10820400" cy="584200"/>
            </a:xfrm>
            <a:prstGeom prst="rect">
              <a:avLst/>
            </a:prstGeom>
          </p:spPr>
          <p:txBody>
            <a:bodyPr anchor="t" rtlCol="false" tIns="0" lIns="0" bIns="0" rIns="0">
              <a:spAutoFit/>
            </a:bodyPr>
            <a:lstStyle/>
            <a:p>
              <a:pPr algn="l" marL="0" indent="0" lvl="0">
                <a:lnSpc>
                  <a:spcPts val="3750"/>
                </a:lnSpc>
                <a:spcBef>
                  <a:spcPct val="0"/>
                </a:spcBef>
              </a:pPr>
              <a:r>
                <a:rPr lang="en-US" b="true" sz="2500" strike="noStrike" u="none">
                  <a:solidFill>
                    <a:srgbClr val="000000"/>
                  </a:solidFill>
                  <a:latin typeface="Open Sans Bold"/>
                  <a:ea typeface="Open Sans Bold"/>
                  <a:cs typeface="Open Sans Bold"/>
                  <a:sym typeface="Open Sans Bold"/>
                </a:rPr>
                <a:t>clean_data</a:t>
              </a:r>
            </a:p>
          </p:txBody>
        </p:sp>
        <p:sp>
          <p:nvSpPr>
            <p:cNvPr name="TextBox 12" id="12"/>
            <p:cNvSpPr txBox="true"/>
            <p:nvPr/>
          </p:nvSpPr>
          <p:spPr>
            <a:xfrm rot="0">
              <a:off x="0" y="891290"/>
              <a:ext cx="10820400" cy="782297"/>
            </a:xfrm>
            <a:prstGeom prst="rect">
              <a:avLst/>
            </a:prstGeom>
          </p:spPr>
          <p:txBody>
            <a:bodyPr anchor="t" rtlCol="false" tIns="0" lIns="0" bIns="0" rIns="0">
              <a:spAutoFit/>
            </a:bodyPr>
            <a:lstStyle/>
            <a:p>
              <a:pPr algn="l" marL="0" indent="0" lvl="0">
                <a:lnSpc>
                  <a:spcPts val="2442"/>
                </a:lnSpc>
                <a:spcBef>
                  <a:spcPct val="0"/>
                </a:spcBef>
              </a:pPr>
              <a:r>
                <a:rPr lang="en-US" sz="1744" strike="noStrike" u="none">
                  <a:solidFill>
                    <a:srgbClr val="000000"/>
                  </a:solidFill>
                  <a:latin typeface="Open Sans"/>
                  <a:ea typeface="Open Sans"/>
                  <a:cs typeface="Open Sans"/>
                  <a:sym typeface="Open Sans"/>
                </a:rPr>
                <a:t>cleans the content of the Google searches given in input and returns a list of dictionaries</a:t>
              </a:r>
            </a:p>
          </p:txBody>
        </p:sp>
      </p:grpSp>
      <p:grpSp>
        <p:nvGrpSpPr>
          <p:cNvPr name="Group 13" id="13"/>
          <p:cNvGrpSpPr/>
          <p:nvPr/>
        </p:nvGrpSpPr>
        <p:grpSpPr>
          <a:xfrm rot="0">
            <a:off x="9144000" y="7371522"/>
            <a:ext cx="8115300" cy="950391"/>
            <a:chOff x="0" y="0"/>
            <a:chExt cx="10820400" cy="1267187"/>
          </a:xfrm>
        </p:grpSpPr>
        <p:sp>
          <p:nvSpPr>
            <p:cNvPr name="TextBox 14" id="14"/>
            <p:cNvSpPr txBox="true"/>
            <p:nvPr/>
          </p:nvSpPr>
          <p:spPr>
            <a:xfrm rot="0">
              <a:off x="0" y="-76200"/>
              <a:ext cx="10820400" cy="584200"/>
            </a:xfrm>
            <a:prstGeom prst="rect">
              <a:avLst/>
            </a:prstGeom>
          </p:spPr>
          <p:txBody>
            <a:bodyPr anchor="t" rtlCol="false" tIns="0" lIns="0" bIns="0" rIns="0">
              <a:spAutoFit/>
            </a:bodyPr>
            <a:lstStyle/>
            <a:p>
              <a:pPr algn="l" marL="0" indent="0" lvl="0">
                <a:lnSpc>
                  <a:spcPts val="3750"/>
                </a:lnSpc>
                <a:spcBef>
                  <a:spcPct val="0"/>
                </a:spcBef>
              </a:pPr>
              <a:r>
                <a:rPr lang="en-US" b="true" sz="2500">
                  <a:solidFill>
                    <a:srgbClr val="000000"/>
                  </a:solidFill>
                  <a:latin typeface="Open Sans Bold"/>
                  <a:ea typeface="Open Sans Bold"/>
                  <a:cs typeface="Open Sans Bold"/>
                  <a:sym typeface="Open Sans Bold"/>
                </a:rPr>
                <a:t>get_answer</a:t>
              </a:r>
            </a:p>
          </p:txBody>
        </p:sp>
        <p:sp>
          <p:nvSpPr>
            <p:cNvPr name="TextBox 15" id="15"/>
            <p:cNvSpPr txBox="true"/>
            <p:nvPr/>
          </p:nvSpPr>
          <p:spPr>
            <a:xfrm rot="0">
              <a:off x="0" y="891290"/>
              <a:ext cx="10820400" cy="375897"/>
            </a:xfrm>
            <a:prstGeom prst="rect">
              <a:avLst/>
            </a:prstGeom>
          </p:spPr>
          <p:txBody>
            <a:bodyPr anchor="t" rtlCol="false" tIns="0" lIns="0" bIns="0" rIns="0">
              <a:spAutoFit/>
            </a:bodyPr>
            <a:lstStyle/>
            <a:p>
              <a:pPr algn="l" marL="0" indent="0" lvl="0">
                <a:lnSpc>
                  <a:spcPts val="2442"/>
                </a:lnSpc>
                <a:spcBef>
                  <a:spcPct val="0"/>
                </a:spcBef>
              </a:pPr>
              <a:r>
                <a:rPr lang="en-US" sz="1744">
                  <a:solidFill>
                    <a:srgbClr val="000000"/>
                  </a:solidFill>
                  <a:latin typeface="Open Sans"/>
                  <a:ea typeface="Open Sans"/>
                  <a:cs typeface="Open Sans"/>
                  <a:sym typeface="Open Sans"/>
                </a:rPr>
                <a:t>policy to perform the whole task using the methods explained before</a:t>
              </a:r>
            </a:p>
          </p:txBody>
        </p:sp>
      </p:grpSp>
      <p:sp>
        <p:nvSpPr>
          <p:cNvPr name="AutoShape 16" id="16"/>
          <p:cNvSpPr/>
          <p:nvPr/>
        </p:nvSpPr>
        <p:spPr>
          <a:xfrm flipV="true">
            <a:off x="8035803" y="0"/>
            <a:ext cx="0" cy="10287000"/>
          </a:xfrm>
          <a:prstGeom prst="line">
            <a:avLst/>
          </a:prstGeom>
          <a:ln cap="flat" w="9525">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flipV="true">
            <a:off x="8035803" y="0"/>
            <a:ext cx="0" cy="10287000"/>
          </a:xfrm>
          <a:prstGeom prst="line">
            <a:avLst/>
          </a:prstGeom>
          <a:ln cap="flat" w="9525">
            <a:solidFill>
              <a:srgbClr val="FFFFFF"/>
            </a:solidFill>
            <a:prstDash val="solid"/>
            <a:headEnd type="none" len="sm" w="sm"/>
            <a:tailEnd type="none" len="sm" w="sm"/>
          </a:ln>
        </p:spPr>
      </p:sp>
      <p:sp>
        <p:nvSpPr>
          <p:cNvPr name="Freeform 3" id="3"/>
          <p:cNvSpPr/>
          <p:nvPr/>
        </p:nvSpPr>
        <p:spPr>
          <a:xfrm flipH="false" flipV="false" rot="0">
            <a:off x="8035803" y="1305779"/>
            <a:ext cx="10252197" cy="7675441"/>
          </a:xfrm>
          <a:custGeom>
            <a:avLst/>
            <a:gdLst/>
            <a:ahLst/>
            <a:cxnLst/>
            <a:rect r="r" b="b" t="t" l="l"/>
            <a:pathLst>
              <a:path h="7675441" w="10252197">
                <a:moveTo>
                  <a:pt x="0" y="0"/>
                </a:moveTo>
                <a:lnTo>
                  <a:pt x="10252197" y="0"/>
                </a:lnTo>
                <a:lnTo>
                  <a:pt x="10252197" y="7675442"/>
                </a:lnTo>
                <a:lnTo>
                  <a:pt x="0" y="7675442"/>
                </a:lnTo>
                <a:lnTo>
                  <a:pt x="0" y="0"/>
                </a:lnTo>
                <a:close/>
              </a:path>
            </a:pathLst>
          </a:custGeom>
          <a:blipFill>
            <a:blip r:embed="rId2"/>
            <a:stretch>
              <a:fillRect l="0" t="0" r="0" b="0"/>
            </a:stretch>
          </a:blipFill>
        </p:spPr>
      </p:sp>
      <p:sp>
        <p:nvSpPr>
          <p:cNvPr name="TextBox 4" id="4"/>
          <p:cNvSpPr txBox="true"/>
          <p:nvPr/>
        </p:nvSpPr>
        <p:spPr>
          <a:xfrm rot="0">
            <a:off x="1028700" y="2579785"/>
            <a:ext cx="6687186" cy="6401435"/>
          </a:xfrm>
          <a:prstGeom prst="rect">
            <a:avLst/>
          </a:prstGeom>
        </p:spPr>
        <p:txBody>
          <a:bodyPr anchor="t" rtlCol="false" tIns="0" lIns="0" bIns="0" rIns="0">
            <a:spAutoFit/>
          </a:bodyPr>
          <a:lstStyle/>
          <a:p>
            <a:pPr algn="l" marL="0" indent="0" lvl="0">
              <a:lnSpc>
                <a:spcPts val="3850"/>
              </a:lnSpc>
              <a:spcBef>
                <a:spcPct val="0"/>
              </a:spcBef>
            </a:pPr>
            <a:r>
              <a:rPr lang="en-US" b="true" sz="3500" strike="noStrike" u="none">
                <a:solidFill>
                  <a:srgbClr val="000000"/>
                </a:solidFill>
                <a:latin typeface="Open Sans Bold"/>
                <a:ea typeface="Open Sans Bold"/>
                <a:cs typeface="Open Sans Bold"/>
                <a:sym typeface="Open Sans Bold"/>
              </a:rPr>
              <a:t>System message</a:t>
            </a:r>
            <a:r>
              <a:rPr lang="en-US" sz="3500" strike="noStrike" u="none">
                <a:solidFill>
                  <a:srgbClr val="000000"/>
                </a:solidFill>
                <a:latin typeface="Open Sans"/>
                <a:ea typeface="Open Sans"/>
                <a:cs typeface="Open Sans"/>
                <a:sym typeface="Open Sans"/>
              </a:rPr>
              <a:t>:</a:t>
            </a:r>
          </a:p>
          <a:p>
            <a:pPr algn="l" marL="0" indent="0" lvl="0">
              <a:lnSpc>
                <a:spcPts val="3850"/>
              </a:lnSpc>
              <a:spcBef>
                <a:spcPct val="0"/>
              </a:spcBef>
            </a:pPr>
          </a:p>
          <a:p>
            <a:pPr algn="l" marL="0" indent="0" lvl="0">
              <a:lnSpc>
                <a:spcPts val="2860"/>
              </a:lnSpc>
              <a:spcBef>
                <a:spcPct val="0"/>
              </a:spcBef>
            </a:pPr>
            <a:r>
              <a:rPr lang="en-US" sz="2600" strike="noStrike" u="none">
                <a:solidFill>
                  <a:srgbClr val="000000"/>
                </a:solidFill>
                <a:latin typeface="Open Sans"/>
                <a:ea typeface="Open Sans"/>
                <a:cs typeface="Open Sans"/>
                <a:sym typeface="Open Sans"/>
              </a:rPr>
              <a:t>"Sei un agente incaricato di rispondere in italiano a una domanda selezionando la risposta corretta tra tre opzioni fornite. Rispondi immediatamente e unicamente con il numero (1, 2 o 3) corrispondente alla risposta giusta, senza aggiungere commenti o spiegazioni. </a:t>
            </a:r>
          </a:p>
          <a:p>
            <a:pPr algn="l" marL="0" indent="0" lvl="0">
              <a:lnSpc>
                <a:spcPts val="2860"/>
              </a:lnSpc>
              <a:spcBef>
                <a:spcPct val="0"/>
              </a:spcBef>
            </a:pPr>
            <a:r>
              <a:rPr lang="en-US" sz="2600" strike="noStrike" u="none">
                <a:solidFill>
                  <a:srgbClr val="000000"/>
                </a:solidFill>
                <a:latin typeface="Open Sans"/>
                <a:ea typeface="Open Sans"/>
                <a:cs typeface="Open Sans"/>
                <a:sym typeface="Open Sans"/>
              </a:rPr>
              <a:t>La tua risposta deve essere solo il numero della risposta corretta. Baserai la tua scelta esclusivamente sui seguenti input:</a:t>
            </a:r>
          </a:p>
          <a:p>
            <a:pPr algn="l" marL="561349" indent="-280674" lvl="1">
              <a:lnSpc>
                <a:spcPts val="2860"/>
              </a:lnSpc>
              <a:spcBef>
                <a:spcPct val="0"/>
              </a:spcBef>
              <a:buFont typeface="Arial"/>
              <a:buChar char="•"/>
            </a:pPr>
            <a:r>
              <a:rPr lang="en-US" sz="2600" strike="noStrike" u="none">
                <a:solidFill>
                  <a:srgbClr val="000000"/>
                </a:solidFill>
                <a:latin typeface="Open Sans"/>
                <a:ea typeface="Open Sans"/>
                <a:cs typeface="Open Sans"/>
                <a:sym typeface="Open Sans"/>
              </a:rPr>
              <a:t>domanda</a:t>
            </a:r>
          </a:p>
          <a:p>
            <a:pPr algn="l" marL="561349" indent="-280674" lvl="1">
              <a:lnSpc>
                <a:spcPts val="2860"/>
              </a:lnSpc>
              <a:spcBef>
                <a:spcPct val="0"/>
              </a:spcBef>
              <a:buFont typeface="Arial"/>
              <a:buChar char="•"/>
            </a:pPr>
            <a:r>
              <a:rPr lang="en-US" sz="2600" strike="noStrike" u="none">
                <a:solidFill>
                  <a:srgbClr val="000000"/>
                </a:solidFill>
                <a:latin typeface="Open Sans"/>
                <a:ea typeface="Open Sans"/>
                <a:cs typeface="Open Sans"/>
                <a:sym typeface="Open Sans"/>
              </a:rPr>
              <a:t>opzioni</a:t>
            </a:r>
          </a:p>
          <a:p>
            <a:pPr algn="l" marL="561349" indent="-280674" lvl="1">
              <a:lnSpc>
                <a:spcPts val="2860"/>
              </a:lnSpc>
              <a:spcBef>
                <a:spcPct val="0"/>
              </a:spcBef>
              <a:buFont typeface="Arial"/>
              <a:buChar char="•"/>
            </a:pPr>
            <a:r>
              <a:rPr lang="en-US" sz="2600" strike="noStrike" u="none">
                <a:solidFill>
                  <a:srgbClr val="000000"/>
                </a:solidFill>
                <a:latin typeface="Open Sans"/>
                <a:ea typeface="Open Sans"/>
                <a:cs typeface="Open Sans"/>
                <a:sym typeface="Open Sans"/>
              </a:rPr>
              <a:t>testo normativo</a:t>
            </a:r>
          </a:p>
          <a:p>
            <a:pPr algn="l" marL="561349" indent="-280674" lvl="1">
              <a:lnSpc>
                <a:spcPts val="2860"/>
              </a:lnSpc>
              <a:spcBef>
                <a:spcPct val="0"/>
              </a:spcBef>
              <a:buFont typeface="Arial"/>
              <a:buChar char="•"/>
            </a:pPr>
            <a:r>
              <a:rPr lang="en-US" sz="2600" strike="noStrike" u="none">
                <a:solidFill>
                  <a:srgbClr val="000000"/>
                </a:solidFill>
                <a:latin typeface="Open Sans"/>
                <a:ea typeface="Open Sans"/>
                <a:cs typeface="Open Sans"/>
                <a:sym typeface="Open Sans"/>
              </a:rPr>
              <a:t>risposta google"</a:t>
            </a:r>
          </a:p>
          <a:p>
            <a:pPr algn="l" marL="0" indent="0" lvl="0">
              <a:lnSpc>
                <a:spcPts val="2860"/>
              </a:lnSpc>
              <a:spcBef>
                <a:spcPct val="0"/>
              </a:spcBef>
            </a:pPr>
          </a:p>
        </p:txBody>
      </p:sp>
      <p:sp>
        <p:nvSpPr>
          <p:cNvPr name="TextBox 5" id="5"/>
          <p:cNvSpPr txBox="true"/>
          <p:nvPr/>
        </p:nvSpPr>
        <p:spPr>
          <a:xfrm rot="0">
            <a:off x="1028700" y="1028700"/>
            <a:ext cx="6687186" cy="952500"/>
          </a:xfrm>
          <a:prstGeom prst="rect">
            <a:avLst/>
          </a:prstGeom>
        </p:spPr>
        <p:txBody>
          <a:bodyPr anchor="t" rtlCol="false" tIns="0" lIns="0" bIns="0" rIns="0">
            <a:spAutoFit/>
          </a:bodyPr>
          <a:lstStyle/>
          <a:p>
            <a:pPr algn="l" marL="0" indent="0" lvl="0">
              <a:lnSpc>
                <a:spcPts val="7559"/>
              </a:lnSpc>
              <a:spcBef>
                <a:spcPct val="0"/>
              </a:spcBef>
            </a:pPr>
            <a:r>
              <a:rPr lang="en-US" b="true" sz="6300" strike="noStrike" u="none">
                <a:solidFill>
                  <a:srgbClr val="000000"/>
                </a:solidFill>
                <a:latin typeface="Open Sans Bold"/>
                <a:ea typeface="Open Sans Bold"/>
                <a:cs typeface="Open Sans Bold"/>
                <a:sym typeface="Open Sans Bold"/>
              </a:rPr>
              <a:t>AnswerCompiler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DAGaAWPFnuY</dc:identifier>
  <dcterms:modified xsi:type="dcterms:W3CDTF">2011-08-01T06:04:30Z</dcterms:modified>
  <cp:revision>1</cp:revision>
  <dc:title>Multiple Choice QA</dc:title>
</cp:coreProperties>
</file>