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Proxima Nova"/>
      <p:regular r:id="rId44"/>
      <p:bold r:id="rId45"/>
      <p:italic r:id="rId46"/>
      <p:boldItalic r:id="rId47"/>
    </p:embeddedFont>
    <p:embeddedFont>
      <p:font typeface="Montserrat"/>
      <p:regular r:id="rId48"/>
      <p:bold r:id="rId49"/>
      <p:italic r:id="rId50"/>
      <p:boldItalic r:id="rId51"/>
    </p:embeddedFont>
    <p:embeddedFont>
      <p:font typeface="Alfa Slab One"/>
      <p:regular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ProximaNova-regular.fntdata"/><Relationship Id="rId43" Type="http://schemas.openxmlformats.org/officeDocument/2006/relationships/slide" Target="slides/slide38.xml"/><Relationship Id="rId46" Type="http://schemas.openxmlformats.org/officeDocument/2006/relationships/font" Target="fonts/ProximaNova-italic.fntdata"/><Relationship Id="rId45"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regular.fntdata"/><Relationship Id="rId47" Type="http://schemas.openxmlformats.org/officeDocument/2006/relationships/font" Target="fonts/ProximaNova-boldItalic.fntdata"/><Relationship Id="rId49"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Italic.fntdata"/><Relationship Id="rId50" Type="http://schemas.openxmlformats.org/officeDocument/2006/relationships/font" Target="fonts/Montserrat-italic.fntdata"/><Relationship Id="rId52"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812ddf1d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9812ddf1d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812ddf1d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9812ddf1d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812ddf1db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9812ddf1db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812ddf1db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9812ddf1db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812ddf1db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9812ddf1db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812ddf1d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9812ddf1db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812ddf1db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9812ddf1d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812ddf1d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9812ddf1db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812ddf1d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9812ddf1db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812ddf1d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9812ddf1db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812ddf1db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9812ddf1db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812ddf1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9812ddf1d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812ddf1db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9812ddf1db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812ddf1db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9812ddf1db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812ddf1d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9812ddf1db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812ddf1d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9812ddf1db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812ddf1d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9812ddf1db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812ddf1db_0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9812ddf1db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812ddf1db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9812ddf1db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812ddf1d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9812ddf1db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812ddf1d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9812ddf1db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812ddf1db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9812ddf1db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812ddf1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9812ddf1d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812ddf1db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9812ddf1db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812ddf1db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9812ddf1db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9812ddf1db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9812ddf1db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812ddf1db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9812ddf1db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9812ddf1db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9812ddf1db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5b31ebd0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5b31ebd0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812ddf1d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9812ddf1d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9812ddf1d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9812ddf1db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9812ddf1db_0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9812ddf1db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812ddf1d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9812ddf1d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812ddf1db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9812ddf1db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812ddf1d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9812ddf1d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812ddf1db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9812ddf1db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812ddf1db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9812ddf1db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812ddf1d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9812ddf1db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cxnSp>
        <p:nvCxnSpPr>
          <p:cNvPr id="12" name="Google Shape;12;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3" name="Google Shape;13;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4" name="Google Shape;14;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0" name="Google Shape;50;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2"/>
          <p:cNvPicPr preferRelativeResize="0"/>
          <p:nvPr/>
        </p:nvPicPr>
        <p:blipFill>
          <a:blip r:embed="rId2">
            <a:alphaModFix/>
          </a:blip>
          <a:stretch>
            <a:fillRect/>
          </a:stretch>
        </p:blipFill>
        <p:spPr>
          <a:xfrm>
            <a:off x="8440825" y="4494750"/>
            <a:ext cx="580324" cy="526325"/>
          </a:xfrm>
          <a:prstGeom prst="rect">
            <a:avLst/>
          </a:prstGeom>
          <a:noFill/>
          <a:ln>
            <a:noFill/>
          </a:ln>
        </p:spPr>
      </p:pic>
      <p:sp>
        <p:nvSpPr>
          <p:cNvPr id="55" name="Google Shape;55;p12"/>
          <p:cNvSpPr txBox="1"/>
          <p:nvPr/>
        </p:nvSpPr>
        <p:spPr>
          <a:xfrm>
            <a:off x="5440825" y="4568875"/>
            <a:ext cx="3000000" cy="44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sz="600">
                <a:latin typeface="Montserrat"/>
                <a:ea typeface="Montserrat"/>
                <a:cs typeface="Montserrat"/>
                <a:sym typeface="Montserrat"/>
              </a:rPr>
              <a:t>Copyright 2020 Trent Global College| Chor Kun Xin All Rights Reserved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6" name="Shape 56"/>
        <p:cNvGrpSpPr/>
        <p:nvPr/>
      </p:nvGrpSpPr>
      <p:grpSpPr>
        <a:xfrm>
          <a:off x="0" y="0"/>
          <a:ext cx="0" cy="0"/>
          <a:chOff x="0" y="0"/>
          <a:chExt cx="0" cy="0"/>
        </a:xfrm>
      </p:grpSpPr>
      <p:sp>
        <p:nvSpPr>
          <p:cNvPr id="57" name="Google Shape;57;p13"/>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txBox="1"/>
          <p:nvPr>
            <p:ph idx="1" type="body"/>
          </p:nvPr>
        </p:nvSpPr>
        <p:spPr>
          <a:xfrm>
            <a:off x="6281725" y="679625"/>
            <a:ext cx="2683200" cy="3658800"/>
          </a:xfrm>
          <a:prstGeom prst="rect">
            <a:avLst/>
          </a:prstGeom>
          <a:noFill/>
          <a:ln>
            <a:noFill/>
          </a:ln>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rgbClr val="FFFFFF"/>
              </a:buClr>
              <a:buSzPts val="1600"/>
              <a:buChar char="●"/>
              <a:defRPr sz="1600">
                <a:solidFill>
                  <a:srgbClr val="FFFFFF"/>
                </a:solidFill>
              </a:defRPr>
            </a:lvl1pPr>
            <a:lvl2pPr indent="-317500" lvl="1" marL="914400" rtl="0" algn="l">
              <a:lnSpc>
                <a:spcPct val="115000"/>
              </a:lnSpc>
              <a:spcBef>
                <a:spcPts val="1600"/>
              </a:spcBef>
              <a:spcAft>
                <a:spcPts val="0"/>
              </a:spcAft>
              <a:buClr>
                <a:srgbClr val="FFFFFF"/>
              </a:buClr>
              <a:buSzPts val="1400"/>
              <a:buChar char="○"/>
              <a:defRPr sz="1400">
                <a:solidFill>
                  <a:srgbClr val="FFFFFF"/>
                </a:solidFill>
              </a:defRPr>
            </a:lvl2pPr>
            <a:lvl3pPr indent="-317500" lvl="2" marL="1371600" rtl="0" algn="l">
              <a:lnSpc>
                <a:spcPct val="115000"/>
              </a:lnSpc>
              <a:spcBef>
                <a:spcPts val="1600"/>
              </a:spcBef>
              <a:spcAft>
                <a:spcPts val="0"/>
              </a:spcAft>
              <a:buClr>
                <a:srgbClr val="FFFFFF"/>
              </a:buClr>
              <a:buSzPts val="1400"/>
              <a:buChar char="■"/>
              <a:defRPr sz="1400">
                <a:solidFill>
                  <a:srgbClr val="FFFFFF"/>
                </a:solidFill>
              </a:defRPr>
            </a:lvl3pPr>
            <a:lvl4pPr indent="-317500" lvl="3" marL="1828800" rtl="0" algn="l">
              <a:lnSpc>
                <a:spcPct val="115000"/>
              </a:lnSpc>
              <a:spcBef>
                <a:spcPts val="1600"/>
              </a:spcBef>
              <a:spcAft>
                <a:spcPts val="0"/>
              </a:spcAft>
              <a:buClr>
                <a:srgbClr val="FFFFFF"/>
              </a:buClr>
              <a:buSzPts val="1400"/>
              <a:buChar char="●"/>
              <a:defRPr sz="1400">
                <a:solidFill>
                  <a:srgbClr val="FFFFFF"/>
                </a:solidFill>
              </a:defRPr>
            </a:lvl4pPr>
            <a:lvl5pPr indent="-317500" lvl="4" marL="2286000" rtl="0" algn="l">
              <a:lnSpc>
                <a:spcPct val="115000"/>
              </a:lnSpc>
              <a:spcBef>
                <a:spcPts val="1600"/>
              </a:spcBef>
              <a:spcAft>
                <a:spcPts val="0"/>
              </a:spcAft>
              <a:buClr>
                <a:srgbClr val="FFFFFF"/>
              </a:buClr>
              <a:buSzPts val="1400"/>
              <a:buChar char="○"/>
              <a:defRPr sz="1400">
                <a:solidFill>
                  <a:srgbClr val="FFFFFF"/>
                </a:solidFill>
              </a:defRPr>
            </a:lvl5pPr>
            <a:lvl6pPr indent="-317500" lvl="5" marL="2743200" rtl="0" algn="l">
              <a:lnSpc>
                <a:spcPct val="115000"/>
              </a:lnSpc>
              <a:spcBef>
                <a:spcPts val="1600"/>
              </a:spcBef>
              <a:spcAft>
                <a:spcPts val="0"/>
              </a:spcAft>
              <a:buClr>
                <a:srgbClr val="FFFFFF"/>
              </a:buClr>
              <a:buSzPts val="1400"/>
              <a:buChar char="■"/>
              <a:defRPr sz="1400">
                <a:solidFill>
                  <a:srgbClr val="FFFFFF"/>
                </a:solidFill>
              </a:defRPr>
            </a:lvl6pPr>
            <a:lvl7pPr indent="-317500" lvl="6" marL="3200400" rtl="0" algn="l">
              <a:lnSpc>
                <a:spcPct val="115000"/>
              </a:lnSpc>
              <a:spcBef>
                <a:spcPts val="1600"/>
              </a:spcBef>
              <a:spcAft>
                <a:spcPts val="0"/>
              </a:spcAft>
              <a:buClr>
                <a:srgbClr val="FFFFFF"/>
              </a:buClr>
              <a:buSzPts val="1400"/>
              <a:buChar char="●"/>
              <a:defRPr sz="1400">
                <a:solidFill>
                  <a:srgbClr val="FFFFFF"/>
                </a:solidFill>
              </a:defRPr>
            </a:lvl7pPr>
            <a:lvl8pPr indent="-317500" lvl="7" marL="3657600" rtl="0" algn="l">
              <a:lnSpc>
                <a:spcPct val="115000"/>
              </a:lnSpc>
              <a:spcBef>
                <a:spcPts val="1600"/>
              </a:spcBef>
              <a:spcAft>
                <a:spcPts val="0"/>
              </a:spcAft>
              <a:buClr>
                <a:srgbClr val="FFFFFF"/>
              </a:buClr>
              <a:buSzPts val="1400"/>
              <a:buChar char="○"/>
              <a:defRPr sz="1400">
                <a:solidFill>
                  <a:srgbClr val="FFFFFF"/>
                </a:solidFill>
              </a:defRPr>
            </a:lvl8pPr>
            <a:lvl9pPr indent="-317500" lvl="8" marL="4114800" rtl="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59" name="Google Shape;5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3"/>
          <p:cNvSpPr/>
          <p:nvPr/>
        </p:nvSpPr>
        <p:spPr>
          <a:xfrm>
            <a:off x="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a:off x="6531575" y="0"/>
            <a:ext cx="864300" cy="2460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p:nvPr/>
        </p:nvSpPr>
        <p:spPr>
          <a:xfrm>
            <a:off x="7395898" y="0"/>
            <a:ext cx="1748100" cy="246000"/>
          </a:xfrm>
          <a:prstGeom prst="rect">
            <a:avLst/>
          </a:prstGeom>
          <a:solidFill>
            <a:srgbClr val="FFFFF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3"/>
          <p:cNvPicPr preferRelativeResize="0"/>
          <p:nvPr/>
        </p:nvPicPr>
        <p:blipFill>
          <a:blip r:embed="rId2">
            <a:alphaModFix/>
          </a:blip>
          <a:stretch>
            <a:fillRect/>
          </a:stretch>
        </p:blipFill>
        <p:spPr>
          <a:xfrm>
            <a:off x="8440825" y="4494750"/>
            <a:ext cx="580324" cy="526325"/>
          </a:xfrm>
          <a:prstGeom prst="rect">
            <a:avLst/>
          </a:prstGeom>
          <a:noFill/>
          <a:ln>
            <a:noFill/>
          </a:ln>
        </p:spPr>
      </p:pic>
      <p:sp>
        <p:nvSpPr>
          <p:cNvPr id="64" name="Google Shape;64;p13"/>
          <p:cNvSpPr txBox="1"/>
          <p:nvPr/>
        </p:nvSpPr>
        <p:spPr>
          <a:xfrm>
            <a:off x="5733175" y="4576175"/>
            <a:ext cx="3000000" cy="44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sz="500">
                <a:solidFill>
                  <a:srgbClr val="FFFFFF"/>
                </a:solidFill>
                <a:latin typeface="Montserrat"/>
                <a:ea typeface="Montserrat"/>
                <a:cs typeface="Montserrat"/>
                <a:sym typeface="Montserrat"/>
              </a:rPr>
              <a:t>Copyright 2020 Trent Global College| Chor Kun Xin All Rights Reserved</a:t>
            </a:r>
            <a:endParaRPr sz="13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65" name="Shape 65"/>
        <p:cNvGrpSpPr/>
        <p:nvPr/>
      </p:nvGrpSpPr>
      <p:grpSpPr>
        <a:xfrm>
          <a:off x="0" y="0"/>
          <a:ext cx="0" cy="0"/>
          <a:chOff x="0" y="0"/>
          <a:chExt cx="0" cy="0"/>
        </a:xfrm>
      </p:grpSpPr>
      <p:sp>
        <p:nvSpPr>
          <p:cNvPr id="66" name="Google Shape;66;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title"/>
          </p:nvPr>
        </p:nvSpPr>
        <p:spPr>
          <a:xfrm>
            <a:off x="291875" y="406900"/>
            <a:ext cx="4813500" cy="1388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3000"/>
              <a:buNone/>
              <a:defRPr sz="3000">
                <a:solidFill>
                  <a:schemeClr val="dk1"/>
                </a:solidFill>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68" name="Google Shape;68;p14"/>
          <p:cNvSpPr txBox="1"/>
          <p:nvPr>
            <p:ph idx="1" type="body"/>
          </p:nvPr>
        </p:nvSpPr>
        <p:spPr>
          <a:xfrm>
            <a:off x="291975" y="1854951"/>
            <a:ext cx="4813500" cy="2577000"/>
          </a:xfrm>
          <a:prstGeom prst="rect">
            <a:avLst/>
          </a:prstGeom>
          <a:noFill/>
          <a:ln>
            <a:noFill/>
          </a:ln>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9" name="Google Shape;6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8440825" y="4494750"/>
            <a:ext cx="580324" cy="526325"/>
          </a:xfrm>
          <a:prstGeom prst="rect">
            <a:avLst/>
          </a:prstGeom>
          <a:noFill/>
          <a:ln>
            <a:noFill/>
          </a:ln>
        </p:spPr>
      </p:pic>
      <p:sp>
        <p:nvSpPr>
          <p:cNvPr id="71" name="Google Shape;71;p14"/>
          <p:cNvSpPr txBox="1"/>
          <p:nvPr/>
        </p:nvSpPr>
        <p:spPr>
          <a:xfrm>
            <a:off x="5440825" y="4568875"/>
            <a:ext cx="3000000" cy="44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sz="600">
                <a:latin typeface="Montserrat"/>
                <a:ea typeface="Montserrat"/>
                <a:cs typeface="Montserrat"/>
                <a:sym typeface="Montserrat"/>
              </a:rPr>
              <a:t>Copyright 2020 Trent Global College| Chor Kun Xin All Rights Reserved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2" name="Google Shape;42;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440825" y="4494750"/>
            <a:ext cx="580324" cy="526325"/>
          </a:xfrm>
          <a:prstGeom prst="rect">
            <a:avLst/>
          </a:prstGeom>
          <a:noFill/>
          <a:ln>
            <a:noFill/>
          </a:ln>
        </p:spPr>
      </p:pic>
      <p:sp>
        <p:nvSpPr>
          <p:cNvPr id="10" name="Google Shape;10;p1"/>
          <p:cNvSpPr txBox="1"/>
          <p:nvPr/>
        </p:nvSpPr>
        <p:spPr>
          <a:xfrm>
            <a:off x="5440825" y="4542263"/>
            <a:ext cx="3000000" cy="4449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1200"/>
              </a:spcBef>
              <a:spcAft>
                <a:spcPts val="1200"/>
              </a:spcAft>
              <a:buNone/>
            </a:pPr>
            <a:r>
              <a:rPr lang="en" sz="600">
                <a:latin typeface="Montserrat"/>
                <a:ea typeface="Montserrat"/>
                <a:cs typeface="Montserrat"/>
                <a:sym typeface="Montserrat"/>
              </a:rPr>
              <a:t>Copyright 2020 </a:t>
            </a:r>
            <a:r>
              <a:rPr lang="en" sz="600">
                <a:latin typeface="Montserrat"/>
                <a:ea typeface="Montserrat"/>
                <a:cs typeface="Montserrat"/>
                <a:sym typeface="Montserrat"/>
              </a:rPr>
              <a:t>Chor Kun Xin All Rights Reserved | Distributed by Trent Global College</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JavaScript Lesson 4</a:t>
            </a:r>
            <a:endParaRPr/>
          </a:p>
        </p:txBody>
      </p:sp>
      <p:sp>
        <p:nvSpPr>
          <p:cNvPr id="77" name="Google Shape;77;p15"/>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The basics of automation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Hands On 1</a:t>
            </a:r>
            <a:endParaRPr/>
          </a:p>
        </p:txBody>
      </p:sp>
      <p:sp>
        <p:nvSpPr>
          <p:cNvPr id="148" name="Google Shape;148;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How to write a loop that starts by printing 5 and all the way to 10, like below?</a:t>
            </a:r>
            <a:br>
              <a:rPr lang="en"/>
            </a:br>
            <a:endParaRPr/>
          </a:p>
          <a:p>
            <a:pPr indent="0" lvl="0" marL="0" rtl="0" algn="l">
              <a:lnSpc>
                <a:spcPct val="115000"/>
              </a:lnSpc>
              <a:spcBef>
                <a:spcPts val="1600"/>
              </a:spcBef>
              <a:spcAft>
                <a:spcPts val="1600"/>
              </a:spcAft>
              <a:buSzPts val="1800"/>
              <a:buNone/>
            </a:pPr>
            <a:r>
              <a:rPr lang="en">
                <a:latin typeface="Consolas"/>
                <a:ea typeface="Consolas"/>
                <a:cs typeface="Consolas"/>
                <a:sym typeface="Consolas"/>
              </a:rPr>
              <a:t>5</a:t>
            </a:r>
            <a:br>
              <a:rPr lang="en">
                <a:latin typeface="Consolas"/>
                <a:ea typeface="Consolas"/>
                <a:cs typeface="Consolas"/>
                <a:sym typeface="Consolas"/>
              </a:rPr>
            </a:br>
            <a:r>
              <a:rPr lang="en">
                <a:latin typeface="Consolas"/>
                <a:ea typeface="Consolas"/>
                <a:cs typeface="Consolas"/>
                <a:sym typeface="Consolas"/>
              </a:rPr>
              <a:t>6</a:t>
            </a:r>
            <a:br>
              <a:rPr lang="en">
                <a:latin typeface="Consolas"/>
                <a:ea typeface="Consolas"/>
                <a:cs typeface="Consolas"/>
                <a:sym typeface="Consolas"/>
              </a:rPr>
            </a:br>
            <a:r>
              <a:rPr lang="en">
                <a:latin typeface="Consolas"/>
                <a:ea typeface="Consolas"/>
                <a:cs typeface="Consolas"/>
                <a:sym typeface="Consolas"/>
              </a:rPr>
              <a:t>7</a:t>
            </a:r>
            <a:br>
              <a:rPr lang="en">
                <a:latin typeface="Consolas"/>
                <a:ea typeface="Consolas"/>
                <a:cs typeface="Consolas"/>
                <a:sym typeface="Consolas"/>
              </a:rPr>
            </a:br>
            <a:r>
              <a:rPr lang="en">
                <a:latin typeface="Consolas"/>
                <a:ea typeface="Consolas"/>
                <a:cs typeface="Consolas"/>
                <a:sym typeface="Consolas"/>
              </a:rPr>
              <a:t>8</a:t>
            </a:r>
            <a:br>
              <a:rPr lang="en">
                <a:latin typeface="Consolas"/>
                <a:ea typeface="Consolas"/>
                <a:cs typeface="Consolas"/>
                <a:sym typeface="Consolas"/>
              </a:rPr>
            </a:br>
            <a:r>
              <a:rPr lang="en">
                <a:latin typeface="Consolas"/>
                <a:ea typeface="Consolas"/>
                <a:cs typeface="Consolas"/>
                <a:sym typeface="Consolas"/>
              </a:rPr>
              <a:t>9</a:t>
            </a:r>
            <a:br>
              <a:rPr lang="en">
                <a:latin typeface="Consolas"/>
                <a:ea typeface="Consolas"/>
                <a:cs typeface="Consolas"/>
                <a:sym typeface="Consolas"/>
              </a:rPr>
            </a:br>
            <a:r>
              <a:rPr lang="en">
                <a:latin typeface="Consolas"/>
                <a:ea typeface="Consolas"/>
                <a:cs typeface="Consolas"/>
                <a:sym typeface="Consolas"/>
              </a:rPr>
              <a:t>10</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Answer</a:t>
            </a:r>
            <a:endParaRPr/>
          </a:p>
        </p:txBody>
      </p:sp>
      <p:sp>
        <p:nvSpPr>
          <p:cNvPr id="154" name="Google Shape;154;p25"/>
          <p:cNvSpPr txBox="1"/>
          <p:nvPr/>
        </p:nvSpPr>
        <p:spPr>
          <a:xfrm>
            <a:off x="311700" y="1516499"/>
            <a:ext cx="6268500" cy="223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let x = </a:t>
            </a:r>
            <a:r>
              <a:rPr b="0" i="0" lang="en" sz="2400" u="none" cap="none" strike="noStrike">
                <a:solidFill>
                  <a:srgbClr val="0000FF"/>
                </a:solidFill>
                <a:highlight>
                  <a:srgbClr val="FFFFFF"/>
                </a:highlight>
                <a:latin typeface="Courier New"/>
                <a:ea typeface="Courier New"/>
                <a:cs typeface="Courier New"/>
                <a:sym typeface="Courier New"/>
              </a:rPr>
              <a:t>5;</a:t>
            </a:r>
            <a:endParaRPr b="0" i="0" sz="24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80"/>
                </a:solidFill>
                <a:highlight>
                  <a:srgbClr val="FFFFFF"/>
                </a:highlight>
                <a:latin typeface="Courier New"/>
                <a:ea typeface="Courier New"/>
                <a:cs typeface="Courier New"/>
                <a:sym typeface="Courier New"/>
              </a:rPr>
              <a:t>while (</a:t>
            </a:r>
            <a:r>
              <a:rPr b="0" i="0" lang="en" sz="2400" u="none" cap="none" strike="noStrike">
                <a:solidFill>
                  <a:srgbClr val="000000"/>
                </a:solidFill>
                <a:highlight>
                  <a:srgbClr val="FFFF00"/>
                </a:highlight>
                <a:latin typeface="Courier New"/>
                <a:ea typeface="Courier New"/>
                <a:cs typeface="Courier New"/>
                <a:sym typeface="Courier New"/>
              </a:rPr>
              <a:t>x &lt; </a:t>
            </a:r>
            <a:r>
              <a:rPr b="0" i="0" lang="en" sz="2400" u="none" cap="none" strike="noStrike">
                <a:solidFill>
                  <a:srgbClr val="0000FF"/>
                </a:solidFill>
                <a:highlight>
                  <a:srgbClr val="FFFF00"/>
                </a:highlight>
                <a:latin typeface="Courier New"/>
                <a:ea typeface="Courier New"/>
                <a:cs typeface="Courier New"/>
                <a:sym typeface="Courier New"/>
              </a:rPr>
              <a:t>11</a:t>
            </a:r>
            <a:r>
              <a:rPr b="0" i="0" lang="en" sz="2400" u="none" cap="none" strike="noStrike">
                <a:solidFill>
                  <a:srgbClr val="0000FF"/>
                </a:solidFill>
                <a:highlight>
                  <a:srgbClr val="FFFFFF"/>
                </a:highlight>
                <a:latin typeface="Courier New"/>
                <a:ea typeface="Courier New"/>
                <a:cs typeface="Courier New"/>
                <a:sym typeface="Courier New"/>
              </a:rPr>
              <a:t>) {</a:t>
            </a:r>
            <a:endParaRPr b="0" i="0" sz="24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   </a:t>
            </a:r>
            <a:r>
              <a:rPr b="0" i="0" lang="en" sz="2400" u="none" cap="none" strike="noStrike">
                <a:solidFill>
                  <a:srgbClr val="000080"/>
                </a:solidFill>
                <a:highlight>
                  <a:srgbClr val="FFFFFF"/>
                </a:highlight>
                <a:latin typeface="Courier New"/>
                <a:ea typeface="Courier New"/>
                <a:cs typeface="Courier New"/>
                <a:sym typeface="Courier New"/>
              </a:rPr>
              <a:t>console.log</a:t>
            </a:r>
            <a:r>
              <a:rPr b="0" i="0" lang="en" sz="2400" u="none" cap="none" strike="noStrike">
                <a:solidFill>
                  <a:srgbClr val="000000"/>
                </a:solidFill>
                <a:highlight>
                  <a:srgbClr val="FFFFFF"/>
                </a:highlight>
                <a:latin typeface="Courier New"/>
                <a:ea typeface="Courier New"/>
                <a:cs typeface="Courier New"/>
                <a:sym typeface="Courier New"/>
              </a:rPr>
              <a:t>(x);</a:t>
            </a:r>
            <a:endParaRPr b="0" i="0" sz="24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   x = x + </a:t>
            </a:r>
            <a:r>
              <a:rPr b="0" i="0" lang="en" sz="2400" u="none" cap="none" strike="noStrike">
                <a:solidFill>
                  <a:srgbClr val="0000FF"/>
                </a:solidFill>
                <a:highlight>
                  <a:srgbClr val="FFFFFF"/>
                </a:highlight>
                <a:latin typeface="Courier New"/>
                <a:ea typeface="Courier New"/>
                <a:cs typeface="Courier New"/>
                <a:sym typeface="Courier New"/>
              </a:rPr>
              <a:t>1;</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FF"/>
                </a:solidFill>
                <a:highlight>
                  <a:srgbClr val="FFFFFF"/>
                </a:highlight>
                <a:latin typeface="Courier New"/>
                <a:ea typeface="Courier New"/>
                <a:cs typeface="Courier New"/>
                <a:sym typeface="Courier New"/>
              </a:rPr>
              <a:t>}</a:t>
            </a:r>
            <a:endParaRPr b="0" i="0" sz="2400" u="none" cap="none" strike="noStrike">
              <a:solidFill>
                <a:srgbClr val="0000FF"/>
              </a:solidFill>
              <a:highlight>
                <a:srgbClr val="FFFFFF"/>
              </a:highlight>
              <a:latin typeface="Courier New"/>
              <a:ea typeface="Courier New"/>
              <a:cs typeface="Courier New"/>
              <a:sym typeface="Courier New"/>
            </a:endParaRPr>
          </a:p>
        </p:txBody>
      </p:sp>
      <p:cxnSp>
        <p:nvCxnSpPr>
          <p:cNvPr id="155" name="Google Shape;155;p25"/>
          <p:cNvCxnSpPr/>
          <p:nvPr/>
        </p:nvCxnSpPr>
        <p:spPr>
          <a:xfrm flipH="1" rot="10800000">
            <a:off x="2864075" y="1516400"/>
            <a:ext cx="2419200" cy="481800"/>
          </a:xfrm>
          <a:prstGeom prst="straightConnector1">
            <a:avLst/>
          </a:prstGeom>
          <a:noFill/>
          <a:ln cap="flat" cmpd="sng" w="9525">
            <a:solidFill>
              <a:schemeClr val="dk2"/>
            </a:solidFill>
            <a:prstDash val="solid"/>
            <a:round/>
            <a:headEnd len="sm" w="sm" type="none"/>
            <a:tailEnd len="med" w="med" type="triangle"/>
          </a:ln>
        </p:spPr>
      </p:cxnSp>
      <p:sp>
        <p:nvSpPr>
          <p:cNvPr id="156" name="Google Shape;156;p25"/>
          <p:cNvSpPr txBox="1"/>
          <p:nvPr/>
        </p:nvSpPr>
        <p:spPr>
          <a:xfrm>
            <a:off x="5240200" y="1277125"/>
            <a:ext cx="2103600" cy="47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Or (</a:t>
            </a:r>
            <a:r>
              <a:rPr b="0" i="0" lang="en" sz="1400" u="none" cap="none" strike="noStrike">
                <a:solidFill>
                  <a:srgbClr val="000000"/>
                </a:solidFill>
                <a:latin typeface="Courier New"/>
                <a:ea typeface="Courier New"/>
                <a:cs typeface="Courier New"/>
                <a:sym typeface="Courier New"/>
              </a:rPr>
              <a:t>x &lt;= 10)</a:t>
            </a:r>
            <a:endParaRPr b="0" i="0" sz="1400" u="none" cap="none" strike="noStrike">
              <a:solidFill>
                <a:srgbClr val="000000"/>
              </a:solidFill>
              <a:latin typeface="Courier New"/>
              <a:ea typeface="Courier New"/>
              <a:cs typeface="Courier New"/>
              <a:sym typeface="Courier New"/>
            </a:endParaRPr>
          </a:p>
        </p:txBody>
      </p:sp>
      <p:sp>
        <p:nvSpPr>
          <p:cNvPr id="157" name="Google Shape;15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Non-deterministic sentinel condition 1</a:t>
            </a:r>
            <a:endParaRPr/>
          </a:p>
        </p:txBody>
      </p:sp>
      <p:sp>
        <p:nvSpPr>
          <p:cNvPr id="163" name="Google Shape;163;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Look at the </a:t>
            </a:r>
            <a:r>
              <a:rPr i="1" lang="en"/>
              <a:t>while</a:t>
            </a:r>
            <a:r>
              <a:rPr lang="en"/>
              <a:t> loop below. Just by looking the code, do we know </a:t>
            </a:r>
            <a:r>
              <a:rPr b="1" lang="en"/>
              <a:t>how many iterations (i.e, rounds) the loop will run?</a:t>
            </a:r>
            <a:endParaRPr/>
          </a:p>
          <a:p>
            <a:pPr indent="0" lvl="0" marL="0" rtl="0" algn="l">
              <a:lnSpc>
                <a:spcPct val="115000"/>
              </a:lnSpc>
              <a:spcBef>
                <a:spcPts val="1600"/>
              </a:spcBef>
              <a:spcAft>
                <a:spcPts val="1600"/>
              </a:spcAft>
              <a:buSzPts val="1800"/>
              <a:buNone/>
            </a:pPr>
            <a:r>
              <a:t/>
            </a:r>
            <a:endParaRPr/>
          </a:p>
        </p:txBody>
      </p:sp>
      <p:sp>
        <p:nvSpPr>
          <p:cNvPr id="164" name="Google Shape;164;p26"/>
          <p:cNvSpPr txBox="1"/>
          <p:nvPr/>
        </p:nvSpPr>
        <p:spPr>
          <a:xfrm>
            <a:off x="813750" y="2049349"/>
            <a:ext cx="6268500" cy="200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let x = </a:t>
            </a:r>
            <a:r>
              <a:rPr b="0" i="0" lang="en" sz="2400" u="none" cap="none" strike="noStrike">
                <a:solidFill>
                  <a:srgbClr val="0000FF"/>
                </a:solidFill>
                <a:highlight>
                  <a:srgbClr val="FFFFFF"/>
                </a:highlight>
                <a:latin typeface="Courier New"/>
                <a:ea typeface="Courier New"/>
                <a:cs typeface="Courier New"/>
                <a:sym typeface="Courier New"/>
              </a:rPr>
              <a:t>3;</a:t>
            </a:r>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80"/>
                </a:solidFill>
                <a:highlight>
                  <a:srgbClr val="FFFFFF"/>
                </a:highlight>
                <a:latin typeface="Courier New"/>
                <a:ea typeface="Courier New"/>
                <a:cs typeface="Courier New"/>
                <a:sym typeface="Courier New"/>
              </a:rPr>
              <a:t>while (</a:t>
            </a:r>
            <a:r>
              <a:rPr b="0" i="0" lang="en" sz="2400" u="none" cap="none" strike="noStrike">
                <a:solidFill>
                  <a:srgbClr val="000000"/>
                </a:solidFill>
                <a:highlight>
                  <a:srgbClr val="FFFF00"/>
                </a:highlight>
                <a:latin typeface="Courier New"/>
                <a:ea typeface="Courier New"/>
                <a:cs typeface="Courier New"/>
                <a:sym typeface="Courier New"/>
              </a:rPr>
              <a:t>x &lt; </a:t>
            </a:r>
            <a:r>
              <a:rPr b="0" i="0" lang="en" sz="2400" u="none" cap="none" strike="noStrike">
                <a:solidFill>
                  <a:srgbClr val="0000FF"/>
                </a:solidFill>
                <a:highlight>
                  <a:srgbClr val="FFFF00"/>
                </a:highlight>
                <a:latin typeface="Courier New"/>
                <a:ea typeface="Courier New"/>
                <a:cs typeface="Courier New"/>
                <a:sym typeface="Courier New"/>
              </a:rPr>
              <a:t>9</a:t>
            </a:r>
            <a:r>
              <a:rPr b="0" i="0" lang="en" sz="2400" u="none" cap="none" strike="noStrike">
                <a:solidFill>
                  <a:srgbClr val="0000FF"/>
                </a:solidFill>
                <a:highlight>
                  <a:srgbClr val="FFFFFF"/>
                </a:highlight>
                <a:latin typeface="Courier New"/>
                <a:ea typeface="Courier New"/>
                <a:cs typeface="Courier New"/>
                <a:sym typeface="Courier New"/>
              </a:rPr>
              <a:t>) {</a:t>
            </a:r>
            <a:endParaRPr b="0" i="0" sz="24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   </a:t>
            </a:r>
            <a:r>
              <a:rPr b="0" i="0" lang="en" sz="2400" u="none" cap="none" strike="noStrike">
                <a:solidFill>
                  <a:srgbClr val="000080"/>
                </a:solidFill>
                <a:highlight>
                  <a:srgbClr val="FFFFFF"/>
                </a:highlight>
                <a:latin typeface="Courier New"/>
                <a:ea typeface="Courier New"/>
                <a:cs typeface="Courier New"/>
                <a:sym typeface="Courier New"/>
              </a:rPr>
              <a:t>console.log</a:t>
            </a:r>
            <a:r>
              <a:rPr b="0" i="0" lang="en" sz="2400" u="none" cap="none" strike="noStrike">
                <a:solidFill>
                  <a:srgbClr val="000000"/>
                </a:solidFill>
                <a:highlight>
                  <a:srgbClr val="FFFFFF"/>
                </a:highlight>
                <a:latin typeface="Courier New"/>
                <a:ea typeface="Courier New"/>
                <a:cs typeface="Courier New"/>
                <a:sym typeface="Courier New"/>
              </a:rPr>
              <a:t>(x);</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   x = x + </a:t>
            </a:r>
            <a:r>
              <a:rPr b="0" i="0" lang="en" sz="2400" u="none" cap="none" strike="noStrike">
                <a:solidFill>
                  <a:srgbClr val="0000FF"/>
                </a:solidFill>
                <a:highlight>
                  <a:srgbClr val="FFFFFF"/>
                </a:highlight>
                <a:latin typeface="Courier New"/>
                <a:ea typeface="Courier New"/>
                <a:cs typeface="Courier New"/>
                <a:sym typeface="Courier New"/>
              </a:rPr>
              <a:t>1;</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FF"/>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Look at the loop below. Can we determine </a:t>
            </a:r>
            <a:r>
              <a:rPr b="1" lang="en"/>
              <a:t>how many iterations the loop will run?</a:t>
            </a:r>
            <a:endParaRPr/>
          </a:p>
          <a:p>
            <a:pPr indent="0" lvl="0" marL="0" rtl="0" algn="l">
              <a:lnSpc>
                <a:spcPct val="115000"/>
              </a:lnSpc>
              <a:spcBef>
                <a:spcPts val="1600"/>
              </a:spcBef>
              <a:spcAft>
                <a:spcPts val="1600"/>
              </a:spcAft>
              <a:buSzPts val="1800"/>
              <a:buNone/>
            </a:pPr>
            <a:r>
              <a:t/>
            </a:r>
            <a:endParaRPr/>
          </a:p>
        </p:txBody>
      </p:sp>
      <p:sp>
        <p:nvSpPr>
          <p:cNvPr id="170" name="Google Shape;17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Non-deterministic sentinel condition 2</a:t>
            </a:r>
            <a:endParaRPr/>
          </a:p>
        </p:txBody>
      </p:sp>
      <p:sp>
        <p:nvSpPr>
          <p:cNvPr id="171" name="Google Shape;171;p27"/>
          <p:cNvSpPr txBox="1"/>
          <p:nvPr/>
        </p:nvSpPr>
        <p:spPr>
          <a:xfrm>
            <a:off x="381000" y="2105725"/>
            <a:ext cx="8382000" cy="15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highlight>
                  <a:srgbClr val="FFFFFF"/>
                </a:highlight>
                <a:latin typeface="Courier New"/>
                <a:ea typeface="Courier New"/>
                <a:cs typeface="Courier New"/>
                <a:sym typeface="Courier New"/>
              </a:rPr>
              <a:t>let x = parseInt(</a:t>
            </a:r>
            <a:r>
              <a:rPr b="0" i="0" lang="en" sz="1800" u="none" cap="none" strike="noStrike">
                <a:solidFill>
                  <a:srgbClr val="000080"/>
                </a:solidFill>
                <a:highlight>
                  <a:srgbClr val="FFFFFF"/>
                </a:highlight>
                <a:latin typeface="Courier New"/>
                <a:ea typeface="Courier New"/>
                <a:cs typeface="Courier New"/>
                <a:sym typeface="Courier New"/>
              </a:rPr>
              <a:t>prompt</a:t>
            </a:r>
            <a:r>
              <a:rPr b="0" i="0" lang="en" sz="1800" u="none" cap="none" strike="noStrike">
                <a:solidFill>
                  <a:srgbClr val="000000"/>
                </a:solidFill>
                <a:highlight>
                  <a:srgbClr val="FFFFFF"/>
                </a:highlight>
                <a:latin typeface="Courier New"/>
                <a:ea typeface="Courier New"/>
                <a:cs typeface="Courier New"/>
                <a:sym typeface="Courier New"/>
              </a:rPr>
              <a:t>(</a:t>
            </a:r>
            <a:r>
              <a:rPr b="1" i="0" lang="en" sz="1800" u="none" cap="none" strike="noStrike">
                <a:solidFill>
                  <a:srgbClr val="008080"/>
                </a:solidFill>
                <a:highlight>
                  <a:srgbClr val="FFFFFF"/>
                </a:highlight>
                <a:latin typeface="Courier New"/>
                <a:ea typeface="Courier New"/>
                <a:cs typeface="Courier New"/>
                <a:sym typeface="Courier New"/>
              </a:rPr>
              <a:t>"Enter a number: "</a:t>
            </a:r>
            <a:r>
              <a:rPr b="0" i="0" lang="en" sz="1800" u="none" cap="none" strike="noStrike">
                <a:solidFill>
                  <a:srgbClr val="000000"/>
                </a:solidFill>
                <a:highlight>
                  <a:srgbClr val="FFFFFF"/>
                </a:highlight>
                <a:latin typeface="Courier New"/>
                <a:ea typeface="Courier New"/>
                <a:cs typeface="Courier New"/>
                <a:sym typeface="Courier New"/>
              </a:rPr>
              <a:t>));</a:t>
            </a:r>
            <a:endParaRPr b="0" i="0" sz="18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80"/>
                </a:solidFill>
                <a:highlight>
                  <a:srgbClr val="FFFFFF"/>
                </a:highlight>
                <a:latin typeface="Courier New"/>
                <a:ea typeface="Courier New"/>
                <a:cs typeface="Courier New"/>
                <a:sym typeface="Courier New"/>
              </a:rPr>
              <a:t>while (</a:t>
            </a:r>
            <a:r>
              <a:rPr b="0" i="0" lang="en" sz="1800" u="none" cap="none" strike="noStrike">
                <a:solidFill>
                  <a:srgbClr val="000000"/>
                </a:solidFill>
                <a:highlight>
                  <a:srgbClr val="FFFF00"/>
                </a:highlight>
                <a:latin typeface="Courier New"/>
                <a:ea typeface="Courier New"/>
                <a:cs typeface="Courier New"/>
                <a:sym typeface="Courier New"/>
              </a:rPr>
              <a:t>x &lt; </a:t>
            </a:r>
            <a:r>
              <a:rPr b="0" i="0" lang="en" sz="1800" u="none" cap="none" strike="noStrike">
                <a:solidFill>
                  <a:srgbClr val="0000FF"/>
                </a:solidFill>
                <a:highlight>
                  <a:srgbClr val="FFFF00"/>
                </a:highlight>
                <a:latin typeface="Courier New"/>
                <a:ea typeface="Courier New"/>
                <a:cs typeface="Courier New"/>
                <a:sym typeface="Courier New"/>
              </a:rPr>
              <a:t>0</a:t>
            </a:r>
            <a:r>
              <a:rPr b="0" i="0" lang="en" sz="1800" u="none" cap="none" strike="noStrike">
                <a:solidFill>
                  <a:srgbClr val="0000FF"/>
                </a:solidFill>
                <a:highlight>
                  <a:srgbClr val="FFFFFF"/>
                </a:highlight>
                <a:latin typeface="Courier New"/>
                <a:ea typeface="Courier New"/>
                <a:cs typeface="Courier New"/>
                <a:sym typeface="Courier New"/>
              </a:rPr>
              <a:t>) {</a:t>
            </a:r>
            <a:endParaRPr b="0" i="0" sz="18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highlight>
                  <a:srgbClr val="FFFFFF"/>
                </a:highlight>
                <a:latin typeface="Courier New"/>
                <a:ea typeface="Courier New"/>
                <a:cs typeface="Courier New"/>
                <a:sym typeface="Courier New"/>
              </a:rPr>
              <a:t>   x = </a:t>
            </a:r>
            <a:r>
              <a:rPr b="0" i="0" lang="en" sz="1800" u="none" cap="none" strike="noStrike">
                <a:solidFill>
                  <a:srgbClr val="000080"/>
                </a:solidFill>
                <a:highlight>
                  <a:srgbClr val="FFFFFF"/>
                </a:highlight>
                <a:latin typeface="Courier New"/>
                <a:ea typeface="Courier New"/>
                <a:cs typeface="Courier New"/>
                <a:sym typeface="Courier New"/>
              </a:rPr>
              <a:t>prompt</a:t>
            </a:r>
            <a:r>
              <a:rPr b="0" i="0" lang="en" sz="1800" u="none" cap="none" strike="noStrike">
                <a:solidFill>
                  <a:srgbClr val="000000"/>
                </a:solidFill>
                <a:highlight>
                  <a:srgbClr val="FFFFFF"/>
                </a:highlight>
                <a:latin typeface="Courier New"/>
                <a:ea typeface="Courier New"/>
                <a:cs typeface="Courier New"/>
                <a:sym typeface="Courier New"/>
              </a:rPr>
              <a:t>(</a:t>
            </a:r>
            <a:r>
              <a:rPr b="1" i="0" lang="en" sz="1800" u="none" cap="none" strike="noStrike">
                <a:solidFill>
                  <a:srgbClr val="008080"/>
                </a:solidFill>
                <a:highlight>
                  <a:srgbClr val="FFFFFF"/>
                </a:highlight>
                <a:latin typeface="Courier New"/>
                <a:ea typeface="Courier New"/>
                <a:cs typeface="Courier New"/>
                <a:sym typeface="Courier New"/>
              </a:rPr>
              <a:t>"Enter a number"</a:t>
            </a:r>
            <a:r>
              <a:rPr b="0" i="0" lang="en" sz="1800" u="none" cap="none" strike="noStrike">
                <a:solidFill>
                  <a:srgbClr val="000000"/>
                </a:solidFill>
                <a:highlight>
                  <a:srgbClr val="FFFFFF"/>
                </a:highlight>
                <a:latin typeface="Courier New"/>
                <a:ea typeface="Courier New"/>
                <a:cs typeface="Courier New"/>
                <a:sym typeface="Courier New"/>
              </a:rPr>
              <a:t>);</a:t>
            </a:r>
            <a:endParaRPr b="0" i="0" sz="18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80"/>
                </a:solidFill>
                <a:highlight>
                  <a:srgbClr val="FFFFFF"/>
                </a:highlight>
                <a:latin typeface="Courier New"/>
                <a:ea typeface="Courier New"/>
                <a:cs typeface="Courier New"/>
                <a:sym typeface="Courier New"/>
              </a:rPr>
              <a:t>console.log</a:t>
            </a:r>
            <a:r>
              <a:rPr b="0" i="0" lang="en" sz="1800" u="none" cap="none" strike="noStrike">
                <a:solidFill>
                  <a:srgbClr val="000000"/>
                </a:solidFill>
                <a:highlight>
                  <a:srgbClr val="FFFFFF"/>
                </a:highlight>
                <a:latin typeface="Courier New"/>
                <a:ea typeface="Courier New"/>
                <a:cs typeface="Courier New"/>
                <a:sym typeface="Courier New"/>
              </a:rPr>
              <a:t>(</a:t>
            </a:r>
            <a:r>
              <a:rPr b="1" i="0" lang="en" sz="1800" u="none" cap="none" strike="noStrike">
                <a:solidFill>
                  <a:srgbClr val="008080"/>
                </a:solidFill>
                <a:highlight>
                  <a:srgbClr val="FFFFFF"/>
                </a:highlight>
                <a:latin typeface="Courier New"/>
                <a:ea typeface="Courier New"/>
                <a:cs typeface="Courier New"/>
                <a:sym typeface="Courier New"/>
              </a:rPr>
              <a:t>"You have not entered a positive number"</a:t>
            </a:r>
            <a:r>
              <a:rPr b="0" i="0" lang="en" sz="18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highlight>
                  <a:srgbClr val="FFFFFF"/>
                </a:highlight>
                <a:latin typeface="Courier New"/>
                <a:ea typeface="Courier New"/>
                <a:cs typeface="Courier New"/>
                <a:sym typeface="Courier New"/>
              </a:rPr>
              <a:t>}</a:t>
            </a:r>
            <a:endParaRPr b="0" i="0" sz="1800" u="none" cap="none" strike="noStrike">
              <a:solidFill>
                <a:srgbClr val="000000"/>
              </a:solidFill>
              <a:highlight>
                <a:srgbClr val="FFFFFF"/>
              </a:highlight>
              <a:latin typeface="Courier New"/>
              <a:ea typeface="Courier New"/>
              <a:cs typeface="Courier New"/>
              <a:sym typeface="Courier New"/>
            </a:endParaRPr>
          </a:p>
        </p:txBody>
      </p:sp>
      <p:sp>
        <p:nvSpPr>
          <p:cNvPr id="172" name="Google Shape;172;p27"/>
          <p:cNvSpPr txBox="1"/>
          <p:nvPr/>
        </p:nvSpPr>
        <p:spPr>
          <a:xfrm>
            <a:off x="6918251" y="1741199"/>
            <a:ext cx="2055300" cy="12075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Always examine the sentinel condition to determine what the loop does!</a:t>
            </a:r>
            <a:endParaRPr b="0" i="0" sz="1400" u="none" cap="none" strike="noStrike">
              <a:solidFill>
                <a:srgbClr val="000000"/>
              </a:solidFill>
              <a:latin typeface="Proxima Nova"/>
              <a:ea typeface="Proxima Nova"/>
              <a:cs typeface="Proxima Nova"/>
              <a:sym typeface="Proxima Nova"/>
            </a:endParaRPr>
          </a:p>
        </p:txBody>
      </p:sp>
      <p:cxnSp>
        <p:nvCxnSpPr>
          <p:cNvPr id="173" name="Google Shape;173;p27"/>
          <p:cNvCxnSpPr>
            <a:stCxn id="172" idx="1"/>
          </p:cNvCxnSpPr>
          <p:nvPr/>
        </p:nvCxnSpPr>
        <p:spPr>
          <a:xfrm flipH="1">
            <a:off x="6135251" y="2344949"/>
            <a:ext cx="783000" cy="159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Hands On</a:t>
            </a:r>
            <a:endParaRPr/>
          </a:p>
        </p:txBody>
      </p:sp>
      <p:sp>
        <p:nvSpPr>
          <p:cNvPr id="179" name="Google Shape;179;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Ask the user to enter a 3 digit numbers. Keep asking the user if he/she doesn't enter a three digit number.</a:t>
            </a:r>
            <a:endParaRPr/>
          </a:p>
          <a:p>
            <a:pPr indent="0" lvl="0" marL="0" rtl="0" algn="l">
              <a:lnSpc>
                <a:spcPct val="115000"/>
              </a:lnSpc>
              <a:spcBef>
                <a:spcPts val="1600"/>
              </a:spcBef>
              <a:spcAft>
                <a:spcPts val="1600"/>
              </a:spcAft>
              <a:buSzPts val="1800"/>
              <a:buNone/>
            </a:pPr>
            <a:r>
              <a:rPr b="1" lang="en"/>
              <a:t>Hint: </a:t>
            </a:r>
            <a:r>
              <a:rPr lang="en"/>
              <a:t>If I say someone's salary is 4 </a:t>
            </a:r>
            <a:r>
              <a:rPr i="1" lang="en"/>
              <a:t>figure</a:t>
            </a:r>
            <a:r>
              <a:rPr lang="en"/>
              <a:t> (or 4 digits long), what is the possible range of the person's salary?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Solving Complex Equations</a:t>
            </a:r>
            <a:endParaRPr/>
          </a:p>
        </p:txBody>
      </p:sp>
      <p:sp>
        <p:nvSpPr>
          <p:cNvPr id="185" name="Google Shape;185;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t>There is a way to </a:t>
            </a:r>
            <a:r>
              <a:rPr b="1" lang="en" sz="1200"/>
              <a:t>simulate</a:t>
            </a:r>
            <a:r>
              <a:rPr lang="en" sz="1200"/>
              <a:t> using what is known as the </a:t>
            </a:r>
            <a:r>
              <a:rPr i="1" lang="en" sz="1200"/>
              <a:t>monte-carlo simulation</a:t>
            </a:r>
            <a:r>
              <a:rPr lang="en" sz="1200"/>
              <a:t>. </a:t>
            </a:r>
            <a:endParaRPr sz="1200"/>
          </a:p>
          <a:p>
            <a:pPr indent="0" lvl="0" marL="0" rtl="0" algn="l">
              <a:lnSpc>
                <a:spcPct val="115000"/>
              </a:lnSpc>
              <a:spcBef>
                <a:spcPts val="1600"/>
              </a:spcBef>
              <a:spcAft>
                <a:spcPts val="0"/>
              </a:spcAft>
              <a:buSzPts val="1800"/>
              <a:buNone/>
            </a:pPr>
            <a:r>
              <a:rPr lang="en" sz="1200"/>
              <a:t>For instance, to calculate compound interest, we can </a:t>
            </a:r>
            <a:r>
              <a:rPr b="1" lang="en" sz="1200"/>
              <a:t>simulate how much additional interest is incurred each month.</a:t>
            </a:r>
            <a:endParaRPr sz="1200"/>
          </a:p>
          <a:p>
            <a:pPr indent="0" lvl="0" marL="0" rtl="0" algn="l">
              <a:lnSpc>
                <a:spcPct val="115000"/>
              </a:lnSpc>
              <a:spcBef>
                <a:spcPts val="1600"/>
              </a:spcBef>
              <a:spcAft>
                <a:spcPts val="1600"/>
              </a:spcAft>
              <a:buSzPts val="1800"/>
              <a:buNone/>
            </a:pPr>
            <a:r>
              <a:t/>
            </a:r>
            <a:endParaRPr/>
          </a:p>
        </p:txBody>
      </p:sp>
      <p:sp>
        <p:nvSpPr>
          <p:cNvPr id="186" name="Google Shape;186;p29"/>
          <p:cNvSpPr txBox="1"/>
          <p:nvPr/>
        </p:nvSpPr>
        <p:spPr>
          <a:xfrm>
            <a:off x="391800" y="2026061"/>
            <a:ext cx="67608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Courier New"/>
                <a:ea typeface="Courier New"/>
                <a:cs typeface="Courier New"/>
                <a:sym typeface="Courier New"/>
              </a:rPr>
              <a:t>let loan = </a:t>
            </a:r>
            <a:r>
              <a:rPr b="0" i="0" lang="en" sz="1500" u="none" cap="none" strike="noStrike">
                <a:solidFill>
                  <a:srgbClr val="0000FF"/>
                </a:solidFill>
                <a:highlight>
                  <a:srgbClr val="FFFFFF"/>
                </a:highlight>
                <a:latin typeface="Courier New"/>
                <a:ea typeface="Courier New"/>
                <a:cs typeface="Courier New"/>
                <a:sym typeface="Courier New"/>
              </a:rPr>
              <a:t>20000;</a:t>
            </a:r>
            <a:endParaRPr b="0" i="0" sz="15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Courier New"/>
                <a:ea typeface="Courier New"/>
                <a:cs typeface="Courier New"/>
                <a:sym typeface="Courier New"/>
              </a:rPr>
              <a:t>let monthlyInterestRate = </a:t>
            </a:r>
            <a:r>
              <a:rPr b="0" i="0" lang="en" sz="1500" u="none" cap="none" strike="noStrike">
                <a:solidFill>
                  <a:srgbClr val="0000FF"/>
                </a:solidFill>
                <a:highlight>
                  <a:srgbClr val="FFFFFF"/>
                </a:highlight>
                <a:latin typeface="Courier New"/>
                <a:ea typeface="Courier New"/>
                <a:cs typeface="Courier New"/>
                <a:sym typeface="Courier New"/>
              </a:rPr>
              <a:t>0.001;</a:t>
            </a:r>
            <a:endParaRPr b="0" i="0" sz="15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Courier New"/>
                <a:ea typeface="Courier New"/>
                <a:cs typeface="Courier New"/>
                <a:sym typeface="Courier New"/>
              </a:rPr>
              <a:t>let numberOfMonthsLeft = </a:t>
            </a:r>
            <a:r>
              <a:rPr b="0" i="0" lang="en" sz="1500" u="none" cap="none" strike="noStrike">
                <a:solidFill>
                  <a:srgbClr val="0000FF"/>
                </a:solidFill>
                <a:highlight>
                  <a:srgbClr val="FFFFFF"/>
                </a:highlight>
                <a:latin typeface="Courier New"/>
                <a:ea typeface="Courier New"/>
                <a:cs typeface="Courier New"/>
                <a:sym typeface="Courier New"/>
              </a:rPr>
              <a:t>12; </a:t>
            </a:r>
            <a:endParaRPr b="0" i="0" sz="15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80"/>
                </a:solidFill>
                <a:highlight>
                  <a:srgbClr val="FFFFFF"/>
                </a:highlight>
                <a:latin typeface="Courier New"/>
                <a:ea typeface="Courier New"/>
                <a:cs typeface="Courier New"/>
                <a:sym typeface="Courier New"/>
              </a:rPr>
              <a:t>while </a:t>
            </a:r>
            <a:r>
              <a:rPr b="0" i="0" lang="en" sz="1500" u="none" cap="none" strike="noStrike">
                <a:solidFill>
                  <a:srgbClr val="000000"/>
                </a:solidFill>
                <a:highlight>
                  <a:srgbClr val="FFFF00"/>
                </a:highlight>
                <a:latin typeface="Courier New"/>
                <a:ea typeface="Courier New"/>
                <a:cs typeface="Courier New"/>
                <a:sym typeface="Courier New"/>
              </a:rPr>
              <a:t>(numberOfMonthsLeft &gt; 0)</a:t>
            </a:r>
            <a:r>
              <a:rPr b="0" i="0" lang="en" sz="1500" u="none" cap="none" strike="noStrike">
                <a:solidFill>
                  <a:srgbClr val="000000"/>
                </a:solidFill>
                <a:latin typeface="Courier New"/>
                <a:ea typeface="Courier New"/>
                <a:cs typeface="Courier New"/>
                <a:sym typeface="Courier New"/>
              </a:rPr>
              <a:t> {</a:t>
            </a:r>
            <a:endParaRPr b="0"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Courier New"/>
                <a:ea typeface="Courier New"/>
                <a:cs typeface="Courier New"/>
                <a:sym typeface="Courier New"/>
              </a:rPr>
              <a:t>  </a:t>
            </a:r>
            <a:r>
              <a:rPr b="0" i="0" lang="en" sz="1500" u="none" cap="none" strike="noStrike">
                <a:solidFill>
                  <a:srgbClr val="000000"/>
                </a:solidFill>
                <a:highlight>
                  <a:srgbClr val="FFFF00"/>
                </a:highlight>
                <a:latin typeface="Courier New"/>
                <a:ea typeface="Courier New"/>
                <a:cs typeface="Courier New"/>
                <a:sym typeface="Courier New"/>
              </a:rPr>
              <a:t> interest = monthlyInterestRate * loan;</a:t>
            </a:r>
            <a:endParaRPr b="0" i="0" sz="1500" u="none" cap="none" strike="noStrike">
              <a:solidFill>
                <a:srgbClr val="000000"/>
              </a:solidFill>
              <a:highlight>
                <a:srgbClr val="FFFF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00"/>
                </a:highlight>
                <a:latin typeface="Courier New"/>
                <a:ea typeface="Courier New"/>
                <a:cs typeface="Courier New"/>
                <a:sym typeface="Courier New"/>
              </a:rPr>
              <a:t>   loan = loan + interest;</a:t>
            </a:r>
            <a:endParaRPr b="0" i="0" sz="1500" u="none" cap="none" strike="noStrike">
              <a:solidFill>
                <a:srgbClr val="000000"/>
              </a:solidFill>
              <a:highlight>
                <a:srgbClr val="FFFF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Courier New"/>
                <a:ea typeface="Courier New"/>
                <a:cs typeface="Courier New"/>
                <a:sym typeface="Courier New"/>
              </a:rPr>
              <a:t>   numberOfMonthsLeft = numberOfMonthsLeft – </a:t>
            </a:r>
            <a:r>
              <a:rPr b="0" i="0" lang="en" sz="1500" u="none" cap="none" strike="noStrike">
                <a:solidFill>
                  <a:srgbClr val="0000FF"/>
                </a:solidFill>
                <a:highlight>
                  <a:srgbClr val="FFFFFF"/>
                </a:highlight>
                <a:latin typeface="Courier New"/>
                <a:ea typeface="Courier New"/>
                <a:cs typeface="Courier New"/>
                <a:sym typeface="Courier New"/>
              </a:rPr>
              <a:t>1;</a:t>
            </a:r>
            <a:endParaRPr b="0" i="0" sz="15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FF"/>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lang="en" sz="1500">
                <a:solidFill>
                  <a:srgbClr val="000080"/>
                </a:solidFill>
                <a:highlight>
                  <a:srgbClr val="FFFFFF"/>
                </a:highlight>
                <a:latin typeface="Courier New"/>
                <a:ea typeface="Courier New"/>
                <a:cs typeface="Courier New"/>
                <a:sym typeface="Courier New"/>
              </a:rPr>
              <a:t>c</a:t>
            </a:r>
            <a:r>
              <a:rPr b="0" i="0" lang="en" sz="1500" u="none" cap="none" strike="noStrike">
                <a:solidFill>
                  <a:srgbClr val="000080"/>
                </a:solidFill>
                <a:highlight>
                  <a:srgbClr val="FFFFFF"/>
                </a:highlight>
                <a:latin typeface="Courier New"/>
                <a:ea typeface="Courier New"/>
                <a:cs typeface="Courier New"/>
                <a:sym typeface="Courier New"/>
              </a:rPr>
              <a:t>onsole.log</a:t>
            </a:r>
            <a:r>
              <a:rPr b="0" i="0" lang="en" sz="1500" u="none" cap="none" strike="noStrike">
                <a:solidFill>
                  <a:srgbClr val="000000"/>
                </a:solidFill>
                <a:highlight>
                  <a:srgbClr val="FFFFFF"/>
                </a:highlight>
                <a:latin typeface="Courier New"/>
                <a:ea typeface="Courier New"/>
                <a:cs typeface="Courier New"/>
                <a:sym typeface="Courier New"/>
              </a:rPr>
              <a:t>(</a:t>
            </a:r>
            <a:r>
              <a:rPr b="1" i="0" lang="en" sz="1500" u="none" cap="none" strike="noStrike">
                <a:solidFill>
                  <a:srgbClr val="008080"/>
                </a:solidFill>
                <a:highlight>
                  <a:srgbClr val="FFFFFF"/>
                </a:highlight>
                <a:latin typeface="Courier New"/>
                <a:ea typeface="Courier New"/>
                <a:cs typeface="Courier New"/>
                <a:sym typeface="Courier New"/>
              </a:rPr>
              <a:t>"Total owed="</a:t>
            </a:r>
            <a:r>
              <a:rPr b="0" i="0" lang="en" sz="1500" u="none" cap="none" strike="noStrike">
                <a:solidFill>
                  <a:srgbClr val="000000"/>
                </a:solidFill>
                <a:highlight>
                  <a:srgbClr val="FFFFFF"/>
                </a:highlight>
                <a:latin typeface="Courier New"/>
                <a:ea typeface="Courier New"/>
                <a:cs typeface="Courier New"/>
                <a:sym typeface="Courier New"/>
              </a:rPr>
              <a:t>,loan);</a:t>
            </a:r>
            <a:endParaRPr/>
          </a:p>
        </p:txBody>
      </p:sp>
      <p:sp>
        <p:nvSpPr>
          <p:cNvPr id="187" name="Google Shape;187;p29"/>
          <p:cNvSpPr txBox="1"/>
          <p:nvPr/>
        </p:nvSpPr>
        <p:spPr>
          <a:xfrm>
            <a:off x="5203775" y="2444864"/>
            <a:ext cx="2742600" cy="4320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If there months left to calculate</a:t>
            </a:r>
            <a:endParaRPr b="0" i="0" sz="1400" u="none" cap="none" strike="noStrike">
              <a:solidFill>
                <a:srgbClr val="000000"/>
              </a:solidFill>
              <a:latin typeface="Proxima Nova"/>
              <a:ea typeface="Proxima Nova"/>
              <a:cs typeface="Proxima Nova"/>
              <a:sym typeface="Proxima Nova"/>
            </a:endParaRPr>
          </a:p>
        </p:txBody>
      </p:sp>
      <p:cxnSp>
        <p:nvCxnSpPr>
          <p:cNvPr id="188" name="Google Shape;188;p29"/>
          <p:cNvCxnSpPr>
            <a:stCxn id="187" idx="1"/>
          </p:cNvCxnSpPr>
          <p:nvPr/>
        </p:nvCxnSpPr>
        <p:spPr>
          <a:xfrm flipH="1">
            <a:off x="3938075" y="2660864"/>
            <a:ext cx="1265700" cy="336600"/>
          </a:xfrm>
          <a:prstGeom prst="straightConnector1">
            <a:avLst/>
          </a:prstGeom>
          <a:noFill/>
          <a:ln cap="flat" cmpd="sng" w="9525">
            <a:solidFill>
              <a:schemeClr val="dk2"/>
            </a:solidFill>
            <a:prstDash val="solid"/>
            <a:round/>
            <a:headEnd len="sm" w="sm" type="none"/>
            <a:tailEnd len="med" w="med" type="triangle"/>
          </a:ln>
        </p:spPr>
      </p:cxnSp>
      <p:sp>
        <p:nvSpPr>
          <p:cNvPr id="189" name="Google Shape;189;p29"/>
          <p:cNvSpPr txBox="1"/>
          <p:nvPr/>
        </p:nvSpPr>
        <p:spPr>
          <a:xfrm>
            <a:off x="6041100" y="2997464"/>
            <a:ext cx="2791200" cy="7920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Manually add the interest (simulate the bank charging interest)</a:t>
            </a:r>
            <a:endParaRPr b="0" i="0" sz="1400" u="none" cap="none" strike="noStrike">
              <a:solidFill>
                <a:srgbClr val="000000"/>
              </a:solidFill>
              <a:latin typeface="Proxima Nova"/>
              <a:ea typeface="Proxima Nova"/>
              <a:cs typeface="Proxima Nova"/>
              <a:sym typeface="Proxima Nova"/>
            </a:endParaRPr>
          </a:p>
        </p:txBody>
      </p:sp>
      <p:cxnSp>
        <p:nvCxnSpPr>
          <p:cNvPr id="190" name="Google Shape;190;p29"/>
          <p:cNvCxnSpPr>
            <a:stCxn id="189" idx="1"/>
          </p:cNvCxnSpPr>
          <p:nvPr/>
        </p:nvCxnSpPr>
        <p:spPr>
          <a:xfrm flipH="1">
            <a:off x="5324400" y="3393464"/>
            <a:ext cx="716700" cy="196500"/>
          </a:xfrm>
          <a:prstGeom prst="straightConnector1">
            <a:avLst/>
          </a:prstGeom>
          <a:noFill/>
          <a:ln cap="flat" cmpd="sng" w="9525">
            <a:solidFill>
              <a:schemeClr val="dk2"/>
            </a:solidFill>
            <a:prstDash val="solid"/>
            <a:round/>
            <a:headEnd len="sm" w="sm" type="none"/>
            <a:tailEnd len="med" w="med" type="triangle"/>
          </a:ln>
        </p:spPr>
      </p:cxnSp>
      <p:sp>
        <p:nvSpPr>
          <p:cNvPr id="191" name="Google Shape;191;p29"/>
          <p:cNvSpPr txBox="1"/>
          <p:nvPr/>
        </p:nvSpPr>
        <p:spPr>
          <a:xfrm>
            <a:off x="6320750" y="4152589"/>
            <a:ext cx="2742600" cy="5727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Indicate one month less to pay for</a:t>
            </a:r>
            <a:endParaRPr b="0" i="0" sz="1400" u="none" cap="none" strike="noStrike">
              <a:solidFill>
                <a:srgbClr val="000000"/>
              </a:solidFill>
              <a:latin typeface="Proxima Nova"/>
              <a:ea typeface="Proxima Nova"/>
              <a:cs typeface="Proxima Nova"/>
              <a:sym typeface="Proxima Nova"/>
            </a:endParaRPr>
          </a:p>
        </p:txBody>
      </p:sp>
      <p:cxnSp>
        <p:nvCxnSpPr>
          <p:cNvPr id="192" name="Google Shape;192;p29"/>
          <p:cNvCxnSpPr>
            <a:stCxn id="191" idx="1"/>
          </p:cNvCxnSpPr>
          <p:nvPr/>
        </p:nvCxnSpPr>
        <p:spPr>
          <a:xfrm rot="10800000">
            <a:off x="4801850" y="4167139"/>
            <a:ext cx="1518900" cy="2718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Hands-On 3:</a:t>
            </a:r>
            <a:endParaRPr/>
          </a:p>
        </p:txBody>
      </p:sp>
      <p:sp>
        <p:nvSpPr>
          <p:cNvPr id="198" name="Google Shape;198;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Taxi fares are calculated as such:</a:t>
            </a:r>
            <a:endParaRPr/>
          </a:p>
          <a:p>
            <a:pPr indent="-342900" lvl="0" marL="457200" rtl="0" algn="l">
              <a:lnSpc>
                <a:spcPct val="115000"/>
              </a:lnSpc>
              <a:spcBef>
                <a:spcPts val="1600"/>
              </a:spcBef>
              <a:spcAft>
                <a:spcPts val="0"/>
              </a:spcAft>
              <a:buSzPts val="1800"/>
              <a:buChar char="●"/>
            </a:pPr>
            <a:r>
              <a:rPr lang="en"/>
              <a:t>The first 10km is charged at $3.50 per 500m</a:t>
            </a:r>
            <a:endParaRPr/>
          </a:p>
          <a:p>
            <a:pPr indent="-342900" lvl="0" marL="457200" rtl="0" algn="l">
              <a:lnSpc>
                <a:spcPct val="115000"/>
              </a:lnSpc>
              <a:spcBef>
                <a:spcPts val="0"/>
              </a:spcBef>
              <a:spcAft>
                <a:spcPts val="0"/>
              </a:spcAft>
              <a:buSzPts val="1800"/>
              <a:buChar char="●"/>
            </a:pPr>
            <a:r>
              <a:rPr lang="en"/>
              <a:t>After the first 10km, the charge is $3.50 per 400m</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Using a </a:t>
            </a:r>
            <a:r>
              <a:rPr i="1" lang="en"/>
              <a:t>while</a:t>
            </a:r>
            <a:r>
              <a:rPr lang="en"/>
              <a:t> loop, calculate how far a person can travel with $35.00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For Loops</a:t>
            </a:r>
            <a:endParaRPr/>
          </a:p>
        </p:txBody>
      </p:sp>
      <p:sp>
        <p:nvSpPr>
          <p:cNvPr id="204" name="Google Shape;204;p3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What's the FOR loop for?</a:t>
            </a:r>
            <a:endParaRPr/>
          </a:p>
        </p:txBody>
      </p:sp>
      <p:sp>
        <p:nvSpPr>
          <p:cNvPr id="210" name="Google Shape;210;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It is a </a:t>
            </a:r>
            <a:r>
              <a:rPr i="1" lang="en"/>
              <a:t>simplified version </a:t>
            </a:r>
            <a:r>
              <a:rPr lang="en"/>
              <a:t>of the </a:t>
            </a:r>
            <a:r>
              <a:rPr b="1" lang="en"/>
              <a:t>while</a:t>
            </a:r>
            <a:r>
              <a:rPr lang="en"/>
              <a:t> loop.</a:t>
            </a:r>
            <a:endParaRPr/>
          </a:p>
          <a:p>
            <a:pPr indent="0" lvl="0" marL="0" rtl="0" algn="l">
              <a:lnSpc>
                <a:spcPct val="115000"/>
              </a:lnSpc>
              <a:spcBef>
                <a:spcPts val="1600"/>
              </a:spcBef>
              <a:spcAft>
                <a:spcPts val="0"/>
              </a:spcAft>
              <a:buSzPts val="1800"/>
              <a:buNone/>
            </a:pPr>
            <a:r>
              <a:rPr lang="en"/>
              <a:t>Used when you just need the</a:t>
            </a:r>
            <a:endParaRPr/>
          </a:p>
          <a:p>
            <a:pPr indent="-342900" lvl="0" marL="457200" rtl="0" algn="l">
              <a:lnSpc>
                <a:spcPct val="115000"/>
              </a:lnSpc>
              <a:spcBef>
                <a:spcPts val="1600"/>
              </a:spcBef>
              <a:spcAft>
                <a:spcPts val="0"/>
              </a:spcAft>
              <a:buSzPts val="1800"/>
              <a:buChar char="●"/>
            </a:pPr>
            <a:r>
              <a:rPr b="1" lang="en"/>
              <a:t>sentinel variable to be a range of numbers OR</a:t>
            </a:r>
            <a:endParaRPr b="1"/>
          </a:p>
          <a:p>
            <a:pPr indent="-342900" lvl="0" marL="457200" rtl="0" algn="l">
              <a:lnSpc>
                <a:spcPct val="115000"/>
              </a:lnSpc>
              <a:spcBef>
                <a:spcPts val="0"/>
              </a:spcBef>
              <a:spcAft>
                <a:spcPts val="0"/>
              </a:spcAft>
              <a:buSzPts val="1800"/>
              <a:buChar char="●"/>
            </a:pPr>
            <a:r>
              <a:rPr b="1" lang="en"/>
              <a:t>Some code to repeated a </a:t>
            </a:r>
            <a:r>
              <a:rPr b="1" lang="en" u="sng"/>
              <a:t>fixed</a:t>
            </a:r>
            <a:r>
              <a:rPr b="1" lang="en"/>
              <a:t> number of time</a:t>
            </a:r>
            <a:endParaRPr b="1"/>
          </a:p>
          <a:p>
            <a:pPr indent="0" lvl="0" marL="0" rtl="0" algn="l">
              <a:lnSpc>
                <a:spcPct val="115000"/>
              </a:lnSpc>
              <a:spcBef>
                <a:spcPts val="1600"/>
              </a:spcBef>
              <a:spcAft>
                <a:spcPts val="1600"/>
              </a:spcAft>
              <a:buSzPts val="1800"/>
              <a:buNone/>
            </a:pPr>
            <a:r>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WHILE loop vs. FOR loop</a:t>
            </a:r>
            <a:endParaRPr/>
          </a:p>
        </p:txBody>
      </p:sp>
      <p:sp>
        <p:nvSpPr>
          <p:cNvPr id="216" name="Google Shape;216;p33"/>
          <p:cNvSpPr txBox="1"/>
          <p:nvPr/>
        </p:nvSpPr>
        <p:spPr>
          <a:xfrm>
            <a:off x="311700" y="1273350"/>
            <a:ext cx="3979500" cy="19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let x = </a:t>
            </a:r>
            <a:r>
              <a:rPr b="0" i="0" lang="en" sz="2400" u="none" cap="none" strike="noStrike">
                <a:solidFill>
                  <a:srgbClr val="0000FF"/>
                </a:solidFill>
                <a:highlight>
                  <a:srgbClr val="FFFFFF"/>
                </a:highlight>
                <a:latin typeface="Courier New"/>
                <a:ea typeface="Courier New"/>
                <a:cs typeface="Courier New"/>
                <a:sym typeface="Courier New"/>
              </a:rPr>
              <a:t>0;</a:t>
            </a:r>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80"/>
                </a:solidFill>
                <a:highlight>
                  <a:srgbClr val="FFFFFF"/>
                </a:highlight>
                <a:latin typeface="Courier New"/>
                <a:ea typeface="Courier New"/>
                <a:cs typeface="Courier New"/>
                <a:sym typeface="Courier New"/>
              </a:rPr>
              <a:t>while (</a:t>
            </a:r>
            <a:r>
              <a:rPr b="0" i="0" lang="en" sz="2400" u="none" cap="none" strike="noStrike">
                <a:solidFill>
                  <a:srgbClr val="000000"/>
                </a:solidFill>
                <a:highlight>
                  <a:srgbClr val="FFFF00"/>
                </a:highlight>
                <a:latin typeface="Courier New"/>
                <a:ea typeface="Courier New"/>
                <a:cs typeface="Courier New"/>
                <a:sym typeface="Courier New"/>
              </a:rPr>
              <a:t>x &lt; </a:t>
            </a:r>
            <a:r>
              <a:rPr b="0" i="0" lang="en" sz="2400" u="none" cap="none" strike="noStrike">
                <a:solidFill>
                  <a:srgbClr val="0000FF"/>
                </a:solidFill>
                <a:highlight>
                  <a:srgbClr val="FFFF00"/>
                </a:highlight>
                <a:latin typeface="Courier New"/>
                <a:ea typeface="Courier New"/>
                <a:cs typeface="Courier New"/>
                <a:sym typeface="Courier New"/>
              </a:rPr>
              <a:t>10</a:t>
            </a:r>
            <a:r>
              <a:rPr b="0" i="0" lang="en" sz="2400" u="none" cap="none" strike="noStrike">
                <a:solidFill>
                  <a:srgbClr val="0000FF"/>
                </a:solidFill>
                <a:highlight>
                  <a:srgbClr val="FFFFFF"/>
                </a:highlight>
                <a:latin typeface="Courier New"/>
                <a:ea typeface="Courier New"/>
                <a:cs typeface="Courier New"/>
                <a:sym typeface="Courier New"/>
              </a:rPr>
              <a:t>) {</a:t>
            </a:r>
            <a:endParaRPr b="0" i="0" sz="24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   </a:t>
            </a:r>
            <a:r>
              <a:rPr b="0" i="0" lang="en" sz="2400" u="none" cap="none" strike="noStrike">
                <a:solidFill>
                  <a:srgbClr val="000080"/>
                </a:solidFill>
                <a:highlight>
                  <a:srgbClr val="FFFFFF"/>
                </a:highlight>
                <a:latin typeface="Courier New"/>
                <a:ea typeface="Courier New"/>
                <a:cs typeface="Courier New"/>
                <a:sym typeface="Courier New"/>
              </a:rPr>
              <a:t>console.log</a:t>
            </a:r>
            <a:r>
              <a:rPr b="0" i="0" lang="en" sz="2400" u="none" cap="none" strike="noStrike">
                <a:solidFill>
                  <a:srgbClr val="000000"/>
                </a:solidFill>
                <a:highlight>
                  <a:srgbClr val="FFFFFF"/>
                </a:highlight>
                <a:latin typeface="Courier New"/>
                <a:ea typeface="Courier New"/>
                <a:cs typeface="Courier New"/>
                <a:sym typeface="Courier New"/>
              </a:rPr>
              <a:t>(x);</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   x = x + </a:t>
            </a:r>
            <a:r>
              <a:rPr b="0" i="0" lang="en" sz="2400" u="none" cap="none" strike="noStrike">
                <a:solidFill>
                  <a:srgbClr val="0000FF"/>
                </a:solidFill>
                <a:highlight>
                  <a:srgbClr val="FFFFFF"/>
                </a:highlight>
                <a:latin typeface="Courier New"/>
                <a:ea typeface="Courier New"/>
                <a:cs typeface="Courier New"/>
                <a:sym typeface="Courier New"/>
              </a:rPr>
              <a:t>1;</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FF"/>
                </a:solidFill>
                <a:highlight>
                  <a:srgbClr val="FFFFFF"/>
                </a:highlight>
                <a:latin typeface="Courier New"/>
                <a:ea typeface="Courier New"/>
                <a:cs typeface="Courier New"/>
                <a:sym typeface="Courier New"/>
              </a:rPr>
              <a:t>}</a:t>
            </a:r>
            <a:endParaRPr/>
          </a:p>
        </p:txBody>
      </p:sp>
      <p:sp>
        <p:nvSpPr>
          <p:cNvPr id="217" name="Google Shape;217;p33"/>
          <p:cNvSpPr txBox="1"/>
          <p:nvPr/>
        </p:nvSpPr>
        <p:spPr>
          <a:xfrm>
            <a:off x="4634101" y="1349550"/>
            <a:ext cx="45099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100" u="none" cap="none" strike="noStrike">
                <a:solidFill>
                  <a:srgbClr val="000080"/>
                </a:solidFill>
                <a:highlight>
                  <a:srgbClr val="FFFFFF"/>
                </a:highlight>
                <a:latin typeface="Courier New"/>
                <a:ea typeface="Courier New"/>
                <a:cs typeface="Courier New"/>
                <a:sym typeface="Courier New"/>
              </a:rPr>
              <a:t>for </a:t>
            </a:r>
            <a:r>
              <a:rPr b="0" i="0" lang="en" sz="2100" u="none" cap="none" strike="noStrike">
                <a:solidFill>
                  <a:srgbClr val="000080"/>
                </a:solidFill>
                <a:highlight>
                  <a:srgbClr val="FFFFFF"/>
                </a:highlight>
                <a:latin typeface="Courier New"/>
                <a:ea typeface="Courier New"/>
                <a:cs typeface="Courier New"/>
                <a:sym typeface="Courier New"/>
              </a:rPr>
              <a:t>(let </a:t>
            </a:r>
            <a:r>
              <a:rPr b="0" i="0" lang="en" sz="2100" u="none" cap="none" strike="noStrike">
                <a:solidFill>
                  <a:srgbClr val="000000"/>
                </a:solidFill>
                <a:highlight>
                  <a:srgbClr val="FFFF00"/>
                </a:highlight>
                <a:latin typeface="Courier New"/>
                <a:ea typeface="Courier New"/>
                <a:cs typeface="Courier New"/>
                <a:sym typeface="Courier New"/>
              </a:rPr>
              <a:t>x=0; x &lt; </a:t>
            </a:r>
            <a:r>
              <a:rPr b="0" i="0" lang="en" sz="2100" u="none" cap="none" strike="noStrike">
                <a:solidFill>
                  <a:srgbClr val="0000FF"/>
                </a:solidFill>
                <a:highlight>
                  <a:srgbClr val="FFFF00"/>
                </a:highlight>
                <a:latin typeface="Courier New"/>
                <a:ea typeface="Courier New"/>
                <a:cs typeface="Courier New"/>
                <a:sym typeface="Courier New"/>
              </a:rPr>
              <a:t>10; x++</a:t>
            </a:r>
            <a:r>
              <a:rPr b="0" i="0" lang="en" sz="2100" u="none" cap="none" strike="noStrike">
                <a:solidFill>
                  <a:srgbClr val="000000"/>
                </a:solidFill>
                <a:highlight>
                  <a:srgbClr val="FFFFFF"/>
                </a:highlight>
                <a:latin typeface="Courier New"/>
                <a:ea typeface="Courier New"/>
                <a:cs typeface="Courier New"/>
                <a:sym typeface="Courier New"/>
              </a:rPr>
              <a:t>){</a:t>
            </a:r>
            <a:endParaRPr b="0" i="0" sz="21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0" i="0" lang="en" sz="2100" u="none" cap="none" strike="noStrike">
                <a:solidFill>
                  <a:srgbClr val="000000"/>
                </a:solidFill>
                <a:highlight>
                  <a:srgbClr val="FFFFFF"/>
                </a:highlight>
                <a:latin typeface="Courier New"/>
                <a:ea typeface="Courier New"/>
                <a:cs typeface="Courier New"/>
                <a:sym typeface="Courier New"/>
              </a:rPr>
              <a:t>   </a:t>
            </a:r>
            <a:r>
              <a:rPr b="0" i="0" lang="en" sz="2100" u="none" cap="none" strike="noStrike">
                <a:solidFill>
                  <a:srgbClr val="000080"/>
                </a:solidFill>
                <a:highlight>
                  <a:srgbClr val="FFFFFF"/>
                </a:highlight>
                <a:latin typeface="Courier New"/>
                <a:ea typeface="Courier New"/>
                <a:cs typeface="Courier New"/>
                <a:sym typeface="Courier New"/>
              </a:rPr>
              <a:t>console.log</a:t>
            </a:r>
            <a:r>
              <a:rPr b="0" i="0" lang="en" sz="2100" u="none" cap="none" strike="noStrike">
                <a:solidFill>
                  <a:srgbClr val="000000"/>
                </a:solidFill>
                <a:highlight>
                  <a:srgbClr val="FFFFFF"/>
                </a:highlight>
                <a:latin typeface="Courier New"/>
                <a:ea typeface="Courier New"/>
                <a:cs typeface="Courier New"/>
                <a:sym typeface="Courier New"/>
              </a:rPr>
              <a:t>(x);</a:t>
            </a:r>
            <a:endParaRPr sz="1100"/>
          </a:p>
          <a:p>
            <a:pPr indent="0" lvl="0" marL="0" marR="0" rtl="0" algn="l">
              <a:lnSpc>
                <a:spcPct val="100000"/>
              </a:lnSpc>
              <a:spcBef>
                <a:spcPts val="0"/>
              </a:spcBef>
              <a:spcAft>
                <a:spcPts val="0"/>
              </a:spcAft>
              <a:buClr>
                <a:srgbClr val="000000"/>
              </a:buClr>
              <a:buSzPts val="2400"/>
              <a:buFont typeface="Arial"/>
              <a:buNone/>
            </a:pPr>
            <a:r>
              <a:rPr b="0" i="0" lang="en" sz="2100" u="none" cap="none" strike="noStrike">
                <a:solidFill>
                  <a:srgbClr val="000000"/>
                </a:solidFill>
                <a:highlight>
                  <a:srgbClr val="FFFFFF"/>
                </a:highlight>
                <a:latin typeface="Courier New"/>
                <a:ea typeface="Courier New"/>
                <a:cs typeface="Courier New"/>
                <a:sym typeface="Courier New"/>
              </a:rPr>
              <a:t>}</a:t>
            </a:r>
            <a:endParaRPr b="0" i="0" sz="2100" u="none" cap="none" strike="noStrike">
              <a:solidFill>
                <a:srgbClr val="000000"/>
              </a:solidFill>
              <a:highlight>
                <a:srgbClr val="FFFFFF"/>
              </a:highlight>
              <a:latin typeface="Courier New"/>
              <a:ea typeface="Courier New"/>
              <a:cs typeface="Courier New"/>
              <a:sym typeface="Courier New"/>
            </a:endParaRPr>
          </a:p>
        </p:txBody>
      </p:sp>
      <p:sp>
        <p:nvSpPr>
          <p:cNvPr id="218" name="Google Shape;218;p33"/>
          <p:cNvSpPr txBox="1"/>
          <p:nvPr/>
        </p:nvSpPr>
        <p:spPr>
          <a:xfrm>
            <a:off x="1407850" y="4016775"/>
            <a:ext cx="6537300" cy="5727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Proxima Nova"/>
                <a:ea typeface="Proxima Nova"/>
                <a:cs typeface="Proxima Nova"/>
                <a:sym typeface="Proxima Nova"/>
              </a:rPr>
              <a:t>Those two will have the same output!!</a:t>
            </a:r>
            <a:endParaRPr b="0" i="0" sz="2400" u="none" cap="none" strike="noStrike">
              <a:solidFill>
                <a:srgbClr val="000000"/>
              </a:solidFill>
              <a:latin typeface="Proxima Nova"/>
              <a:ea typeface="Proxima Nova"/>
              <a:cs typeface="Proxima Nova"/>
              <a:sym typeface="Proxima Nova"/>
            </a:endParaRPr>
          </a:p>
        </p:txBody>
      </p:sp>
      <p:cxnSp>
        <p:nvCxnSpPr>
          <p:cNvPr id="219" name="Google Shape;219;p33"/>
          <p:cNvCxnSpPr/>
          <p:nvPr/>
        </p:nvCxnSpPr>
        <p:spPr>
          <a:xfrm>
            <a:off x="4124700" y="1167375"/>
            <a:ext cx="0" cy="26673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automation?</a:t>
            </a:r>
            <a:endParaRPr/>
          </a:p>
        </p:txBody>
      </p:sp>
      <p:sp>
        <p:nvSpPr>
          <p:cNvPr id="83" name="Google Shape;8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Repeating a process automatically</a:t>
            </a:r>
            <a:endParaRPr/>
          </a:p>
          <a:p>
            <a:pPr indent="-342900" lvl="0" marL="457200" rtl="0" algn="l">
              <a:lnSpc>
                <a:spcPct val="115000"/>
              </a:lnSpc>
              <a:spcBef>
                <a:spcPts val="0"/>
              </a:spcBef>
              <a:spcAft>
                <a:spcPts val="0"/>
              </a:spcAft>
              <a:buSzPts val="1800"/>
              <a:buChar char="●"/>
            </a:pPr>
            <a:r>
              <a:rPr b="1" lang="en"/>
              <a:t>Until a certain condition is me</a:t>
            </a:r>
            <a:endParaRPr b="1"/>
          </a:p>
          <a:p>
            <a:pPr indent="-317500" lvl="1" marL="914400" rtl="0" algn="l">
              <a:lnSpc>
                <a:spcPct val="115000"/>
              </a:lnSpc>
              <a:spcBef>
                <a:spcPts val="0"/>
              </a:spcBef>
              <a:spcAft>
                <a:spcPts val="0"/>
              </a:spcAft>
              <a:buSzPts val="1400"/>
              <a:buChar char="○"/>
            </a:pPr>
            <a:r>
              <a:rPr lang="en"/>
              <a:t>(An automated process cannot go on forever!)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The FOR loop examined</a:t>
            </a:r>
            <a:endParaRPr/>
          </a:p>
        </p:txBody>
      </p:sp>
      <p:sp>
        <p:nvSpPr>
          <p:cNvPr id="226" name="Google Shape;226;p34"/>
          <p:cNvSpPr txBox="1"/>
          <p:nvPr/>
        </p:nvSpPr>
        <p:spPr>
          <a:xfrm>
            <a:off x="1247600" y="1379700"/>
            <a:ext cx="5302200" cy="119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80"/>
                </a:solidFill>
                <a:highlight>
                  <a:srgbClr val="FFFFFF"/>
                </a:highlight>
                <a:latin typeface="Courier New"/>
                <a:ea typeface="Courier New"/>
                <a:cs typeface="Courier New"/>
                <a:sym typeface="Courier New"/>
              </a:rPr>
              <a:t>for </a:t>
            </a:r>
            <a:r>
              <a:rPr b="0" i="0" lang="en" sz="2400" u="none" cap="none" strike="noStrike">
                <a:solidFill>
                  <a:srgbClr val="000080"/>
                </a:solidFill>
                <a:highlight>
                  <a:srgbClr val="FFFFFF"/>
                </a:highlight>
                <a:latin typeface="Courier New"/>
                <a:ea typeface="Courier New"/>
                <a:cs typeface="Courier New"/>
                <a:sym typeface="Courier New"/>
              </a:rPr>
              <a:t>(let </a:t>
            </a:r>
            <a:r>
              <a:rPr b="0" i="0" lang="en" sz="2400" u="none" cap="none" strike="noStrike">
                <a:solidFill>
                  <a:srgbClr val="000000"/>
                </a:solidFill>
                <a:highlight>
                  <a:srgbClr val="FFFF00"/>
                </a:highlight>
                <a:latin typeface="Courier New"/>
                <a:ea typeface="Courier New"/>
                <a:cs typeface="Courier New"/>
                <a:sym typeface="Courier New"/>
              </a:rPr>
              <a:t>x=0; x &lt; </a:t>
            </a:r>
            <a:r>
              <a:rPr b="0" i="0" lang="en" sz="2400" u="none" cap="none" strike="noStrike">
                <a:solidFill>
                  <a:srgbClr val="0000FF"/>
                </a:solidFill>
                <a:highlight>
                  <a:srgbClr val="FFFF00"/>
                </a:highlight>
                <a:latin typeface="Courier New"/>
                <a:ea typeface="Courier New"/>
                <a:cs typeface="Courier New"/>
                <a:sym typeface="Courier New"/>
              </a:rPr>
              <a:t>10; x++</a:t>
            </a:r>
            <a:r>
              <a:rPr b="0" i="0" lang="en" sz="24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   </a:t>
            </a:r>
            <a:r>
              <a:rPr b="0" i="0" lang="en" sz="2400" u="none" cap="none" strike="noStrike">
                <a:solidFill>
                  <a:srgbClr val="000080"/>
                </a:solidFill>
                <a:highlight>
                  <a:srgbClr val="FFFFFF"/>
                </a:highlight>
                <a:latin typeface="Courier New"/>
                <a:ea typeface="Courier New"/>
                <a:cs typeface="Courier New"/>
                <a:sym typeface="Courier New"/>
              </a:rPr>
              <a:t>console.log</a:t>
            </a:r>
            <a:r>
              <a:rPr b="0" i="0" lang="en" sz="2400" u="none" cap="none" strike="noStrike">
                <a:solidFill>
                  <a:srgbClr val="000000"/>
                </a:solidFill>
                <a:highlight>
                  <a:srgbClr val="FFFFFF"/>
                </a:highlight>
                <a:latin typeface="Courier New"/>
                <a:ea typeface="Courier New"/>
                <a:cs typeface="Courier New"/>
                <a:sym typeface="Courier New"/>
              </a:rPr>
              <a:t>(x);</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a:t>
            </a:r>
            <a:endParaRPr/>
          </a:p>
        </p:txBody>
      </p:sp>
      <p:cxnSp>
        <p:nvCxnSpPr>
          <p:cNvPr id="227" name="Google Shape;227;p34"/>
          <p:cNvCxnSpPr/>
          <p:nvPr/>
        </p:nvCxnSpPr>
        <p:spPr>
          <a:xfrm>
            <a:off x="5676350" y="1857575"/>
            <a:ext cx="1890300" cy="1425900"/>
          </a:xfrm>
          <a:prstGeom prst="straightConnector1">
            <a:avLst/>
          </a:prstGeom>
          <a:noFill/>
          <a:ln cap="flat" cmpd="sng" w="9525">
            <a:solidFill>
              <a:schemeClr val="dk2"/>
            </a:solidFill>
            <a:prstDash val="solid"/>
            <a:round/>
            <a:headEnd len="sm" w="sm" type="none"/>
            <a:tailEnd len="med" w="med" type="triangle"/>
          </a:ln>
        </p:spPr>
      </p:cxnSp>
      <p:sp>
        <p:nvSpPr>
          <p:cNvPr id="228" name="Google Shape;228;p34"/>
          <p:cNvSpPr txBox="1"/>
          <p:nvPr/>
        </p:nvSpPr>
        <p:spPr>
          <a:xfrm>
            <a:off x="6300900" y="3298891"/>
            <a:ext cx="2531400" cy="7533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Increases a value (i++) each time the code block in the loop has been executed.</a:t>
            </a:r>
            <a:endParaRPr b="1" i="0" sz="1400" u="none" cap="none" strike="noStrike">
              <a:solidFill>
                <a:srgbClr val="000000"/>
              </a:solidFill>
              <a:latin typeface="Proxima Nova"/>
              <a:ea typeface="Proxima Nova"/>
              <a:cs typeface="Proxima Nova"/>
              <a:sym typeface="Proxima Nova"/>
            </a:endParaRPr>
          </a:p>
        </p:txBody>
      </p:sp>
      <p:sp>
        <p:nvSpPr>
          <p:cNvPr id="229" name="Google Shape;229;p34"/>
          <p:cNvSpPr txBox="1"/>
          <p:nvPr/>
        </p:nvSpPr>
        <p:spPr>
          <a:xfrm>
            <a:off x="521939" y="3150435"/>
            <a:ext cx="2531400" cy="7533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Verdana"/>
                <a:ea typeface="Verdana"/>
                <a:cs typeface="Verdana"/>
                <a:sym typeface="Verdana"/>
              </a:rPr>
              <a:t>Sets a variable before the loop starts</a:t>
            </a:r>
            <a:endParaRPr b="1" i="0" sz="1400" u="none" cap="none" strike="noStrike">
              <a:solidFill>
                <a:srgbClr val="000000"/>
              </a:solidFill>
              <a:latin typeface="Proxima Nova"/>
              <a:ea typeface="Proxima Nova"/>
              <a:cs typeface="Proxima Nova"/>
              <a:sym typeface="Proxima Nova"/>
            </a:endParaRPr>
          </a:p>
        </p:txBody>
      </p:sp>
      <p:cxnSp>
        <p:nvCxnSpPr>
          <p:cNvPr id="230" name="Google Shape;230;p34"/>
          <p:cNvCxnSpPr/>
          <p:nvPr/>
        </p:nvCxnSpPr>
        <p:spPr>
          <a:xfrm flipH="1">
            <a:off x="1651800" y="1783575"/>
            <a:ext cx="1500900" cy="1349400"/>
          </a:xfrm>
          <a:prstGeom prst="straightConnector1">
            <a:avLst/>
          </a:prstGeom>
          <a:noFill/>
          <a:ln cap="flat" cmpd="sng" w="9525">
            <a:solidFill>
              <a:schemeClr val="dk2"/>
            </a:solidFill>
            <a:prstDash val="solid"/>
            <a:round/>
            <a:headEnd len="sm" w="sm" type="none"/>
            <a:tailEnd len="med" w="med" type="triangle"/>
          </a:ln>
        </p:spPr>
      </p:cxnSp>
      <p:sp>
        <p:nvSpPr>
          <p:cNvPr id="231" name="Google Shape;231;p34"/>
          <p:cNvSpPr txBox="1"/>
          <p:nvPr/>
        </p:nvSpPr>
        <p:spPr>
          <a:xfrm>
            <a:off x="3457330" y="2850060"/>
            <a:ext cx="2531400" cy="7533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Value that the sentinel variable will end before. (In this case, it's </a:t>
            </a:r>
            <a:r>
              <a:rPr b="1" i="0" lang="en" sz="1400" u="none" cap="none" strike="noStrike">
                <a:solidFill>
                  <a:srgbClr val="000000"/>
                </a:solidFill>
                <a:latin typeface="Proxima Nova"/>
                <a:ea typeface="Proxima Nova"/>
                <a:cs typeface="Proxima Nova"/>
                <a:sym typeface="Proxima Nova"/>
              </a:rPr>
              <a:t>9</a:t>
            </a:r>
            <a:r>
              <a:rPr b="0" i="0" lang="en" sz="1400" u="none" cap="none" strike="noStrike">
                <a:solidFill>
                  <a:srgbClr val="000000"/>
                </a:solidFill>
                <a:latin typeface="Proxima Nova"/>
                <a:ea typeface="Proxima Nova"/>
                <a:cs typeface="Proxima Nova"/>
                <a:sym typeface="Proxima Nova"/>
              </a:rPr>
              <a:t>)</a:t>
            </a:r>
            <a:endParaRPr b="0" i="0" sz="1400" u="none" cap="none" strike="noStrike">
              <a:solidFill>
                <a:srgbClr val="000000"/>
              </a:solidFill>
              <a:latin typeface="Proxima Nova"/>
              <a:ea typeface="Proxima Nova"/>
              <a:cs typeface="Proxima Nova"/>
              <a:sym typeface="Proxima Nova"/>
            </a:endParaRPr>
          </a:p>
        </p:txBody>
      </p:sp>
      <p:cxnSp>
        <p:nvCxnSpPr>
          <p:cNvPr id="232" name="Google Shape;232;p34"/>
          <p:cNvCxnSpPr>
            <a:endCxn id="231" idx="0"/>
          </p:cNvCxnSpPr>
          <p:nvPr/>
        </p:nvCxnSpPr>
        <p:spPr>
          <a:xfrm>
            <a:off x="4314730" y="1820460"/>
            <a:ext cx="408300" cy="10296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a:t>
            </a:r>
            <a:endParaRPr/>
          </a:p>
        </p:txBody>
      </p:sp>
      <p:sp>
        <p:nvSpPr>
          <p:cNvPr id="238" name="Google Shape;238;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following </a:t>
            </a:r>
            <a:r>
              <a:rPr i="1" lang="en"/>
              <a:t>for</a:t>
            </a:r>
            <a:r>
              <a:rPr lang="en"/>
              <a:t> loop will show only 5, 7, 9 11 and 13. (</a:t>
            </a:r>
            <a:r>
              <a:rPr b="1" lang="en"/>
              <a:t>Remember, the sentinel variable will never reach the max value)</a:t>
            </a:r>
            <a:r>
              <a:rPr lang="en"/>
              <a:t>:</a:t>
            </a:r>
            <a:endParaRPr/>
          </a:p>
          <a:p>
            <a:pPr indent="0" lvl="0" marL="0" rtl="0" algn="l">
              <a:lnSpc>
                <a:spcPct val="115000"/>
              </a:lnSpc>
              <a:spcBef>
                <a:spcPts val="1600"/>
              </a:spcBef>
              <a:spcAft>
                <a:spcPts val="1600"/>
              </a:spcAft>
              <a:buSzPts val="1800"/>
              <a:buNone/>
            </a:pPr>
            <a:r>
              <a:t/>
            </a:r>
            <a:endParaRPr/>
          </a:p>
        </p:txBody>
      </p:sp>
      <p:sp>
        <p:nvSpPr>
          <p:cNvPr id="239" name="Google Shape;239;p35"/>
          <p:cNvSpPr txBox="1"/>
          <p:nvPr/>
        </p:nvSpPr>
        <p:spPr>
          <a:xfrm>
            <a:off x="601575" y="2346150"/>
            <a:ext cx="6627300" cy="131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80"/>
                </a:solidFill>
                <a:highlight>
                  <a:srgbClr val="FFFFFF"/>
                </a:highlight>
                <a:latin typeface="Courier New"/>
                <a:ea typeface="Courier New"/>
                <a:cs typeface="Courier New"/>
                <a:sym typeface="Courier New"/>
              </a:rPr>
              <a:t>for (</a:t>
            </a:r>
            <a:r>
              <a:rPr b="0" i="0" lang="en" sz="2400" u="none" cap="none" strike="noStrike">
                <a:solidFill>
                  <a:srgbClr val="000000"/>
                </a:solidFill>
                <a:highlight>
                  <a:srgbClr val="FFFFFF"/>
                </a:highlight>
                <a:latin typeface="Courier New"/>
                <a:ea typeface="Courier New"/>
                <a:cs typeface="Courier New"/>
                <a:sym typeface="Courier New"/>
              </a:rPr>
              <a:t>x </a:t>
            </a:r>
            <a:r>
              <a:rPr b="0" i="0" lang="en" sz="2400" u="none" cap="none" strike="noStrike">
                <a:solidFill>
                  <a:srgbClr val="000080"/>
                </a:solidFill>
                <a:highlight>
                  <a:srgbClr val="FFFFFF"/>
                </a:highlight>
                <a:latin typeface="Courier New"/>
                <a:ea typeface="Courier New"/>
                <a:cs typeface="Courier New"/>
                <a:sym typeface="Courier New"/>
              </a:rPr>
              <a:t>= 5; x &lt; 15; x+=2</a:t>
            </a:r>
            <a:r>
              <a:rPr b="1" i="0" lang="en" sz="2400" u="none" cap="none" strike="noStrike">
                <a:solidFill>
                  <a:srgbClr val="000080"/>
                </a:solidFill>
                <a:highlight>
                  <a:srgbClr val="FFFFFF"/>
                </a:highlight>
                <a:latin typeface="Courier New"/>
                <a:ea typeface="Courier New"/>
                <a:cs typeface="Courier New"/>
                <a:sym typeface="Courier New"/>
              </a:rPr>
              <a:t>)</a:t>
            </a:r>
            <a:r>
              <a:rPr b="0" i="0" lang="en" sz="2400" u="none" cap="none" strike="noStrike">
                <a:solidFill>
                  <a:srgbClr val="000000"/>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   </a:t>
            </a:r>
            <a:r>
              <a:rPr b="0" i="0" lang="en" sz="2400" u="none" cap="none" strike="noStrike">
                <a:solidFill>
                  <a:srgbClr val="000080"/>
                </a:solidFill>
                <a:highlight>
                  <a:srgbClr val="FFFFFF"/>
                </a:highlight>
                <a:latin typeface="Courier New"/>
                <a:ea typeface="Courier New"/>
                <a:cs typeface="Courier New"/>
                <a:sym typeface="Courier New"/>
              </a:rPr>
              <a:t>console.log</a:t>
            </a:r>
            <a:r>
              <a:rPr b="0" i="0" lang="en" sz="2400" u="none" cap="none" strike="noStrike">
                <a:solidFill>
                  <a:srgbClr val="000000"/>
                </a:solidFill>
                <a:highlight>
                  <a:srgbClr val="FFFFFF"/>
                </a:highlight>
                <a:latin typeface="Courier New"/>
                <a:ea typeface="Courier New"/>
                <a:cs typeface="Courier New"/>
                <a:sym typeface="Courier New"/>
              </a:rPr>
              <a:t>(x);</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Hands On</a:t>
            </a:r>
            <a:endParaRPr/>
          </a:p>
        </p:txBody>
      </p:sp>
      <p:sp>
        <p:nvSpPr>
          <p:cNvPr id="245" name="Google Shape;245;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Write a </a:t>
            </a:r>
            <a:r>
              <a:rPr b="1" lang="en"/>
              <a:t>for</a:t>
            </a:r>
            <a:r>
              <a:rPr lang="en"/>
              <a:t> loop that displays the following:</a:t>
            </a:r>
            <a:endParaRPr/>
          </a:p>
          <a:p>
            <a:pPr indent="0" lvl="0" marL="0" rtl="0" algn="l">
              <a:lnSpc>
                <a:spcPct val="115000"/>
              </a:lnSpc>
              <a:spcBef>
                <a:spcPts val="1600"/>
              </a:spcBef>
              <a:spcAft>
                <a:spcPts val="1600"/>
              </a:spcAft>
              <a:buSzPts val="1800"/>
              <a:buNone/>
            </a:pPr>
            <a:r>
              <a:rPr lang="en">
                <a:latin typeface="Consolas"/>
                <a:ea typeface="Consolas"/>
                <a:cs typeface="Consolas"/>
                <a:sym typeface="Consolas"/>
              </a:rPr>
              <a:t>10</a:t>
            </a:r>
            <a:br>
              <a:rPr lang="en">
                <a:latin typeface="Consolas"/>
                <a:ea typeface="Consolas"/>
                <a:cs typeface="Consolas"/>
                <a:sym typeface="Consolas"/>
              </a:rPr>
            </a:br>
            <a:r>
              <a:rPr lang="en">
                <a:latin typeface="Consolas"/>
                <a:ea typeface="Consolas"/>
                <a:cs typeface="Consolas"/>
                <a:sym typeface="Consolas"/>
              </a:rPr>
              <a:t>8</a:t>
            </a:r>
            <a:br>
              <a:rPr lang="en">
                <a:latin typeface="Consolas"/>
                <a:ea typeface="Consolas"/>
                <a:cs typeface="Consolas"/>
                <a:sym typeface="Consolas"/>
              </a:rPr>
            </a:br>
            <a:r>
              <a:rPr lang="en">
                <a:latin typeface="Consolas"/>
                <a:ea typeface="Consolas"/>
                <a:cs typeface="Consolas"/>
                <a:sym typeface="Consolas"/>
              </a:rPr>
              <a:t>6</a:t>
            </a:r>
            <a:br>
              <a:rPr lang="en">
                <a:latin typeface="Consolas"/>
                <a:ea typeface="Consolas"/>
                <a:cs typeface="Consolas"/>
                <a:sym typeface="Consolas"/>
              </a:rPr>
            </a:br>
            <a:r>
              <a:rPr lang="en">
                <a:latin typeface="Consolas"/>
                <a:ea typeface="Consolas"/>
                <a:cs typeface="Consolas"/>
                <a:sym typeface="Consolas"/>
              </a:rPr>
              <a:t>4</a:t>
            </a:r>
            <a:br>
              <a:rPr lang="en">
                <a:latin typeface="Consolas"/>
                <a:ea typeface="Consolas"/>
                <a:cs typeface="Consolas"/>
                <a:sym typeface="Consolas"/>
              </a:rPr>
            </a:br>
            <a:r>
              <a:rPr lang="en">
                <a:latin typeface="Consolas"/>
                <a:ea typeface="Consolas"/>
                <a:cs typeface="Consolas"/>
                <a:sym typeface="Consolas"/>
              </a:rPr>
              <a:t>2</a:t>
            </a:r>
            <a:endParaRPr>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Loop Control</a:t>
            </a:r>
            <a:endParaRPr/>
          </a:p>
        </p:txBody>
      </p:sp>
      <p:sp>
        <p:nvSpPr>
          <p:cNvPr id="251" name="Google Shape;251;p37"/>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Loop Control</a:t>
            </a:r>
            <a:endParaRPr/>
          </a:p>
        </p:txBody>
      </p:sp>
      <p:sp>
        <p:nvSpPr>
          <p:cNvPr id="257" name="Google Shape;257;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Those </a:t>
            </a:r>
            <a:r>
              <a:rPr i="1" lang="en"/>
              <a:t>loop control </a:t>
            </a:r>
            <a:r>
              <a:rPr lang="en"/>
              <a:t>statements can be used in both </a:t>
            </a:r>
            <a:r>
              <a:rPr b="1" lang="en"/>
              <a:t>WHILE</a:t>
            </a:r>
            <a:r>
              <a:rPr lang="en"/>
              <a:t> and </a:t>
            </a:r>
            <a:r>
              <a:rPr b="1" lang="en"/>
              <a:t>FOR </a:t>
            </a:r>
            <a:r>
              <a:rPr lang="en"/>
              <a:t>loops:</a:t>
            </a:r>
            <a:endParaRPr/>
          </a:p>
          <a:p>
            <a:pPr indent="0" lvl="0" marL="0" rtl="0" algn="l">
              <a:lnSpc>
                <a:spcPct val="115000"/>
              </a:lnSpc>
              <a:spcBef>
                <a:spcPts val="1600"/>
              </a:spcBef>
              <a:spcAft>
                <a:spcPts val="0"/>
              </a:spcAft>
              <a:buSzPts val="1800"/>
              <a:buNone/>
            </a:pPr>
            <a:r>
              <a:rPr i="1" lang="en"/>
              <a:t>break - </a:t>
            </a:r>
            <a:r>
              <a:rPr lang="en"/>
              <a:t>exit out of the loop completely</a:t>
            </a:r>
            <a:endParaRPr/>
          </a:p>
          <a:p>
            <a:pPr indent="0" lvl="0" marL="0" rtl="0" algn="l">
              <a:lnSpc>
                <a:spcPct val="115000"/>
              </a:lnSpc>
              <a:spcBef>
                <a:spcPts val="1600"/>
              </a:spcBef>
              <a:spcAft>
                <a:spcPts val="0"/>
              </a:spcAft>
              <a:buSzPts val="1800"/>
              <a:buNone/>
            </a:pPr>
            <a:r>
              <a:rPr i="1" lang="en"/>
              <a:t>continue</a:t>
            </a:r>
            <a:r>
              <a:rPr lang="en"/>
              <a:t> - skip the rest of the loop, and start a new iteration</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Those are usually use together with a </a:t>
            </a:r>
            <a:r>
              <a:rPr b="1" lang="en"/>
              <a:t>IF</a:t>
            </a:r>
            <a:r>
              <a:rPr lang="en"/>
              <a:t> statement.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BREAK</a:t>
            </a:r>
            <a:endParaRPr/>
          </a:p>
        </p:txBody>
      </p:sp>
      <p:sp>
        <p:nvSpPr>
          <p:cNvPr id="263" name="Google Shape;263;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will just break out of the loop. We can rewrite the </a:t>
            </a:r>
            <a:r>
              <a:rPr i="1" lang="en"/>
              <a:t>while</a:t>
            </a:r>
            <a:r>
              <a:rPr lang="en"/>
              <a:t> loop that keep asking the user to key in a positive number till they enter one like this:</a:t>
            </a:r>
            <a:endParaRPr/>
          </a:p>
        </p:txBody>
      </p:sp>
      <p:sp>
        <p:nvSpPr>
          <p:cNvPr id="264" name="Google Shape;264;p39"/>
          <p:cNvSpPr txBox="1"/>
          <p:nvPr/>
        </p:nvSpPr>
        <p:spPr>
          <a:xfrm>
            <a:off x="171575" y="2656775"/>
            <a:ext cx="4152300" cy="15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highlight>
                  <a:srgbClr val="FFFFFF"/>
                </a:highlight>
                <a:latin typeface="Courier New"/>
                <a:ea typeface="Courier New"/>
                <a:cs typeface="Courier New"/>
                <a:sym typeface="Courier New"/>
              </a:rPr>
              <a:t>let x = parseInt(</a:t>
            </a:r>
            <a:r>
              <a:rPr b="0" i="0" lang="en" sz="1100" u="none" cap="none" strike="noStrike">
                <a:solidFill>
                  <a:srgbClr val="000080"/>
                </a:solidFill>
                <a:highlight>
                  <a:srgbClr val="FFFFFF"/>
                </a:highlight>
                <a:latin typeface="Courier New"/>
                <a:ea typeface="Courier New"/>
                <a:cs typeface="Courier New"/>
                <a:sym typeface="Courier New"/>
              </a:rPr>
              <a:t>prompt</a:t>
            </a:r>
            <a:r>
              <a:rPr b="0" i="0" lang="en" sz="1100" u="none" cap="none" strike="noStrike">
                <a:solidFill>
                  <a:srgbClr val="000000"/>
                </a:solidFill>
                <a:highlight>
                  <a:srgbClr val="FFFFFF"/>
                </a:highlight>
                <a:latin typeface="Courier New"/>
                <a:ea typeface="Courier New"/>
                <a:cs typeface="Courier New"/>
                <a:sym typeface="Courier New"/>
              </a:rPr>
              <a:t>(</a:t>
            </a:r>
            <a:r>
              <a:rPr b="1" i="0" lang="en" sz="1100" u="none" cap="none" strike="noStrike">
                <a:solidFill>
                  <a:srgbClr val="008080"/>
                </a:solidFill>
                <a:highlight>
                  <a:srgbClr val="FFFFFF"/>
                </a:highlight>
                <a:latin typeface="Courier New"/>
                <a:ea typeface="Courier New"/>
                <a:cs typeface="Courier New"/>
                <a:sym typeface="Courier New"/>
              </a:rPr>
              <a:t>"Enter a number: "</a:t>
            </a:r>
            <a:r>
              <a:rPr b="0" i="0" lang="en" sz="11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80"/>
                </a:solidFill>
                <a:highlight>
                  <a:srgbClr val="FFFFFF"/>
                </a:highlight>
                <a:latin typeface="Courier New"/>
                <a:ea typeface="Courier New"/>
                <a:cs typeface="Courier New"/>
                <a:sym typeface="Courier New"/>
              </a:rPr>
              <a:t>while (</a:t>
            </a:r>
            <a:r>
              <a:rPr b="0" i="0" lang="en" sz="1100" u="none" cap="none" strike="noStrike">
                <a:solidFill>
                  <a:srgbClr val="000000"/>
                </a:solidFill>
                <a:highlight>
                  <a:srgbClr val="FFFF00"/>
                </a:highlight>
                <a:latin typeface="Courier New"/>
                <a:ea typeface="Courier New"/>
                <a:cs typeface="Courier New"/>
                <a:sym typeface="Courier New"/>
              </a:rPr>
              <a:t>x &lt; </a:t>
            </a:r>
            <a:r>
              <a:rPr b="0" i="0" lang="en" sz="1100" u="none" cap="none" strike="noStrike">
                <a:solidFill>
                  <a:srgbClr val="0000FF"/>
                </a:solidFill>
                <a:highlight>
                  <a:srgbClr val="FFFF00"/>
                </a:highlight>
                <a:latin typeface="Courier New"/>
                <a:ea typeface="Courier New"/>
                <a:cs typeface="Courier New"/>
                <a:sym typeface="Courier New"/>
              </a:rPr>
              <a:t>0</a:t>
            </a:r>
            <a:r>
              <a:rPr b="0" i="0" lang="en" sz="1100" u="none" cap="none" strike="noStrike">
                <a:solidFill>
                  <a:srgbClr val="0000FF"/>
                </a:solidFill>
                <a:highlight>
                  <a:srgbClr val="FFFFFF"/>
                </a:highlight>
                <a:latin typeface="Courier New"/>
                <a:ea typeface="Courier New"/>
                <a:cs typeface="Courier New"/>
                <a:sym typeface="Courier New"/>
              </a:rPr>
              <a:t>) {</a:t>
            </a:r>
            <a:endParaRPr b="0" i="0" sz="11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highlight>
                  <a:srgbClr val="FFFFFF"/>
                </a:highlight>
                <a:latin typeface="Courier New"/>
                <a:ea typeface="Courier New"/>
                <a:cs typeface="Courier New"/>
                <a:sym typeface="Courier New"/>
              </a:rPr>
              <a:t>   x = </a:t>
            </a:r>
            <a:r>
              <a:rPr b="0" i="0" lang="en" sz="1100" u="none" cap="none" strike="noStrike">
                <a:solidFill>
                  <a:srgbClr val="000080"/>
                </a:solidFill>
                <a:highlight>
                  <a:srgbClr val="FFFFFF"/>
                </a:highlight>
                <a:latin typeface="Courier New"/>
                <a:ea typeface="Courier New"/>
                <a:cs typeface="Courier New"/>
                <a:sym typeface="Courier New"/>
              </a:rPr>
              <a:t>prompt</a:t>
            </a:r>
            <a:r>
              <a:rPr b="0" i="0" lang="en" sz="1100" u="none" cap="none" strike="noStrike">
                <a:solidFill>
                  <a:srgbClr val="000000"/>
                </a:solidFill>
                <a:highlight>
                  <a:srgbClr val="FFFFFF"/>
                </a:highlight>
                <a:latin typeface="Courier New"/>
                <a:ea typeface="Courier New"/>
                <a:cs typeface="Courier New"/>
                <a:sym typeface="Courier New"/>
              </a:rPr>
              <a:t>(</a:t>
            </a:r>
            <a:r>
              <a:rPr b="1" i="0" lang="en" sz="1100" u="none" cap="none" strike="noStrike">
                <a:solidFill>
                  <a:srgbClr val="008080"/>
                </a:solidFill>
                <a:highlight>
                  <a:srgbClr val="FFFFFF"/>
                </a:highlight>
                <a:latin typeface="Courier New"/>
                <a:ea typeface="Courier New"/>
                <a:cs typeface="Courier New"/>
                <a:sym typeface="Courier New"/>
              </a:rPr>
              <a:t>"Enter a number"</a:t>
            </a:r>
            <a:r>
              <a:rPr b="0" i="0" lang="en" sz="11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80"/>
                </a:solidFill>
                <a:highlight>
                  <a:srgbClr val="FFFFFF"/>
                </a:highlight>
                <a:latin typeface="Courier New"/>
                <a:ea typeface="Courier New"/>
                <a:cs typeface="Courier New"/>
                <a:sym typeface="Courier New"/>
              </a:rPr>
              <a:t>console.log</a:t>
            </a:r>
            <a:r>
              <a:rPr b="0" i="0" lang="en" sz="1100" u="none" cap="none" strike="noStrike">
                <a:solidFill>
                  <a:srgbClr val="000000"/>
                </a:solidFill>
                <a:highlight>
                  <a:srgbClr val="FFFFFF"/>
                </a:highlight>
                <a:latin typeface="Courier New"/>
                <a:ea typeface="Courier New"/>
                <a:cs typeface="Courier New"/>
                <a:sym typeface="Courier New"/>
              </a:rPr>
              <a:t>(</a:t>
            </a:r>
            <a:r>
              <a:rPr b="1" i="0" lang="en" sz="1100" u="none" cap="none" strike="noStrike">
                <a:solidFill>
                  <a:srgbClr val="008080"/>
                </a:solidFill>
                <a:highlight>
                  <a:srgbClr val="FFFFFF"/>
                </a:highlight>
                <a:latin typeface="Courier New"/>
                <a:ea typeface="Courier New"/>
                <a:cs typeface="Courier New"/>
                <a:sym typeface="Courier New"/>
              </a:rPr>
              <a:t>"You have entered a positive number"</a:t>
            </a:r>
            <a:r>
              <a:rPr b="0" i="0" lang="en" sz="11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highlight>
                  <a:srgbClr val="FFFFFF"/>
                </a:highlight>
                <a:latin typeface="Courier New"/>
                <a:ea typeface="Courier New"/>
                <a:cs typeface="Courier New"/>
                <a:sym typeface="Courier New"/>
              </a:rPr>
              <a:t>}</a:t>
            </a:r>
            <a:endParaRPr/>
          </a:p>
        </p:txBody>
      </p:sp>
      <p:sp>
        <p:nvSpPr>
          <p:cNvPr id="265" name="Google Shape;265;p39"/>
          <p:cNvSpPr txBox="1"/>
          <p:nvPr/>
        </p:nvSpPr>
        <p:spPr>
          <a:xfrm>
            <a:off x="4270225" y="2618800"/>
            <a:ext cx="4806900" cy="19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FFFFFF"/>
                </a:highlight>
                <a:latin typeface="Courier New"/>
                <a:ea typeface="Courier New"/>
                <a:cs typeface="Courier New"/>
                <a:sym typeface="Courier New"/>
              </a:rPr>
              <a:t>let x = parseInt(</a:t>
            </a:r>
            <a:r>
              <a:rPr b="0" i="0" lang="en" sz="1200" u="none" cap="none" strike="noStrike">
                <a:solidFill>
                  <a:srgbClr val="000080"/>
                </a:solidFill>
                <a:highlight>
                  <a:srgbClr val="FFFFFF"/>
                </a:highlight>
                <a:latin typeface="Courier New"/>
                <a:ea typeface="Courier New"/>
                <a:cs typeface="Courier New"/>
                <a:sym typeface="Courier New"/>
              </a:rPr>
              <a:t>prompt</a:t>
            </a:r>
            <a:r>
              <a:rPr b="0" i="0" lang="en" sz="1200" u="none" cap="none" strike="noStrike">
                <a:solidFill>
                  <a:srgbClr val="000000"/>
                </a:solidFill>
                <a:highlight>
                  <a:srgbClr val="FFFFFF"/>
                </a:highlight>
                <a:latin typeface="Courier New"/>
                <a:ea typeface="Courier New"/>
                <a:cs typeface="Courier New"/>
                <a:sym typeface="Courier New"/>
              </a:rPr>
              <a:t>(</a:t>
            </a:r>
            <a:r>
              <a:rPr b="1" i="0" lang="en" sz="1200" u="none" cap="none" strike="noStrike">
                <a:solidFill>
                  <a:srgbClr val="008080"/>
                </a:solidFill>
                <a:highlight>
                  <a:srgbClr val="FFFFFF"/>
                </a:highlight>
                <a:latin typeface="Courier New"/>
                <a:ea typeface="Courier New"/>
                <a:cs typeface="Courier New"/>
                <a:sym typeface="Courier New"/>
              </a:rPr>
              <a:t>"Enter a number: "</a:t>
            </a:r>
            <a:r>
              <a:rPr b="0" i="0" lang="en" sz="12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80"/>
                </a:solidFill>
                <a:highlight>
                  <a:srgbClr val="FFFFFF"/>
                </a:highlight>
                <a:latin typeface="Courier New"/>
                <a:ea typeface="Courier New"/>
                <a:cs typeface="Courier New"/>
                <a:sym typeface="Courier New"/>
              </a:rPr>
              <a:t>while (</a:t>
            </a:r>
            <a:r>
              <a:rPr lang="en" sz="1200">
                <a:highlight>
                  <a:srgbClr val="FFFF00"/>
                </a:highlight>
                <a:latin typeface="Courier New"/>
                <a:ea typeface="Courier New"/>
                <a:cs typeface="Courier New"/>
                <a:sym typeface="Courier New"/>
              </a:rPr>
              <a:t>true</a:t>
            </a:r>
            <a:r>
              <a:rPr b="0" i="0" lang="en" sz="1200" u="none" cap="none" strike="noStrike">
                <a:solidFill>
                  <a:srgbClr val="0000FF"/>
                </a:solidFill>
                <a:highlight>
                  <a:srgbClr val="FFFFFF"/>
                </a:highlight>
                <a:latin typeface="Courier New"/>
                <a:ea typeface="Courier New"/>
                <a:cs typeface="Courier New"/>
                <a:sym typeface="Courier New"/>
              </a:rPr>
              <a:t>) {</a:t>
            </a:r>
            <a:endParaRPr b="0" i="0" sz="12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FFFFFF"/>
                </a:highlight>
                <a:latin typeface="Courier New"/>
                <a:ea typeface="Courier New"/>
                <a:cs typeface="Courier New"/>
                <a:sym typeface="Courier New"/>
              </a:rPr>
              <a:t>   x = </a:t>
            </a:r>
            <a:r>
              <a:rPr b="0" i="0" lang="en" sz="1200" u="none" cap="none" strike="noStrike">
                <a:solidFill>
                  <a:srgbClr val="000080"/>
                </a:solidFill>
                <a:highlight>
                  <a:srgbClr val="FFFFFF"/>
                </a:highlight>
                <a:latin typeface="Courier New"/>
                <a:ea typeface="Courier New"/>
                <a:cs typeface="Courier New"/>
                <a:sym typeface="Courier New"/>
              </a:rPr>
              <a:t>prompt</a:t>
            </a:r>
            <a:r>
              <a:rPr b="0" i="0" lang="en" sz="1200" u="none" cap="none" strike="noStrike">
                <a:solidFill>
                  <a:srgbClr val="000000"/>
                </a:solidFill>
                <a:highlight>
                  <a:srgbClr val="FFFFFF"/>
                </a:highlight>
                <a:latin typeface="Courier New"/>
                <a:ea typeface="Courier New"/>
                <a:cs typeface="Courier New"/>
                <a:sym typeface="Courier New"/>
              </a:rPr>
              <a:t>(</a:t>
            </a:r>
            <a:r>
              <a:rPr b="1" i="0" lang="en" sz="1200" u="none" cap="none" strike="noStrike">
                <a:solidFill>
                  <a:srgbClr val="008080"/>
                </a:solidFill>
                <a:highlight>
                  <a:srgbClr val="FFFFFF"/>
                </a:highlight>
                <a:latin typeface="Courier New"/>
                <a:ea typeface="Courier New"/>
                <a:cs typeface="Courier New"/>
                <a:sym typeface="Courier New"/>
              </a:rPr>
              <a:t>"Enter a number"</a:t>
            </a:r>
            <a:r>
              <a:rPr b="0" i="0" lang="en" sz="12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FFFFFF"/>
                </a:highlight>
                <a:latin typeface="Courier New"/>
                <a:ea typeface="Courier New"/>
                <a:cs typeface="Courier New"/>
                <a:sym typeface="Courier New"/>
              </a:rPr>
              <a:t>   if (x &gt; 0) {</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FFFFFF"/>
                </a:highlight>
                <a:latin typeface="Courier New"/>
                <a:ea typeface="Courier New"/>
                <a:cs typeface="Courier New"/>
                <a:sym typeface="Courier New"/>
              </a:rPr>
              <a:t>     break;</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80"/>
                </a:solidFill>
                <a:highlight>
                  <a:srgbClr val="FFFFFF"/>
                </a:highlight>
                <a:latin typeface="Courier New"/>
                <a:ea typeface="Courier New"/>
                <a:cs typeface="Courier New"/>
                <a:sym typeface="Courier New"/>
              </a:rPr>
              <a:t>console.log</a:t>
            </a:r>
            <a:r>
              <a:rPr b="0" i="0" lang="en" sz="1200" u="none" cap="none" strike="noStrike">
                <a:solidFill>
                  <a:srgbClr val="000000"/>
                </a:solidFill>
                <a:highlight>
                  <a:srgbClr val="FFFFFF"/>
                </a:highlight>
                <a:latin typeface="Courier New"/>
                <a:ea typeface="Courier New"/>
                <a:cs typeface="Courier New"/>
                <a:sym typeface="Courier New"/>
              </a:rPr>
              <a:t>(</a:t>
            </a:r>
            <a:r>
              <a:rPr b="1" i="0" lang="en" sz="1200" u="none" cap="none" strike="noStrike">
                <a:solidFill>
                  <a:srgbClr val="008080"/>
                </a:solidFill>
                <a:highlight>
                  <a:srgbClr val="FFFFFF"/>
                </a:highlight>
                <a:latin typeface="Courier New"/>
                <a:ea typeface="Courier New"/>
                <a:cs typeface="Courier New"/>
                <a:sym typeface="Courier New"/>
              </a:rPr>
              <a:t>"You have entered a positive number"</a:t>
            </a:r>
            <a:r>
              <a:rPr b="0" i="0" lang="en" sz="1200" u="none" cap="none" strike="noStrike">
                <a:solidFill>
                  <a:srgbClr val="000000"/>
                </a:solidFill>
                <a:highlight>
                  <a:srgbClr val="FFFFFF"/>
                </a:highlight>
                <a:latin typeface="Courier New"/>
                <a:ea typeface="Courier New"/>
                <a:cs typeface="Courier New"/>
                <a:sym typeface="Courier New"/>
              </a:rPr>
              <a:t>);</a:t>
            </a:r>
            <a:endParaRPr/>
          </a:p>
        </p:txBody>
      </p:sp>
      <p:sp>
        <p:nvSpPr>
          <p:cNvPr id="266" name="Google Shape;266;p39"/>
          <p:cNvSpPr txBox="1"/>
          <p:nvPr/>
        </p:nvSpPr>
        <p:spPr>
          <a:xfrm>
            <a:off x="874000" y="2114025"/>
            <a:ext cx="2240100"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VERSION 1</a:t>
            </a:r>
            <a:endParaRPr b="1" i="0" sz="1400" u="none" cap="none" strike="noStrike">
              <a:solidFill>
                <a:srgbClr val="000000"/>
              </a:solidFill>
              <a:latin typeface="Proxima Nova"/>
              <a:ea typeface="Proxima Nova"/>
              <a:cs typeface="Proxima Nova"/>
              <a:sym typeface="Proxima Nova"/>
            </a:endParaRPr>
          </a:p>
        </p:txBody>
      </p:sp>
      <p:sp>
        <p:nvSpPr>
          <p:cNvPr id="267" name="Google Shape;267;p39"/>
          <p:cNvSpPr txBox="1"/>
          <p:nvPr/>
        </p:nvSpPr>
        <p:spPr>
          <a:xfrm>
            <a:off x="5304875" y="2114025"/>
            <a:ext cx="2704500"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Proxima Nova"/>
                <a:ea typeface="Proxima Nova"/>
                <a:cs typeface="Proxima Nova"/>
                <a:sym typeface="Proxima Nova"/>
              </a:rPr>
              <a:t>VERSION 2 (</a:t>
            </a:r>
            <a:r>
              <a:rPr b="1" i="0" lang="en" sz="1400" u="none" cap="none" strike="noStrike">
                <a:solidFill>
                  <a:srgbClr val="000000"/>
                </a:solidFill>
                <a:latin typeface="Proxima Nova"/>
                <a:ea typeface="Proxima Nova"/>
                <a:cs typeface="Proxima Nova"/>
                <a:sym typeface="Proxima Nova"/>
              </a:rPr>
              <a:t>USING BREAK)</a:t>
            </a:r>
            <a:endParaRPr b="1"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CONTINUE</a:t>
            </a:r>
            <a:endParaRPr/>
          </a:p>
        </p:txBody>
      </p:sp>
      <p:sp>
        <p:nvSpPr>
          <p:cNvPr id="273" name="Google Shape;273;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a:t>
            </a:r>
            <a:r>
              <a:rPr b="1" i="1" lang="en"/>
              <a:t>continue</a:t>
            </a:r>
            <a:r>
              <a:rPr lang="en"/>
              <a:t> statement will skip the rest of the loop and start a new iteration. (</a:t>
            </a:r>
            <a:r>
              <a:rPr b="1" lang="en"/>
              <a:t>For a WHILE loop, the sentinel condition will be checked again). </a:t>
            </a:r>
            <a:r>
              <a:rPr lang="en"/>
              <a:t>The following code asks the user to key in two positive numbers:</a:t>
            </a:r>
            <a:endParaRPr/>
          </a:p>
          <a:p>
            <a:pPr indent="0" lvl="0" marL="0" rtl="0" algn="l">
              <a:lnSpc>
                <a:spcPct val="115000"/>
              </a:lnSpc>
              <a:spcBef>
                <a:spcPts val="1600"/>
              </a:spcBef>
              <a:spcAft>
                <a:spcPts val="1600"/>
              </a:spcAft>
              <a:buSzPts val="1800"/>
              <a:buNone/>
            </a:pPr>
            <a:r>
              <a:t/>
            </a:r>
            <a:endParaRPr/>
          </a:p>
        </p:txBody>
      </p:sp>
      <p:sp>
        <p:nvSpPr>
          <p:cNvPr id="274" name="Google Shape;274;p40"/>
          <p:cNvSpPr txBox="1"/>
          <p:nvPr/>
        </p:nvSpPr>
        <p:spPr>
          <a:xfrm>
            <a:off x="452075" y="2220125"/>
            <a:ext cx="6459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Courier New"/>
                <a:ea typeface="Courier New"/>
                <a:cs typeface="Courier New"/>
                <a:sym typeface="Courier New"/>
              </a:rPr>
              <a:t>let x = 0;</a:t>
            </a:r>
            <a:endParaRPr b="0" i="0" sz="15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Courier New"/>
                <a:ea typeface="Courier New"/>
                <a:cs typeface="Courier New"/>
                <a:sym typeface="Courier New"/>
              </a:rPr>
              <a:t>let y = 0;</a:t>
            </a:r>
            <a:endParaRPr b="0" i="0" sz="15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80"/>
                </a:solidFill>
                <a:highlight>
                  <a:srgbClr val="FFFFFF"/>
                </a:highlight>
                <a:latin typeface="Courier New"/>
                <a:ea typeface="Courier New"/>
                <a:cs typeface="Courier New"/>
                <a:sym typeface="Courier New"/>
              </a:rPr>
              <a:t>while (</a:t>
            </a:r>
            <a:r>
              <a:rPr b="0" i="0" lang="en" sz="1500" u="none" cap="none" strike="noStrike">
                <a:solidFill>
                  <a:srgbClr val="000000"/>
                </a:solidFill>
                <a:highlight>
                  <a:srgbClr val="FFFFFF"/>
                </a:highlight>
                <a:latin typeface="Courier New"/>
                <a:ea typeface="Courier New"/>
                <a:cs typeface="Courier New"/>
                <a:sym typeface="Courier New"/>
              </a:rPr>
              <a:t>x &lt;= </a:t>
            </a:r>
            <a:r>
              <a:rPr b="0" i="0" lang="en" sz="1500" u="none" cap="none" strike="noStrike">
                <a:solidFill>
                  <a:srgbClr val="0000FF"/>
                </a:solidFill>
                <a:highlight>
                  <a:srgbClr val="FFFFFF"/>
                </a:highlight>
                <a:latin typeface="Courier New"/>
                <a:ea typeface="Courier New"/>
                <a:cs typeface="Courier New"/>
                <a:sym typeface="Courier New"/>
              </a:rPr>
              <a:t>0 </a:t>
            </a:r>
            <a:r>
              <a:rPr b="1" i="0" lang="en" sz="1500" u="none" cap="none" strike="noStrike">
                <a:solidFill>
                  <a:srgbClr val="000080"/>
                </a:solidFill>
                <a:highlight>
                  <a:srgbClr val="FFFFFF"/>
                </a:highlight>
                <a:latin typeface="Courier New"/>
                <a:ea typeface="Courier New"/>
                <a:cs typeface="Courier New"/>
                <a:sym typeface="Courier New"/>
              </a:rPr>
              <a:t>|| </a:t>
            </a:r>
            <a:r>
              <a:rPr b="0" i="0" lang="en" sz="1500" u="none" cap="none" strike="noStrike">
                <a:solidFill>
                  <a:srgbClr val="000000"/>
                </a:solidFill>
                <a:highlight>
                  <a:srgbClr val="FFFFFF"/>
                </a:highlight>
                <a:latin typeface="Courier New"/>
                <a:ea typeface="Courier New"/>
                <a:cs typeface="Courier New"/>
                <a:sym typeface="Courier New"/>
              </a:rPr>
              <a:t>y &lt;= </a:t>
            </a:r>
            <a:r>
              <a:rPr b="0" i="0" lang="en" sz="1500" u="none" cap="none" strike="noStrike">
                <a:solidFill>
                  <a:srgbClr val="0000FF"/>
                </a:solidFill>
                <a:highlight>
                  <a:srgbClr val="FFFFFF"/>
                </a:highlight>
                <a:latin typeface="Courier New"/>
                <a:ea typeface="Courier New"/>
                <a:cs typeface="Courier New"/>
                <a:sym typeface="Courier New"/>
              </a:rPr>
              <a:t>0) { </a:t>
            </a:r>
            <a:endParaRPr b="0" i="0" sz="15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Courier New"/>
                <a:ea typeface="Courier New"/>
                <a:cs typeface="Courier New"/>
                <a:sym typeface="Courier New"/>
              </a:rPr>
              <a:t>   x = </a:t>
            </a:r>
            <a:r>
              <a:rPr b="0" i="0" lang="en" sz="1500" u="none" cap="none" strike="noStrike">
                <a:solidFill>
                  <a:srgbClr val="000080"/>
                </a:solidFill>
                <a:highlight>
                  <a:srgbClr val="FFFFFF"/>
                </a:highlight>
                <a:latin typeface="Courier New"/>
                <a:ea typeface="Courier New"/>
                <a:cs typeface="Courier New"/>
                <a:sym typeface="Courier New"/>
              </a:rPr>
              <a:t>prompt</a:t>
            </a:r>
            <a:r>
              <a:rPr b="0" i="0" lang="en" sz="1500" u="none" cap="none" strike="noStrike">
                <a:solidFill>
                  <a:srgbClr val="000000"/>
                </a:solidFill>
                <a:highlight>
                  <a:srgbClr val="FFFFFF"/>
                </a:highlight>
                <a:latin typeface="Courier New"/>
                <a:ea typeface="Courier New"/>
                <a:cs typeface="Courier New"/>
                <a:sym typeface="Courier New"/>
              </a:rPr>
              <a:t>(</a:t>
            </a:r>
            <a:r>
              <a:rPr b="1" i="0" lang="en" sz="1500" u="none" cap="none" strike="noStrike">
                <a:solidFill>
                  <a:srgbClr val="008080"/>
                </a:solidFill>
                <a:highlight>
                  <a:srgbClr val="FFFFFF"/>
                </a:highlight>
                <a:latin typeface="Courier New"/>
                <a:ea typeface="Courier New"/>
                <a:cs typeface="Courier New"/>
                <a:sym typeface="Courier New"/>
              </a:rPr>
              <a:t>"Enter the first number: "</a:t>
            </a:r>
            <a:r>
              <a:rPr b="0" i="0" lang="en" sz="1500" u="none" cap="none" strike="noStrike">
                <a:solidFill>
                  <a:srgbClr val="000000"/>
                </a:solidFill>
                <a:highlight>
                  <a:srgbClr val="FFFFFF"/>
                </a:highlight>
                <a:latin typeface="Courier New"/>
                <a:ea typeface="Courier New"/>
                <a:cs typeface="Courier New"/>
                <a:sym typeface="Courier New"/>
              </a:rPr>
              <a:t>);</a:t>
            </a:r>
            <a:endParaRPr b="0" i="0" sz="15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Courier New"/>
                <a:ea typeface="Courier New"/>
                <a:cs typeface="Courier New"/>
                <a:sym typeface="Courier New"/>
              </a:rPr>
              <a:t>   </a:t>
            </a:r>
            <a:r>
              <a:rPr b="1" i="0" lang="en" sz="1500" u="none" cap="none" strike="noStrike">
                <a:solidFill>
                  <a:srgbClr val="000080"/>
                </a:solidFill>
                <a:highlight>
                  <a:srgbClr val="FFFFFF"/>
                </a:highlight>
                <a:latin typeface="Courier New"/>
                <a:ea typeface="Courier New"/>
                <a:cs typeface="Courier New"/>
                <a:sym typeface="Courier New"/>
              </a:rPr>
              <a:t>if (</a:t>
            </a:r>
            <a:r>
              <a:rPr b="0" i="0" lang="en" sz="1500" u="none" cap="none" strike="noStrike">
                <a:solidFill>
                  <a:srgbClr val="000000"/>
                </a:solidFill>
                <a:highlight>
                  <a:srgbClr val="FFFFFF"/>
                </a:highlight>
                <a:latin typeface="Courier New"/>
                <a:ea typeface="Courier New"/>
                <a:cs typeface="Courier New"/>
                <a:sym typeface="Courier New"/>
              </a:rPr>
              <a:t>x &lt; </a:t>
            </a:r>
            <a:r>
              <a:rPr b="0" i="0" lang="en" sz="1500" u="none" cap="none" strike="noStrike">
                <a:solidFill>
                  <a:srgbClr val="0000FF"/>
                </a:solidFill>
                <a:highlight>
                  <a:srgbClr val="FFFFFF"/>
                </a:highlight>
                <a:latin typeface="Courier New"/>
                <a:ea typeface="Courier New"/>
                <a:cs typeface="Courier New"/>
                <a:sym typeface="Courier New"/>
              </a:rPr>
              <a:t>0) {</a:t>
            </a:r>
            <a:endParaRPr b="0" i="0" sz="15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Courier New"/>
                <a:ea typeface="Courier New"/>
                <a:cs typeface="Courier New"/>
                <a:sym typeface="Courier New"/>
              </a:rPr>
              <a:t>       </a:t>
            </a:r>
            <a:r>
              <a:rPr b="1" i="0" lang="en" sz="1500" u="none" cap="none" strike="noStrike">
                <a:solidFill>
                  <a:srgbClr val="000080"/>
                </a:solidFill>
                <a:highlight>
                  <a:srgbClr val="FFFF00"/>
                </a:highlight>
                <a:latin typeface="Courier New"/>
                <a:ea typeface="Courier New"/>
                <a:cs typeface="Courier New"/>
                <a:sym typeface="Courier New"/>
              </a:rPr>
              <a:t>continue;</a:t>
            </a:r>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Courier New"/>
                <a:ea typeface="Courier New"/>
                <a:cs typeface="Courier New"/>
                <a:sym typeface="Courier New"/>
              </a:rPr>
              <a:t>   }</a:t>
            </a:r>
            <a:endParaRPr b="0"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80"/>
                </a:solidFill>
                <a:highlight>
                  <a:srgbClr val="FFFFFF"/>
                </a:highlight>
                <a:latin typeface="Courier New"/>
                <a:ea typeface="Courier New"/>
                <a:cs typeface="Courier New"/>
                <a:sym typeface="Courier New"/>
              </a:rPr>
              <a:t>   </a:t>
            </a:r>
            <a:r>
              <a:rPr b="0" i="0" lang="en" sz="1500" u="none" cap="none" strike="noStrike">
                <a:solidFill>
                  <a:srgbClr val="000000"/>
                </a:solidFill>
                <a:highlight>
                  <a:srgbClr val="FFFFFF"/>
                </a:highlight>
                <a:latin typeface="Courier New"/>
                <a:ea typeface="Courier New"/>
                <a:cs typeface="Courier New"/>
                <a:sym typeface="Courier New"/>
              </a:rPr>
              <a:t>y = </a:t>
            </a:r>
            <a:r>
              <a:rPr b="0" i="0" lang="en" sz="1500" u="none" cap="none" strike="noStrike">
                <a:solidFill>
                  <a:srgbClr val="000080"/>
                </a:solidFill>
                <a:highlight>
                  <a:srgbClr val="FFFFFF"/>
                </a:highlight>
                <a:latin typeface="Courier New"/>
                <a:ea typeface="Courier New"/>
                <a:cs typeface="Courier New"/>
                <a:sym typeface="Courier New"/>
              </a:rPr>
              <a:t>prompt</a:t>
            </a:r>
            <a:r>
              <a:rPr b="0" i="0" lang="en" sz="1500" u="none" cap="none" strike="noStrike">
                <a:solidFill>
                  <a:srgbClr val="000000"/>
                </a:solidFill>
                <a:highlight>
                  <a:srgbClr val="FFFFFF"/>
                </a:highlight>
                <a:latin typeface="Courier New"/>
                <a:ea typeface="Courier New"/>
                <a:cs typeface="Courier New"/>
                <a:sym typeface="Courier New"/>
              </a:rPr>
              <a:t>(</a:t>
            </a:r>
            <a:r>
              <a:rPr b="1" i="0" lang="en" sz="1500" u="none" cap="none" strike="noStrike">
                <a:solidFill>
                  <a:srgbClr val="008080"/>
                </a:solidFill>
                <a:highlight>
                  <a:srgbClr val="FFFFFF"/>
                </a:highlight>
                <a:latin typeface="Courier New"/>
                <a:ea typeface="Courier New"/>
                <a:cs typeface="Courier New"/>
                <a:sym typeface="Courier New"/>
              </a:rPr>
              <a:t>"Enter the second number: "</a:t>
            </a:r>
            <a:r>
              <a:rPr b="0" i="0" lang="en" sz="1500" u="none" cap="none" strike="noStrike">
                <a:solidFill>
                  <a:srgbClr val="000000"/>
                </a:solidFill>
                <a:highlight>
                  <a:srgbClr val="FFFFFF"/>
                </a:highlight>
                <a:latin typeface="Courier New"/>
                <a:ea typeface="Courier New"/>
                <a:cs typeface="Courier New"/>
                <a:sym typeface="Courier New"/>
              </a:rPr>
              <a:t>);</a:t>
            </a:r>
            <a:endParaRPr b="0" i="0" sz="15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en" sz="1500" u="none" cap="none" strike="noStrike">
                <a:solidFill>
                  <a:srgbClr val="000080"/>
                </a:solidFill>
                <a:highlight>
                  <a:srgbClr val="FFFFFF"/>
                </a:highlight>
                <a:latin typeface="Courier New"/>
                <a:ea typeface="Courier New"/>
                <a:cs typeface="Courier New"/>
                <a:sym typeface="Courier New"/>
              </a:rPr>
              <a:t>console.log</a:t>
            </a:r>
            <a:r>
              <a:rPr b="0" i="0" lang="en" sz="1500" u="none" cap="none" strike="noStrike">
                <a:solidFill>
                  <a:srgbClr val="000000"/>
                </a:solidFill>
                <a:highlight>
                  <a:srgbClr val="FFFFFF"/>
                </a:highlight>
                <a:latin typeface="Courier New"/>
                <a:ea typeface="Courier New"/>
                <a:cs typeface="Courier New"/>
                <a:sym typeface="Courier New"/>
              </a:rPr>
              <a:t>(</a:t>
            </a:r>
            <a:r>
              <a:rPr b="1" i="0" lang="en" sz="1500" u="none" cap="none" strike="noStrike">
                <a:solidFill>
                  <a:srgbClr val="008080"/>
                </a:solidFill>
                <a:highlight>
                  <a:srgbClr val="FFFFFF"/>
                </a:highlight>
                <a:latin typeface="Courier New"/>
                <a:ea typeface="Courier New"/>
                <a:cs typeface="Courier New"/>
                <a:sym typeface="Courier New"/>
              </a:rPr>
              <a:t>"You have entered two positive numbers"</a:t>
            </a:r>
            <a:r>
              <a:rPr b="0" i="0" lang="en" sz="1500" u="none" cap="none" strike="noStrike">
                <a:solidFill>
                  <a:srgbClr val="000000"/>
                </a:solidFill>
                <a:highlight>
                  <a:srgbClr val="FFFFFF"/>
                </a:highlight>
                <a:latin typeface="Courier New"/>
                <a:ea typeface="Courier New"/>
                <a:cs typeface="Courier New"/>
                <a:sym typeface="Courier New"/>
              </a:rPr>
              <a:t>);</a:t>
            </a:r>
            <a:endParaRPr/>
          </a:p>
        </p:txBody>
      </p:sp>
      <p:sp>
        <p:nvSpPr>
          <p:cNvPr id="275" name="Google Shape;275;p40"/>
          <p:cNvSpPr txBox="1"/>
          <p:nvPr/>
        </p:nvSpPr>
        <p:spPr>
          <a:xfrm>
            <a:off x="5977325" y="3023825"/>
            <a:ext cx="2963400" cy="4923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If x is lesser than 0, don't bother asking for the second number</a:t>
            </a:r>
            <a:endParaRPr b="0" i="0" sz="1400" u="none" cap="none" strike="noStrike">
              <a:solidFill>
                <a:srgbClr val="000000"/>
              </a:solidFill>
              <a:latin typeface="Proxima Nova"/>
              <a:ea typeface="Proxima Nova"/>
              <a:cs typeface="Proxima Nova"/>
              <a:sym typeface="Proxima Nova"/>
            </a:endParaRPr>
          </a:p>
        </p:txBody>
      </p:sp>
      <p:cxnSp>
        <p:nvCxnSpPr>
          <p:cNvPr id="276" name="Google Shape;276;p40"/>
          <p:cNvCxnSpPr>
            <a:stCxn id="275" idx="1"/>
          </p:cNvCxnSpPr>
          <p:nvPr/>
        </p:nvCxnSpPr>
        <p:spPr>
          <a:xfrm flipH="1">
            <a:off x="2370725" y="3269975"/>
            <a:ext cx="3606600" cy="2805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Nested Loops</a:t>
            </a:r>
            <a:endParaRPr/>
          </a:p>
        </p:txBody>
      </p:sp>
      <p:sp>
        <p:nvSpPr>
          <p:cNvPr id="282" name="Google Shape;282;p4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2"/>
          <p:cNvPicPr preferRelativeResize="0"/>
          <p:nvPr/>
        </p:nvPicPr>
        <p:blipFill rotWithShape="1">
          <a:blip r:embed="rId3">
            <a:alphaModFix/>
          </a:blip>
          <a:srcRect b="9249" l="0" r="0" t="9257"/>
          <a:stretch/>
        </p:blipFill>
        <p:spPr>
          <a:xfrm>
            <a:off x="5442850" y="308100"/>
            <a:ext cx="3402000" cy="4521699"/>
          </a:xfrm>
          <a:prstGeom prst="rect">
            <a:avLst/>
          </a:prstGeom>
          <a:noFill/>
          <a:ln>
            <a:noFill/>
          </a:ln>
        </p:spPr>
      </p:pic>
      <p:sp>
        <p:nvSpPr>
          <p:cNvPr id="288" name="Google Shape;288;p42"/>
          <p:cNvSpPr txBox="1"/>
          <p:nvPr>
            <p:ph type="title"/>
          </p:nvPr>
        </p:nvSpPr>
        <p:spPr>
          <a:xfrm>
            <a:off x="291875" y="406900"/>
            <a:ext cx="4813500" cy="1388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Loops within Loops</a:t>
            </a:r>
            <a:endParaRPr/>
          </a:p>
        </p:txBody>
      </p:sp>
      <p:sp>
        <p:nvSpPr>
          <p:cNvPr id="289" name="Google Shape;289;p42"/>
          <p:cNvSpPr txBox="1"/>
          <p:nvPr>
            <p:ph idx="1" type="body"/>
          </p:nvPr>
        </p:nvSpPr>
        <p:spPr>
          <a:xfrm>
            <a:off x="291975" y="1854951"/>
            <a:ext cx="4813500" cy="257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600"/>
              <a:buNone/>
            </a:pPr>
            <a:r>
              <a:rPr lang="en"/>
              <a:t>We can have a loop within a loop.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Nested While Loop</a:t>
            </a:r>
            <a:endParaRPr/>
          </a:p>
        </p:txBody>
      </p:sp>
      <p:sp>
        <p:nvSpPr>
          <p:cNvPr id="295" name="Google Shape;295;p43"/>
          <p:cNvSpPr txBox="1"/>
          <p:nvPr/>
        </p:nvSpPr>
        <p:spPr>
          <a:xfrm>
            <a:off x="532450" y="1376300"/>
            <a:ext cx="40887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let i = </a:t>
            </a:r>
            <a:r>
              <a:rPr b="0" i="0" lang="en" sz="1500" u="none" cap="none" strike="noStrike">
                <a:solidFill>
                  <a:srgbClr val="DF5320"/>
                </a:solidFill>
                <a:highlight>
                  <a:srgbClr val="F1EFEE"/>
                </a:highlight>
                <a:latin typeface="Consolas"/>
                <a:ea typeface="Consolas"/>
                <a:cs typeface="Consolas"/>
                <a:sym typeface="Consolas"/>
              </a:rPr>
              <a:t>0;</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666EA"/>
                </a:solidFill>
                <a:highlight>
                  <a:srgbClr val="F1EFEE"/>
                </a:highlight>
                <a:latin typeface="Consolas"/>
                <a:ea typeface="Consolas"/>
                <a:cs typeface="Consolas"/>
                <a:sym typeface="Consolas"/>
              </a:rPr>
              <a:t>while</a:t>
            </a:r>
            <a:r>
              <a:rPr b="0" i="0" lang="en" sz="1500" u="none" cap="none" strike="noStrike">
                <a:solidFill>
                  <a:srgbClr val="68615E"/>
                </a:solidFill>
                <a:highlight>
                  <a:srgbClr val="F1EFEE"/>
                </a:highlight>
                <a:latin typeface="Consolas"/>
                <a:ea typeface="Consolas"/>
                <a:cs typeface="Consolas"/>
                <a:sym typeface="Consolas"/>
              </a:rPr>
              <a:t> (i &lt; </a:t>
            </a:r>
            <a:r>
              <a:rPr b="0" i="0" lang="en" sz="1500" u="none" cap="none" strike="noStrike">
                <a:solidFill>
                  <a:srgbClr val="DF5320"/>
                </a:solidFill>
                <a:highlight>
                  <a:srgbClr val="F1EFEE"/>
                </a:highlight>
                <a:latin typeface="Consolas"/>
                <a:ea typeface="Consolas"/>
                <a:cs typeface="Consolas"/>
                <a:sym typeface="Consolas"/>
              </a:rPr>
              <a:t>3</a:t>
            </a:r>
            <a:r>
              <a:rPr b="0" i="0" lang="en" sz="1500" u="none" cap="none" strike="noStrike">
                <a:solidFill>
                  <a:srgbClr val="68615E"/>
                </a:solidFill>
                <a:highlight>
                  <a:srgbClr val="F1EFEE"/>
                </a:highlight>
                <a:latin typeface="Consolas"/>
                <a:ea typeface="Consolas"/>
                <a:cs typeface="Consolas"/>
                <a:sym typeface="Consolas"/>
              </a:rPr>
              <a:t>) {</a:t>
            </a:r>
            <a:endParaRPr b="0" i="0" sz="1500" u="none" cap="none" strike="noStrike">
              <a:solidFill>
                <a:srgbClr val="68615E"/>
              </a:solidFill>
              <a:highlight>
                <a:srgbClr val="F1EFEE"/>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i = i+1;</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8615E"/>
                </a:solidFill>
                <a:highlight>
                  <a:srgbClr val="F1EFEE"/>
                </a:highlight>
                <a:latin typeface="Consolas"/>
                <a:ea typeface="Consolas"/>
                <a:cs typeface="Consolas"/>
                <a:sym typeface="Consolas"/>
              </a:rPr>
              <a:t>   let j = </a:t>
            </a:r>
            <a:r>
              <a:rPr b="0" i="0" lang="en" sz="1500" u="none" cap="none" strike="noStrike">
                <a:solidFill>
                  <a:srgbClr val="DF5320"/>
                </a:solidFill>
                <a:highlight>
                  <a:srgbClr val="F1EFEE"/>
                </a:highlight>
                <a:latin typeface="Consolas"/>
                <a:ea typeface="Consolas"/>
                <a:cs typeface="Consolas"/>
                <a:sym typeface="Consolas"/>
              </a:rPr>
              <a:t>0;</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8615E"/>
                </a:solidFill>
                <a:highlight>
                  <a:srgbClr val="F1EFEE"/>
                </a:highlight>
                <a:latin typeface="Consolas"/>
                <a:ea typeface="Consolas"/>
                <a:cs typeface="Consolas"/>
                <a:sym typeface="Consolas"/>
              </a:rPr>
              <a:t>   </a:t>
            </a:r>
            <a:r>
              <a:rPr b="0" i="0" lang="en" sz="1500" u="none" cap="none" strike="noStrike">
                <a:solidFill>
                  <a:srgbClr val="6666EA"/>
                </a:solidFill>
                <a:highlight>
                  <a:srgbClr val="F1EFEE"/>
                </a:highlight>
                <a:latin typeface="Consolas"/>
                <a:ea typeface="Consolas"/>
                <a:cs typeface="Consolas"/>
                <a:sym typeface="Consolas"/>
              </a:rPr>
              <a:t>while</a:t>
            </a:r>
            <a:r>
              <a:rPr b="0" i="0" lang="en" sz="1500" u="none" cap="none" strike="noStrike">
                <a:solidFill>
                  <a:srgbClr val="68615E"/>
                </a:solidFill>
                <a:highlight>
                  <a:srgbClr val="F1EFEE"/>
                </a:highlight>
                <a:latin typeface="Consolas"/>
                <a:ea typeface="Consolas"/>
                <a:cs typeface="Consolas"/>
                <a:sym typeface="Consolas"/>
              </a:rPr>
              <a:t> (j &lt; </a:t>
            </a:r>
            <a:r>
              <a:rPr b="0" i="0" lang="en" sz="1500" u="none" cap="none" strike="noStrike">
                <a:solidFill>
                  <a:srgbClr val="DF5320"/>
                </a:solidFill>
                <a:highlight>
                  <a:srgbClr val="F1EFEE"/>
                </a:highlight>
                <a:latin typeface="Consolas"/>
                <a:ea typeface="Consolas"/>
                <a:cs typeface="Consolas"/>
                <a:sym typeface="Consolas"/>
              </a:rPr>
              <a:t>3</a:t>
            </a:r>
            <a:r>
              <a:rPr b="0" i="0" lang="en" sz="1500" u="none" cap="none" strike="noStrike">
                <a:solidFill>
                  <a:srgbClr val="68615E"/>
                </a:solidFill>
                <a:highlight>
                  <a:srgbClr val="F1EFEE"/>
                </a:highlight>
                <a:latin typeface="Consolas"/>
                <a:ea typeface="Consolas"/>
                <a:cs typeface="Consolas"/>
                <a:sym typeface="Consolas"/>
              </a:rPr>
              <a:t>) {</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8615E"/>
                </a:solidFill>
                <a:highlight>
                  <a:srgbClr val="F1EFEE"/>
                </a:highlight>
                <a:latin typeface="Consolas"/>
                <a:ea typeface="Consolas"/>
                <a:cs typeface="Consolas"/>
                <a:sym typeface="Consolas"/>
              </a:rPr>
              <a:t>       </a:t>
            </a:r>
            <a:r>
              <a:rPr b="0" i="0" lang="en" sz="1500" u="none" cap="none" strike="noStrike">
                <a:solidFill>
                  <a:srgbClr val="6666EA"/>
                </a:solidFill>
                <a:highlight>
                  <a:srgbClr val="F1EFEE"/>
                </a:highlight>
                <a:latin typeface="Consolas"/>
                <a:ea typeface="Consolas"/>
                <a:cs typeface="Consolas"/>
                <a:sym typeface="Consolas"/>
              </a:rPr>
              <a:t>console.log</a:t>
            </a:r>
            <a:r>
              <a:rPr b="0" i="0" lang="en" sz="1500" u="none" cap="none" strike="noStrike">
                <a:solidFill>
                  <a:srgbClr val="68615E"/>
                </a:solidFill>
                <a:highlight>
                  <a:srgbClr val="F1EFEE"/>
                </a:highlight>
                <a:latin typeface="Consolas"/>
                <a:ea typeface="Consolas"/>
                <a:cs typeface="Consolas"/>
                <a:sym typeface="Consolas"/>
              </a:rPr>
              <a:t> (</a:t>
            </a:r>
            <a:r>
              <a:rPr b="0" i="0" lang="en" sz="1500" u="none" cap="none" strike="noStrike">
                <a:solidFill>
                  <a:srgbClr val="7B9726"/>
                </a:solidFill>
                <a:highlight>
                  <a:srgbClr val="F1EFEE"/>
                </a:highlight>
                <a:latin typeface="Consolas"/>
                <a:ea typeface="Consolas"/>
                <a:cs typeface="Consolas"/>
                <a:sym typeface="Consolas"/>
              </a:rPr>
              <a:t>"Count "</a:t>
            </a:r>
            <a:r>
              <a:rPr b="0" i="0" lang="en" sz="1500" u="none" cap="none" strike="noStrike">
                <a:solidFill>
                  <a:srgbClr val="68615E"/>
                </a:solidFill>
                <a:highlight>
                  <a:srgbClr val="F1EFEE"/>
                </a:highlight>
                <a:latin typeface="Consolas"/>
                <a:ea typeface="Consolas"/>
                <a:cs typeface="Consolas"/>
                <a:sym typeface="Consolas"/>
              </a:rPr>
              <a:t>, i, j);</a:t>
            </a:r>
            <a:endParaRPr b="0" i="0" sz="1500" u="none" cap="none" strike="noStrike">
              <a:solidFill>
                <a:srgbClr val="68615E"/>
              </a:solidFill>
              <a:highlight>
                <a:srgbClr val="F1EFEE"/>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j = j + 1;</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a:t>
            </a:r>
            <a:endParaRPr b="0" i="0" sz="1500" u="none" cap="none" strike="noStrike">
              <a:solidFill>
                <a:srgbClr val="68615E"/>
              </a:solidFill>
              <a:highlight>
                <a:srgbClr val="F1EFEE"/>
              </a:highlight>
              <a:latin typeface="Consolas"/>
              <a:ea typeface="Consolas"/>
              <a:cs typeface="Consolas"/>
              <a:sym typeface="Consolas"/>
            </a:endParaRPr>
          </a:p>
        </p:txBody>
      </p:sp>
      <p:sp>
        <p:nvSpPr>
          <p:cNvPr id="296" name="Google Shape;296;p43"/>
          <p:cNvSpPr txBox="1"/>
          <p:nvPr/>
        </p:nvSpPr>
        <p:spPr>
          <a:xfrm>
            <a:off x="5464975" y="1516925"/>
            <a:ext cx="3013800" cy="281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Count 1 0</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Count 1 1</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Count 1 2</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Count 2 0</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Count 2 1</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Count 2 2</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Count 3 0</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Count 3 1</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Count 3 2</a:t>
            </a:r>
            <a:endParaRPr b="0" i="0" sz="1400" u="none" cap="none" strike="noStrike">
              <a:solidFill>
                <a:srgbClr val="000000"/>
              </a:solidFill>
              <a:latin typeface="Courier New"/>
              <a:ea typeface="Courier New"/>
              <a:cs typeface="Courier New"/>
              <a:sym typeface="Courier New"/>
            </a:endParaRPr>
          </a:p>
        </p:txBody>
      </p:sp>
      <p:sp>
        <p:nvSpPr>
          <p:cNvPr id="297" name="Google Shape;297;p43"/>
          <p:cNvSpPr txBox="1"/>
          <p:nvPr/>
        </p:nvSpPr>
        <p:spPr>
          <a:xfrm>
            <a:off x="5464975" y="1245700"/>
            <a:ext cx="2411100" cy="44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OUTPUT</a:t>
            </a:r>
            <a:endParaRPr b="1" i="0" sz="1400" u="none" cap="none" strike="noStrike">
              <a:solidFill>
                <a:srgbClr val="000000"/>
              </a:solidFill>
              <a:latin typeface="Proxima Nova"/>
              <a:ea typeface="Proxima Nova"/>
              <a:cs typeface="Proxima Nova"/>
              <a:sym typeface="Proxima Nova"/>
            </a:endParaRPr>
          </a:p>
        </p:txBody>
      </p:sp>
      <p:sp>
        <p:nvSpPr>
          <p:cNvPr id="298" name="Google Shape;29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6281725" y="679625"/>
            <a:ext cx="2683200" cy="365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
              <a:t>Imagine that you have to print out one hundred lines in JavaScript. "I will not wait 20 years to make another movie".</a:t>
            </a:r>
            <a:endParaRPr/>
          </a:p>
          <a:p>
            <a:pPr indent="0" lvl="0" marL="0" rtl="0" algn="l">
              <a:lnSpc>
                <a:spcPct val="115000"/>
              </a:lnSpc>
              <a:spcBef>
                <a:spcPts val="1600"/>
              </a:spcBef>
              <a:spcAft>
                <a:spcPts val="0"/>
              </a:spcAft>
              <a:buSzPts val="1600"/>
              <a:buNone/>
            </a:pPr>
            <a:r>
              <a:t/>
            </a:r>
            <a:endParaRPr/>
          </a:p>
          <a:p>
            <a:pPr indent="0" lvl="0" marL="0" rtl="0" algn="l">
              <a:lnSpc>
                <a:spcPct val="115000"/>
              </a:lnSpc>
              <a:spcBef>
                <a:spcPts val="1600"/>
              </a:spcBef>
              <a:spcAft>
                <a:spcPts val="1600"/>
              </a:spcAft>
              <a:buSzPts val="1600"/>
              <a:buNone/>
            </a:pPr>
            <a:r>
              <a:rPr lang="en"/>
              <a:t>Is there a better way than just manually typing it out?</a:t>
            </a:r>
            <a:endParaRPr/>
          </a:p>
        </p:txBody>
      </p:sp>
      <p:pic>
        <p:nvPicPr>
          <p:cNvPr id="89" name="Google Shape;89;p17"/>
          <p:cNvPicPr preferRelativeResize="0"/>
          <p:nvPr/>
        </p:nvPicPr>
        <p:blipFill rotWithShape="1">
          <a:blip r:embed="rId3">
            <a:alphaModFix/>
          </a:blip>
          <a:srcRect b="0" l="2588" r="2588" t="0"/>
          <a:stretch/>
        </p:blipFill>
        <p:spPr>
          <a:xfrm>
            <a:off x="0" y="0"/>
            <a:ext cx="6096301" cy="5143501"/>
          </a:xfrm>
          <a:prstGeom prst="rect">
            <a:avLst/>
          </a:prstGeom>
          <a:noFill/>
          <a:ln>
            <a:noFill/>
          </a:ln>
        </p:spPr>
      </p:pic>
      <p:sp>
        <p:nvSpPr>
          <p:cNvPr id="90" name="Google Shape;90;p17"/>
          <p:cNvSpPr/>
          <p:nvPr/>
        </p:nvSpPr>
        <p:spPr>
          <a:xfrm flipH="1">
            <a:off x="6096275" y="0"/>
            <a:ext cx="435300" cy="2460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Seeing the two separate loops</a:t>
            </a:r>
            <a:endParaRPr/>
          </a:p>
        </p:txBody>
      </p:sp>
      <p:sp>
        <p:nvSpPr>
          <p:cNvPr id="304" name="Google Shape;304;p44"/>
          <p:cNvSpPr txBox="1"/>
          <p:nvPr/>
        </p:nvSpPr>
        <p:spPr>
          <a:xfrm>
            <a:off x="532450" y="1376300"/>
            <a:ext cx="40887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let i = </a:t>
            </a:r>
            <a:r>
              <a:rPr b="0" i="0" lang="en" sz="1500" u="none" cap="none" strike="noStrike">
                <a:solidFill>
                  <a:srgbClr val="DF5320"/>
                </a:solidFill>
                <a:highlight>
                  <a:srgbClr val="F1EFEE"/>
                </a:highlight>
                <a:latin typeface="Consolas"/>
                <a:ea typeface="Consolas"/>
                <a:cs typeface="Consolas"/>
                <a:sym typeface="Consolas"/>
              </a:rPr>
              <a:t>0;</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666EA"/>
                </a:solidFill>
                <a:highlight>
                  <a:srgbClr val="F1EFEE"/>
                </a:highlight>
                <a:latin typeface="Consolas"/>
                <a:ea typeface="Consolas"/>
                <a:cs typeface="Consolas"/>
                <a:sym typeface="Consolas"/>
              </a:rPr>
              <a:t>while</a:t>
            </a:r>
            <a:r>
              <a:rPr b="0" i="0" lang="en" sz="1500" u="none" cap="none" strike="noStrike">
                <a:solidFill>
                  <a:srgbClr val="68615E"/>
                </a:solidFill>
                <a:highlight>
                  <a:srgbClr val="F1EFEE"/>
                </a:highlight>
                <a:latin typeface="Consolas"/>
                <a:ea typeface="Consolas"/>
                <a:cs typeface="Consolas"/>
                <a:sym typeface="Consolas"/>
              </a:rPr>
              <a:t> (i &lt; </a:t>
            </a:r>
            <a:r>
              <a:rPr b="0" i="0" lang="en" sz="1500" u="none" cap="none" strike="noStrike">
                <a:solidFill>
                  <a:srgbClr val="DF5320"/>
                </a:solidFill>
                <a:highlight>
                  <a:srgbClr val="F1EFEE"/>
                </a:highlight>
                <a:latin typeface="Consolas"/>
                <a:ea typeface="Consolas"/>
                <a:cs typeface="Consolas"/>
                <a:sym typeface="Consolas"/>
              </a:rPr>
              <a:t>3</a:t>
            </a:r>
            <a:r>
              <a:rPr b="0" i="0" lang="en" sz="1500" u="none" cap="none" strike="noStrike">
                <a:solidFill>
                  <a:srgbClr val="68615E"/>
                </a:solidFill>
                <a:highlight>
                  <a:srgbClr val="F1EFEE"/>
                </a:highlight>
                <a:latin typeface="Consolas"/>
                <a:ea typeface="Consolas"/>
                <a:cs typeface="Consolas"/>
                <a:sym typeface="Consolas"/>
              </a:rPr>
              <a:t>) {</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i = i+1;</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8615E"/>
                </a:solidFill>
                <a:highlight>
                  <a:srgbClr val="F1EFEE"/>
                </a:highlight>
                <a:latin typeface="Consolas"/>
                <a:ea typeface="Consolas"/>
                <a:cs typeface="Consolas"/>
                <a:sym typeface="Consolas"/>
              </a:rPr>
              <a:t>   let j = </a:t>
            </a:r>
            <a:r>
              <a:rPr b="0" i="0" lang="en" sz="1500" u="none" cap="none" strike="noStrike">
                <a:solidFill>
                  <a:srgbClr val="DF5320"/>
                </a:solidFill>
                <a:highlight>
                  <a:srgbClr val="F1EFEE"/>
                </a:highlight>
                <a:latin typeface="Consolas"/>
                <a:ea typeface="Consolas"/>
                <a:cs typeface="Consolas"/>
                <a:sym typeface="Consolas"/>
              </a:rPr>
              <a:t>0;</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8615E"/>
                </a:solidFill>
                <a:highlight>
                  <a:srgbClr val="F1EFEE"/>
                </a:highlight>
                <a:latin typeface="Consolas"/>
                <a:ea typeface="Consolas"/>
                <a:cs typeface="Consolas"/>
                <a:sym typeface="Consolas"/>
              </a:rPr>
              <a:t>   </a:t>
            </a:r>
            <a:r>
              <a:rPr b="0" i="0" lang="en" sz="1500" u="none" cap="none" strike="noStrike">
                <a:solidFill>
                  <a:srgbClr val="6666EA"/>
                </a:solidFill>
                <a:highlight>
                  <a:srgbClr val="F1EFEE"/>
                </a:highlight>
                <a:latin typeface="Consolas"/>
                <a:ea typeface="Consolas"/>
                <a:cs typeface="Consolas"/>
                <a:sym typeface="Consolas"/>
              </a:rPr>
              <a:t>while</a:t>
            </a:r>
            <a:r>
              <a:rPr b="0" i="0" lang="en" sz="1500" u="none" cap="none" strike="noStrike">
                <a:solidFill>
                  <a:srgbClr val="68615E"/>
                </a:solidFill>
                <a:highlight>
                  <a:srgbClr val="F1EFEE"/>
                </a:highlight>
                <a:latin typeface="Consolas"/>
                <a:ea typeface="Consolas"/>
                <a:cs typeface="Consolas"/>
                <a:sym typeface="Consolas"/>
              </a:rPr>
              <a:t> (j &lt; </a:t>
            </a:r>
            <a:r>
              <a:rPr b="0" i="0" lang="en" sz="1500" u="none" cap="none" strike="noStrike">
                <a:solidFill>
                  <a:srgbClr val="DF5320"/>
                </a:solidFill>
                <a:highlight>
                  <a:srgbClr val="F1EFEE"/>
                </a:highlight>
                <a:latin typeface="Consolas"/>
                <a:ea typeface="Consolas"/>
                <a:cs typeface="Consolas"/>
                <a:sym typeface="Consolas"/>
              </a:rPr>
              <a:t>3</a:t>
            </a:r>
            <a:r>
              <a:rPr b="0" i="0" lang="en" sz="1500" u="none" cap="none" strike="noStrike">
                <a:solidFill>
                  <a:srgbClr val="68615E"/>
                </a:solidFill>
                <a:highlight>
                  <a:srgbClr val="F1EFEE"/>
                </a:highlight>
                <a:latin typeface="Consolas"/>
                <a:ea typeface="Consolas"/>
                <a:cs typeface="Consolas"/>
                <a:sym typeface="Consolas"/>
              </a:rPr>
              <a:t>) {</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8615E"/>
                </a:solidFill>
                <a:highlight>
                  <a:srgbClr val="F1EFEE"/>
                </a:highlight>
                <a:latin typeface="Consolas"/>
                <a:ea typeface="Consolas"/>
                <a:cs typeface="Consolas"/>
                <a:sym typeface="Consolas"/>
              </a:rPr>
              <a:t>       </a:t>
            </a:r>
            <a:r>
              <a:rPr b="0" i="0" lang="en" sz="1500" u="none" cap="none" strike="noStrike">
                <a:solidFill>
                  <a:srgbClr val="6666EA"/>
                </a:solidFill>
                <a:highlight>
                  <a:srgbClr val="F1EFEE"/>
                </a:highlight>
                <a:latin typeface="Consolas"/>
                <a:ea typeface="Consolas"/>
                <a:cs typeface="Consolas"/>
                <a:sym typeface="Consolas"/>
              </a:rPr>
              <a:t>console.log</a:t>
            </a:r>
            <a:r>
              <a:rPr b="0" i="0" lang="en" sz="1500" u="none" cap="none" strike="noStrike">
                <a:solidFill>
                  <a:srgbClr val="68615E"/>
                </a:solidFill>
                <a:highlight>
                  <a:srgbClr val="F1EFEE"/>
                </a:highlight>
                <a:latin typeface="Consolas"/>
                <a:ea typeface="Consolas"/>
                <a:cs typeface="Consolas"/>
                <a:sym typeface="Consolas"/>
              </a:rPr>
              <a:t> (</a:t>
            </a:r>
            <a:r>
              <a:rPr b="0" i="0" lang="en" sz="1500" u="none" cap="none" strike="noStrike">
                <a:solidFill>
                  <a:srgbClr val="7B9726"/>
                </a:solidFill>
                <a:highlight>
                  <a:srgbClr val="F1EFEE"/>
                </a:highlight>
                <a:latin typeface="Consolas"/>
                <a:ea typeface="Consolas"/>
                <a:cs typeface="Consolas"/>
                <a:sym typeface="Consolas"/>
              </a:rPr>
              <a:t>"Count "</a:t>
            </a:r>
            <a:r>
              <a:rPr b="0" i="0" lang="en" sz="1500" u="none" cap="none" strike="noStrike">
                <a:solidFill>
                  <a:srgbClr val="68615E"/>
                </a:solidFill>
                <a:highlight>
                  <a:srgbClr val="F1EFEE"/>
                </a:highlight>
                <a:latin typeface="Consolas"/>
                <a:ea typeface="Consolas"/>
                <a:cs typeface="Consolas"/>
                <a:sym typeface="Consolas"/>
              </a:rPr>
              <a:t>, i, j);</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j = j + 1;</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a:t>
            </a:r>
            <a:endParaRPr/>
          </a:p>
        </p:txBody>
      </p:sp>
      <p:sp>
        <p:nvSpPr>
          <p:cNvPr id="305" name="Google Shape;305;p44"/>
          <p:cNvSpPr/>
          <p:nvPr/>
        </p:nvSpPr>
        <p:spPr>
          <a:xfrm>
            <a:off x="593875" y="1715550"/>
            <a:ext cx="3978000" cy="2161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4"/>
          <p:cNvSpPr txBox="1"/>
          <p:nvPr/>
        </p:nvSpPr>
        <p:spPr>
          <a:xfrm>
            <a:off x="5039550" y="1650975"/>
            <a:ext cx="2496300" cy="7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Outer loop ( the "i" loop)</a:t>
            </a:r>
            <a:endParaRPr b="1" i="0" sz="1400" u="none" cap="none" strike="noStrike">
              <a:solidFill>
                <a:srgbClr val="000000"/>
              </a:solidFill>
              <a:latin typeface="Proxima Nova"/>
              <a:ea typeface="Proxima Nova"/>
              <a:cs typeface="Proxima Nova"/>
              <a:sym typeface="Proxima Nova"/>
            </a:endParaRPr>
          </a:p>
        </p:txBody>
      </p:sp>
      <p:cxnSp>
        <p:nvCxnSpPr>
          <p:cNvPr id="307" name="Google Shape;307;p44"/>
          <p:cNvCxnSpPr>
            <a:stCxn id="306" idx="1"/>
          </p:cNvCxnSpPr>
          <p:nvPr/>
        </p:nvCxnSpPr>
        <p:spPr>
          <a:xfrm flipH="1">
            <a:off x="4603350" y="2003325"/>
            <a:ext cx="436200" cy="261300"/>
          </a:xfrm>
          <a:prstGeom prst="straightConnector1">
            <a:avLst/>
          </a:prstGeom>
          <a:noFill/>
          <a:ln cap="flat" cmpd="sng" w="9525">
            <a:solidFill>
              <a:schemeClr val="dk2"/>
            </a:solidFill>
            <a:prstDash val="solid"/>
            <a:round/>
            <a:headEnd len="sm" w="sm" type="none"/>
            <a:tailEnd len="med" w="med" type="triangle"/>
          </a:ln>
        </p:spPr>
      </p:cxnSp>
      <p:sp>
        <p:nvSpPr>
          <p:cNvPr id="308" name="Google Shape;308;p44"/>
          <p:cNvSpPr/>
          <p:nvPr/>
        </p:nvSpPr>
        <p:spPr>
          <a:xfrm>
            <a:off x="657475" y="2508750"/>
            <a:ext cx="3716400" cy="9159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4"/>
          <p:cNvSpPr txBox="1"/>
          <p:nvPr/>
        </p:nvSpPr>
        <p:spPr>
          <a:xfrm>
            <a:off x="5400875" y="2843575"/>
            <a:ext cx="2496300" cy="7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Inner loop (the "j" loop)</a:t>
            </a:r>
            <a:endParaRPr b="1" i="0" sz="1400" u="none" cap="none" strike="noStrike">
              <a:solidFill>
                <a:srgbClr val="000000"/>
              </a:solidFill>
              <a:latin typeface="Proxima Nova"/>
              <a:ea typeface="Proxima Nova"/>
              <a:cs typeface="Proxima Nova"/>
              <a:sym typeface="Proxima Nova"/>
            </a:endParaRPr>
          </a:p>
        </p:txBody>
      </p:sp>
      <p:cxnSp>
        <p:nvCxnSpPr>
          <p:cNvPr id="310" name="Google Shape;310;p44"/>
          <p:cNvCxnSpPr>
            <a:endCxn id="308" idx="3"/>
          </p:cNvCxnSpPr>
          <p:nvPr/>
        </p:nvCxnSpPr>
        <p:spPr>
          <a:xfrm rot="10800000">
            <a:off x="4373875" y="2966700"/>
            <a:ext cx="966000" cy="81300"/>
          </a:xfrm>
          <a:prstGeom prst="straightConnector1">
            <a:avLst/>
          </a:prstGeom>
          <a:noFill/>
          <a:ln cap="flat" cmpd="sng" w="9525">
            <a:solidFill>
              <a:schemeClr val="dk2"/>
            </a:solidFill>
            <a:prstDash val="solid"/>
            <a:round/>
            <a:headEnd len="sm" w="sm" type="none"/>
            <a:tailEnd len="med" w="med" type="triangle"/>
          </a:ln>
        </p:spPr>
      </p:cxnSp>
      <p:sp>
        <p:nvSpPr>
          <p:cNvPr id="311" name="Google Shape;311;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Hands-On</a:t>
            </a:r>
            <a:endParaRPr/>
          </a:p>
        </p:txBody>
      </p:sp>
      <p:sp>
        <p:nvSpPr>
          <p:cNvPr id="317" name="Google Shape;31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Rewrite the following using a</a:t>
            </a:r>
            <a:r>
              <a:rPr b="1" i="1" lang="en"/>
              <a:t> for loop</a:t>
            </a:r>
            <a:endParaRPr/>
          </a:p>
        </p:txBody>
      </p:sp>
      <p:sp>
        <p:nvSpPr>
          <p:cNvPr id="318" name="Google Shape;318;p45"/>
          <p:cNvSpPr txBox="1"/>
          <p:nvPr/>
        </p:nvSpPr>
        <p:spPr>
          <a:xfrm>
            <a:off x="392225" y="1660825"/>
            <a:ext cx="45903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let i = </a:t>
            </a:r>
            <a:r>
              <a:rPr b="0" i="0" lang="en" sz="1500" u="none" cap="none" strike="noStrike">
                <a:solidFill>
                  <a:srgbClr val="DF5320"/>
                </a:solidFill>
                <a:highlight>
                  <a:srgbClr val="F1EFEE"/>
                </a:highlight>
                <a:latin typeface="Consolas"/>
                <a:ea typeface="Consolas"/>
                <a:cs typeface="Consolas"/>
                <a:sym typeface="Consolas"/>
              </a:rPr>
              <a:t>0;</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666EA"/>
                </a:solidFill>
                <a:highlight>
                  <a:srgbClr val="F1EFEE"/>
                </a:highlight>
                <a:latin typeface="Consolas"/>
                <a:ea typeface="Consolas"/>
                <a:cs typeface="Consolas"/>
                <a:sym typeface="Consolas"/>
              </a:rPr>
              <a:t>while</a:t>
            </a:r>
            <a:r>
              <a:rPr b="0" i="0" lang="en" sz="1500" u="none" cap="none" strike="noStrike">
                <a:solidFill>
                  <a:srgbClr val="68615E"/>
                </a:solidFill>
                <a:highlight>
                  <a:srgbClr val="F1EFEE"/>
                </a:highlight>
                <a:latin typeface="Consolas"/>
                <a:ea typeface="Consolas"/>
                <a:cs typeface="Consolas"/>
                <a:sym typeface="Consolas"/>
              </a:rPr>
              <a:t> (i &lt; </a:t>
            </a:r>
            <a:r>
              <a:rPr b="0" i="0" lang="en" sz="1500" u="none" cap="none" strike="noStrike">
                <a:solidFill>
                  <a:srgbClr val="DF5320"/>
                </a:solidFill>
                <a:highlight>
                  <a:srgbClr val="F1EFEE"/>
                </a:highlight>
                <a:latin typeface="Consolas"/>
                <a:ea typeface="Consolas"/>
                <a:cs typeface="Consolas"/>
                <a:sym typeface="Consolas"/>
              </a:rPr>
              <a:t>3</a:t>
            </a:r>
            <a:r>
              <a:rPr b="0" i="0" lang="en" sz="1500" u="none" cap="none" strike="noStrike">
                <a:solidFill>
                  <a:srgbClr val="68615E"/>
                </a:solidFill>
                <a:highlight>
                  <a:srgbClr val="F1EFEE"/>
                </a:highlight>
                <a:latin typeface="Consolas"/>
                <a:ea typeface="Consolas"/>
                <a:cs typeface="Consolas"/>
                <a:sym typeface="Consolas"/>
              </a:rPr>
              <a:t>) {</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i = i+1;</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8615E"/>
                </a:solidFill>
                <a:highlight>
                  <a:srgbClr val="F1EFEE"/>
                </a:highlight>
                <a:latin typeface="Consolas"/>
                <a:ea typeface="Consolas"/>
                <a:cs typeface="Consolas"/>
                <a:sym typeface="Consolas"/>
              </a:rPr>
              <a:t>   let j = </a:t>
            </a:r>
            <a:r>
              <a:rPr b="0" i="0" lang="en" sz="1500" u="none" cap="none" strike="noStrike">
                <a:solidFill>
                  <a:srgbClr val="DF5320"/>
                </a:solidFill>
                <a:highlight>
                  <a:srgbClr val="F1EFEE"/>
                </a:highlight>
                <a:latin typeface="Consolas"/>
                <a:ea typeface="Consolas"/>
                <a:cs typeface="Consolas"/>
                <a:sym typeface="Consolas"/>
              </a:rPr>
              <a:t>0;</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8615E"/>
                </a:solidFill>
                <a:highlight>
                  <a:srgbClr val="F1EFEE"/>
                </a:highlight>
                <a:latin typeface="Consolas"/>
                <a:ea typeface="Consolas"/>
                <a:cs typeface="Consolas"/>
                <a:sym typeface="Consolas"/>
              </a:rPr>
              <a:t>   </a:t>
            </a:r>
            <a:r>
              <a:rPr b="0" i="0" lang="en" sz="1500" u="none" cap="none" strike="noStrike">
                <a:solidFill>
                  <a:srgbClr val="6666EA"/>
                </a:solidFill>
                <a:highlight>
                  <a:srgbClr val="F1EFEE"/>
                </a:highlight>
                <a:latin typeface="Consolas"/>
                <a:ea typeface="Consolas"/>
                <a:cs typeface="Consolas"/>
                <a:sym typeface="Consolas"/>
              </a:rPr>
              <a:t>while</a:t>
            </a:r>
            <a:r>
              <a:rPr b="0" i="0" lang="en" sz="1500" u="none" cap="none" strike="noStrike">
                <a:solidFill>
                  <a:srgbClr val="68615E"/>
                </a:solidFill>
                <a:highlight>
                  <a:srgbClr val="F1EFEE"/>
                </a:highlight>
                <a:latin typeface="Consolas"/>
                <a:ea typeface="Consolas"/>
                <a:cs typeface="Consolas"/>
                <a:sym typeface="Consolas"/>
              </a:rPr>
              <a:t> (j &lt; </a:t>
            </a:r>
            <a:r>
              <a:rPr b="0" i="0" lang="en" sz="1500" u="none" cap="none" strike="noStrike">
                <a:solidFill>
                  <a:srgbClr val="DF5320"/>
                </a:solidFill>
                <a:highlight>
                  <a:srgbClr val="F1EFEE"/>
                </a:highlight>
                <a:latin typeface="Consolas"/>
                <a:ea typeface="Consolas"/>
                <a:cs typeface="Consolas"/>
                <a:sym typeface="Consolas"/>
              </a:rPr>
              <a:t>3</a:t>
            </a:r>
            <a:r>
              <a:rPr b="0" i="0" lang="en" sz="1500" u="none" cap="none" strike="noStrike">
                <a:solidFill>
                  <a:srgbClr val="68615E"/>
                </a:solidFill>
                <a:highlight>
                  <a:srgbClr val="F1EFEE"/>
                </a:highlight>
                <a:latin typeface="Consolas"/>
                <a:ea typeface="Consolas"/>
                <a:cs typeface="Consolas"/>
                <a:sym typeface="Consolas"/>
              </a:rPr>
              <a:t>) {</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8615E"/>
                </a:solidFill>
                <a:highlight>
                  <a:srgbClr val="F1EFEE"/>
                </a:highlight>
                <a:latin typeface="Consolas"/>
                <a:ea typeface="Consolas"/>
                <a:cs typeface="Consolas"/>
                <a:sym typeface="Consolas"/>
              </a:rPr>
              <a:t>       </a:t>
            </a:r>
            <a:r>
              <a:rPr b="0" i="0" lang="en" sz="1500" u="none" cap="none" strike="noStrike">
                <a:solidFill>
                  <a:srgbClr val="6666EA"/>
                </a:solidFill>
                <a:highlight>
                  <a:srgbClr val="F1EFEE"/>
                </a:highlight>
                <a:latin typeface="Consolas"/>
                <a:ea typeface="Consolas"/>
                <a:cs typeface="Consolas"/>
                <a:sym typeface="Consolas"/>
              </a:rPr>
              <a:t>console.log</a:t>
            </a:r>
            <a:r>
              <a:rPr b="0" i="0" lang="en" sz="1500" u="none" cap="none" strike="noStrike">
                <a:solidFill>
                  <a:srgbClr val="68615E"/>
                </a:solidFill>
                <a:highlight>
                  <a:srgbClr val="F1EFEE"/>
                </a:highlight>
                <a:latin typeface="Consolas"/>
                <a:ea typeface="Consolas"/>
                <a:cs typeface="Consolas"/>
                <a:sym typeface="Consolas"/>
              </a:rPr>
              <a:t> (</a:t>
            </a:r>
            <a:r>
              <a:rPr b="0" i="0" lang="en" sz="1500" u="none" cap="none" strike="noStrike">
                <a:solidFill>
                  <a:srgbClr val="7B9726"/>
                </a:solidFill>
                <a:highlight>
                  <a:srgbClr val="F1EFEE"/>
                </a:highlight>
                <a:latin typeface="Consolas"/>
                <a:ea typeface="Consolas"/>
                <a:cs typeface="Consolas"/>
                <a:sym typeface="Consolas"/>
              </a:rPr>
              <a:t>"Count "</a:t>
            </a:r>
            <a:r>
              <a:rPr b="0" i="0" lang="en" sz="1500" u="none" cap="none" strike="noStrike">
                <a:solidFill>
                  <a:srgbClr val="68615E"/>
                </a:solidFill>
                <a:highlight>
                  <a:srgbClr val="F1EFEE"/>
                </a:highlight>
                <a:latin typeface="Consolas"/>
                <a:ea typeface="Consolas"/>
                <a:cs typeface="Consolas"/>
                <a:sym typeface="Consolas"/>
              </a:rPr>
              <a:t>, i, j);</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j = j + 1;</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Hands-On</a:t>
            </a:r>
            <a:endParaRPr/>
          </a:p>
        </p:txBody>
      </p:sp>
      <p:sp>
        <p:nvSpPr>
          <p:cNvPr id="324" name="Google Shape;324;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Rewrite the following using a</a:t>
            </a:r>
            <a:r>
              <a:rPr b="1" i="1" lang="en"/>
              <a:t> for loop</a:t>
            </a:r>
            <a:endParaRPr/>
          </a:p>
        </p:txBody>
      </p:sp>
      <p:sp>
        <p:nvSpPr>
          <p:cNvPr id="325" name="Google Shape;325;p46"/>
          <p:cNvSpPr txBox="1"/>
          <p:nvPr/>
        </p:nvSpPr>
        <p:spPr>
          <a:xfrm>
            <a:off x="392225" y="1660825"/>
            <a:ext cx="45903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let i = </a:t>
            </a:r>
            <a:r>
              <a:rPr b="0" i="0" lang="en" sz="1500" u="none" cap="none" strike="noStrike">
                <a:solidFill>
                  <a:srgbClr val="DF5320"/>
                </a:solidFill>
                <a:highlight>
                  <a:srgbClr val="F1EFEE"/>
                </a:highlight>
                <a:latin typeface="Consolas"/>
                <a:ea typeface="Consolas"/>
                <a:cs typeface="Consolas"/>
                <a:sym typeface="Consolas"/>
              </a:rPr>
              <a:t>0;</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666EA"/>
                </a:solidFill>
                <a:highlight>
                  <a:srgbClr val="F1EFEE"/>
                </a:highlight>
                <a:latin typeface="Consolas"/>
                <a:ea typeface="Consolas"/>
                <a:cs typeface="Consolas"/>
                <a:sym typeface="Consolas"/>
              </a:rPr>
              <a:t>while</a:t>
            </a:r>
            <a:r>
              <a:rPr b="0" i="0" lang="en" sz="1500" u="none" cap="none" strike="noStrike">
                <a:solidFill>
                  <a:srgbClr val="68615E"/>
                </a:solidFill>
                <a:highlight>
                  <a:srgbClr val="F1EFEE"/>
                </a:highlight>
                <a:latin typeface="Consolas"/>
                <a:ea typeface="Consolas"/>
                <a:cs typeface="Consolas"/>
                <a:sym typeface="Consolas"/>
              </a:rPr>
              <a:t> (i &lt; </a:t>
            </a:r>
            <a:r>
              <a:rPr b="0" i="0" lang="en" sz="1500" u="none" cap="none" strike="noStrike">
                <a:solidFill>
                  <a:srgbClr val="DF5320"/>
                </a:solidFill>
                <a:highlight>
                  <a:srgbClr val="F1EFEE"/>
                </a:highlight>
                <a:latin typeface="Consolas"/>
                <a:ea typeface="Consolas"/>
                <a:cs typeface="Consolas"/>
                <a:sym typeface="Consolas"/>
              </a:rPr>
              <a:t>3</a:t>
            </a:r>
            <a:r>
              <a:rPr b="0" i="0" lang="en" sz="1500" u="none" cap="none" strike="noStrike">
                <a:solidFill>
                  <a:srgbClr val="68615E"/>
                </a:solidFill>
                <a:highlight>
                  <a:srgbClr val="F1EFEE"/>
                </a:highlight>
                <a:latin typeface="Consolas"/>
                <a:ea typeface="Consolas"/>
                <a:cs typeface="Consolas"/>
                <a:sym typeface="Consolas"/>
              </a:rPr>
              <a:t>) {</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i = i+1;</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8615E"/>
                </a:solidFill>
                <a:highlight>
                  <a:srgbClr val="F1EFEE"/>
                </a:highlight>
                <a:latin typeface="Consolas"/>
                <a:ea typeface="Consolas"/>
                <a:cs typeface="Consolas"/>
                <a:sym typeface="Consolas"/>
              </a:rPr>
              <a:t>   let j = </a:t>
            </a:r>
            <a:r>
              <a:rPr b="0" i="0" lang="en" sz="1500" u="none" cap="none" strike="noStrike">
                <a:solidFill>
                  <a:srgbClr val="DF5320"/>
                </a:solidFill>
                <a:highlight>
                  <a:srgbClr val="F1EFEE"/>
                </a:highlight>
                <a:latin typeface="Consolas"/>
                <a:ea typeface="Consolas"/>
                <a:cs typeface="Consolas"/>
                <a:sym typeface="Consolas"/>
              </a:rPr>
              <a:t>0;</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8615E"/>
                </a:solidFill>
                <a:highlight>
                  <a:srgbClr val="F1EFEE"/>
                </a:highlight>
                <a:latin typeface="Consolas"/>
                <a:ea typeface="Consolas"/>
                <a:cs typeface="Consolas"/>
                <a:sym typeface="Consolas"/>
              </a:rPr>
              <a:t>   </a:t>
            </a:r>
            <a:r>
              <a:rPr b="0" i="0" lang="en" sz="1500" u="none" cap="none" strike="noStrike">
                <a:solidFill>
                  <a:srgbClr val="6666EA"/>
                </a:solidFill>
                <a:highlight>
                  <a:srgbClr val="F1EFEE"/>
                </a:highlight>
                <a:latin typeface="Consolas"/>
                <a:ea typeface="Consolas"/>
                <a:cs typeface="Consolas"/>
                <a:sym typeface="Consolas"/>
              </a:rPr>
              <a:t>while</a:t>
            </a:r>
            <a:r>
              <a:rPr b="0" i="0" lang="en" sz="1500" u="none" cap="none" strike="noStrike">
                <a:solidFill>
                  <a:srgbClr val="68615E"/>
                </a:solidFill>
                <a:highlight>
                  <a:srgbClr val="F1EFEE"/>
                </a:highlight>
                <a:latin typeface="Consolas"/>
                <a:ea typeface="Consolas"/>
                <a:cs typeface="Consolas"/>
                <a:sym typeface="Consolas"/>
              </a:rPr>
              <a:t> (j &lt; </a:t>
            </a:r>
            <a:r>
              <a:rPr b="0" i="0" lang="en" sz="1500" u="none" cap="none" strike="noStrike">
                <a:solidFill>
                  <a:srgbClr val="DF5320"/>
                </a:solidFill>
                <a:highlight>
                  <a:srgbClr val="F1EFEE"/>
                </a:highlight>
                <a:latin typeface="Consolas"/>
                <a:ea typeface="Consolas"/>
                <a:cs typeface="Consolas"/>
                <a:sym typeface="Consolas"/>
              </a:rPr>
              <a:t>3</a:t>
            </a:r>
            <a:r>
              <a:rPr b="0" i="0" lang="en" sz="1500" u="none" cap="none" strike="noStrike">
                <a:solidFill>
                  <a:srgbClr val="68615E"/>
                </a:solidFill>
                <a:highlight>
                  <a:srgbClr val="F1EFEE"/>
                </a:highlight>
                <a:latin typeface="Consolas"/>
                <a:ea typeface="Consolas"/>
                <a:cs typeface="Consolas"/>
                <a:sym typeface="Consolas"/>
              </a:rPr>
              <a:t>) {</a:t>
            </a:r>
            <a:br>
              <a:rPr b="0" i="0" lang="en" sz="1500" u="none" cap="none" strike="noStrike">
                <a:solidFill>
                  <a:srgbClr val="68615E"/>
                </a:solidFill>
                <a:highlight>
                  <a:srgbClr val="F1EFEE"/>
                </a:highlight>
                <a:latin typeface="Consolas"/>
                <a:ea typeface="Consolas"/>
                <a:cs typeface="Consolas"/>
                <a:sym typeface="Consolas"/>
              </a:rPr>
            </a:br>
            <a:r>
              <a:rPr b="0" i="0" lang="en" sz="1500" u="none" cap="none" strike="noStrike">
                <a:solidFill>
                  <a:srgbClr val="68615E"/>
                </a:solidFill>
                <a:highlight>
                  <a:srgbClr val="F1EFEE"/>
                </a:highlight>
                <a:latin typeface="Consolas"/>
                <a:ea typeface="Consolas"/>
                <a:cs typeface="Consolas"/>
                <a:sym typeface="Consolas"/>
              </a:rPr>
              <a:t>       </a:t>
            </a:r>
            <a:r>
              <a:rPr b="0" i="0" lang="en" sz="1500" u="none" cap="none" strike="noStrike">
                <a:solidFill>
                  <a:srgbClr val="6666EA"/>
                </a:solidFill>
                <a:highlight>
                  <a:srgbClr val="F1EFEE"/>
                </a:highlight>
                <a:latin typeface="Consolas"/>
                <a:ea typeface="Consolas"/>
                <a:cs typeface="Consolas"/>
                <a:sym typeface="Consolas"/>
              </a:rPr>
              <a:t>console.log</a:t>
            </a:r>
            <a:r>
              <a:rPr b="0" i="0" lang="en" sz="1500" u="none" cap="none" strike="noStrike">
                <a:solidFill>
                  <a:srgbClr val="68615E"/>
                </a:solidFill>
                <a:highlight>
                  <a:srgbClr val="F1EFEE"/>
                </a:highlight>
                <a:latin typeface="Consolas"/>
                <a:ea typeface="Consolas"/>
                <a:cs typeface="Consolas"/>
                <a:sym typeface="Consolas"/>
              </a:rPr>
              <a:t> (</a:t>
            </a:r>
            <a:r>
              <a:rPr b="0" i="0" lang="en" sz="1500" u="none" cap="none" strike="noStrike">
                <a:solidFill>
                  <a:srgbClr val="7B9726"/>
                </a:solidFill>
                <a:highlight>
                  <a:srgbClr val="F1EFEE"/>
                </a:highlight>
                <a:latin typeface="Consolas"/>
                <a:ea typeface="Consolas"/>
                <a:cs typeface="Consolas"/>
                <a:sym typeface="Consolas"/>
              </a:rPr>
              <a:t>"Count "</a:t>
            </a:r>
            <a:r>
              <a:rPr b="0" i="0" lang="en" sz="1500" u="none" cap="none" strike="noStrike">
                <a:solidFill>
                  <a:srgbClr val="68615E"/>
                </a:solidFill>
                <a:highlight>
                  <a:srgbClr val="F1EFEE"/>
                </a:highlight>
                <a:latin typeface="Consolas"/>
                <a:ea typeface="Consolas"/>
                <a:cs typeface="Consolas"/>
                <a:sym typeface="Consolas"/>
              </a:rPr>
              <a:t>, i, j);</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j = j + 1;</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a:t>
            </a:r>
            <a:endParaRPr/>
          </a:p>
        </p:txBody>
      </p:sp>
      <p:sp>
        <p:nvSpPr>
          <p:cNvPr id="326" name="Google Shape;326;p46"/>
          <p:cNvSpPr txBox="1"/>
          <p:nvPr/>
        </p:nvSpPr>
        <p:spPr>
          <a:xfrm>
            <a:off x="4572000" y="1568875"/>
            <a:ext cx="45903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1" i="0" lang="en" sz="1500" u="none" cap="none" strike="noStrike">
                <a:solidFill>
                  <a:srgbClr val="68615E"/>
                </a:solidFill>
                <a:highlight>
                  <a:srgbClr val="F1EFEE"/>
                </a:highlight>
                <a:latin typeface="Consolas"/>
                <a:ea typeface="Consolas"/>
                <a:cs typeface="Consolas"/>
                <a:sym typeface="Consolas"/>
              </a:rPr>
              <a:t>ANSWER:</a:t>
            </a:r>
            <a:endParaRPr/>
          </a:p>
          <a:p>
            <a:pPr indent="0" lvl="0" marL="0" marR="0" rtl="0" algn="l">
              <a:lnSpc>
                <a:spcPct val="115000"/>
              </a:lnSpc>
              <a:spcBef>
                <a:spcPts val="0"/>
              </a:spcBef>
              <a:spcAft>
                <a:spcPts val="0"/>
              </a:spcAft>
              <a:buClr>
                <a:srgbClr val="000000"/>
              </a:buClr>
              <a:buSzPts val="1500"/>
              <a:buFont typeface="Arial"/>
              <a:buNone/>
            </a:pPr>
            <a:r>
              <a:t/>
            </a:r>
            <a:endParaRPr b="1" i="0" sz="1500" u="none" cap="none" strike="noStrike">
              <a:solidFill>
                <a:srgbClr val="68615E"/>
              </a:solidFill>
              <a:highlight>
                <a:srgbClr val="F1EFEE"/>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for (let i=1; i&lt;=3; i++) {</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for (let j=0;j&lt;3; j++) {</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console.log ("Count ", i, j);</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   }</a:t>
            </a:r>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68615E"/>
                </a:solidFill>
                <a:highlight>
                  <a:srgbClr val="F1EFEE"/>
                </a:highlight>
                <a:latin typeface="Consolas"/>
                <a:ea typeface="Consolas"/>
                <a:cs typeface="Consolas"/>
                <a:sym typeface="Consolas"/>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Putting it all together</a:t>
            </a:r>
            <a:endParaRPr/>
          </a:p>
        </p:txBody>
      </p:sp>
      <p:sp>
        <p:nvSpPr>
          <p:cNvPr id="332" name="Google Shape;332;p47"/>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The 7 Basic Processes of Programming</a:t>
            </a:r>
            <a:endParaRPr/>
          </a:p>
        </p:txBody>
      </p:sp>
      <p:sp>
        <p:nvSpPr>
          <p:cNvPr id="338" name="Google Shape;338;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342900" lvl="0" marL="457200" rtl="0" algn="l">
              <a:lnSpc>
                <a:spcPct val="115000"/>
              </a:lnSpc>
              <a:spcBef>
                <a:spcPts val="1600"/>
              </a:spcBef>
              <a:spcAft>
                <a:spcPts val="0"/>
              </a:spcAft>
              <a:buSzPts val="1800"/>
              <a:buAutoNum type="arabicPeriod"/>
            </a:pPr>
            <a:r>
              <a:rPr lang="en"/>
              <a:t>Assign to variables, variables manipulation</a:t>
            </a:r>
            <a:endParaRPr/>
          </a:p>
          <a:p>
            <a:pPr indent="-342900" lvl="0" marL="457200" rtl="0" algn="l">
              <a:lnSpc>
                <a:spcPct val="115000"/>
              </a:lnSpc>
              <a:spcBef>
                <a:spcPts val="0"/>
              </a:spcBef>
              <a:spcAft>
                <a:spcPts val="0"/>
              </a:spcAft>
              <a:buSzPts val="1800"/>
              <a:buAutoNum type="arabicPeriod"/>
            </a:pPr>
            <a:r>
              <a:rPr lang="en"/>
              <a:t>Input, getting users to provide the data for a variable</a:t>
            </a:r>
            <a:endParaRPr/>
          </a:p>
          <a:p>
            <a:pPr indent="-342900" lvl="0" marL="457200" rtl="0" algn="l">
              <a:lnSpc>
                <a:spcPct val="115000"/>
              </a:lnSpc>
              <a:spcBef>
                <a:spcPts val="0"/>
              </a:spcBef>
              <a:spcAft>
                <a:spcPts val="0"/>
              </a:spcAft>
              <a:buSzPts val="1800"/>
              <a:buAutoNum type="arabicPeriod"/>
            </a:pPr>
            <a:r>
              <a:rPr lang="en"/>
              <a:t>Operator, process and updating variables</a:t>
            </a:r>
            <a:endParaRPr/>
          </a:p>
          <a:p>
            <a:pPr indent="-342900" lvl="0" marL="457200" rtl="0" algn="l">
              <a:lnSpc>
                <a:spcPct val="115000"/>
              </a:lnSpc>
              <a:spcBef>
                <a:spcPts val="0"/>
              </a:spcBef>
              <a:spcAft>
                <a:spcPts val="0"/>
              </a:spcAft>
              <a:buSzPts val="1800"/>
              <a:buAutoNum type="arabicPeriod"/>
            </a:pPr>
            <a:r>
              <a:rPr lang="en"/>
              <a:t>Branching, with </a:t>
            </a:r>
            <a:r>
              <a:rPr b="1" lang="en"/>
              <a:t>if</a:t>
            </a:r>
            <a:r>
              <a:rPr lang="en"/>
              <a:t>, </a:t>
            </a:r>
            <a:r>
              <a:rPr b="1" lang="en"/>
              <a:t>if-else</a:t>
            </a:r>
            <a:endParaRPr/>
          </a:p>
          <a:p>
            <a:pPr indent="-342900" lvl="0" marL="457200" rtl="0" algn="l">
              <a:lnSpc>
                <a:spcPct val="115000"/>
              </a:lnSpc>
              <a:spcBef>
                <a:spcPts val="0"/>
              </a:spcBef>
              <a:spcAft>
                <a:spcPts val="0"/>
              </a:spcAft>
              <a:buSzPts val="1800"/>
              <a:buAutoNum type="arabicPeriod"/>
            </a:pPr>
            <a:r>
              <a:rPr lang="en"/>
              <a:t>Looping, with </a:t>
            </a:r>
            <a:r>
              <a:rPr b="1" lang="en"/>
              <a:t>while</a:t>
            </a:r>
            <a:r>
              <a:rPr lang="en"/>
              <a:t> or </a:t>
            </a:r>
            <a:r>
              <a:rPr b="1" lang="en"/>
              <a:t>for</a:t>
            </a:r>
            <a:endParaRPr/>
          </a:p>
          <a:p>
            <a:pPr indent="-342900" lvl="0" marL="457200" rtl="0" algn="l">
              <a:lnSpc>
                <a:spcPct val="115000"/>
              </a:lnSpc>
              <a:spcBef>
                <a:spcPts val="0"/>
              </a:spcBef>
              <a:spcAft>
                <a:spcPts val="0"/>
              </a:spcAft>
              <a:buSzPts val="1800"/>
              <a:buAutoNum type="arabicPeriod"/>
            </a:pPr>
            <a:r>
              <a:rPr lang="en"/>
              <a:t>Output, with </a:t>
            </a:r>
            <a:r>
              <a:rPr b="1" lang="en"/>
              <a:t>console.log</a:t>
            </a:r>
            <a:r>
              <a:rPr lang="en"/>
              <a:t> or other means (which we'll learn)</a:t>
            </a:r>
            <a:endParaRPr/>
          </a:p>
          <a:p>
            <a:pPr indent="-342900" lvl="0" marL="457200" rtl="0" algn="l">
              <a:lnSpc>
                <a:spcPct val="115000"/>
              </a:lnSpc>
              <a:spcBef>
                <a:spcPts val="0"/>
              </a:spcBef>
              <a:spcAft>
                <a:spcPts val="0"/>
              </a:spcAft>
              <a:buSzPts val="1800"/>
              <a:buAutoNum type="arabicPeriod"/>
            </a:pPr>
            <a:r>
              <a:rPr lang="en"/>
              <a:t>Functions, to group statements that do #1 to #5 together in a reusable unit.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49"/>
          <p:cNvPicPr preferRelativeResize="0"/>
          <p:nvPr/>
        </p:nvPicPr>
        <p:blipFill>
          <a:blip r:embed="rId3">
            <a:alphaModFix/>
          </a:blip>
          <a:stretch>
            <a:fillRect/>
          </a:stretch>
        </p:blipFill>
        <p:spPr>
          <a:xfrm>
            <a:off x="270750" y="0"/>
            <a:ext cx="3892586" cy="4838701"/>
          </a:xfrm>
          <a:prstGeom prst="rect">
            <a:avLst/>
          </a:prstGeom>
          <a:noFill/>
          <a:ln>
            <a:noFill/>
          </a:ln>
        </p:spPr>
      </p:pic>
      <p:sp>
        <p:nvSpPr>
          <p:cNvPr id="344" name="Google Shape;34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Hands On</a:t>
            </a:r>
            <a:endParaRPr/>
          </a:p>
        </p:txBody>
      </p:sp>
      <p:sp>
        <p:nvSpPr>
          <p:cNvPr id="351" name="Google Shape;351;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Write a GST calculator, which asks the user for the total bill and the GST percentage and returns the net bill inclusive of GST. The following rules must be followed:</a:t>
            </a:r>
            <a:endParaRPr/>
          </a:p>
          <a:p>
            <a:pPr indent="-342900" lvl="0" marL="457200" rtl="0" algn="l">
              <a:lnSpc>
                <a:spcPct val="115000"/>
              </a:lnSpc>
              <a:spcBef>
                <a:spcPts val="1600"/>
              </a:spcBef>
              <a:spcAft>
                <a:spcPts val="0"/>
              </a:spcAft>
              <a:buSzPts val="1800"/>
              <a:buChar char="●"/>
            </a:pPr>
            <a:r>
              <a:rPr lang="en"/>
              <a:t>The total bill must be greater than 0</a:t>
            </a:r>
            <a:endParaRPr/>
          </a:p>
          <a:p>
            <a:pPr indent="-342900" lvl="0" marL="457200" rtl="0" algn="l">
              <a:lnSpc>
                <a:spcPct val="115000"/>
              </a:lnSpc>
              <a:spcBef>
                <a:spcPts val="0"/>
              </a:spcBef>
              <a:spcAft>
                <a:spcPts val="0"/>
              </a:spcAft>
              <a:buSzPts val="1800"/>
              <a:buChar char="●"/>
            </a:pPr>
            <a:r>
              <a:rPr lang="en"/>
              <a:t>The GST percentage must be between 0.0 to 1.0</a:t>
            </a:r>
            <a:endParaRPr/>
          </a:p>
          <a:p>
            <a:pPr indent="0" lvl="0" marL="0" rtl="0" algn="l">
              <a:lnSpc>
                <a:spcPct val="115000"/>
              </a:lnSpc>
              <a:spcBef>
                <a:spcPts val="1600"/>
              </a:spcBef>
              <a:spcAft>
                <a:spcPts val="0"/>
              </a:spcAft>
              <a:buSzPts val="1800"/>
              <a:buNone/>
            </a:pPr>
            <a:r>
              <a:rPr lang="en"/>
              <a:t>If the user enters an invalid gst percentage or bill, keep asking till a valid value is given.</a:t>
            </a:r>
            <a:endParaRPr/>
          </a:p>
          <a:p>
            <a:pPr indent="0" lvl="0" marL="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Hands On</a:t>
            </a:r>
            <a:endParaRPr/>
          </a:p>
        </p:txBody>
      </p:sp>
      <p:sp>
        <p:nvSpPr>
          <p:cNvPr id="357" name="Google Shape;357;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Write a BMI calculator that asks the user for his height in metres and weight in KG, and then return the BMI. Follow the rules below:</a:t>
            </a:r>
            <a:endParaRPr/>
          </a:p>
          <a:p>
            <a:pPr indent="-342900" lvl="0" marL="457200" rtl="0" algn="l">
              <a:lnSpc>
                <a:spcPct val="115000"/>
              </a:lnSpc>
              <a:spcBef>
                <a:spcPts val="1600"/>
              </a:spcBef>
              <a:spcAft>
                <a:spcPts val="0"/>
              </a:spcAft>
              <a:buSzPts val="1800"/>
              <a:buChar char="●"/>
            </a:pPr>
            <a:r>
              <a:rPr lang="en"/>
              <a:t>Weight must greater than 0 and below 300</a:t>
            </a:r>
            <a:endParaRPr/>
          </a:p>
          <a:p>
            <a:pPr indent="-342900" lvl="0" marL="457200" rtl="0" algn="l">
              <a:lnSpc>
                <a:spcPct val="115000"/>
              </a:lnSpc>
              <a:spcBef>
                <a:spcPts val="0"/>
              </a:spcBef>
              <a:spcAft>
                <a:spcPts val="0"/>
              </a:spcAft>
              <a:buSzPts val="1800"/>
              <a:buChar char="●"/>
            </a:pPr>
            <a:r>
              <a:rPr lang="en"/>
              <a:t>Height must be greater than 0 and lesser than 3.0</a:t>
            </a:r>
            <a:endParaRPr/>
          </a:p>
          <a:p>
            <a:pPr indent="0" lvl="0" marL="0" rtl="0" algn="l">
              <a:lnSpc>
                <a:spcPct val="115000"/>
              </a:lnSpc>
              <a:spcBef>
                <a:spcPts val="1600"/>
              </a:spcBef>
              <a:spcAft>
                <a:spcPts val="1600"/>
              </a:spcAft>
              <a:buSzPts val="1800"/>
              <a:buNone/>
            </a:pPr>
            <a:r>
              <a:rPr lang="en"/>
              <a:t>If the user enters an invalid weight or height, keep asking till a valid value is given.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Hands On</a:t>
            </a:r>
            <a:endParaRPr/>
          </a:p>
        </p:txBody>
      </p:sp>
      <p:sp>
        <p:nvSpPr>
          <p:cNvPr id="363" name="Google Shape;363;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Write a function </a:t>
            </a:r>
            <a:r>
              <a:rPr b="1" lang="en"/>
              <a:t>getNumberWithinRange()</a:t>
            </a:r>
            <a:r>
              <a:rPr lang="en"/>
              <a:t> that asks the user for  a float, and ensure that it is greater than 0 and lesser than 100.</a:t>
            </a:r>
            <a:br>
              <a:rPr lang="en"/>
            </a:br>
            <a:endParaRPr/>
          </a:p>
          <a:p>
            <a:pPr indent="-342900" lvl="0" marL="457200" rtl="0" algn="l">
              <a:lnSpc>
                <a:spcPct val="115000"/>
              </a:lnSpc>
              <a:spcBef>
                <a:spcPts val="0"/>
              </a:spcBef>
              <a:spcAft>
                <a:spcPts val="0"/>
              </a:spcAft>
              <a:buSzPts val="1800"/>
              <a:buAutoNum type="arabicPeriod"/>
            </a:pPr>
            <a:r>
              <a:rPr lang="en"/>
              <a:t>Change the function such that it can take in two arguments -- </a:t>
            </a:r>
            <a:r>
              <a:rPr i="1" lang="en"/>
              <a:t>upper and lower</a:t>
            </a:r>
            <a:r>
              <a:rPr lang="en"/>
              <a:t>, which defines the upper and lower limit of the number that the user can enter (eg, if upper is 30 and lower is 10, then the user can enter numbers from 10 to 30).</a:t>
            </a:r>
            <a:br>
              <a:rPr lang="en"/>
            </a:br>
            <a:endParaRPr/>
          </a:p>
          <a:p>
            <a:pPr indent="-342900" lvl="0" marL="457200" rtl="0" algn="l">
              <a:lnSpc>
                <a:spcPct val="115000"/>
              </a:lnSpc>
              <a:spcBef>
                <a:spcPts val="0"/>
              </a:spcBef>
              <a:spcAft>
                <a:spcPts val="0"/>
              </a:spcAft>
              <a:buSzPts val="1800"/>
              <a:buAutoNum type="arabicPeriod"/>
            </a:pPr>
            <a:r>
              <a:rPr lang="en"/>
              <a:t>Change the previous two hands-on to use the </a:t>
            </a:r>
            <a:r>
              <a:rPr b="1" lang="en"/>
              <a:t>getNumberWithinRange() </a:t>
            </a:r>
            <a:r>
              <a:rPr lang="en"/>
              <a:t>function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t/>
            </a:r>
            <a:endParaRPr/>
          </a:p>
        </p:txBody>
      </p:sp>
      <p:sp>
        <p:nvSpPr>
          <p:cNvPr id="96" name="Google Shape;96;p18"/>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While Loops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Using While to Automate</a:t>
            </a:r>
            <a:endParaRPr/>
          </a:p>
        </p:txBody>
      </p:sp>
      <p:sp>
        <p:nvSpPr>
          <p:cNvPr id="102" name="Google Shape;102;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While is also one of the </a:t>
            </a:r>
            <a:r>
              <a:rPr i="1" lang="en"/>
              <a:t>flow control statements</a:t>
            </a:r>
            <a:endParaRPr/>
          </a:p>
          <a:p>
            <a:pPr indent="0" lvl="0" marL="0" rtl="0" algn="l">
              <a:lnSpc>
                <a:spcPct val="115000"/>
              </a:lnSpc>
              <a:spcBef>
                <a:spcPts val="1600"/>
              </a:spcBef>
              <a:spcAft>
                <a:spcPts val="0"/>
              </a:spcAft>
              <a:buSzPts val="1800"/>
              <a:buNone/>
            </a:pPr>
            <a:r>
              <a:rPr lang="en"/>
              <a:t>It changes the sequence of program execution</a:t>
            </a:r>
            <a:endParaRPr/>
          </a:p>
          <a:p>
            <a:pPr indent="0" lvl="0" marL="0" rtl="0" algn="l">
              <a:lnSpc>
                <a:spcPct val="115000"/>
              </a:lnSpc>
              <a:spcBef>
                <a:spcPts val="1600"/>
              </a:spcBef>
              <a:spcAft>
                <a:spcPts val="0"/>
              </a:spcAft>
              <a:buSzPts val="1800"/>
              <a:buNone/>
            </a:pPr>
            <a:r>
              <a:rPr b="1" lang="en">
                <a:latin typeface="Courier New"/>
                <a:ea typeface="Courier New"/>
                <a:cs typeface="Courier New"/>
                <a:sym typeface="Courier New"/>
              </a:rPr>
              <a:t>while (condition is true) {</a:t>
            </a:r>
            <a:endParaRPr b="1">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a:latin typeface="Courier New"/>
                <a:ea typeface="Courier New"/>
                <a:cs typeface="Courier New"/>
                <a:sym typeface="Courier New"/>
              </a:rPr>
              <a:t>   do something;</a:t>
            </a:r>
            <a:endParaRPr/>
          </a:p>
          <a:p>
            <a:pPr indent="0" lvl="0" marL="0" rtl="0" algn="l">
              <a:lnSpc>
                <a:spcPct val="115000"/>
              </a:lnSpc>
              <a:spcBef>
                <a:spcPts val="3200"/>
              </a:spcBef>
              <a:spcAft>
                <a:spcPts val="1600"/>
              </a:spcAft>
              <a:buSzPts val="1800"/>
              <a:buNone/>
            </a:pPr>
            <a:r>
              <a:rPr b="1" lang="en">
                <a:latin typeface="Courier New"/>
                <a:ea typeface="Courier New"/>
                <a:cs typeface="Courier New"/>
                <a:sym typeface="Courier New"/>
              </a:rPr>
              <a:t>}</a:t>
            </a:r>
            <a:endParaRPr b="1">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Real Life Example</a:t>
            </a:r>
            <a:endParaRPr/>
          </a:p>
        </p:txBody>
      </p:sp>
      <p:sp>
        <p:nvSpPr>
          <p:cNvPr id="108" name="Google Shape;108;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While </a:t>
            </a:r>
            <a:r>
              <a:rPr i="1" lang="en"/>
              <a:t>there is still pages to be printed, print the next page</a:t>
            </a:r>
            <a:endParaRPr i="1"/>
          </a:p>
          <a:p>
            <a:pPr indent="0" lvl="0" marL="0" rtl="0" algn="l">
              <a:lnSpc>
                <a:spcPct val="115000"/>
              </a:lnSpc>
              <a:spcBef>
                <a:spcPts val="1600"/>
              </a:spcBef>
              <a:spcAft>
                <a:spcPts val="0"/>
              </a:spcAft>
              <a:buSzPts val="1800"/>
              <a:buNone/>
            </a:pPr>
            <a:r>
              <a:rPr lang="en"/>
              <a:t>While </a:t>
            </a:r>
            <a:r>
              <a:rPr i="1" lang="en"/>
              <a:t>there is still food on the table, eat the next spoonful</a:t>
            </a:r>
            <a:endParaRPr i="1"/>
          </a:p>
          <a:p>
            <a:pPr indent="0" lvl="0" marL="0" rtl="0" algn="l">
              <a:lnSpc>
                <a:spcPct val="115000"/>
              </a:lnSpc>
              <a:spcBef>
                <a:spcPts val="1600"/>
              </a:spcBef>
              <a:spcAft>
                <a:spcPts val="0"/>
              </a:spcAft>
              <a:buSzPts val="1800"/>
              <a:buNone/>
            </a:pPr>
            <a:r>
              <a:rPr lang="en"/>
              <a:t>While </a:t>
            </a:r>
            <a:r>
              <a:rPr i="1" lang="en"/>
              <a:t>there is still work to do, do the next piece of work</a:t>
            </a:r>
            <a:endParaRPr i="1"/>
          </a:p>
          <a:p>
            <a:pPr indent="0" lvl="0" marL="0" rtl="0" algn="l">
              <a:lnSpc>
                <a:spcPct val="115000"/>
              </a:lnSpc>
              <a:spcBef>
                <a:spcPts val="1600"/>
              </a:spcBef>
              <a:spcAft>
                <a:spcPts val="0"/>
              </a:spcAft>
              <a:buSzPts val="1800"/>
              <a:buNone/>
            </a:pPr>
            <a:r>
              <a:rPr lang="en"/>
              <a:t>While </a:t>
            </a:r>
            <a:r>
              <a:rPr i="1" lang="en"/>
              <a:t>it is raining, hold up the umbrella</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WHILE Loop to print 0 to 9</a:t>
            </a:r>
            <a:endParaRPr/>
          </a:p>
        </p:txBody>
      </p:sp>
      <p:sp>
        <p:nvSpPr>
          <p:cNvPr id="114" name="Google Shape;114;p21"/>
          <p:cNvSpPr txBox="1"/>
          <p:nvPr/>
        </p:nvSpPr>
        <p:spPr>
          <a:xfrm>
            <a:off x="813750" y="2049349"/>
            <a:ext cx="6268500" cy="223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let x = </a:t>
            </a:r>
            <a:r>
              <a:rPr b="0" i="0" lang="en" sz="2400" u="none" cap="none" strike="noStrike">
                <a:solidFill>
                  <a:srgbClr val="0000FF"/>
                </a:solidFill>
                <a:highlight>
                  <a:srgbClr val="FFFFFF"/>
                </a:highlight>
                <a:latin typeface="Courier New"/>
                <a:ea typeface="Courier New"/>
                <a:cs typeface="Courier New"/>
                <a:sym typeface="Courier New"/>
              </a:rPr>
              <a:t>0;</a:t>
            </a:r>
            <a:endParaRPr b="0" i="0" sz="24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80"/>
                </a:solidFill>
                <a:highlight>
                  <a:srgbClr val="FFFFFF"/>
                </a:highlight>
                <a:latin typeface="Courier New"/>
                <a:ea typeface="Courier New"/>
                <a:cs typeface="Courier New"/>
                <a:sym typeface="Courier New"/>
              </a:rPr>
              <a:t>while </a:t>
            </a:r>
            <a:r>
              <a:rPr b="0" i="0" lang="en" sz="2400" u="none" cap="none" strike="noStrike">
                <a:solidFill>
                  <a:srgbClr val="000080"/>
                </a:solidFill>
                <a:highlight>
                  <a:srgbClr val="FFFFFF"/>
                </a:highlight>
                <a:latin typeface="Courier New"/>
                <a:ea typeface="Courier New"/>
                <a:cs typeface="Courier New"/>
                <a:sym typeface="Courier New"/>
              </a:rPr>
              <a:t>(</a:t>
            </a:r>
            <a:r>
              <a:rPr b="0" i="0" lang="en" sz="2400" u="none" cap="none" strike="noStrike">
                <a:solidFill>
                  <a:srgbClr val="000000"/>
                </a:solidFill>
                <a:highlight>
                  <a:srgbClr val="FFFF00"/>
                </a:highlight>
                <a:latin typeface="Courier New"/>
                <a:ea typeface="Courier New"/>
                <a:cs typeface="Courier New"/>
                <a:sym typeface="Courier New"/>
              </a:rPr>
              <a:t>x &lt; </a:t>
            </a:r>
            <a:r>
              <a:rPr b="0" i="0" lang="en" sz="2400" u="none" cap="none" strike="noStrike">
                <a:solidFill>
                  <a:srgbClr val="0000FF"/>
                </a:solidFill>
                <a:highlight>
                  <a:srgbClr val="FFFF00"/>
                </a:highlight>
                <a:latin typeface="Courier New"/>
                <a:ea typeface="Courier New"/>
                <a:cs typeface="Courier New"/>
                <a:sym typeface="Courier New"/>
              </a:rPr>
              <a:t>10</a:t>
            </a:r>
            <a:r>
              <a:rPr b="0" i="0" lang="en" sz="2400" u="none" cap="none" strike="noStrike">
                <a:solidFill>
                  <a:schemeClr val="accent5"/>
                </a:solidFill>
                <a:highlight>
                  <a:srgbClr val="FFFFFF"/>
                </a:highlight>
                <a:latin typeface="Courier New"/>
                <a:ea typeface="Courier New"/>
                <a:cs typeface="Courier New"/>
                <a:sym typeface="Courier New"/>
              </a:rPr>
              <a:t>) {</a:t>
            </a:r>
            <a:endParaRPr b="0" i="0" sz="2400" u="none" cap="none" strike="noStrike">
              <a:solidFill>
                <a:schemeClr val="accent5"/>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   </a:t>
            </a:r>
            <a:r>
              <a:rPr b="0" i="0" lang="en" sz="2400" u="none" cap="none" strike="noStrike">
                <a:solidFill>
                  <a:srgbClr val="000080"/>
                </a:solidFill>
                <a:highlight>
                  <a:srgbClr val="FFFFFF"/>
                </a:highlight>
                <a:latin typeface="Courier New"/>
                <a:ea typeface="Courier New"/>
                <a:cs typeface="Courier New"/>
                <a:sym typeface="Courier New"/>
              </a:rPr>
              <a:t>console.log</a:t>
            </a:r>
            <a:r>
              <a:rPr b="0" i="0" lang="en" sz="2400" u="none" cap="none" strike="noStrike">
                <a:solidFill>
                  <a:srgbClr val="000000"/>
                </a:solidFill>
                <a:highlight>
                  <a:srgbClr val="FFFFFF"/>
                </a:highlight>
                <a:latin typeface="Courier New"/>
                <a:ea typeface="Courier New"/>
                <a:cs typeface="Courier New"/>
                <a:sym typeface="Courier New"/>
              </a:rPr>
              <a:t>(x);</a:t>
            </a:r>
            <a:endParaRPr b="0" i="0" sz="24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   x = x + </a:t>
            </a:r>
            <a:r>
              <a:rPr b="0" i="0" lang="en" sz="2400" u="none" cap="none" strike="noStrike">
                <a:solidFill>
                  <a:srgbClr val="0000FF"/>
                </a:solidFill>
                <a:highlight>
                  <a:srgbClr val="FFFFFF"/>
                </a:highlight>
                <a:latin typeface="Courier New"/>
                <a:ea typeface="Courier New"/>
                <a:cs typeface="Courier New"/>
                <a:sym typeface="Courier New"/>
              </a:rPr>
              <a:t>1;</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FF"/>
                </a:solidFill>
                <a:highlight>
                  <a:srgbClr val="FFFFFF"/>
                </a:highlight>
                <a:latin typeface="Courier New"/>
                <a:ea typeface="Courier New"/>
                <a:cs typeface="Courier New"/>
                <a:sym typeface="Courier New"/>
              </a:rPr>
              <a:t>}</a:t>
            </a:r>
            <a:endParaRPr b="0" i="0" sz="2400" u="none" cap="none" strike="noStrike">
              <a:solidFill>
                <a:srgbClr val="0000FF"/>
              </a:solidFill>
              <a:highlight>
                <a:srgbClr val="FFFFFF"/>
              </a:highlight>
              <a:latin typeface="Courier New"/>
              <a:ea typeface="Courier New"/>
              <a:cs typeface="Courier New"/>
              <a:sym typeface="Courier New"/>
            </a:endParaRPr>
          </a:p>
        </p:txBody>
      </p:sp>
      <p:sp>
        <p:nvSpPr>
          <p:cNvPr id="115" name="Google Shape;115;p21"/>
          <p:cNvSpPr txBox="1"/>
          <p:nvPr/>
        </p:nvSpPr>
        <p:spPr>
          <a:xfrm>
            <a:off x="5491795" y="1426525"/>
            <a:ext cx="1968900" cy="4320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Loop sentinel</a:t>
            </a:r>
            <a:endParaRPr b="0" i="0" sz="1400" u="none" cap="none" strike="noStrike">
              <a:solidFill>
                <a:srgbClr val="000000"/>
              </a:solidFill>
              <a:latin typeface="Proxima Nova"/>
              <a:ea typeface="Proxima Nova"/>
              <a:cs typeface="Proxima Nova"/>
              <a:sym typeface="Proxima Nova"/>
            </a:endParaRPr>
          </a:p>
        </p:txBody>
      </p:sp>
      <p:cxnSp>
        <p:nvCxnSpPr>
          <p:cNvPr id="116" name="Google Shape;116;p21"/>
          <p:cNvCxnSpPr>
            <a:stCxn id="115" idx="1"/>
          </p:cNvCxnSpPr>
          <p:nvPr/>
        </p:nvCxnSpPr>
        <p:spPr>
          <a:xfrm flipH="1">
            <a:off x="3033895" y="1642525"/>
            <a:ext cx="2457900" cy="923400"/>
          </a:xfrm>
          <a:prstGeom prst="straightConnector1">
            <a:avLst/>
          </a:prstGeom>
          <a:noFill/>
          <a:ln cap="flat" cmpd="sng" w="9525">
            <a:solidFill>
              <a:schemeClr val="dk2"/>
            </a:solidFill>
            <a:prstDash val="solid"/>
            <a:round/>
            <a:headEnd len="sm" w="sm" type="none"/>
            <a:tailEnd len="med" w="med" type="triangle"/>
          </a:ln>
        </p:spPr>
      </p:cxnSp>
      <p:sp>
        <p:nvSpPr>
          <p:cNvPr id="117" name="Google Shape;117;p21"/>
          <p:cNvSpPr/>
          <p:nvPr/>
        </p:nvSpPr>
        <p:spPr>
          <a:xfrm>
            <a:off x="1225599" y="2883175"/>
            <a:ext cx="3124800" cy="1135200"/>
          </a:xfrm>
          <a:prstGeom prst="rect">
            <a:avLst/>
          </a:prstGeom>
          <a:no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txBox="1"/>
          <p:nvPr/>
        </p:nvSpPr>
        <p:spPr>
          <a:xfrm>
            <a:off x="5452817" y="2977116"/>
            <a:ext cx="1947300" cy="4503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What to repeat</a:t>
            </a:r>
            <a:endParaRPr b="0" i="0" sz="1400" u="none" cap="none" strike="noStrike">
              <a:solidFill>
                <a:srgbClr val="000000"/>
              </a:solidFill>
              <a:latin typeface="Proxima Nova"/>
              <a:ea typeface="Proxima Nova"/>
              <a:cs typeface="Proxima Nova"/>
              <a:sym typeface="Proxima Nova"/>
            </a:endParaRPr>
          </a:p>
        </p:txBody>
      </p:sp>
      <p:cxnSp>
        <p:nvCxnSpPr>
          <p:cNvPr id="119" name="Google Shape;119;p21"/>
          <p:cNvCxnSpPr/>
          <p:nvPr/>
        </p:nvCxnSpPr>
        <p:spPr>
          <a:xfrm>
            <a:off x="1386325" y="3656700"/>
            <a:ext cx="1818300" cy="20100"/>
          </a:xfrm>
          <a:prstGeom prst="straightConnector1">
            <a:avLst/>
          </a:prstGeom>
          <a:noFill/>
          <a:ln cap="flat" cmpd="sng" w="19050">
            <a:solidFill>
              <a:srgbClr val="FF0000"/>
            </a:solidFill>
            <a:prstDash val="solid"/>
            <a:round/>
            <a:headEnd len="sm" w="sm" type="none"/>
            <a:tailEnd len="sm" w="sm" type="none"/>
          </a:ln>
        </p:spPr>
      </p:cxnSp>
      <p:cxnSp>
        <p:nvCxnSpPr>
          <p:cNvPr id="120" name="Google Shape;120;p21"/>
          <p:cNvCxnSpPr/>
          <p:nvPr/>
        </p:nvCxnSpPr>
        <p:spPr>
          <a:xfrm flipH="1">
            <a:off x="2350875" y="3757175"/>
            <a:ext cx="9900" cy="522300"/>
          </a:xfrm>
          <a:prstGeom prst="straightConnector1">
            <a:avLst/>
          </a:prstGeom>
          <a:noFill/>
          <a:ln cap="flat" cmpd="sng" w="9525">
            <a:solidFill>
              <a:schemeClr val="dk2"/>
            </a:solidFill>
            <a:prstDash val="solid"/>
            <a:round/>
            <a:headEnd len="sm" w="sm" type="none"/>
            <a:tailEnd len="med" w="med" type="triangle"/>
          </a:ln>
        </p:spPr>
      </p:cxnSp>
      <p:sp>
        <p:nvSpPr>
          <p:cNvPr id="121" name="Google Shape;121;p21"/>
          <p:cNvSpPr txBox="1"/>
          <p:nvPr/>
        </p:nvSpPr>
        <p:spPr>
          <a:xfrm>
            <a:off x="1707800" y="4279475"/>
            <a:ext cx="3234900" cy="4923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Change the sentinel variable so that the loop will eventually end</a:t>
            </a:r>
            <a:endParaRPr b="0" i="0" sz="1400" u="none" cap="none" strike="noStrike">
              <a:solidFill>
                <a:srgbClr val="000000"/>
              </a:solidFill>
              <a:latin typeface="Proxima Nova"/>
              <a:ea typeface="Proxima Nova"/>
              <a:cs typeface="Proxima Nova"/>
              <a:sym typeface="Proxima Nova"/>
            </a:endParaRPr>
          </a:p>
        </p:txBody>
      </p:sp>
      <p:cxnSp>
        <p:nvCxnSpPr>
          <p:cNvPr id="122" name="Google Shape;122;p21"/>
          <p:cNvCxnSpPr>
            <a:stCxn id="118" idx="1"/>
            <a:endCxn id="117" idx="3"/>
          </p:cNvCxnSpPr>
          <p:nvPr/>
        </p:nvCxnSpPr>
        <p:spPr>
          <a:xfrm flipH="1">
            <a:off x="4350317" y="3202266"/>
            <a:ext cx="1102500" cy="248400"/>
          </a:xfrm>
          <a:prstGeom prst="straightConnector1">
            <a:avLst/>
          </a:prstGeom>
          <a:noFill/>
          <a:ln cap="flat" cmpd="sng" w="9525">
            <a:solidFill>
              <a:schemeClr val="dk2"/>
            </a:solidFill>
            <a:prstDash val="solid"/>
            <a:round/>
            <a:headEnd len="sm" w="sm" type="none"/>
            <a:tailEnd len="med" w="med" type="triangle"/>
          </a:ln>
        </p:spPr>
      </p:cxnSp>
      <p:sp>
        <p:nvSpPr>
          <p:cNvPr id="123" name="Google Shape;123;p21"/>
          <p:cNvSpPr txBox="1"/>
          <p:nvPr/>
        </p:nvSpPr>
        <p:spPr>
          <a:xfrm>
            <a:off x="2351698" y="1306025"/>
            <a:ext cx="2027400" cy="4923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Initialise the sentinel variable</a:t>
            </a:r>
            <a:endParaRPr b="0" i="0" sz="1400" u="none" cap="none" strike="noStrike">
              <a:solidFill>
                <a:srgbClr val="000000"/>
              </a:solidFill>
              <a:latin typeface="Proxima Nova"/>
              <a:ea typeface="Proxima Nova"/>
              <a:cs typeface="Proxima Nova"/>
              <a:sym typeface="Proxima Nova"/>
            </a:endParaRPr>
          </a:p>
        </p:txBody>
      </p:sp>
      <p:cxnSp>
        <p:nvCxnSpPr>
          <p:cNvPr id="124" name="Google Shape;124;p21"/>
          <p:cNvCxnSpPr/>
          <p:nvPr/>
        </p:nvCxnSpPr>
        <p:spPr>
          <a:xfrm flipH="1">
            <a:off x="1757398" y="1858500"/>
            <a:ext cx="793500" cy="391800"/>
          </a:xfrm>
          <a:prstGeom prst="straightConnector1">
            <a:avLst/>
          </a:prstGeom>
          <a:noFill/>
          <a:ln cap="flat" cmpd="sng" w="9525">
            <a:solidFill>
              <a:schemeClr val="dk2"/>
            </a:solidFill>
            <a:prstDash val="solid"/>
            <a:round/>
            <a:headEnd len="sm" w="sm" type="none"/>
            <a:tailEnd len="med" w="med" type="triangle"/>
          </a:ln>
        </p:spPr>
      </p:cxnSp>
      <p:sp>
        <p:nvSpPr>
          <p:cNvPr id="125" name="Google Shape;12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Visualizing the While Loop</a:t>
            </a:r>
            <a:endParaRPr/>
          </a:p>
        </p:txBody>
      </p:sp>
      <p:pic>
        <p:nvPicPr>
          <p:cNvPr id="131" name="Google Shape;131;p22"/>
          <p:cNvPicPr preferRelativeResize="0"/>
          <p:nvPr/>
        </p:nvPicPr>
        <p:blipFill rotWithShape="1">
          <a:blip r:embed="rId3">
            <a:alphaModFix/>
          </a:blip>
          <a:srcRect b="0" l="0" r="0" t="0"/>
          <a:stretch/>
        </p:blipFill>
        <p:spPr>
          <a:xfrm>
            <a:off x="3876636" y="1115075"/>
            <a:ext cx="1931864" cy="3693825"/>
          </a:xfrm>
          <a:prstGeom prst="rect">
            <a:avLst/>
          </a:prstGeom>
          <a:noFill/>
          <a:ln>
            <a:noFill/>
          </a:ln>
        </p:spPr>
      </p:pic>
      <p:sp>
        <p:nvSpPr>
          <p:cNvPr id="132" name="Google Shape;132;p22"/>
          <p:cNvSpPr txBox="1"/>
          <p:nvPr/>
        </p:nvSpPr>
        <p:spPr>
          <a:xfrm>
            <a:off x="522425" y="1547049"/>
            <a:ext cx="4239300" cy="21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let x = </a:t>
            </a:r>
            <a:r>
              <a:rPr b="0" i="0" lang="en" sz="2400" u="none" cap="none" strike="noStrike">
                <a:solidFill>
                  <a:srgbClr val="0000FF"/>
                </a:solidFill>
                <a:highlight>
                  <a:srgbClr val="FFFFFF"/>
                </a:highlight>
                <a:latin typeface="Courier New"/>
                <a:ea typeface="Courier New"/>
                <a:cs typeface="Courier New"/>
                <a:sym typeface="Courier New"/>
              </a:rPr>
              <a:t>0;</a:t>
            </a:r>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80"/>
                </a:solidFill>
                <a:highlight>
                  <a:srgbClr val="FFFFFF"/>
                </a:highlight>
                <a:latin typeface="Courier New"/>
                <a:ea typeface="Courier New"/>
                <a:cs typeface="Courier New"/>
                <a:sym typeface="Courier New"/>
              </a:rPr>
              <a:t>while </a:t>
            </a:r>
            <a:r>
              <a:rPr b="0" i="0" lang="en" sz="2400" u="none" cap="none" strike="noStrike">
                <a:solidFill>
                  <a:srgbClr val="000080"/>
                </a:solidFill>
                <a:highlight>
                  <a:srgbClr val="FFFFFF"/>
                </a:highlight>
                <a:latin typeface="Courier New"/>
                <a:ea typeface="Courier New"/>
                <a:cs typeface="Courier New"/>
                <a:sym typeface="Courier New"/>
              </a:rPr>
              <a:t>(</a:t>
            </a:r>
            <a:r>
              <a:rPr b="0" i="0" lang="en" sz="2400" u="none" cap="none" strike="noStrike">
                <a:solidFill>
                  <a:srgbClr val="000000"/>
                </a:solidFill>
                <a:highlight>
                  <a:srgbClr val="FFFF00"/>
                </a:highlight>
                <a:latin typeface="Courier New"/>
                <a:ea typeface="Courier New"/>
                <a:cs typeface="Courier New"/>
                <a:sym typeface="Courier New"/>
              </a:rPr>
              <a:t>x &lt; </a:t>
            </a:r>
            <a:r>
              <a:rPr b="0" i="0" lang="en" sz="2400" u="none" cap="none" strike="noStrike">
                <a:solidFill>
                  <a:srgbClr val="0000FF"/>
                </a:solidFill>
                <a:highlight>
                  <a:srgbClr val="FFFF00"/>
                </a:highlight>
                <a:latin typeface="Courier New"/>
                <a:ea typeface="Courier New"/>
                <a:cs typeface="Courier New"/>
                <a:sym typeface="Courier New"/>
              </a:rPr>
              <a:t>10</a:t>
            </a:r>
            <a:r>
              <a:rPr b="0" i="0" lang="en" sz="2400" u="none" cap="none" strike="noStrike">
                <a:solidFill>
                  <a:schemeClr val="accent5"/>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   </a:t>
            </a:r>
            <a:r>
              <a:rPr b="0" i="0" lang="en" sz="2400" u="none" cap="none" strike="noStrike">
                <a:solidFill>
                  <a:srgbClr val="000080"/>
                </a:solidFill>
                <a:highlight>
                  <a:srgbClr val="FFFFFF"/>
                </a:highlight>
                <a:latin typeface="Courier New"/>
                <a:ea typeface="Courier New"/>
                <a:cs typeface="Courier New"/>
                <a:sym typeface="Courier New"/>
              </a:rPr>
              <a:t>console.log</a:t>
            </a:r>
            <a:r>
              <a:rPr b="0" i="0" lang="en" sz="2400" u="none" cap="none" strike="noStrike">
                <a:solidFill>
                  <a:srgbClr val="000000"/>
                </a:solidFill>
                <a:highlight>
                  <a:srgbClr val="FFFFFF"/>
                </a:highlight>
                <a:latin typeface="Courier New"/>
                <a:ea typeface="Courier New"/>
                <a:cs typeface="Courier New"/>
                <a:sym typeface="Courier New"/>
              </a:rPr>
              <a:t>(x);</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Courier New"/>
                <a:ea typeface="Courier New"/>
                <a:cs typeface="Courier New"/>
                <a:sym typeface="Courier New"/>
              </a:rPr>
              <a:t>   x = x + </a:t>
            </a:r>
            <a:r>
              <a:rPr b="0" i="0" lang="en" sz="2400" u="none" cap="none" strike="noStrike">
                <a:solidFill>
                  <a:srgbClr val="0000FF"/>
                </a:solidFill>
                <a:highlight>
                  <a:srgbClr val="FFFFFF"/>
                </a:highlight>
                <a:latin typeface="Courier New"/>
                <a:ea typeface="Courier New"/>
                <a:cs typeface="Courier New"/>
                <a:sym typeface="Courier New"/>
              </a:rPr>
              <a:t>1;</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FF"/>
                </a:solidFill>
                <a:highlight>
                  <a:srgbClr val="FFFFFF"/>
                </a:highlight>
                <a:latin typeface="Courier New"/>
                <a:ea typeface="Courier New"/>
                <a:cs typeface="Courier New"/>
                <a:sym typeface="Courier New"/>
              </a:rPr>
              <a:t>}</a:t>
            </a:r>
            <a:endParaRPr/>
          </a:p>
        </p:txBody>
      </p:sp>
      <p:sp>
        <p:nvSpPr>
          <p:cNvPr id="133" name="Google Shape;133;p22"/>
          <p:cNvSpPr txBox="1"/>
          <p:nvPr/>
        </p:nvSpPr>
        <p:spPr>
          <a:xfrm>
            <a:off x="4281375" y="1915514"/>
            <a:ext cx="588300" cy="2001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700" u="none" cap="none" strike="noStrike">
                <a:solidFill>
                  <a:srgbClr val="000000"/>
                </a:solidFill>
                <a:latin typeface="Arial"/>
                <a:ea typeface="Arial"/>
                <a:cs typeface="Arial"/>
                <a:sym typeface="Arial"/>
              </a:rPr>
              <a:t>let x = 10;</a:t>
            </a:r>
            <a:endParaRPr/>
          </a:p>
        </p:txBody>
      </p:sp>
      <p:sp>
        <p:nvSpPr>
          <p:cNvPr id="134" name="Google Shape;134;p22"/>
          <p:cNvSpPr txBox="1"/>
          <p:nvPr/>
        </p:nvSpPr>
        <p:spPr>
          <a:xfrm>
            <a:off x="4281375" y="3331428"/>
            <a:ext cx="588300" cy="161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Arial"/>
              <a:buNone/>
            </a:pPr>
            <a:r>
              <a:rPr b="0" i="0" lang="en" sz="450" u="none" cap="none" strike="noStrike">
                <a:solidFill>
                  <a:srgbClr val="000000"/>
                </a:solidFill>
                <a:highlight>
                  <a:srgbClr val="FFFFFF"/>
                </a:highlight>
                <a:latin typeface="Arial"/>
                <a:ea typeface="Arial"/>
                <a:cs typeface="Arial"/>
                <a:sym typeface="Arial"/>
              </a:rPr>
              <a:t>console.log(x);</a:t>
            </a:r>
            <a:endParaRPr/>
          </a:p>
        </p:txBody>
      </p:sp>
      <p:sp>
        <p:nvSpPr>
          <p:cNvPr id="135" name="Google Shape;135;p22"/>
          <p:cNvSpPr txBox="1"/>
          <p:nvPr/>
        </p:nvSpPr>
        <p:spPr>
          <a:xfrm>
            <a:off x="4318701" y="2558502"/>
            <a:ext cx="551100" cy="169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500" u="none" cap="none" strike="noStrike">
                <a:solidFill>
                  <a:srgbClr val="000000"/>
                </a:solidFill>
                <a:latin typeface="Arial"/>
                <a:ea typeface="Arial"/>
                <a:cs typeface="Arial"/>
                <a:sym typeface="Arial"/>
              </a:rPr>
              <a:t>while x &lt; 0</a:t>
            </a:r>
            <a:endParaRPr/>
          </a:p>
        </p:txBody>
      </p:sp>
      <p:sp>
        <p:nvSpPr>
          <p:cNvPr id="136" name="Google Shape;13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The Sentinel</a:t>
            </a:r>
            <a:endParaRPr/>
          </a:p>
        </p:txBody>
      </p:sp>
      <p:sp>
        <p:nvSpPr>
          <p:cNvPr id="142" name="Google Shape;142;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sentinel variable and the sentinel condition </a:t>
            </a:r>
            <a:r>
              <a:rPr b="1" i="1" lang="en"/>
              <a:t>controls whether the loop runs for one more round (aka, iteration)</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