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8" r:id="rId3"/>
    <p:sldId id="299" r:id="rId4"/>
    <p:sldId id="300" r:id="rId5"/>
    <p:sldId id="257" r:id="rId6"/>
    <p:sldId id="278" r:id="rId7"/>
    <p:sldId id="266" r:id="rId8"/>
    <p:sldId id="260" r:id="rId9"/>
    <p:sldId id="284" r:id="rId10"/>
    <p:sldId id="281" r:id="rId11"/>
    <p:sldId id="282" r:id="rId12"/>
    <p:sldId id="283" r:id="rId13"/>
    <p:sldId id="285" r:id="rId14"/>
    <p:sldId id="262" r:id="rId15"/>
    <p:sldId id="263" r:id="rId16"/>
    <p:sldId id="264" r:id="rId17"/>
    <p:sldId id="265" r:id="rId18"/>
    <p:sldId id="271" r:id="rId19"/>
    <p:sldId id="273" r:id="rId20"/>
    <p:sldId id="274" r:id="rId21"/>
    <p:sldId id="277" r:id="rId22"/>
    <p:sldId id="288" r:id="rId23"/>
    <p:sldId id="297" r:id="rId24"/>
    <p:sldId id="296" r:id="rId25"/>
    <p:sldId id="295" r:id="rId26"/>
    <p:sldId id="27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69CD98-1FEE-4723-A2F6-46B9952CE927}" v="2272" dt="2022-01-09T15:43:50.975"/>
    <p1510:client id="{EEF31C46-5722-40B9-9087-B86DD8EE5D78}" v="187" dt="2022-01-09T17:16:30.846"/>
    <p1510:client id="{F71C9C1B-1D15-4446-B57A-39CEEF8ED8E2}" v="5" dt="2022-01-10T07:46:13.5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12/7/2024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12/7/2024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jpe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2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D69AE-6F4C-4B5F-BBC7-318FD4515358}"/>
              </a:ext>
            </a:extLst>
          </p:cNvPr>
          <p:cNvSpPr>
            <a:spLocks noGrp="1"/>
          </p:cNvSpPr>
          <p:nvPr>
            <p:ph type="ctrTitle"/>
          </p:nvPr>
        </p:nvSpPr>
        <p:spPr>
          <a:xfrm>
            <a:off x="2486026" y="1857375"/>
            <a:ext cx="8674100" cy="1689130"/>
          </a:xfrm>
        </p:spPr>
        <p:txBody>
          <a:bodyPr>
            <a:noAutofit/>
          </a:bodyPr>
          <a:lstStyle/>
          <a:p>
            <a:r>
              <a:rPr lang="vi-VN" sz="3200" b="1"/>
              <a:t>Phát hiện giới tính và tuổi tác của con người từ hình ảnh khuôn mặt</a:t>
            </a:r>
            <a:endParaRPr lang="en-IN" sz="3200" b="1" dirty="0"/>
          </a:p>
        </p:txBody>
      </p:sp>
      <p:sp>
        <p:nvSpPr>
          <p:cNvPr id="3" name="Subtitle 2">
            <a:extLst>
              <a:ext uri="{FF2B5EF4-FFF2-40B4-BE49-F238E27FC236}">
                <a16:creationId xmlns:a16="http://schemas.microsoft.com/office/drawing/2014/main" id="{111BA3DD-E9B1-41D5-B1CE-2F5F1B0D34EE}"/>
              </a:ext>
            </a:extLst>
          </p:cNvPr>
          <p:cNvSpPr>
            <a:spLocks noGrp="1"/>
          </p:cNvSpPr>
          <p:nvPr>
            <p:ph type="subTitle" idx="1"/>
          </p:nvPr>
        </p:nvSpPr>
        <p:spPr/>
        <p:txBody>
          <a:bodyPr>
            <a:normAutofit/>
          </a:bodyPr>
          <a:lstStyle/>
          <a:p>
            <a:r>
              <a:rPr lang="en-US" dirty="0"/>
              <a:t>    							</a:t>
            </a:r>
            <a:r>
              <a:rPr lang="en-US"/>
              <a:t>	Đặng đình tấn - 20210094</a:t>
            </a:r>
            <a:endParaRPr lang="en-IN" dirty="0"/>
          </a:p>
        </p:txBody>
      </p:sp>
      <p:sp>
        <p:nvSpPr>
          <p:cNvPr id="4" name="TextBox 3">
            <a:extLst>
              <a:ext uri="{FF2B5EF4-FFF2-40B4-BE49-F238E27FC236}">
                <a16:creationId xmlns:a16="http://schemas.microsoft.com/office/drawing/2014/main" id="{887F7147-72CE-4200-996C-D2CF535C049E}"/>
              </a:ext>
            </a:extLst>
          </p:cNvPr>
          <p:cNvSpPr txBox="1"/>
          <p:nvPr/>
        </p:nvSpPr>
        <p:spPr>
          <a:xfrm>
            <a:off x="530463" y="1018148"/>
            <a:ext cx="9571290" cy="369332"/>
          </a:xfrm>
          <a:prstGeom prst="rect">
            <a:avLst/>
          </a:prstGeom>
          <a:noFill/>
        </p:spPr>
        <p:txBody>
          <a:bodyPr wrap="square" rtlCol="0">
            <a:spAutoFit/>
          </a:bodyPr>
          <a:lstStyle/>
          <a:p>
            <a:r>
              <a:rPr lang="en-US"/>
              <a:t>DCNNTT12.10.1</a:t>
            </a:r>
            <a:endParaRPr lang="en-IN" dirty="0"/>
          </a:p>
        </p:txBody>
      </p:sp>
      <p:sp>
        <p:nvSpPr>
          <p:cNvPr id="5" name="TextBox 4">
            <a:extLst>
              <a:ext uri="{FF2B5EF4-FFF2-40B4-BE49-F238E27FC236}">
                <a16:creationId xmlns:a16="http://schemas.microsoft.com/office/drawing/2014/main" id="{D53F2224-9146-8275-1F8D-3170AAA5FE1D}"/>
              </a:ext>
            </a:extLst>
          </p:cNvPr>
          <p:cNvSpPr txBox="1"/>
          <p:nvPr/>
        </p:nvSpPr>
        <p:spPr>
          <a:xfrm>
            <a:off x="530463" y="1437761"/>
            <a:ext cx="9571290" cy="369332"/>
          </a:xfrm>
          <a:prstGeom prst="rect">
            <a:avLst/>
          </a:prstGeom>
          <a:noFill/>
        </p:spPr>
        <p:txBody>
          <a:bodyPr wrap="square" rtlCol="0">
            <a:spAutoFit/>
          </a:bodyPr>
          <a:lstStyle/>
          <a:p>
            <a:r>
              <a:rPr lang="en-US"/>
              <a:t>Nhóm 7</a:t>
            </a:r>
            <a:endParaRPr lang="en-IN" dirty="0"/>
          </a:p>
        </p:txBody>
      </p:sp>
    </p:spTree>
    <p:extLst>
      <p:ext uri="{BB962C8B-B14F-4D97-AF65-F5344CB8AC3E}">
        <p14:creationId xmlns:p14="http://schemas.microsoft.com/office/powerpoint/2010/main" val="1776795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A238E-CF5F-4F73-B6CD-ACB9D83A589D}"/>
              </a:ext>
            </a:extLst>
          </p:cNvPr>
          <p:cNvSpPr>
            <a:spLocks noGrp="1"/>
          </p:cNvSpPr>
          <p:nvPr>
            <p:ph type="title"/>
          </p:nvPr>
        </p:nvSpPr>
        <p:spPr/>
        <p:txBody>
          <a:bodyPr/>
          <a:lstStyle/>
          <a:p>
            <a:r>
              <a:rPr lang="en-US"/>
              <a:t>Mô hình lớp đầu vào</a:t>
            </a:r>
            <a:endParaRPr lang="en-IN" dirty="0"/>
          </a:p>
        </p:txBody>
      </p:sp>
      <p:sp>
        <p:nvSpPr>
          <p:cNvPr id="3" name="Content Placeholder 2">
            <a:extLst>
              <a:ext uri="{FF2B5EF4-FFF2-40B4-BE49-F238E27FC236}">
                <a16:creationId xmlns:a16="http://schemas.microsoft.com/office/drawing/2014/main" id="{1A2F8C52-39B9-41F2-A71A-08921F032339}"/>
              </a:ext>
            </a:extLst>
          </p:cNvPr>
          <p:cNvSpPr>
            <a:spLocks noGrp="1"/>
          </p:cNvSpPr>
          <p:nvPr>
            <p:ph idx="1"/>
          </p:nvPr>
        </p:nvSpPr>
        <p:spPr>
          <a:xfrm>
            <a:off x="685800" y="1719373"/>
            <a:ext cx="10131425" cy="3649133"/>
          </a:xfrm>
        </p:spPr>
        <p:txBody>
          <a:bodyPr/>
          <a:lstStyle/>
          <a:p>
            <a:r>
              <a:rPr lang="en-US"/>
              <a:t>Mô hình đầu vào bao gồm một lớp đầu vào, 3 lớp tích chập, 2 lớp MaxPooling, một lớp bỏ học và lớp phẳng.</a:t>
            </a:r>
            <a:endParaRPr lang="en-US" dirty="0"/>
          </a:p>
          <a:p>
            <a:endParaRPr lang="en-US" dirty="0"/>
          </a:p>
          <a:p>
            <a:endParaRPr lang="en-US" dirty="0"/>
          </a:p>
          <a:p>
            <a:endParaRPr lang="en-US" dirty="0"/>
          </a:p>
          <a:p>
            <a:endParaRPr lang="en-US" dirty="0"/>
          </a:p>
          <a:p>
            <a:endParaRPr lang="en-IN" dirty="0"/>
          </a:p>
        </p:txBody>
      </p:sp>
      <p:pic>
        <p:nvPicPr>
          <p:cNvPr id="7" name="Picture 6">
            <a:extLst>
              <a:ext uri="{FF2B5EF4-FFF2-40B4-BE49-F238E27FC236}">
                <a16:creationId xmlns:a16="http://schemas.microsoft.com/office/drawing/2014/main" id="{3027BFED-1D2D-4961-8792-F8B891BA30F1}"/>
              </a:ext>
            </a:extLst>
          </p:cNvPr>
          <p:cNvPicPr>
            <a:picLocks noChangeAspect="1"/>
          </p:cNvPicPr>
          <p:nvPr/>
        </p:nvPicPr>
        <p:blipFill>
          <a:blip r:embed="rId2"/>
          <a:stretch>
            <a:fillRect/>
          </a:stretch>
        </p:blipFill>
        <p:spPr>
          <a:xfrm>
            <a:off x="1035799" y="3175640"/>
            <a:ext cx="7725853" cy="2276793"/>
          </a:xfrm>
          <a:prstGeom prst="rect">
            <a:avLst/>
          </a:prstGeom>
        </p:spPr>
      </p:pic>
    </p:spTree>
    <p:extLst>
      <p:ext uri="{BB962C8B-B14F-4D97-AF65-F5344CB8AC3E}">
        <p14:creationId xmlns:p14="http://schemas.microsoft.com/office/powerpoint/2010/main" val="2246472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0C7D1-77CC-4725-B414-E6E69DC8BAE8}"/>
              </a:ext>
            </a:extLst>
          </p:cNvPr>
          <p:cNvSpPr>
            <a:spLocks noGrp="1"/>
          </p:cNvSpPr>
          <p:nvPr>
            <p:ph type="title"/>
          </p:nvPr>
        </p:nvSpPr>
        <p:spPr/>
        <p:txBody>
          <a:bodyPr/>
          <a:lstStyle/>
          <a:p>
            <a:r>
              <a:rPr lang="en-US"/>
              <a:t>Mô hình tuổi</a:t>
            </a:r>
            <a:endParaRPr lang="en-IN" dirty="0"/>
          </a:p>
        </p:txBody>
      </p:sp>
      <p:sp>
        <p:nvSpPr>
          <p:cNvPr id="3" name="Content Placeholder 2">
            <a:extLst>
              <a:ext uri="{FF2B5EF4-FFF2-40B4-BE49-F238E27FC236}">
                <a16:creationId xmlns:a16="http://schemas.microsoft.com/office/drawing/2014/main" id="{3624E8BD-778E-40F8-9F49-FC65BD5432E2}"/>
              </a:ext>
            </a:extLst>
          </p:cNvPr>
          <p:cNvSpPr>
            <a:spLocks noGrp="1"/>
          </p:cNvSpPr>
          <p:nvPr>
            <p:ph idx="1"/>
          </p:nvPr>
        </p:nvSpPr>
        <p:spPr>
          <a:xfrm>
            <a:off x="685801" y="1719373"/>
            <a:ext cx="10131425" cy="1286933"/>
          </a:xfrm>
        </p:spPr>
        <p:txBody>
          <a:bodyPr/>
          <a:lstStyle/>
          <a:p>
            <a:r>
              <a:rPr lang="vi-VN"/>
              <a:t>Mô hình tuổi có một chuỗi các lớp bỏ học và dày đặc và giảm các lớp thần kinh trong mỗi bước.
Chúng tôi sử dụng kích hoạt relu vì age_detection liên quan đến phân loại đa lớp</a:t>
            </a:r>
            <a:endParaRPr lang="en-IN" dirty="0"/>
          </a:p>
        </p:txBody>
      </p:sp>
      <p:pic>
        <p:nvPicPr>
          <p:cNvPr id="5" name="Picture 4">
            <a:extLst>
              <a:ext uri="{FF2B5EF4-FFF2-40B4-BE49-F238E27FC236}">
                <a16:creationId xmlns:a16="http://schemas.microsoft.com/office/drawing/2014/main" id="{6640DD5A-2D08-4092-9F99-26FE0ADD6280}"/>
              </a:ext>
            </a:extLst>
          </p:cNvPr>
          <p:cNvPicPr>
            <a:picLocks noChangeAspect="1"/>
          </p:cNvPicPr>
          <p:nvPr/>
        </p:nvPicPr>
        <p:blipFill>
          <a:blip r:embed="rId2"/>
          <a:stretch>
            <a:fillRect/>
          </a:stretch>
        </p:blipFill>
        <p:spPr>
          <a:xfrm>
            <a:off x="907760" y="3162700"/>
            <a:ext cx="5010849" cy="2000529"/>
          </a:xfrm>
          <a:prstGeom prst="rect">
            <a:avLst/>
          </a:prstGeom>
        </p:spPr>
      </p:pic>
    </p:spTree>
    <p:extLst>
      <p:ext uri="{BB962C8B-B14F-4D97-AF65-F5344CB8AC3E}">
        <p14:creationId xmlns:p14="http://schemas.microsoft.com/office/powerpoint/2010/main" val="3669481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F00D0-EE66-4984-97A1-C061A9701B27}"/>
              </a:ext>
            </a:extLst>
          </p:cNvPr>
          <p:cNvSpPr>
            <a:spLocks noGrp="1"/>
          </p:cNvSpPr>
          <p:nvPr>
            <p:ph type="title"/>
          </p:nvPr>
        </p:nvSpPr>
        <p:spPr/>
        <p:txBody>
          <a:bodyPr/>
          <a:lstStyle/>
          <a:p>
            <a:r>
              <a:rPr lang="en-US"/>
              <a:t>Mô hình giới tính</a:t>
            </a:r>
            <a:endParaRPr lang="en-IN" dirty="0"/>
          </a:p>
        </p:txBody>
      </p:sp>
      <p:sp>
        <p:nvSpPr>
          <p:cNvPr id="4" name="Content Placeholder 2">
            <a:extLst>
              <a:ext uri="{FF2B5EF4-FFF2-40B4-BE49-F238E27FC236}">
                <a16:creationId xmlns:a16="http://schemas.microsoft.com/office/drawing/2014/main" id="{BB0C1858-D6A8-4CC4-9961-5C5B16084EC8}"/>
              </a:ext>
            </a:extLst>
          </p:cNvPr>
          <p:cNvSpPr>
            <a:spLocks noGrp="1"/>
          </p:cNvSpPr>
          <p:nvPr>
            <p:ph idx="1"/>
          </p:nvPr>
        </p:nvSpPr>
        <p:spPr>
          <a:xfrm>
            <a:off x="685801" y="693877"/>
            <a:ext cx="10131425" cy="4025819"/>
          </a:xfrm>
        </p:spPr>
        <p:txBody>
          <a:bodyPr/>
          <a:lstStyle/>
          <a:p>
            <a:r>
              <a:rPr lang="vi-VN"/>
              <a:t>Mô hình giới tính có một chuỗi các lớp bỏ học và dày đặc và giảm các lớp thần kinh trong mỗi bước.
Chúng tôi sử dụng kích hoạt sigmoid vì gender_detection chỉ liên quan đến hai phân loại lớp duy nhất (M &amp; F)</a:t>
            </a:r>
            <a:endParaRPr lang="en-IN" dirty="0"/>
          </a:p>
        </p:txBody>
      </p:sp>
      <p:pic>
        <p:nvPicPr>
          <p:cNvPr id="5" name="Picture 4">
            <a:extLst>
              <a:ext uri="{FF2B5EF4-FFF2-40B4-BE49-F238E27FC236}">
                <a16:creationId xmlns:a16="http://schemas.microsoft.com/office/drawing/2014/main" id="{291F10C4-7EB4-4C7E-9ECD-579BC71731AD}"/>
              </a:ext>
            </a:extLst>
          </p:cNvPr>
          <p:cNvPicPr>
            <a:picLocks noChangeAspect="1"/>
          </p:cNvPicPr>
          <p:nvPr/>
        </p:nvPicPr>
        <p:blipFill>
          <a:blip r:embed="rId2"/>
          <a:stretch>
            <a:fillRect/>
          </a:stretch>
        </p:blipFill>
        <p:spPr>
          <a:xfrm>
            <a:off x="979051" y="3457575"/>
            <a:ext cx="6020640" cy="2896004"/>
          </a:xfrm>
          <a:prstGeom prst="rect">
            <a:avLst/>
          </a:prstGeom>
        </p:spPr>
      </p:pic>
    </p:spTree>
    <p:extLst>
      <p:ext uri="{BB962C8B-B14F-4D97-AF65-F5344CB8AC3E}">
        <p14:creationId xmlns:p14="http://schemas.microsoft.com/office/powerpoint/2010/main" val="2220728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B9090-29BB-4BF3-B3D6-9ADD80A91680}"/>
              </a:ext>
            </a:extLst>
          </p:cNvPr>
          <p:cNvSpPr>
            <a:spLocks noGrp="1"/>
          </p:cNvSpPr>
          <p:nvPr>
            <p:ph type="title"/>
          </p:nvPr>
        </p:nvSpPr>
        <p:spPr>
          <a:xfrm>
            <a:off x="617434" y="0"/>
            <a:ext cx="10131425" cy="1456267"/>
          </a:xfrm>
        </p:spPr>
        <p:txBody>
          <a:bodyPr/>
          <a:lstStyle/>
          <a:p>
            <a:r>
              <a:rPr lang="en-US"/>
              <a:t>TÓM TẮT mô hình</a:t>
            </a:r>
            <a:endParaRPr lang="en-IN" dirty="0"/>
          </a:p>
        </p:txBody>
      </p:sp>
      <p:sp>
        <p:nvSpPr>
          <p:cNvPr id="3" name="Content Placeholder 2">
            <a:extLst>
              <a:ext uri="{FF2B5EF4-FFF2-40B4-BE49-F238E27FC236}">
                <a16:creationId xmlns:a16="http://schemas.microsoft.com/office/drawing/2014/main" id="{35ADA0CE-7ABD-4312-8D60-84B71E39E8DA}"/>
              </a:ext>
            </a:extLst>
          </p:cNvPr>
          <p:cNvSpPr>
            <a:spLocks noGrp="1"/>
          </p:cNvSpPr>
          <p:nvPr>
            <p:ph idx="1"/>
          </p:nvPr>
        </p:nvSpPr>
        <p:spPr>
          <a:xfrm>
            <a:off x="430624" y="1456267"/>
            <a:ext cx="10131425" cy="2793920"/>
          </a:xfrm>
        </p:spPr>
        <p:txBody>
          <a:bodyPr>
            <a:normAutofit/>
          </a:bodyPr>
          <a:lstStyle/>
          <a:p>
            <a:r>
              <a:rPr lang="en-US"/>
              <a:t>Cuối cùng, hợp nhất tất cả các mô hình và đào tạo chúng theo kỷ nguyên (theo lô)</a:t>
            </a:r>
            <a:endParaRPr lang="en-IN" dirty="0"/>
          </a:p>
        </p:txBody>
      </p:sp>
      <p:pic>
        <p:nvPicPr>
          <p:cNvPr id="5" name="Picture 4">
            <a:extLst>
              <a:ext uri="{FF2B5EF4-FFF2-40B4-BE49-F238E27FC236}">
                <a16:creationId xmlns:a16="http://schemas.microsoft.com/office/drawing/2014/main" id="{42132B82-D278-4D97-9E6F-8DA0DA9E8A1A}"/>
              </a:ext>
            </a:extLst>
          </p:cNvPr>
          <p:cNvPicPr>
            <a:picLocks noChangeAspect="1"/>
          </p:cNvPicPr>
          <p:nvPr/>
        </p:nvPicPr>
        <p:blipFill>
          <a:blip r:embed="rId2"/>
          <a:stretch>
            <a:fillRect/>
          </a:stretch>
        </p:blipFill>
        <p:spPr>
          <a:xfrm>
            <a:off x="430624" y="3277076"/>
            <a:ext cx="6918759" cy="1480062"/>
          </a:xfrm>
          <a:prstGeom prst="rect">
            <a:avLst/>
          </a:prstGeom>
        </p:spPr>
      </p:pic>
      <p:pic>
        <p:nvPicPr>
          <p:cNvPr id="7" name="Picture 6">
            <a:extLst>
              <a:ext uri="{FF2B5EF4-FFF2-40B4-BE49-F238E27FC236}">
                <a16:creationId xmlns:a16="http://schemas.microsoft.com/office/drawing/2014/main" id="{332C2C67-298F-46F1-8EFA-64D2342B3E2F}"/>
              </a:ext>
            </a:extLst>
          </p:cNvPr>
          <p:cNvPicPr>
            <a:picLocks noChangeAspect="1"/>
          </p:cNvPicPr>
          <p:nvPr/>
        </p:nvPicPr>
        <p:blipFill>
          <a:blip r:embed="rId3"/>
          <a:stretch>
            <a:fillRect/>
          </a:stretch>
        </p:blipFill>
        <p:spPr>
          <a:xfrm>
            <a:off x="7676520" y="0"/>
            <a:ext cx="4515480" cy="6820852"/>
          </a:xfrm>
          <a:prstGeom prst="rect">
            <a:avLst/>
          </a:prstGeom>
        </p:spPr>
      </p:pic>
    </p:spTree>
    <p:extLst>
      <p:ext uri="{BB962C8B-B14F-4D97-AF65-F5344CB8AC3E}">
        <p14:creationId xmlns:p14="http://schemas.microsoft.com/office/powerpoint/2010/main" val="1787219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12" name="Freeform: Shape 11">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A025BA6-BF15-43E5-8AE9-D67458A99C11}"/>
              </a:ext>
            </a:extLst>
          </p:cNvPr>
          <p:cNvSpPr>
            <a:spLocks noGrp="1"/>
          </p:cNvSpPr>
          <p:nvPr>
            <p:ph idx="1"/>
          </p:nvPr>
        </p:nvSpPr>
        <p:spPr>
          <a:xfrm>
            <a:off x="685803" y="1817423"/>
            <a:ext cx="8305798" cy="3973777"/>
          </a:xfrm>
        </p:spPr>
        <p:txBody>
          <a:bodyPr>
            <a:normAutofit/>
          </a:bodyPr>
          <a:lstStyle/>
          <a:p>
            <a:pPr>
              <a:lnSpc>
                <a:spcPct val="90000"/>
              </a:lnSpc>
            </a:pPr>
            <a:r>
              <a:rPr lang="vi-VN">
                <a:solidFill>
                  <a:schemeClr val="tx1">
                    <a:lumMod val="85000"/>
                    <a:lumOff val="15000"/>
                  </a:schemeClr>
                </a:solidFill>
              </a:rPr>
              <a:t>Các hình ảnh có kích thước 64 x 64. Bạn chuyển đổi ma trận hình ảnh thành một mảng, thay đổi tỷ lệ nó trong khoảng từ 0 đến 1, định hình lại nó để nó có kích thước 64 x 64 x 1 và cung cấp nó làm đầu vào cho mạng.</a:t>
            </a:r>
            <a:endParaRPr lang="en-US">
              <a:solidFill>
                <a:schemeClr val="tx1">
                  <a:lumMod val="85000"/>
                  <a:lumOff val="15000"/>
                </a:schemeClr>
              </a:solidFill>
            </a:endParaRPr>
          </a:p>
          <a:p>
            <a:pPr>
              <a:lnSpc>
                <a:spcPct val="90000"/>
              </a:lnSpc>
            </a:pPr>
            <a:r>
              <a:rPr lang="vi-VN">
                <a:solidFill>
                  <a:schemeClr val="tx1">
                    <a:lumMod val="85000"/>
                    <a:lumOff val="15000"/>
                  </a:schemeClr>
                </a:solidFill>
              </a:rPr>
              <a:t>Chúng tôi đang sử dụng hai lớp 2D tích chập:
Lớp đầu tiên sẽ có bộ lọc 32-3 x 3,
Lớp thứ hai sẽ có bộ lọc 64-3 x 3 và
Ngoài ra, có hai lớp gộp tối đa mỗi lớp có kích thước 2 x 2.
Ngoài ra, mô hình còn chứa các lớp BatchNormalization, Flatten và Dropout trong mô-đun tuần tự để mô hình được đào tạo tốt nhất cho những gì được yêu cầu.</a:t>
            </a:r>
            <a:endParaRPr lang="en-US">
              <a:solidFill>
                <a:schemeClr val="tx1">
                  <a:lumMod val="85000"/>
                  <a:lumOff val="15000"/>
                </a:schemeClr>
              </a:solidFill>
            </a:endParaRPr>
          </a:p>
          <a:p>
            <a:pPr>
              <a:lnSpc>
                <a:spcPct val="90000"/>
              </a:lnSpc>
            </a:pPr>
            <a:endParaRPr lang="en-IN">
              <a:solidFill>
                <a:schemeClr val="tx1">
                  <a:lumMod val="85000"/>
                  <a:lumOff val="15000"/>
                </a:schemeClr>
              </a:solidFill>
            </a:endParaRPr>
          </a:p>
        </p:txBody>
      </p:sp>
      <p:sp>
        <p:nvSpPr>
          <p:cNvPr id="2" name="TextBox 1">
            <a:extLst>
              <a:ext uri="{FF2B5EF4-FFF2-40B4-BE49-F238E27FC236}">
                <a16:creationId xmlns:a16="http://schemas.microsoft.com/office/drawing/2014/main" id="{30F46FA1-490C-4F2D-AB38-A3681244DC06}"/>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9" name="TextBox 8">
            <a:extLst>
              <a:ext uri="{FF2B5EF4-FFF2-40B4-BE49-F238E27FC236}">
                <a16:creationId xmlns:a16="http://schemas.microsoft.com/office/drawing/2014/main" id="{1CD1AAAE-94FA-423D-A8F6-EABCBDDC2762}"/>
              </a:ext>
            </a:extLst>
          </p:cNvPr>
          <p:cNvSpPr txBox="1"/>
          <p:nvPr/>
        </p:nvSpPr>
        <p:spPr>
          <a:xfrm>
            <a:off x="806824" y="681318"/>
            <a:ext cx="326315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cs typeface="Calibri"/>
              </a:rPr>
              <a:t>LỚP</a:t>
            </a:r>
            <a:endParaRPr lang="en-US" sz="3200" dirty="0"/>
          </a:p>
        </p:txBody>
      </p:sp>
    </p:spTree>
    <p:extLst>
      <p:ext uri="{BB962C8B-B14F-4D97-AF65-F5344CB8AC3E}">
        <p14:creationId xmlns:p14="http://schemas.microsoft.com/office/powerpoint/2010/main" val="10730469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7D5AA-AA57-4CEA-AA21-910B1F6766CC}"/>
              </a:ext>
            </a:extLst>
          </p:cNvPr>
          <p:cNvSpPr>
            <a:spLocks noGrp="1"/>
          </p:cNvSpPr>
          <p:nvPr>
            <p:ph type="title"/>
          </p:nvPr>
        </p:nvSpPr>
        <p:spPr>
          <a:xfrm>
            <a:off x="4955458" y="244650"/>
            <a:ext cx="6593075" cy="1612490"/>
          </a:xfrm>
        </p:spPr>
        <p:txBody>
          <a:bodyPr>
            <a:normAutofit/>
          </a:bodyPr>
          <a:lstStyle/>
          <a:p>
            <a:r>
              <a:rPr lang="en-US"/>
              <a:t>MODULES</a:t>
            </a:r>
            <a:endParaRPr lang="en-IN" dirty="0"/>
          </a:p>
        </p:txBody>
      </p:sp>
      <p:pic>
        <p:nvPicPr>
          <p:cNvPr id="5" name="Picture 4" descr="Colourful pins linked with threads">
            <a:extLst>
              <a:ext uri="{FF2B5EF4-FFF2-40B4-BE49-F238E27FC236}">
                <a16:creationId xmlns:a16="http://schemas.microsoft.com/office/drawing/2014/main" id="{3345AF67-CD0D-4535-9D0D-EB8B9D615E6A}"/>
              </a:ext>
            </a:extLst>
          </p:cNvPr>
          <p:cNvPicPr>
            <a:picLocks noChangeAspect="1"/>
          </p:cNvPicPr>
          <p:nvPr/>
        </p:nvPicPr>
        <p:blipFill rotWithShape="1">
          <a:blip r:embed="rId3"/>
          <a:srcRect l="31165" r="23947" b="7"/>
          <a:stretch/>
        </p:blipFill>
        <p:spPr>
          <a:xfrm>
            <a:off x="20" y="975"/>
            <a:ext cx="4635988" cy="6858000"/>
          </a:xfrm>
          <a:prstGeom prst="rect">
            <a:avLst/>
          </a:prstGeom>
        </p:spPr>
      </p:pic>
      <p:sp>
        <p:nvSpPr>
          <p:cNvPr id="3" name="Content Placeholder 2">
            <a:extLst>
              <a:ext uri="{FF2B5EF4-FFF2-40B4-BE49-F238E27FC236}">
                <a16:creationId xmlns:a16="http://schemas.microsoft.com/office/drawing/2014/main" id="{E491F1C6-2BFD-4849-826A-CE7BA9477D68}"/>
              </a:ext>
            </a:extLst>
          </p:cNvPr>
          <p:cNvSpPr>
            <a:spLocks noGrp="1"/>
          </p:cNvSpPr>
          <p:nvPr>
            <p:ph idx="1"/>
          </p:nvPr>
        </p:nvSpPr>
        <p:spPr>
          <a:xfrm>
            <a:off x="4955458" y="2251587"/>
            <a:ext cx="6593075" cy="3972232"/>
          </a:xfrm>
        </p:spPr>
        <p:txBody>
          <a:bodyPr>
            <a:normAutofit/>
          </a:bodyPr>
          <a:lstStyle/>
          <a:p>
            <a:pPr marL="0" indent="0">
              <a:lnSpc>
                <a:spcPct val="90000"/>
              </a:lnSpc>
              <a:buNone/>
            </a:pPr>
            <a:r>
              <a:rPr lang="vi-VN" sz="1700"/>
              <a:t>MÔ-ĐUN TUẦN TỰ 
Tuần tự nhóm một ngăn xếp tuyến tính của các lớp thành một "tf.keras.Model". Sequential cung cấp các tính năng đào tạo và suy luận trên mô hình này.
CÁC LỚP TÍCH CHẬP (Conv2D)
Mạng nơ-ron tích chập áp dụng bộ lọc cho đầu vào để tạo bản đồ tính năng tóm tắt sự hiện diện của các tính năng được phát hiện trong đầu vào.
GỘP TỐI ĐA (2D)
Giảm mẫu đầu vào theo kích thước không gian (chiều cao và chiều rộng) bằng cách lấy giá trị lớn nhất trên cửa sổ đầu vào</a:t>
            </a:r>
            <a:endParaRPr lang="en-US" sz="1700"/>
          </a:p>
          <a:p>
            <a:pPr>
              <a:lnSpc>
                <a:spcPct val="90000"/>
              </a:lnSpc>
            </a:pPr>
            <a:endParaRPr lang="en-US" sz="1700"/>
          </a:p>
          <a:p>
            <a:pPr>
              <a:lnSpc>
                <a:spcPct val="90000"/>
              </a:lnSpc>
            </a:pPr>
            <a:endParaRPr lang="en-IN" sz="1700"/>
          </a:p>
        </p:txBody>
      </p:sp>
    </p:spTree>
    <p:extLst>
      <p:ext uri="{BB962C8B-B14F-4D97-AF65-F5344CB8AC3E}">
        <p14:creationId xmlns:p14="http://schemas.microsoft.com/office/powerpoint/2010/main" val="789859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4309F57-B331-41A7-9154-15EC2AF45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30241E-393A-486B-A1A0-BDDFF6C46742}"/>
              </a:ext>
            </a:extLst>
          </p:cNvPr>
          <p:cNvSpPr>
            <a:spLocks noGrp="1"/>
          </p:cNvSpPr>
          <p:nvPr>
            <p:ph idx="1"/>
          </p:nvPr>
        </p:nvSpPr>
        <p:spPr>
          <a:xfrm>
            <a:off x="685801" y="1861457"/>
            <a:ext cx="7402285" cy="3392110"/>
          </a:xfrm>
        </p:spPr>
        <p:txBody>
          <a:bodyPr>
            <a:normAutofit/>
          </a:bodyPr>
          <a:lstStyle/>
          <a:p>
            <a:pPr marL="0" indent="0">
              <a:lnSpc>
                <a:spcPct val="90000"/>
              </a:lnSpc>
              <a:buNone/>
            </a:pPr>
            <a:r>
              <a:rPr lang="vi-VN" sz="1500"/>
              <a:t>CHUẨN HÓA HÀNG LOẠT
Chuẩn hóa hàng loạt áp dụng phép biến đổi duy trì đầu ra trung bình gần 0 và độ lệch chuẩn đầu ra gần 1.
LỚP LÀM PHẲNG
Một phép toán phẳng trên một tensor định hình lại tensor để có hình dạng bằng số phần tử chứa trong tensor không bao gồm kích thước lô.
LỚP BỎ HỌC
Lớp Dropout đặt ngẫu nhiên các đơn vị đầu vào thành 0 với tần số tốc độ ở mỗi bước trong thời gian đào tạo, giúp ngăn chặn quá khớp</a:t>
            </a:r>
            <a:endParaRPr lang="en-US" sz="1500"/>
          </a:p>
        </p:txBody>
      </p:sp>
    </p:spTree>
    <p:extLst>
      <p:ext uri="{BB962C8B-B14F-4D97-AF65-F5344CB8AC3E}">
        <p14:creationId xmlns:p14="http://schemas.microsoft.com/office/powerpoint/2010/main" val="3659323936"/>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F51FF-1CBF-445C-A0B5-528D2F8411A6}"/>
              </a:ext>
            </a:extLst>
          </p:cNvPr>
          <p:cNvSpPr>
            <a:spLocks noGrp="1"/>
          </p:cNvSpPr>
          <p:nvPr>
            <p:ph type="title"/>
          </p:nvPr>
        </p:nvSpPr>
        <p:spPr>
          <a:xfrm>
            <a:off x="1361187" y="1030288"/>
            <a:ext cx="4099947" cy="1035579"/>
          </a:xfrm>
        </p:spPr>
        <p:txBody>
          <a:bodyPr>
            <a:normAutofit/>
          </a:bodyPr>
          <a:lstStyle/>
          <a:p>
            <a:pPr>
              <a:lnSpc>
                <a:spcPct val="90000"/>
              </a:lnSpc>
            </a:pPr>
            <a:r>
              <a:rPr lang="en-US" sz="3300"/>
              <a:t>Đào tạo mô hình keras</a:t>
            </a:r>
            <a:endParaRPr lang="en-IN" sz="3300"/>
          </a:p>
        </p:txBody>
      </p:sp>
      <p:sp>
        <p:nvSpPr>
          <p:cNvPr id="11" name="Rectangle 10">
            <a:extLst>
              <a:ext uri="{FF2B5EF4-FFF2-40B4-BE49-F238E27FC236}">
                <a16:creationId xmlns:a16="http://schemas.microsoft.com/office/drawing/2014/main" id="{738C413B-57E4-4FAD-AF00-1E89B42731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97333" y="4261157"/>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15D04C-B012-414B-91DE-E19EA2E4095D}"/>
              </a:ext>
            </a:extLst>
          </p:cNvPr>
          <p:cNvSpPr>
            <a:spLocks noGrp="1"/>
          </p:cNvSpPr>
          <p:nvPr>
            <p:ph idx="1"/>
          </p:nvPr>
        </p:nvSpPr>
        <p:spPr>
          <a:xfrm>
            <a:off x="1361187" y="2142067"/>
            <a:ext cx="4099947" cy="3649133"/>
          </a:xfrm>
        </p:spPr>
        <p:txBody>
          <a:bodyPr>
            <a:normAutofit/>
          </a:bodyPr>
          <a:lstStyle/>
          <a:p>
            <a:pPr>
              <a:lnSpc>
                <a:spcPct val="90000"/>
              </a:lnSpc>
            </a:pPr>
            <a:r>
              <a:rPr lang="vi-VN" sz="1500"/>
              <a:t>Mô hình được đào tạo bằng cách sử dụng kích thước lô 128. Kích thước lô 64, 128, 256, v.v. được ưu tiên hơn. Nhưng trong trường hợp của chúng tôi, kích thước lô 128 cho kết quả tốt hơn 64 hoặc 256. 
Kích thước lô 64 là sai lệch và kích thước lô 256 rất khác nhau trong trường hợp của chúng tôi, trong khi 64 được chứng minh là tốt nhất.
Nó đóng góp rất lớn trong việc xác định các thông số học tập và cũng ảnh hưởng đến độ chính xác của dự đoán. Vì vậy, mô hình này được đào tạo bằng cách sử dụng 100 kỷ nguyên để mô hình quá phù hợp hoặc không phù hợp.</a:t>
            </a:r>
            <a:endParaRPr lang="en-IN" sz="1500"/>
          </a:p>
        </p:txBody>
      </p:sp>
      <p:sp>
        <p:nvSpPr>
          <p:cNvPr id="13" name="Rounded Rectangle 30">
            <a:extLst>
              <a:ext uri="{FF2B5EF4-FFF2-40B4-BE49-F238E27FC236}">
                <a16:creationId xmlns:a16="http://schemas.microsoft.com/office/drawing/2014/main" id="{96184565-6B22-40B8-AEFC-E5D103C55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08" y="626261"/>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7" descr="Graphical user interface&#10;&#10;Description automatically generated">
            <a:extLst>
              <a:ext uri="{FF2B5EF4-FFF2-40B4-BE49-F238E27FC236}">
                <a16:creationId xmlns:a16="http://schemas.microsoft.com/office/drawing/2014/main" id="{A55B8BC4-189C-4644-8A58-63C1A642FE70}"/>
              </a:ext>
            </a:extLst>
          </p:cNvPr>
          <p:cNvPicPr>
            <a:picLocks noChangeAspect="1"/>
          </p:cNvPicPr>
          <p:nvPr/>
        </p:nvPicPr>
        <p:blipFill rotWithShape="1">
          <a:blip r:embed="rId3"/>
          <a:srcRect l="4867" t="3073" r="10841" b="2793"/>
          <a:stretch/>
        </p:blipFill>
        <p:spPr>
          <a:xfrm>
            <a:off x="7235073" y="728133"/>
            <a:ext cx="3151630" cy="2497667"/>
          </a:xfrm>
          <a:prstGeom prst="roundRect">
            <a:avLst>
              <a:gd name="adj" fmla="val 5453"/>
            </a:avLst>
          </a:prstGeom>
          <a:ln w="50800" cap="sq" cmpd="dbl">
            <a:noFill/>
            <a:miter lim="800000"/>
          </a:ln>
          <a:effectLst/>
        </p:spPr>
      </p:pic>
      <p:sp>
        <p:nvSpPr>
          <p:cNvPr id="15" name="Rounded Rectangle 35">
            <a:extLst>
              <a:ext uri="{FF2B5EF4-FFF2-40B4-BE49-F238E27FC236}">
                <a16:creationId xmlns:a16="http://schemas.microsoft.com/office/drawing/2014/main" id="{A9B5337D-1BB2-4459-9BD6-59184E3832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08" y="3515716"/>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Graphical user interface, text, application&#10;&#10;Description automatically generated">
            <a:extLst>
              <a:ext uri="{FF2B5EF4-FFF2-40B4-BE49-F238E27FC236}">
                <a16:creationId xmlns:a16="http://schemas.microsoft.com/office/drawing/2014/main" id="{CBEDB5ED-3C31-4C45-9AF2-9A90DADEA7F8}"/>
              </a:ext>
            </a:extLst>
          </p:cNvPr>
          <p:cNvPicPr>
            <a:picLocks noChangeAspect="1"/>
          </p:cNvPicPr>
          <p:nvPr/>
        </p:nvPicPr>
        <p:blipFill rotWithShape="1">
          <a:blip r:embed="rId4"/>
          <a:srcRect t="148" r="5060" b="385"/>
          <a:stretch/>
        </p:blipFill>
        <p:spPr>
          <a:xfrm>
            <a:off x="6208709" y="3858077"/>
            <a:ext cx="5204358" cy="2016688"/>
          </a:xfrm>
          <a:prstGeom prst="roundRect">
            <a:avLst>
              <a:gd name="adj" fmla="val 5453"/>
            </a:avLst>
          </a:prstGeom>
          <a:ln w="50800" cap="sq" cmpd="dbl">
            <a:noFill/>
            <a:miter lim="800000"/>
          </a:ln>
          <a:effectLst/>
        </p:spPr>
      </p:pic>
    </p:spTree>
    <p:extLst>
      <p:ext uri="{BB962C8B-B14F-4D97-AF65-F5344CB8AC3E}">
        <p14:creationId xmlns:p14="http://schemas.microsoft.com/office/powerpoint/2010/main" val="2154255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C399B-6386-4F15-A5EB-5820D5B1E09D}"/>
              </a:ext>
            </a:extLst>
          </p:cNvPr>
          <p:cNvSpPr>
            <a:spLocks noGrp="1"/>
          </p:cNvSpPr>
          <p:nvPr>
            <p:ph type="title"/>
          </p:nvPr>
        </p:nvSpPr>
        <p:spPr>
          <a:xfrm>
            <a:off x="6400800" y="609600"/>
            <a:ext cx="5147730" cy="1641987"/>
          </a:xfrm>
        </p:spPr>
        <p:txBody>
          <a:bodyPr>
            <a:normAutofit/>
          </a:bodyPr>
          <a:lstStyle/>
          <a:p>
            <a:r>
              <a:rPr lang="en-US"/>
              <a:t>NGHIÊN CỨU liên quan</a:t>
            </a:r>
            <a:endParaRPr lang="en-IN" dirty="0"/>
          </a:p>
        </p:txBody>
      </p:sp>
      <p:sp>
        <p:nvSpPr>
          <p:cNvPr id="3" name="Content Placeholder 2">
            <a:extLst>
              <a:ext uri="{FF2B5EF4-FFF2-40B4-BE49-F238E27FC236}">
                <a16:creationId xmlns:a16="http://schemas.microsoft.com/office/drawing/2014/main" id="{7F26415B-D59B-4133-B57C-2E3A76B7834B}"/>
              </a:ext>
            </a:extLst>
          </p:cNvPr>
          <p:cNvSpPr>
            <a:spLocks noGrp="1"/>
          </p:cNvSpPr>
          <p:nvPr>
            <p:ph idx="1"/>
          </p:nvPr>
        </p:nvSpPr>
        <p:spPr>
          <a:xfrm>
            <a:off x="6400800" y="2251587"/>
            <a:ext cx="5147730" cy="3637935"/>
          </a:xfrm>
        </p:spPr>
        <p:txBody>
          <a:bodyPr>
            <a:normAutofit/>
          </a:bodyPr>
          <a:lstStyle/>
          <a:p>
            <a:pPr>
              <a:lnSpc>
                <a:spcPct val="90000"/>
              </a:lnSpc>
            </a:pPr>
            <a:r>
              <a:rPr lang="vi-VN" sz="1500">
                <a:cs typeface="Calibri" panose="020F0502020204030204"/>
              </a:rPr>
              <a:t>Đầu tiên, khi tách bộ dữ liệu để đào tạo và thử nghiệm, nhiều kết hợp khác nhau đã được thử nghiệm và trong số đó, 0,8: 0,2 (đào tạo: kiểm tra) là tốt nhất.
Tiếp theo là chọn số lượng lớp tích chập, có hai lớp conv 2D và thực hiện maxpooling kết quả tốt trước khi đào tạo mô hình về độ tuổi và giới tính.
Và, khi lựa chọn kích thước lô và kỷ nguyên, đó là kích thước lô 128 và 100 kỷ nguyên không quá phù hợp cũng không quá phù hợp.
Hàm sigmoid cho độ chính xác cao hơn, nhưng khi xem xét chỉ làm sigmoid sẽ quá phù hợp với mô hình, đầu tiên mô hình được đào tạo bằng relu và cuối cùng nó được đào tạo bằng cách sử dụng chức năng kích hoạt sigmoid.</a:t>
            </a:r>
            <a:endParaRPr lang="en-US" sz="1500">
              <a:cs typeface="Calibri" panose="020F0502020204030204"/>
            </a:endParaRPr>
          </a:p>
          <a:p>
            <a:pPr marL="0" indent="0">
              <a:lnSpc>
                <a:spcPct val="90000"/>
              </a:lnSpc>
              <a:buNone/>
            </a:pPr>
            <a:endParaRPr lang="en-IN" sz="1500">
              <a:cs typeface="Calibri" panose="020F0502020204030204"/>
            </a:endParaRPr>
          </a:p>
        </p:txBody>
      </p:sp>
      <p:pic>
        <p:nvPicPr>
          <p:cNvPr id="7" name="Picture 6">
            <a:extLst>
              <a:ext uri="{FF2B5EF4-FFF2-40B4-BE49-F238E27FC236}">
                <a16:creationId xmlns:a16="http://schemas.microsoft.com/office/drawing/2014/main" id="{B0E386D4-5B03-41FE-9EBF-EDF53D79E75A}"/>
              </a:ext>
            </a:extLst>
          </p:cNvPr>
          <p:cNvPicPr>
            <a:picLocks noChangeAspect="1"/>
          </p:cNvPicPr>
          <p:nvPr/>
        </p:nvPicPr>
        <p:blipFill>
          <a:blip r:embed="rId3"/>
          <a:stretch>
            <a:fillRect/>
          </a:stretch>
        </p:blipFill>
        <p:spPr>
          <a:xfrm>
            <a:off x="648930" y="1747404"/>
            <a:ext cx="5447070" cy="303381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8" name="TextBox 7">
            <a:extLst>
              <a:ext uri="{FF2B5EF4-FFF2-40B4-BE49-F238E27FC236}">
                <a16:creationId xmlns:a16="http://schemas.microsoft.com/office/drawing/2014/main" id="{7AF4BFF2-6231-4A2C-99C8-883C3945AF52}"/>
              </a:ext>
            </a:extLst>
          </p:cNvPr>
          <p:cNvSpPr txBox="1"/>
          <p:nvPr/>
        </p:nvSpPr>
        <p:spPr>
          <a:xfrm>
            <a:off x="735636" y="3372185"/>
            <a:ext cx="7325185" cy="369332"/>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endParaRPr lang="en-US" dirty="0">
              <a:cs typeface="Calibri"/>
            </a:endParaRPr>
          </a:p>
        </p:txBody>
      </p:sp>
    </p:spTree>
    <p:extLst>
      <p:ext uri="{BB962C8B-B14F-4D97-AF65-F5344CB8AC3E}">
        <p14:creationId xmlns:p14="http://schemas.microsoft.com/office/powerpoint/2010/main" val="132706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968C3-7F65-4F8B-99CB-85704584740C}"/>
              </a:ext>
            </a:extLst>
          </p:cNvPr>
          <p:cNvSpPr>
            <a:spLocks noGrp="1"/>
          </p:cNvSpPr>
          <p:nvPr>
            <p:ph type="title"/>
          </p:nvPr>
        </p:nvSpPr>
        <p:spPr>
          <a:xfrm>
            <a:off x="685801" y="609600"/>
            <a:ext cx="5219699" cy="1456267"/>
          </a:xfrm>
        </p:spPr>
        <p:txBody>
          <a:bodyPr>
            <a:normAutofit/>
          </a:bodyPr>
          <a:lstStyle/>
          <a:p>
            <a:r>
              <a:rPr lang="en-US">
                <a:cs typeface="Calibri Light"/>
              </a:rPr>
              <a:t>Dự đoán tuổi và giới tính</a:t>
            </a:r>
            <a:endParaRPr lang="en-US" dirty="0"/>
          </a:p>
        </p:txBody>
      </p:sp>
      <p:sp>
        <p:nvSpPr>
          <p:cNvPr id="3" name="Content Placeholder 2">
            <a:extLst>
              <a:ext uri="{FF2B5EF4-FFF2-40B4-BE49-F238E27FC236}">
                <a16:creationId xmlns:a16="http://schemas.microsoft.com/office/drawing/2014/main" id="{AFA7C9B3-247D-457F-8D8C-97875E1F36BB}"/>
              </a:ext>
            </a:extLst>
          </p:cNvPr>
          <p:cNvSpPr>
            <a:spLocks noGrp="1"/>
          </p:cNvSpPr>
          <p:nvPr>
            <p:ph idx="1"/>
          </p:nvPr>
        </p:nvSpPr>
        <p:spPr>
          <a:xfrm>
            <a:off x="685801" y="2142067"/>
            <a:ext cx="5219699" cy="3649133"/>
          </a:xfrm>
        </p:spPr>
        <p:txBody>
          <a:bodyPr>
            <a:normAutofit/>
          </a:bodyPr>
          <a:lstStyle/>
          <a:p>
            <a:r>
              <a:rPr lang="vi-VN">
                <a:cs typeface="Calibri"/>
              </a:rPr>
              <a:t>Sau khi xử lý trước dữ liệu thô (hình ảnh), dữ liệu đã xử lý tức là. Vectơ tính năng phù hợp với mô hình đã đào tạo của chúng ta. Vì vậy, độ tuổi và giới tính được ước tính cho phù hợp.</a:t>
            </a:r>
            <a:endParaRPr lang="en-US" dirty="0">
              <a:cs typeface="Calibri"/>
            </a:endParaRPr>
          </a:p>
        </p:txBody>
      </p:sp>
      <p:pic>
        <p:nvPicPr>
          <p:cNvPr id="4" name="Picture 4" descr="Text&#10;&#10;Description automatically generated">
            <a:extLst>
              <a:ext uri="{FF2B5EF4-FFF2-40B4-BE49-F238E27FC236}">
                <a16:creationId xmlns:a16="http://schemas.microsoft.com/office/drawing/2014/main" id="{42A97E6F-4DD7-4001-8B54-92C7BD96ABEA}"/>
              </a:ext>
            </a:extLst>
          </p:cNvPr>
          <p:cNvPicPr>
            <a:picLocks noChangeAspect="1"/>
          </p:cNvPicPr>
          <p:nvPr/>
        </p:nvPicPr>
        <p:blipFill rotWithShape="1">
          <a:blip r:embed="rId3"/>
          <a:srcRect r="14149" b="-2"/>
          <a:stretch/>
        </p:blipFill>
        <p:spPr>
          <a:xfrm>
            <a:off x="6198830" y="639097"/>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694639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7DD71A-D4C5-FD62-9F62-9698D993AC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092E83-BBD9-910E-CEC7-896F5597E84F}"/>
              </a:ext>
            </a:extLst>
          </p:cNvPr>
          <p:cNvSpPr>
            <a:spLocks noGrp="1"/>
          </p:cNvSpPr>
          <p:nvPr>
            <p:ph type="title"/>
          </p:nvPr>
        </p:nvSpPr>
        <p:spPr/>
        <p:txBody>
          <a:bodyPr/>
          <a:lstStyle/>
          <a:p>
            <a:r>
              <a:rPr lang="en-US"/>
              <a:t>Giới thiệu bài toán</a:t>
            </a:r>
            <a:endParaRPr lang="en-IN" dirty="0"/>
          </a:p>
        </p:txBody>
      </p:sp>
      <p:sp>
        <p:nvSpPr>
          <p:cNvPr id="4" name="Content Placeholder 3">
            <a:extLst>
              <a:ext uri="{FF2B5EF4-FFF2-40B4-BE49-F238E27FC236}">
                <a16:creationId xmlns:a16="http://schemas.microsoft.com/office/drawing/2014/main" id="{D47BC61B-3B36-1B92-1F2D-C550CEC3CE0E}"/>
              </a:ext>
            </a:extLst>
          </p:cNvPr>
          <p:cNvSpPr>
            <a:spLocks noGrp="1"/>
          </p:cNvSpPr>
          <p:nvPr>
            <p:ph idx="1"/>
          </p:nvPr>
        </p:nvSpPr>
        <p:spPr/>
        <p:txBody>
          <a:bodyPr/>
          <a:lstStyle/>
          <a:p>
            <a:r>
              <a:rPr lang="vi-VN"/>
              <a:t>Nhận dạng đối tượng trong ảnh là một lĩnh vực quan trọng của trí tuệ nhân tạo (AI) và thị giác máy tính (Computer Vision). Mục tiêu của bài toán là xác định và phân loại các đối tượng xuất hiện trong ảnh hoặc video. Ví dụ, hệ thống có thể nhận diện một khuôn mặt, chiếc xe, hay đồ vật cụ thể trong hình ảnh đầu vào.</a:t>
            </a:r>
            <a:endParaRPr lang="en-US"/>
          </a:p>
        </p:txBody>
      </p:sp>
    </p:spTree>
    <p:extLst>
      <p:ext uri="{BB962C8B-B14F-4D97-AF65-F5344CB8AC3E}">
        <p14:creationId xmlns:p14="http://schemas.microsoft.com/office/powerpoint/2010/main" val="1914051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4" name="Picture 4" descr="Graphical user interface, text, application, email&#10;&#10;Description automatically generated">
            <a:extLst>
              <a:ext uri="{FF2B5EF4-FFF2-40B4-BE49-F238E27FC236}">
                <a16:creationId xmlns:a16="http://schemas.microsoft.com/office/drawing/2014/main" id="{24E2BD9B-7156-480E-86DA-95A09A6BA791}"/>
              </a:ext>
            </a:extLst>
          </p:cNvPr>
          <p:cNvPicPr>
            <a:picLocks noChangeAspect="1"/>
          </p:cNvPicPr>
          <p:nvPr/>
        </p:nvPicPr>
        <p:blipFill>
          <a:blip r:embed="rId3"/>
          <a:stretch>
            <a:fillRect/>
          </a:stretch>
        </p:blipFill>
        <p:spPr>
          <a:xfrm>
            <a:off x="544852" y="2252379"/>
            <a:ext cx="6897878" cy="236252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a:extLst>
              <a:ext uri="{FF2B5EF4-FFF2-40B4-BE49-F238E27FC236}">
                <a16:creationId xmlns:a16="http://schemas.microsoft.com/office/drawing/2014/main" id="{B8AE429D-37A8-4BD5-8687-14FA17C184E1}"/>
              </a:ext>
            </a:extLst>
          </p:cNvPr>
          <p:cNvSpPr>
            <a:spLocks noGrp="1"/>
          </p:cNvSpPr>
          <p:nvPr>
            <p:ph idx="1"/>
          </p:nvPr>
        </p:nvSpPr>
        <p:spPr>
          <a:xfrm>
            <a:off x="7865806" y="2251587"/>
            <a:ext cx="4038456" cy="3783974"/>
          </a:xfrm>
        </p:spPr>
        <p:txBody>
          <a:bodyPr>
            <a:normAutofit/>
          </a:bodyPr>
          <a:lstStyle/>
          <a:p>
            <a:r>
              <a:rPr lang="vi-VN">
                <a:cs typeface="Calibri"/>
              </a:rPr>
              <a:t>Dự đoán cuối cùng về tuổi và giới tính của các khuôn mặt được phát hiện từ hình ảnh nguồn đã cho.</a:t>
            </a:r>
            <a:endParaRPr lang="en-US" dirty="0"/>
          </a:p>
        </p:txBody>
      </p:sp>
    </p:spTree>
    <p:extLst>
      <p:ext uri="{BB962C8B-B14F-4D97-AF65-F5344CB8AC3E}">
        <p14:creationId xmlns:p14="http://schemas.microsoft.com/office/powerpoint/2010/main" val="14216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AF6B9-6641-4B04-B170-1F049A5AB906}"/>
              </a:ext>
            </a:extLst>
          </p:cNvPr>
          <p:cNvSpPr>
            <a:spLocks noGrp="1"/>
          </p:cNvSpPr>
          <p:nvPr>
            <p:ph type="title"/>
          </p:nvPr>
        </p:nvSpPr>
        <p:spPr>
          <a:xfrm>
            <a:off x="685801" y="98612"/>
            <a:ext cx="10131425" cy="1151467"/>
          </a:xfrm>
        </p:spPr>
        <p:txBody>
          <a:bodyPr/>
          <a:lstStyle/>
          <a:p>
            <a:r>
              <a:rPr lang="en-US">
                <a:cs typeface="Calibri Light"/>
              </a:rPr>
              <a:t>Dự đoán cuối cùng</a:t>
            </a:r>
            <a:endParaRPr lang="en-US" dirty="0"/>
          </a:p>
        </p:txBody>
      </p:sp>
      <p:sp>
        <p:nvSpPr>
          <p:cNvPr id="3" name="Content Placeholder 2">
            <a:extLst>
              <a:ext uri="{FF2B5EF4-FFF2-40B4-BE49-F238E27FC236}">
                <a16:creationId xmlns:a16="http://schemas.microsoft.com/office/drawing/2014/main" id="{89A5ED90-D311-49C3-A492-F362820C9C23}"/>
              </a:ext>
            </a:extLst>
          </p:cNvPr>
          <p:cNvSpPr>
            <a:spLocks noGrp="1"/>
          </p:cNvSpPr>
          <p:nvPr>
            <p:ph idx="1"/>
          </p:nvPr>
        </p:nvSpPr>
        <p:spPr>
          <a:xfrm>
            <a:off x="748554" y="1003549"/>
            <a:ext cx="10131425" cy="1031439"/>
          </a:xfrm>
        </p:spPr>
        <p:txBody>
          <a:bodyPr/>
          <a:lstStyle/>
          <a:p>
            <a:r>
              <a:rPr lang="vi-VN">
                <a:cs typeface="Calibri"/>
              </a:rPr>
              <a:t>Vì vậy, cuối cùng các dự đoán cuối cùng về tuổi và giới tính được hiển thị với tất cả các hình ảnh khuôn mặt được phát hiện từ hình ảnh nguồn đã cho.</a:t>
            </a:r>
            <a:endParaRPr lang="en-US" dirty="0"/>
          </a:p>
        </p:txBody>
      </p:sp>
      <p:pic>
        <p:nvPicPr>
          <p:cNvPr id="4" name="Picture 4" descr="Graphical user interface, application&#10;&#10;Description automatically generated">
            <a:extLst>
              <a:ext uri="{FF2B5EF4-FFF2-40B4-BE49-F238E27FC236}">
                <a16:creationId xmlns:a16="http://schemas.microsoft.com/office/drawing/2014/main" id="{832E6F5E-1FFA-4378-9A96-B6A928886B8D}"/>
              </a:ext>
            </a:extLst>
          </p:cNvPr>
          <p:cNvPicPr>
            <a:picLocks noChangeAspect="1"/>
          </p:cNvPicPr>
          <p:nvPr/>
        </p:nvPicPr>
        <p:blipFill>
          <a:blip r:embed="rId2"/>
          <a:stretch>
            <a:fillRect/>
          </a:stretch>
        </p:blipFill>
        <p:spPr>
          <a:xfrm>
            <a:off x="860612" y="2036467"/>
            <a:ext cx="4545105" cy="4595936"/>
          </a:xfrm>
          <a:prstGeom prst="rect">
            <a:avLst/>
          </a:prstGeom>
        </p:spPr>
      </p:pic>
      <p:pic>
        <p:nvPicPr>
          <p:cNvPr id="5" name="Picture 5" descr="Graphical user interface, application&#10;&#10;Description automatically generated">
            <a:extLst>
              <a:ext uri="{FF2B5EF4-FFF2-40B4-BE49-F238E27FC236}">
                <a16:creationId xmlns:a16="http://schemas.microsoft.com/office/drawing/2014/main" id="{5EB58721-3AC6-4ED9-A1E7-A93A99775C83}"/>
              </a:ext>
            </a:extLst>
          </p:cNvPr>
          <p:cNvPicPr>
            <a:picLocks noChangeAspect="1"/>
          </p:cNvPicPr>
          <p:nvPr/>
        </p:nvPicPr>
        <p:blipFill>
          <a:blip r:embed="rId3"/>
          <a:stretch>
            <a:fillRect/>
          </a:stretch>
        </p:blipFill>
        <p:spPr>
          <a:xfrm>
            <a:off x="5244353" y="2037516"/>
            <a:ext cx="4634752" cy="4593838"/>
          </a:xfrm>
          <a:prstGeom prst="rect">
            <a:avLst/>
          </a:prstGeom>
        </p:spPr>
      </p:pic>
    </p:spTree>
    <p:extLst>
      <p:ext uri="{BB962C8B-B14F-4D97-AF65-F5344CB8AC3E}">
        <p14:creationId xmlns:p14="http://schemas.microsoft.com/office/powerpoint/2010/main" val="322256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C4113F1-84A2-4A77-A87F-95F49F481BEF}"/>
              </a:ext>
            </a:extLst>
          </p:cNvPr>
          <p:cNvSpPr>
            <a:spLocks noGrp="1"/>
          </p:cNvSpPr>
          <p:nvPr/>
        </p:nvSpPr>
        <p:spPr>
          <a:xfrm>
            <a:off x="685801" y="609600"/>
            <a:ext cx="5219699" cy="1456267"/>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a:t>Chỉ số hiệu suất về giới tính</a:t>
            </a:r>
            <a:endParaRPr lang="en-US" dirty="0"/>
          </a:p>
        </p:txBody>
      </p:sp>
      <p:sp>
        <p:nvSpPr>
          <p:cNvPr id="6" name="TextBox 3">
            <a:extLst>
              <a:ext uri="{FF2B5EF4-FFF2-40B4-BE49-F238E27FC236}">
                <a16:creationId xmlns:a16="http://schemas.microsoft.com/office/drawing/2014/main" id="{577ACF40-35E5-4C2D-8C5D-D115FB7DC7CB}"/>
              </a:ext>
            </a:extLst>
          </p:cNvPr>
          <p:cNvSpPr txBox="1"/>
          <p:nvPr/>
        </p:nvSpPr>
        <p:spPr>
          <a:xfrm>
            <a:off x="685801" y="2142067"/>
            <a:ext cx="5219699" cy="3649133"/>
          </a:xfrm>
          <a:prstGeom prst="rect">
            <a:avLst/>
          </a:prstGeom>
        </p:spPr>
        <p:txBody>
          <a:bodyPr vert="horz" lIns="91440" tIns="45720" rIns="91440" bIns="45720" rtlCol="0" anchor="ctr">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1000"/>
              </a:spcAft>
              <a:buClr>
                <a:schemeClr val="tx1"/>
              </a:buClr>
              <a:buSzPct val="100000"/>
              <a:buFont typeface="Arial"/>
              <a:buChar char="•"/>
            </a:pPr>
            <a:r>
              <a:rPr lang="vi-VN"/>
              <a:t>Mô hình được đào tạo có hiệu suất tốt trong tập dữ liệu thử nghiệm. 
Nó có khả năng nhớ lại độ chính xác cao và điểm f1, do đó mô hình khái quát hóa dữ liệu tốt</a:t>
            </a:r>
            <a:endParaRPr lang="en-US"/>
          </a:p>
        </p:txBody>
      </p:sp>
      <p:pic>
        <p:nvPicPr>
          <p:cNvPr id="5" name="Content Placeholder 4">
            <a:extLst>
              <a:ext uri="{FF2B5EF4-FFF2-40B4-BE49-F238E27FC236}">
                <a16:creationId xmlns:a16="http://schemas.microsoft.com/office/drawing/2014/main" id="{EC17DCEB-C0CB-408F-A50B-B2A029583BCC}"/>
              </a:ext>
            </a:extLst>
          </p:cNvPr>
          <p:cNvPicPr>
            <a:picLocks noGrp="1" noChangeAspect="1"/>
          </p:cNvPicPr>
          <p:nvPr/>
        </p:nvPicPr>
        <p:blipFill rotWithShape="1">
          <a:blip r:embed="rId3"/>
          <a:srcRect r="21930" b="-2"/>
          <a:stretch/>
        </p:blipFill>
        <p:spPr>
          <a:xfrm>
            <a:off x="6198830" y="639097"/>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687221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2" name="Picture 101">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4" name="Picture 4" descr="Graphical user interface&#10;&#10;Description automatically generated">
            <a:extLst>
              <a:ext uri="{FF2B5EF4-FFF2-40B4-BE49-F238E27FC236}">
                <a16:creationId xmlns:a16="http://schemas.microsoft.com/office/drawing/2014/main" id="{E74CE14A-85B8-46F9-9041-C77C09D8339F}"/>
              </a:ext>
            </a:extLst>
          </p:cNvPr>
          <p:cNvPicPr>
            <a:picLocks noChangeAspect="1"/>
          </p:cNvPicPr>
          <p:nvPr/>
        </p:nvPicPr>
        <p:blipFill rotWithShape="1">
          <a:blip r:embed="rId4"/>
          <a:srcRect l="9091" t="9091"/>
          <a:stretch/>
        </p:blipFill>
        <p:spPr>
          <a:xfrm>
            <a:off x="16954" y="16943"/>
            <a:ext cx="12191980" cy="6857990"/>
          </a:xfrm>
          <a:prstGeom prst="rect">
            <a:avLst/>
          </a:prstGeom>
        </p:spPr>
      </p:pic>
      <p:pic>
        <p:nvPicPr>
          <p:cNvPr id="104" name="Picture 103">
            <a:extLst>
              <a:ext uri="{FF2B5EF4-FFF2-40B4-BE49-F238E27FC236}">
                <a16:creationId xmlns:a16="http://schemas.microsoft.com/office/drawing/2014/main" id="{8EC1A43B-D167-4E96-B7AD-61D3D9225C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06" name="Picture 105">
            <a:extLst>
              <a:ext uri="{FF2B5EF4-FFF2-40B4-BE49-F238E27FC236}">
                <a16:creationId xmlns:a16="http://schemas.microsoft.com/office/drawing/2014/main" id="{86623E07-B4B3-43D5-AB6E-5FD9A1C11D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41427"/>
          <a:stretch/>
        </p:blipFill>
        <p:spPr>
          <a:xfrm>
            <a:off x="5147732" y="93132"/>
            <a:ext cx="7044267" cy="6764867"/>
          </a:xfrm>
          <a:prstGeom prst="rect">
            <a:avLst/>
          </a:prstGeom>
        </p:spPr>
      </p:pic>
      <p:sp>
        <p:nvSpPr>
          <p:cNvPr id="108" name="Freeform 5">
            <a:extLst>
              <a:ext uri="{FF2B5EF4-FFF2-40B4-BE49-F238E27FC236}">
                <a16:creationId xmlns:a16="http://schemas.microsoft.com/office/drawing/2014/main" id="{C727912B-C157-4CDB-8486-00E702D36C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2">
              <a:alpha val="7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solidFill>
                <a:schemeClr val="bg2">
                  <a:lumMod val="75000"/>
                </a:schemeClr>
              </a:solidFill>
            </a:endParaRPr>
          </a:p>
        </p:txBody>
      </p:sp>
      <p:sp>
        <p:nvSpPr>
          <p:cNvPr id="2" name="Title 1">
            <a:extLst>
              <a:ext uri="{FF2B5EF4-FFF2-40B4-BE49-F238E27FC236}">
                <a16:creationId xmlns:a16="http://schemas.microsoft.com/office/drawing/2014/main" id="{0AAB119C-EA9A-45D2-9E88-6470AA782ECF}"/>
              </a:ext>
            </a:extLst>
          </p:cNvPr>
          <p:cNvSpPr>
            <a:spLocks noGrp="1"/>
          </p:cNvSpPr>
          <p:nvPr>
            <p:ph type="title"/>
          </p:nvPr>
        </p:nvSpPr>
        <p:spPr>
          <a:xfrm>
            <a:off x="6646333" y="2032000"/>
            <a:ext cx="4513792" cy="2819398"/>
          </a:xfrm>
        </p:spPr>
        <p:txBody>
          <a:bodyPr vert="horz" lIns="91440" tIns="45720" rIns="91440" bIns="45720" rtlCol="0" anchor="b">
            <a:normAutofit/>
          </a:bodyPr>
          <a:lstStyle/>
          <a:p>
            <a:pPr algn="r"/>
            <a:r>
              <a:rPr lang="en-US" sz="4800">
                <a:solidFill>
                  <a:schemeClr val="bg2">
                    <a:lumMod val="75000"/>
                  </a:schemeClr>
                </a:solidFill>
              </a:rPr>
              <a:t>Ứng dụng web</a:t>
            </a:r>
          </a:p>
        </p:txBody>
      </p:sp>
      <p:sp>
        <p:nvSpPr>
          <p:cNvPr id="3" name="Content Placeholder 2">
            <a:extLst>
              <a:ext uri="{FF2B5EF4-FFF2-40B4-BE49-F238E27FC236}">
                <a16:creationId xmlns:a16="http://schemas.microsoft.com/office/drawing/2014/main" id="{44004309-5A7C-4F7F-825F-4E7291774E91}"/>
              </a:ext>
            </a:extLst>
          </p:cNvPr>
          <p:cNvSpPr>
            <a:spLocks noGrp="1"/>
          </p:cNvSpPr>
          <p:nvPr>
            <p:ph idx="1"/>
          </p:nvPr>
        </p:nvSpPr>
        <p:spPr>
          <a:xfrm>
            <a:off x="6646333" y="4851399"/>
            <a:ext cx="4513792" cy="914401"/>
          </a:xfrm>
        </p:spPr>
        <p:txBody>
          <a:bodyPr vert="horz" lIns="91440" tIns="45720" rIns="91440" bIns="45720" rtlCol="0" anchor="t">
            <a:normAutofit/>
          </a:bodyPr>
          <a:lstStyle/>
          <a:p>
            <a:pPr marL="0" indent="0" algn="r">
              <a:buNone/>
            </a:pPr>
            <a:r>
              <a:rPr lang="en-US" b="1" cap="all">
                <a:solidFill>
                  <a:schemeClr val="bg2">
                    <a:lumMod val="75000"/>
                  </a:schemeClr>
                </a:solidFill>
              </a:rPr>
              <a:t>Triển khai với FLASK</a:t>
            </a:r>
          </a:p>
        </p:txBody>
      </p:sp>
    </p:spTree>
    <p:extLst>
      <p:ext uri="{BB962C8B-B14F-4D97-AF65-F5344CB8AC3E}">
        <p14:creationId xmlns:p14="http://schemas.microsoft.com/office/powerpoint/2010/main" val="554121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BEA9AF1-EF35-4EC4-862B-93C14919B5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4" name="Picture 4">
            <a:extLst>
              <a:ext uri="{FF2B5EF4-FFF2-40B4-BE49-F238E27FC236}">
                <a16:creationId xmlns:a16="http://schemas.microsoft.com/office/drawing/2014/main" id="{39C5D7DE-3097-46F9-A9CB-EDD4237ACF3E}"/>
              </a:ext>
            </a:extLst>
          </p:cNvPr>
          <p:cNvPicPr>
            <a:picLocks noChangeAspect="1"/>
          </p:cNvPicPr>
          <p:nvPr/>
        </p:nvPicPr>
        <p:blipFill rotWithShape="1">
          <a:blip r:embed="rId4"/>
          <a:srcRect l="3702" r="4771"/>
          <a:stretch/>
        </p:blipFill>
        <p:spPr>
          <a:xfrm>
            <a:off x="516466" y="10"/>
            <a:ext cx="11159068" cy="6857990"/>
          </a:xfrm>
          <a:custGeom>
            <a:avLst/>
            <a:gdLst/>
            <a:ahLst/>
            <a:cxnLst/>
            <a:rect l="l" t="t" r="r" b="b"/>
            <a:pathLst>
              <a:path w="11159068" h="6858000">
                <a:moveTo>
                  <a:pt x="1192024" y="0"/>
                </a:moveTo>
                <a:cubicBezTo>
                  <a:pt x="1192024" y="0"/>
                  <a:pt x="1192024" y="0"/>
                  <a:pt x="9967044" y="0"/>
                </a:cubicBezTo>
                <a:cubicBezTo>
                  <a:pt x="10713854" y="942975"/>
                  <a:pt x="11159068" y="2138363"/>
                  <a:pt x="11159068" y="3433763"/>
                </a:cubicBezTo>
                <a:cubicBezTo>
                  <a:pt x="11159068" y="4724400"/>
                  <a:pt x="10718641" y="5915025"/>
                  <a:pt x="9971831" y="6858000"/>
                </a:cubicBezTo>
                <a:cubicBezTo>
                  <a:pt x="9971831" y="6858000"/>
                  <a:pt x="9971831" y="6858000"/>
                  <a:pt x="1187237" y="6858000"/>
                </a:cubicBezTo>
                <a:cubicBezTo>
                  <a:pt x="440427" y="5915025"/>
                  <a:pt x="0" y="4724400"/>
                  <a:pt x="0" y="3433763"/>
                </a:cubicBezTo>
                <a:cubicBezTo>
                  <a:pt x="0" y="2138363"/>
                  <a:pt x="445214" y="942975"/>
                  <a:pt x="1192024" y="0"/>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08222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hade val="96000"/>
                <a:hueMod val="100000"/>
                <a:satMod val="180000"/>
                <a:lumMod val="110000"/>
              </a:schemeClr>
            </a:gs>
            <a:gs pos="100000">
              <a:schemeClr val="bg1">
                <a:shade val="96000"/>
                <a:satMod val="160000"/>
                <a:lumMod val="100000"/>
              </a:schemeClr>
            </a:gs>
          </a:gsLst>
          <a:lin ang="4740000" scaled="1"/>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BEA9AF1-EF35-4EC4-862B-93C14919B5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1" name="Rectangle 10">
            <a:extLst>
              <a:ext uri="{FF2B5EF4-FFF2-40B4-BE49-F238E27FC236}">
                <a16:creationId xmlns:a16="http://schemas.microsoft.com/office/drawing/2014/main" id="{2BAD9FE3-9255-4FE7-8710-22E2E66E6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C8A6C28-1D80-47D8-A7F9-E284A4CE9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tx1">
              <a:alpha val="15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CD6C4400-631E-4644-861C-ECB745CC96F0}"/>
              </a:ext>
            </a:extLst>
          </p:cNvPr>
          <p:cNvPicPr>
            <a:picLocks noChangeAspect="1"/>
          </p:cNvPicPr>
          <p:nvPr/>
        </p:nvPicPr>
        <p:blipFill rotWithShape="1">
          <a:blip r:embed="rId3"/>
          <a:srcRect t="3640" r="1" b="5540"/>
          <a:stretch/>
        </p:blipFill>
        <p:spPr>
          <a:xfrm>
            <a:off x="641879" y="478274"/>
            <a:ext cx="10905066" cy="5571066"/>
          </a:xfrm>
          <a:prstGeom prst="rect">
            <a:avLst/>
          </a:prstGeom>
        </p:spPr>
      </p:pic>
    </p:spTree>
    <p:extLst>
      <p:ext uri="{BB962C8B-B14F-4D97-AF65-F5344CB8AC3E}">
        <p14:creationId xmlns:p14="http://schemas.microsoft.com/office/powerpoint/2010/main" val="385020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9" name="Rectangle 8">
            <a:extLst>
              <a:ext uri="{FF2B5EF4-FFF2-40B4-BE49-F238E27FC236}">
                <a16:creationId xmlns:a16="http://schemas.microsoft.com/office/drawing/2014/main" id="{DF43132E-D4DF-4A83-9344-A782D0F5D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71BD0F-1469-4A93-8BEE-096D5763BC5E}"/>
              </a:ext>
            </a:extLst>
          </p:cNvPr>
          <p:cNvSpPr>
            <a:spLocks noGrp="1"/>
          </p:cNvSpPr>
          <p:nvPr>
            <p:ph type="title"/>
          </p:nvPr>
        </p:nvSpPr>
        <p:spPr>
          <a:xfrm>
            <a:off x="1031875" y="1212935"/>
            <a:ext cx="6020177" cy="4432130"/>
          </a:xfrm>
        </p:spPr>
        <p:txBody>
          <a:bodyPr vert="horz" lIns="91440" tIns="45720" rIns="91440" bIns="45720" rtlCol="0" anchor="ctr">
            <a:normAutofit/>
          </a:bodyPr>
          <a:lstStyle/>
          <a:p>
            <a:pPr algn="r"/>
            <a:r>
              <a:rPr lang="vi-VN" sz="6600"/>
              <a:t>Cảm ơn</a:t>
            </a:r>
            <a:r>
              <a:rPr lang="en-US" sz="6600"/>
              <a:t> </a:t>
            </a:r>
            <a:r>
              <a:rPr lang="en-US" sz="6600">
                <a:sym typeface="Wingdings" panose="05000000000000000000" pitchFamily="2" charset="2"/>
              </a:rPr>
              <a:t></a:t>
            </a:r>
            <a:endParaRPr lang="en-US" sz="6600"/>
          </a:p>
        </p:txBody>
      </p:sp>
      <p:cxnSp>
        <p:nvCxnSpPr>
          <p:cNvPr id="11" name="Straight Connector 10">
            <a:extLst>
              <a:ext uri="{FF2B5EF4-FFF2-40B4-BE49-F238E27FC236}">
                <a16:creationId xmlns:a16="http://schemas.microsoft.com/office/drawing/2014/main" id="{6AA24BC1-1577-4586-AD7A-417660E372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7722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276645-8603-057B-338B-BFEC61B22E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5194DB-9EAE-4B00-58AC-6668D9264B6B}"/>
              </a:ext>
            </a:extLst>
          </p:cNvPr>
          <p:cNvSpPr>
            <a:spLocks noGrp="1"/>
          </p:cNvSpPr>
          <p:nvPr>
            <p:ph type="title"/>
          </p:nvPr>
        </p:nvSpPr>
        <p:spPr/>
        <p:txBody>
          <a:bodyPr/>
          <a:lstStyle/>
          <a:p>
            <a:r>
              <a:rPr lang="en-US"/>
              <a:t>Vấn đề đặt ra</a:t>
            </a:r>
            <a:endParaRPr lang="en-IN" dirty="0"/>
          </a:p>
        </p:txBody>
      </p:sp>
      <p:sp>
        <p:nvSpPr>
          <p:cNvPr id="4" name="Content Placeholder 3">
            <a:extLst>
              <a:ext uri="{FF2B5EF4-FFF2-40B4-BE49-F238E27FC236}">
                <a16:creationId xmlns:a16="http://schemas.microsoft.com/office/drawing/2014/main" id="{0C92B9B8-FE1B-5BE2-FBB9-CE102C97958D}"/>
              </a:ext>
            </a:extLst>
          </p:cNvPr>
          <p:cNvSpPr>
            <a:spLocks noGrp="1"/>
          </p:cNvSpPr>
          <p:nvPr>
            <p:ph idx="1"/>
          </p:nvPr>
        </p:nvSpPr>
        <p:spPr/>
        <p:txBody>
          <a:bodyPr/>
          <a:lstStyle/>
          <a:p>
            <a:r>
              <a:rPr lang="vi-VN"/>
              <a:t>Trong bài toán nhận dạng, các công việc chính cần thực hiện bao gồm:</a:t>
            </a:r>
          </a:p>
          <a:p>
            <a:r>
              <a:rPr lang="vi-VN"/>
              <a:t>1.	Phát hiện đối tượng (Object Detection): Xác định vị trí của đối tượng trong ảnh. Công việc này thường trả về các hộp giới hạn (bounding boxes) chứa đối tượng.</a:t>
            </a:r>
          </a:p>
          <a:p>
            <a:r>
              <a:rPr lang="vi-VN"/>
              <a:t>2.	Trích xuất đặc trưng (Feature Extraction): Trích xuất các đặc trưng quan trọng của đối tượng, như hình dáng, màu sắc, hoặc kết cấu, để phân loại.</a:t>
            </a:r>
          </a:p>
          <a:p>
            <a:r>
              <a:rPr lang="vi-VN"/>
              <a:t>3.	Phân loại đối tượng (Object Classification): Xác định loại của đối tượng dựa trên các đặc trưng đã trích xuất.</a:t>
            </a:r>
          </a:p>
          <a:p>
            <a:r>
              <a:rPr lang="vi-VN"/>
              <a:t>4.	Phân đoạn đối tượng (Object Segmentation): Phân chia từng pixel của ảnh để xác định chính xác các vùng thuộc về đối tượng.</a:t>
            </a:r>
          </a:p>
          <a:p>
            <a:endParaRPr lang="en-US"/>
          </a:p>
        </p:txBody>
      </p:sp>
    </p:spTree>
    <p:extLst>
      <p:ext uri="{BB962C8B-B14F-4D97-AF65-F5344CB8AC3E}">
        <p14:creationId xmlns:p14="http://schemas.microsoft.com/office/powerpoint/2010/main" val="2154885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F2AD9D-AEFC-42EE-4233-725DC85513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8228E4-81A1-F83A-6E51-E6704039FAB7}"/>
              </a:ext>
            </a:extLst>
          </p:cNvPr>
          <p:cNvSpPr>
            <a:spLocks noGrp="1"/>
          </p:cNvSpPr>
          <p:nvPr>
            <p:ph type="title"/>
          </p:nvPr>
        </p:nvSpPr>
        <p:spPr/>
        <p:txBody>
          <a:bodyPr/>
          <a:lstStyle/>
          <a:p>
            <a:r>
              <a:rPr lang="en-US"/>
              <a:t>Xây dựng hệ thống</a:t>
            </a:r>
            <a:endParaRPr lang="en-IN" dirty="0"/>
          </a:p>
        </p:txBody>
      </p:sp>
      <p:pic>
        <p:nvPicPr>
          <p:cNvPr id="5" name="Content Placeholder 4">
            <a:extLst>
              <a:ext uri="{FF2B5EF4-FFF2-40B4-BE49-F238E27FC236}">
                <a16:creationId xmlns:a16="http://schemas.microsoft.com/office/drawing/2014/main" id="{157AAFC5-271F-FB3A-6427-C1F0D4417A3B}"/>
              </a:ext>
            </a:extLst>
          </p:cNvPr>
          <p:cNvPicPr>
            <a:picLocks noGrp="1" noChangeAspect="1"/>
          </p:cNvPicPr>
          <p:nvPr>
            <p:ph idx="1"/>
          </p:nvPr>
        </p:nvPicPr>
        <p:blipFill>
          <a:blip r:embed="rId2"/>
          <a:stretch>
            <a:fillRect/>
          </a:stretch>
        </p:blipFill>
        <p:spPr>
          <a:xfrm>
            <a:off x="224463" y="1960563"/>
            <a:ext cx="6005849" cy="3649662"/>
          </a:xfrm>
        </p:spPr>
      </p:pic>
      <p:pic>
        <p:nvPicPr>
          <p:cNvPr id="7" name="Picture 6" descr="A white text with black text&#10;&#10;Description automatically generated">
            <a:extLst>
              <a:ext uri="{FF2B5EF4-FFF2-40B4-BE49-F238E27FC236}">
                <a16:creationId xmlns:a16="http://schemas.microsoft.com/office/drawing/2014/main" id="{5E1FD4BF-6228-4283-502C-E23B98DA6FEB}"/>
              </a:ext>
            </a:extLst>
          </p:cNvPr>
          <p:cNvPicPr>
            <a:picLocks noChangeAspect="1"/>
          </p:cNvPicPr>
          <p:nvPr/>
        </p:nvPicPr>
        <p:blipFill>
          <a:blip r:embed="rId3"/>
          <a:stretch>
            <a:fillRect/>
          </a:stretch>
        </p:blipFill>
        <p:spPr>
          <a:xfrm>
            <a:off x="6464717" y="1813512"/>
            <a:ext cx="5418906" cy="2739032"/>
          </a:xfrm>
          <a:prstGeom prst="rect">
            <a:avLst/>
          </a:prstGeom>
        </p:spPr>
      </p:pic>
      <p:pic>
        <p:nvPicPr>
          <p:cNvPr id="9" name="Picture 8" descr="A black text on a white background&#10;&#10;Description automatically generated">
            <a:extLst>
              <a:ext uri="{FF2B5EF4-FFF2-40B4-BE49-F238E27FC236}">
                <a16:creationId xmlns:a16="http://schemas.microsoft.com/office/drawing/2014/main" id="{A3317B49-BF7C-2F4C-566A-61B3B0F1C12A}"/>
              </a:ext>
            </a:extLst>
          </p:cNvPr>
          <p:cNvPicPr>
            <a:picLocks noChangeAspect="1"/>
          </p:cNvPicPr>
          <p:nvPr/>
        </p:nvPicPr>
        <p:blipFill>
          <a:blip r:embed="rId4"/>
          <a:stretch>
            <a:fillRect/>
          </a:stretch>
        </p:blipFill>
        <p:spPr>
          <a:xfrm>
            <a:off x="6464717" y="4676582"/>
            <a:ext cx="5305827" cy="933643"/>
          </a:xfrm>
          <a:prstGeom prst="rect">
            <a:avLst/>
          </a:prstGeom>
        </p:spPr>
      </p:pic>
    </p:spTree>
    <p:extLst>
      <p:ext uri="{BB962C8B-B14F-4D97-AF65-F5344CB8AC3E}">
        <p14:creationId xmlns:p14="http://schemas.microsoft.com/office/powerpoint/2010/main" val="1442443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D1C56-E4F3-496B-AB8F-A1B222E1109F}"/>
              </a:ext>
            </a:extLst>
          </p:cNvPr>
          <p:cNvSpPr>
            <a:spLocks noGrp="1"/>
          </p:cNvSpPr>
          <p:nvPr>
            <p:ph type="title"/>
          </p:nvPr>
        </p:nvSpPr>
        <p:spPr/>
        <p:txBody>
          <a:bodyPr/>
          <a:lstStyle/>
          <a:p>
            <a:r>
              <a:rPr lang="vi-VN"/>
              <a:t>SƠ ĐỒ KHỐI</a:t>
            </a:r>
            <a:endParaRPr lang="en-IN" dirty="0"/>
          </a:p>
        </p:txBody>
      </p:sp>
      <p:pic>
        <p:nvPicPr>
          <p:cNvPr id="7" name="Picture 7" descr="Diagram&#10;&#10;Description automatically generated">
            <a:extLst>
              <a:ext uri="{FF2B5EF4-FFF2-40B4-BE49-F238E27FC236}">
                <a16:creationId xmlns:a16="http://schemas.microsoft.com/office/drawing/2014/main" id="{46869307-D3AF-4719-85D1-79B913935EB3}"/>
              </a:ext>
            </a:extLst>
          </p:cNvPr>
          <p:cNvPicPr>
            <a:picLocks noGrp="1" noChangeAspect="1"/>
          </p:cNvPicPr>
          <p:nvPr>
            <p:ph idx="1"/>
          </p:nvPr>
        </p:nvPicPr>
        <p:blipFill>
          <a:blip r:embed="rId2"/>
          <a:stretch>
            <a:fillRect/>
          </a:stretch>
        </p:blipFill>
        <p:spPr>
          <a:xfrm>
            <a:off x="829329" y="1841437"/>
            <a:ext cx="7943850" cy="3371850"/>
          </a:xfrm>
        </p:spPr>
      </p:pic>
    </p:spTree>
    <p:extLst>
      <p:ext uri="{BB962C8B-B14F-4D97-AF65-F5344CB8AC3E}">
        <p14:creationId xmlns:p14="http://schemas.microsoft.com/office/powerpoint/2010/main" val="4182222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BA0B9-A364-43C3-824E-AD365E014848}"/>
              </a:ext>
            </a:extLst>
          </p:cNvPr>
          <p:cNvSpPr>
            <a:spLocks noGrp="1"/>
          </p:cNvSpPr>
          <p:nvPr>
            <p:ph type="title"/>
          </p:nvPr>
        </p:nvSpPr>
        <p:spPr>
          <a:xfrm>
            <a:off x="7865806" y="643463"/>
            <a:ext cx="3706762" cy="1608124"/>
          </a:xfrm>
        </p:spPr>
        <p:txBody>
          <a:bodyPr>
            <a:normAutofit/>
          </a:bodyPr>
          <a:lstStyle/>
          <a:p>
            <a:r>
              <a:rPr lang="en-US" dirty="0"/>
              <a:t>Dataset USED</a:t>
            </a:r>
            <a:endParaRPr lang="en-IN" dirty="0"/>
          </a:p>
        </p:txBody>
      </p:sp>
      <p:pic>
        <p:nvPicPr>
          <p:cNvPr id="9" name="Picture 8">
            <a:extLst>
              <a:ext uri="{FF2B5EF4-FFF2-40B4-BE49-F238E27FC236}">
                <a16:creationId xmlns:a16="http://schemas.microsoft.com/office/drawing/2014/main" id="{F5A0F9A1-F4E7-4E11-8C46-43980F010212}"/>
              </a:ext>
            </a:extLst>
          </p:cNvPr>
          <p:cNvPicPr>
            <a:picLocks noChangeAspect="1"/>
          </p:cNvPicPr>
          <p:nvPr/>
        </p:nvPicPr>
        <p:blipFill rotWithShape="1">
          <a:blip r:embed="rId3"/>
          <a:srcRect l="30374" r="29978"/>
          <a:stretch/>
        </p:blipFill>
        <p:spPr>
          <a:xfrm>
            <a:off x="20" y="975"/>
            <a:ext cx="7552924" cy="6858000"/>
          </a:xfrm>
          <a:prstGeom prst="rect">
            <a:avLst/>
          </a:prstGeom>
        </p:spPr>
      </p:pic>
      <p:sp>
        <p:nvSpPr>
          <p:cNvPr id="3" name="Content Placeholder 2">
            <a:extLst>
              <a:ext uri="{FF2B5EF4-FFF2-40B4-BE49-F238E27FC236}">
                <a16:creationId xmlns:a16="http://schemas.microsoft.com/office/drawing/2014/main" id="{276ECD35-1B7D-4AFF-84CA-5C192BA0643F}"/>
              </a:ext>
            </a:extLst>
          </p:cNvPr>
          <p:cNvSpPr>
            <a:spLocks noGrp="1"/>
          </p:cNvSpPr>
          <p:nvPr>
            <p:ph idx="1"/>
          </p:nvPr>
        </p:nvSpPr>
        <p:spPr>
          <a:xfrm>
            <a:off x="7865806" y="2251587"/>
            <a:ext cx="3706762" cy="3972232"/>
          </a:xfrm>
        </p:spPr>
        <p:txBody>
          <a:bodyPr>
            <a:normAutofit/>
          </a:bodyPr>
          <a:lstStyle/>
          <a:p>
            <a:r>
              <a:rPr lang="vi-VN"/>
              <a:t>Bộ dữ liệu được sử dụng để Ước tính Tuổi và Giới tính là bộ dữ liệu UTKFace.</a:t>
            </a:r>
          </a:p>
          <a:p>
            <a:r>
              <a:rPr lang="vi-VN"/>
              <a:t>Nó chứa 23k+ dữ liệu khuôn mặt từ nhiều lứa tuổi, chủng tộc và giới tính khác nhau.</a:t>
            </a:r>
            <a:endParaRPr lang="en-IN" dirty="0"/>
          </a:p>
        </p:txBody>
      </p:sp>
    </p:spTree>
    <p:extLst>
      <p:ext uri="{BB962C8B-B14F-4D97-AF65-F5344CB8AC3E}">
        <p14:creationId xmlns:p14="http://schemas.microsoft.com/office/powerpoint/2010/main" val="2724227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Text&#10;&#10;Description automatically generated">
            <a:extLst>
              <a:ext uri="{FF2B5EF4-FFF2-40B4-BE49-F238E27FC236}">
                <a16:creationId xmlns:a16="http://schemas.microsoft.com/office/drawing/2014/main" id="{73998AD0-1D8A-49D5-85B0-D7BC83E7BC0B}"/>
              </a:ext>
            </a:extLst>
          </p:cNvPr>
          <p:cNvPicPr>
            <a:picLocks noChangeAspect="1"/>
          </p:cNvPicPr>
          <p:nvPr/>
        </p:nvPicPr>
        <p:blipFill>
          <a:blip r:embed="rId2"/>
          <a:stretch>
            <a:fillRect/>
          </a:stretch>
        </p:blipFill>
        <p:spPr>
          <a:xfrm>
            <a:off x="786339" y="1208011"/>
            <a:ext cx="3997362" cy="472336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9" name="Content Placeholder 2">
            <a:extLst>
              <a:ext uri="{FF2B5EF4-FFF2-40B4-BE49-F238E27FC236}">
                <a16:creationId xmlns:a16="http://schemas.microsoft.com/office/drawing/2014/main" id="{6A60FFFB-2034-4D70-990C-FF694754C583}"/>
              </a:ext>
            </a:extLst>
          </p:cNvPr>
          <p:cNvSpPr>
            <a:spLocks noGrp="1"/>
          </p:cNvSpPr>
          <p:nvPr/>
        </p:nvSpPr>
        <p:spPr>
          <a:xfrm>
            <a:off x="5098333" y="2394462"/>
            <a:ext cx="6593075" cy="397223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buClr>
                <a:prstClr val="white"/>
              </a:buClr>
            </a:pPr>
            <a:r>
              <a:rPr lang="vi-VN">
                <a:cs typeface="Calibri"/>
              </a:rPr>
              <a:t>Lặp lại các hình ảnh đã cắt được lưu trữ trong thư mục bằng cách sử dụng mô-đun listdir trong thư viện hệ điều hành và thực hiện các thao tác cần thiết như sau.</a:t>
            </a:r>
          </a:p>
          <a:p>
            <a:pPr>
              <a:buClr>
                <a:prstClr val="white"/>
              </a:buClr>
            </a:pPr>
            <a:r>
              <a:rPr lang="vi-VN">
                <a:cs typeface="Calibri"/>
              </a:rPr>
              <a:t>Giảm và nén hình ảnh đã cắt đã trích xuất bằng mô-đun thay đổi kích thước trong OpenCV</a:t>
            </a:r>
          </a:p>
          <a:p>
            <a:pPr>
              <a:buClr>
                <a:prstClr val="white"/>
              </a:buClr>
            </a:pPr>
            <a:r>
              <a:rPr lang="vi-VN">
                <a:cs typeface="Calibri"/>
              </a:rPr>
              <a:t>Chuyển đổi hình ảnh đã xử lý thành dữ liệu pixel thang độ xám</a:t>
            </a:r>
          </a:p>
          <a:p>
            <a:pPr>
              <a:buClr>
                <a:prstClr val="white"/>
              </a:buClr>
            </a:pPr>
            <a:r>
              <a:rPr lang="vi-VN">
                <a:cs typeface="Calibri"/>
              </a:rPr>
              <a:t>Thêm các giá trị pixel hình ảnh vào danh sách mỗi khi bạn lặp lại hình ảnh trong thư mục hiện tại.</a:t>
            </a:r>
            <a:endParaRPr lang="en-IN">
              <a:cs typeface="Calibri" panose="020F0502020204030204"/>
            </a:endParaRPr>
          </a:p>
        </p:txBody>
      </p:sp>
    </p:spTree>
    <p:extLst>
      <p:ext uri="{BB962C8B-B14F-4D97-AF65-F5344CB8AC3E}">
        <p14:creationId xmlns:p14="http://schemas.microsoft.com/office/powerpoint/2010/main" val="2114862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7E282BE4-BB35-4AF3-A550-86332D1602C8}"/>
              </a:ext>
            </a:extLst>
          </p:cNvPr>
          <p:cNvSpPr>
            <a:spLocks noGrp="1"/>
          </p:cNvSpPr>
          <p:nvPr/>
        </p:nvSpPr>
        <p:spPr>
          <a:xfrm>
            <a:off x="966180" y="500810"/>
            <a:ext cx="4099947" cy="1035579"/>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3100"/>
              <a:t>THUẬT TOÁN</a:t>
            </a:r>
            <a:endParaRPr lang="en-US" sz="3100" dirty="0">
              <a:cs typeface="Calibri Light"/>
            </a:endParaRPr>
          </a:p>
        </p:txBody>
      </p:sp>
      <p:sp>
        <p:nvSpPr>
          <p:cNvPr id="18" name="Rectangle 17">
            <a:extLst>
              <a:ext uri="{FF2B5EF4-FFF2-40B4-BE49-F238E27FC236}">
                <a16:creationId xmlns:a16="http://schemas.microsoft.com/office/drawing/2014/main" id="{02AECF6F-9C20-44F9-8C73-8576E1707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rot="16200000">
            <a:off x="-1654458" y="4404032"/>
            <a:ext cx="2971800" cy="17083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Content Placeholder 2">
            <a:extLst>
              <a:ext uri="{FF2B5EF4-FFF2-40B4-BE49-F238E27FC236}">
                <a16:creationId xmlns:a16="http://schemas.microsoft.com/office/drawing/2014/main" id="{006D647A-EA9E-4BA4-90C9-E70B80D1DAA8}"/>
              </a:ext>
            </a:extLst>
          </p:cNvPr>
          <p:cNvSpPr>
            <a:spLocks noGrp="1"/>
          </p:cNvSpPr>
          <p:nvPr/>
        </p:nvSpPr>
        <p:spPr>
          <a:xfrm>
            <a:off x="1145474" y="2293907"/>
            <a:ext cx="4575075" cy="4025650"/>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lnSpc>
                <a:spcPct val="90000"/>
              </a:lnSpc>
            </a:pPr>
            <a:r>
              <a:rPr lang="en-US" sz="1500"/>
              <a:t>Nhập tập dữ liệu đào tạo và chia thành dữ liệu đào tạo và kiểm tra (80%, 20%) và chuyển đổi các giá trị pixel từ 0 đến 1 vì nó sẽ phù hợp nhất với mô hình Phát hiện Tuổi và Giới tính của chúng tôi.</a:t>
            </a:r>
          </a:p>
          <a:p>
            <a:pPr>
              <a:lnSpc>
                <a:spcPct val="90000"/>
              </a:lnSpc>
            </a:pPr>
            <a:endParaRPr lang="en-US" sz="1500"/>
          </a:p>
          <a:p>
            <a:pPr>
              <a:lnSpc>
                <a:spcPct val="90000"/>
              </a:lnSpc>
            </a:pPr>
            <a:endParaRPr lang="en-US" sz="1500"/>
          </a:p>
          <a:p>
            <a:pPr>
              <a:lnSpc>
                <a:spcPct val="90000"/>
              </a:lnSpc>
            </a:pPr>
            <a:endParaRPr lang="en-US" sz="1500"/>
          </a:p>
          <a:p>
            <a:pPr>
              <a:lnSpc>
                <a:spcPct val="90000"/>
              </a:lnSpc>
            </a:pPr>
            <a:endParaRPr lang="en-US" sz="1500"/>
          </a:p>
          <a:p>
            <a:pPr>
              <a:lnSpc>
                <a:spcPct val="90000"/>
              </a:lnSpc>
            </a:pPr>
            <a:endParaRPr lang="en-US" sz="1500"/>
          </a:p>
          <a:p>
            <a:pPr>
              <a:lnSpc>
                <a:spcPct val="90000"/>
              </a:lnSpc>
            </a:pPr>
            <a:r>
              <a:rPr lang="en-US" sz="1500"/>
              <a:t>Cung cấp tập huấn luyện cho mô hình keras (tensorflow) thông qua mô-đun tuần tự</a:t>
            </a:r>
            <a:endParaRPr lang="en-IN" sz="1500"/>
          </a:p>
          <a:p>
            <a:pPr marL="0" indent="0">
              <a:lnSpc>
                <a:spcPct val="90000"/>
              </a:lnSpc>
              <a:buNone/>
            </a:pPr>
            <a:endParaRPr lang="en-IN" sz="1500"/>
          </a:p>
          <a:p>
            <a:pPr marL="0" indent="0">
              <a:lnSpc>
                <a:spcPct val="90000"/>
              </a:lnSpc>
              <a:buNone/>
            </a:pPr>
            <a:endParaRPr lang="en-IN" sz="1500"/>
          </a:p>
        </p:txBody>
      </p:sp>
      <p:sp>
        <p:nvSpPr>
          <p:cNvPr id="20" name="Rounded Rectangle 30">
            <a:extLst>
              <a:ext uri="{FF2B5EF4-FFF2-40B4-BE49-F238E27FC236}">
                <a16:creationId xmlns:a16="http://schemas.microsoft.com/office/drawing/2014/main" id="{5B0CF8F6-206D-47AC-8D42-B4C8F2866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6237283" y="769136"/>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21" name="Picture 20">
            <a:extLst>
              <a:ext uri="{FF2B5EF4-FFF2-40B4-BE49-F238E27FC236}">
                <a16:creationId xmlns:a16="http://schemas.microsoft.com/office/drawing/2014/main" id="{3F04AE92-71BB-4268-8425-0DF9E454447A}"/>
              </a:ext>
            </a:extLst>
          </p:cNvPr>
          <p:cNvPicPr>
            <a:picLocks noChangeAspect="1"/>
          </p:cNvPicPr>
          <p:nvPr/>
        </p:nvPicPr>
        <p:blipFill>
          <a:blip r:embed="rId2"/>
          <a:stretch>
            <a:fillRect/>
          </a:stretch>
        </p:blipFill>
        <p:spPr>
          <a:xfrm>
            <a:off x="7409663" y="871008"/>
            <a:ext cx="3088200" cy="2497667"/>
          </a:xfrm>
          <a:prstGeom prst="roundRect">
            <a:avLst>
              <a:gd name="adj" fmla="val 5453"/>
            </a:avLst>
          </a:prstGeom>
          <a:ln w="50800" cap="sq" cmpd="dbl">
            <a:noFill/>
            <a:miter lim="800000"/>
          </a:ln>
          <a:effectLst/>
        </p:spPr>
      </p:pic>
      <p:sp>
        <p:nvSpPr>
          <p:cNvPr id="22" name="Rounded Rectangle 35">
            <a:extLst>
              <a:ext uri="{FF2B5EF4-FFF2-40B4-BE49-F238E27FC236}">
                <a16:creationId xmlns:a16="http://schemas.microsoft.com/office/drawing/2014/main" id="{77F44AA5-A767-4574-8502-6FF56B586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6237283" y="3658591"/>
            <a:ext cx="5433751"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23" name="Picture 22">
            <a:extLst>
              <a:ext uri="{FF2B5EF4-FFF2-40B4-BE49-F238E27FC236}">
                <a16:creationId xmlns:a16="http://schemas.microsoft.com/office/drawing/2014/main" id="{79A95E55-8990-486F-B4BA-B80EB542461B}"/>
              </a:ext>
            </a:extLst>
          </p:cNvPr>
          <p:cNvPicPr>
            <a:picLocks noChangeAspect="1"/>
          </p:cNvPicPr>
          <p:nvPr/>
        </p:nvPicPr>
        <p:blipFill>
          <a:blip r:embed="rId3"/>
          <a:stretch>
            <a:fillRect/>
          </a:stretch>
        </p:blipFill>
        <p:spPr>
          <a:xfrm>
            <a:off x="6351584" y="4659247"/>
            <a:ext cx="5204358" cy="700099"/>
          </a:xfrm>
          <a:prstGeom prst="roundRect">
            <a:avLst>
              <a:gd name="adj" fmla="val 5453"/>
            </a:avLst>
          </a:prstGeom>
          <a:ln w="50800" cap="sq" cmpd="dbl">
            <a:noFill/>
            <a:miter lim="800000"/>
          </a:ln>
          <a:effectLst/>
        </p:spPr>
      </p:pic>
    </p:spTree>
    <p:extLst>
      <p:ext uri="{BB962C8B-B14F-4D97-AF65-F5344CB8AC3E}">
        <p14:creationId xmlns:p14="http://schemas.microsoft.com/office/powerpoint/2010/main" val="3102572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A814A-2BC2-4CA3-B78E-C2FAF9D49F93}"/>
              </a:ext>
            </a:extLst>
          </p:cNvPr>
          <p:cNvSpPr>
            <a:spLocks noGrp="1"/>
          </p:cNvSpPr>
          <p:nvPr>
            <p:ph type="title"/>
          </p:nvPr>
        </p:nvSpPr>
        <p:spPr>
          <a:xfrm>
            <a:off x="685801" y="181011"/>
            <a:ext cx="10131425" cy="1261631"/>
          </a:xfrm>
        </p:spPr>
        <p:txBody>
          <a:bodyPr/>
          <a:lstStyle/>
          <a:p>
            <a:r>
              <a:rPr lang="en-US"/>
              <a:t>ĐÀO TẠO MÔ HÌNH KERAS</a:t>
            </a:r>
            <a:endParaRPr lang="en-IN" dirty="0"/>
          </a:p>
        </p:txBody>
      </p:sp>
      <p:sp>
        <p:nvSpPr>
          <p:cNvPr id="3" name="Content Placeholder 2">
            <a:extLst>
              <a:ext uri="{FF2B5EF4-FFF2-40B4-BE49-F238E27FC236}">
                <a16:creationId xmlns:a16="http://schemas.microsoft.com/office/drawing/2014/main" id="{5A3BF713-748C-43C5-9191-28C5B7B8E170}"/>
              </a:ext>
            </a:extLst>
          </p:cNvPr>
          <p:cNvSpPr>
            <a:spLocks noGrp="1"/>
          </p:cNvSpPr>
          <p:nvPr>
            <p:ph idx="1"/>
          </p:nvPr>
        </p:nvSpPr>
        <p:spPr>
          <a:xfrm>
            <a:off x="582283" y="1446701"/>
            <a:ext cx="10131425" cy="4917056"/>
          </a:xfrm>
        </p:spPr>
        <p:txBody>
          <a:bodyPr/>
          <a:lstStyle/>
          <a:p>
            <a:r>
              <a:rPr lang="vi-VN"/>
              <a:t>Mô hình keras Dự đoán tuổi và giới tính được chia thành ba mô hình con </a:t>
            </a:r>
            <a:r>
              <a:rPr lang="en-US"/>
              <a:t>Model </a:t>
            </a:r>
            <a:r>
              <a:rPr lang="en-US" dirty="0"/>
              <a:t>to feed the input to other models (Input layer model)</a:t>
            </a:r>
          </a:p>
          <a:p>
            <a:pPr lvl="1"/>
            <a:r>
              <a:rPr lang="en-US"/>
              <a:t>Mô hình để phát hiện tuổi (Mô hình tuổi)</a:t>
            </a:r>
          </a:p>
          <a:p>
            <a:pPr lvl="1"/>
            <a:r>
              <a:rPr lang="en-US"/>
              <a:t>Mô hình phát hiện giới tính (Gender Model)</a:t>
            </a:r>
            <a:endParaRPr lang="en-IN" dirty="0"/>
          </a:p>
        </p:txBody>
      </p:sp>
      <p:sp>
        <p:nvSpPr>
          <p:cNvPr id="4" name="TextBox 3">
            <a:extLst>
              <a:ext uri="{FF2B5EF4-FFF2-40B4-BE49-F238E27FC236}">
                <a16:creationId xmlns:a16="http://schemas.microsoft.com/office/drawing/2014/main" id="{80466BD9-DFCE-4F71-9483-EB9EF62606B2}"/>
              </a:ext>
            </a:extLst>
          </p:cNvPr>
          <p:cNvSpPr txBox="1"/>
          <p:nvPr/>
        </p:nvSpPr>
        <p:spPr>
          <a:xfrm>
            <a:off x="721710" y="1636110"/>
            <a:ext cx="9189544" cy="956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KERAS :</a:t>
            </a:r>
          </a:p>
          <a:p>
            <a:pPr marL="285750" indent="-285750">
              <a:buFont typeface="Arial"/>
              <a:buChar char="•"/>
            </a:pPr>
            <a:r>
              <a:rPr lang="vi-VN">
                <a:solidFill>
                  <a:srgbClr val="BDC1C6"/>
                </a:solidFill>
                <a:ea typeface="+mn-lt"/>
                <a:cs typeface="+mn-lt"/>
              </a:rPr>
              <a:t>Keras là một thư viện phần mềm mã nguồn mở cung cấp giao diện Python cho mạng nơ-ron nhân tạo. Keras hoạt động như một giao diện cho thư viện TensorFlow.</a:t>
            </a:r>
            <a:endParaRPr lang="en-US" dirty="0">
              <a:cs typeface="Calibri"/>
            </a:endParaRPr>
          </a:p>
        </p:txBody>
      </p:sp>
    </p:spTree>
    <p:extLst>
      <p:ext uri="{BB962C8B-B14F-4D97-AF65-F5344CB8AC3E}">
        <p14:creationId xmlns:p14="http://schemas.microsoft.com/office/powerpoint/2010/main" val="3522261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{1497F51D-969F-4DB6-9837-D619AC3DD22E}tf03457452</Template>
  <TotalTime>220</TotalTime>
  <Words>1581</Words>
  <Application>Microsoft Office PowerPoint</Application>
  <PresentationFormat>Widescreen</PresentationFormat>
  <Paragraphs>67</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Wingdings</vt:lpstr>
      <vt:lpstr>Celestial</vt:lpstr>
      <vt:lpstr>Phát hiện giới tính và tuổi tác của con người từ hình ảnh khuôn mặt</vt:lpstr>
      <vt:lpstr>Giới thiệu bài toán</vt:lpstr>
      <vt:lpstr>Vấn đề đặt ra</vt:lpstr>
      <vt:lpstr>Xây dựng hệ thống</vt:lpstr>
      <vt:lpstr>SƠ ĐỒ KHỐI</vt:lpstr>
      <vt:lpstr>Dataset USED</vt:lpstr>
      <vt:lpstr>PowerPoint Presentation</vt:lpstr>
      <vt:lpstr>PowerPoint Presentation</vt:lpstr>
      <vt:lpstr>ĐÀO TẠO MÔ HÌNH KERAS</vt:lpstr>
      <vt:lpstr>Mô hình lớp đầu vào</vt:lpstr>
      <vt:lpstr>Mô hình tuổi</vt:lpstr>
      <vt:lpstr>Mô hình giới tính</vt:lpstr>
      <vt:lpstr>TÓM TẮT mô hình</vt:lpstr>
      <vt:lpstr>PowerPoint Presentation</vt:lpstr>
      <vt:lpstr>MODULES</vt:lpstr>
      <vt:lpstr>PowerPoint Presentation</vt:lpstr>
      <vt:lpstr>Đào tạo mô hình keras</vt:lpstr>
      <vt:lpstr>NGHIÊN CỨU liên quan</vt:lpstr>
      <vt:lpstr>Dự đoán tuổi và giới tính</vt:lpstr>
      <vt:lpstr>PowerPoint Presentation</vt:lpstr>
      <vt:lpstr>Dự đoán cuối cùng</vt:lpstr>
      <vt:lpstr>PowerPoint Presentation</vt:lpstr>
      <vt:lpstr>Ứng dụng web</vt:lpstr>
      <vt:lpstr>PowerPoint Presentation</vt:lpstr>
      <vt:lpstr>PowerPoint Presentation</vt:lpstr>
      <vt:lpstr>Cảm ơn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Gender And Age Detection from Facial Images Using Convolution Neural Network</dc:title>
  <dc:creator>SANJEEV K M</dc:creator>
  <cp:lastModifiedBy>FNU LNU</cp:lastModifiedBy>
  <cp:revision>512</cp:revision>
  <dcterms:created xsi:type="dcterms:W3CDTF">2021-12-26T17:21:35Z</dcterms:created>
  <dcterms:modified xsi:type="dcterms:W3CDTF">2024-12-07T01:18:56Z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2024-12-07T00:46:23Z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a5df293b-4d23-4e63-aa32-4cd721dc3fe7</vt:lpwstr>
  </property>
  <property fmtid="{D5CDD505-2E9C-101B-9397-08002B2CF9AE}" pid="7" name="MSIP_Label_defa4170-0d19-0005-0004-bc88714345d2_ActionId">
    <vt:lpwstr>8b03e27c-fdfa-41db-ae58-9d3163f2a849</vt:lpwstr>
  </property>
  <property fmtid="{D5CDD505-2E9C-101B-9397-08002B2CF9AE}" pid="8" name="MSIP_Label_defa4170-0d19-0005-0004-bc88714345d2_ContentBits">
    <vt:lpwstr>0</vt:lpwstr>
  </property>
</Properties>
</file>