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BinusCPP202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eridosen.com/2017/01/apa-itu-c-dan-dev-c.html" TargetMode="External"/><Relationship Id="rId3" Type="http://schemas.openxmlformats.org/officeDocument/2006/relationships/hyperlink" Target="https://www.kodedasar.com/operator-cpp/" TargetMode="External"/><Relationship Id="rId7" Type="http://schemas.openxmlformats.org/officeDocument/2006/relationships/hyperlink" Target="http://www.materidosen.com/2017/01/pengertian-dan-dasar-dasar-penggunaan.html" TargetMode="External"/><Relationship Id="rId2" Type="http://schemas.openxmlformats.org/officeDocument/2006/relationships/hyperlink" Target="https://www.petanikode.com/cpp-variab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odedasar.com/io-cpp/" TargetMode="External"/><Relationship Id="rId5" Type="http://schemas.openxmlformats.org/officeDocument/2006/relationships/hyperlink" Target="http://www.cplusplus.com/doc/tutorial/basic_io/" TargetMode="External"/><Relationship Id="rId4" Type="http://schemas.openxmlformats.org/officeDocument/2006/relationships/hyperlink" Target="http://you-zan.blogspot.com/2017/04/tipe-data-variabel-operator-dalam.html" TargetMode="External"/><Relationship Id="rId9" Type="http://schemas.openxmlformats.org/officeDocument/2006/relationships/hyperlink" Target="https://www.kodedasar.com/belajar-c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</a:t>
            </a:r>
          </a:p>
          <a:p>
            <a:r>
              <a:rPr lang="en-US" dirty="0"/>
              <a:t>02-09-2023</a:t>
            </a:r>
          </a:p>
        </p:txBody>
      </p:sp>
      <p:pic>
        <p:nvPicPr>
          <p:cNvPr id="9218" name="Picture 2" descr="https://binus.ac.id/wp-content/uploads/2011/09/featimgbinusce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48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#include &lt;iostream&gt; </a:t>
            </a:r>
          </a:p>
          <a:p>
            <a:pPr>
              <a:buNone/>
            </a:pPr>
            <a:r>
              <a:rPr lang="en-US"/>
              <a:t>using namespace std;</a:t>
            </a:r>
          </a:p>
          <a:p>
            <a:pPr>
              <a:buNone/>
            </a:pPr>
            <a:r>
              <a:rPr lang="en-US"/>
              <a:t> int main () </a:t>
            </a:r>
          </a:p>
          <a:p>
            <a:pPr>
              <a:buNone/>
            </a:pPr>
            <a:r>
              <a:rPr lang="en-US"/>
              <a:t>{</a:t>
            </a:r>
          </a:p>
          <a:p>
            <a:pPr>
              <a:buNone/>
            </a:pPr>
            <a:r>
              <a:rPr lang="en-US"/>
              <a:t> int a, b;</a:t>
            </a:r>
          </a:p>
          <a:p>
            <a:pPr>
              <a:buNone/>
            </a:pPr>
            <a:r>
              <a:rPr lang="en-US"/>
              <a:t> a = 3; </a:t>
            </a:r>
          </a:p>
          <a:p>
            <a:pPr>
              <a:buNone/>
            </a:pPr>
            <a:r>
              <a:rPr lang="en-US"/>
              <a:t>b = ++a;</a:t>
            </a:r>
          </a:p>
          <a:p>
            <a:pPr>
              <a:buNone/>
            </a:pPr>
            <a:r>
              <a:rPr lang="en-US"/>
              <a:t> cout &lt;&lt; "a:" &lt;&lt; a; </a:t>
            </a:r>
          </a:p>
          <a:p>
            <a:pPr>
              <a:buNone/>
            </a:pPr>
            <a:r>
              <a:rPr lang="en-US"/>
              <a:t>cout &lt;&lt; " b:" &lt;&lt; b;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Latihan (Tugas)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Buatlah Aplikasi Sederhana Penghitung Rumus Bangun Datar / Ruang</a:t>
            </a:r>
          </a:p>
          <a:p>
            <a:r>
              <a:rPr lang="en-US"/>
              <a:t>Buktikan Perbedaan PreIncrement &amp; Post Increment dalam CPP(Source Code)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0F5A-3602-8130-01B5-B15F3829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2EAA-C25C-BA34-17AA-6342F565BC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https://bit.ly/BinusCPP2023</a:t>
            </a:r>
            <a:endParaRPr lang="en-ID" dirty="0"/>
          </a:p>
          <a:p>
            <a:pPr lvl="1"/>
            <a:r>
              <a:rPr lang="en-ID" dirty="0"/>
              <a:t>Branch : </a:t>
            </a:r>
            <a:r>
              <a:rPr lang="en-ID" dirty="0" err="1"/>
              <a:t>Materi</a:t>
            </a:r>
            <a:endParaRPr lang="en-ID" dirty="0"/>
          </a:p>
          <a:p>
            <a:pPr lvl="1"/>
            <a:r>
              <a:rPr lang="en-ID" dirty="0"/>
              <a:t>Branch : </a:t>
            </a:r>
            <a:r>
              <a:rPr lang="en-ID" dirty="0" err="1"/>
              <a:t>Tugas</a:t>
            </a:r>
            <a:r>
              <a:rPr lang="en-ID" dirty="0"/>
              <a:t> </a:t>
            </a:r>
          </a:p>
          <a:p>
            <a:pPr lvl="1"/>
            <a:r>
              <a:rPr lang="en-ID" dirty="0"/>
              <a:t>Branch : Sample</a:t>
            </a:r>
          </a:p>
        </p:txBody>
      </p:sp>
    </p:spTree>
    <p:extLst>
      <p:ext uri="{BB962C8B-B14F-4D97-AF65-F5344CB8AC3E}">
        <p14:creationId xmlns:p14="http://schemas.microsoft.com/office/powerpoint/2010/main" val="304534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200"/>
              <a:t>Pengenalan Variabel C++</a:t>
            </a:r>
          </a:p>
          <a:p>
            <a:pPr>
              <a:buNone/>
            </a:pPr>
            <a:r>
              <a:rPr lang="en-US" sz="1200">
                <a:hlinkClick r:id="rId2"/>
              </a:rPr>
              <a:t>https://www.petanikode.com/cpp-variabel/</a:t>
            </a:r>
            <a:endParaRPr lang="en-US" sz="1200"/>
          </a:p>
          <a:p>
            <a:r>
              <a:rPr lang="en-US" sz="1200"/>
              <a:t>---Pengenalan Operator C++</a:t>
            </a:r>
          </a:p>
          <a:p>
            <a:pPr>
              <a:buNone/>
            </a:pPr>
            <a:r>
              <a:rPr lang="en-US" sz="1200">
                <a:hlinkClick r:id="rId3"/>
              </a:rPr>
              <a:t>https://www.kodedasar.com/operator-cpp/#1-assignment-operators</a:t>
            </a:r>
            <a:endParaRPr lang="en-US" sz="1200"/>
          </a:p>
          <a:p>
            <a:r>
              <a:rPr lang="en-US" sz="1200"/>
              <a:t>Pengertian Variabel, Operator, dan Tipe Data</a:t>
            </a:r>
          </a:p>
          <a:p>
            <a:pPr>
              <a:buNone/>
            </a:pPr>
            <a:r>
              <a:rPr lang="en-US" sz="1200">
                <a:hlinkClick r:id="rId4"/>
              </a:rPr>
              <a:t>http://you-zan.blogspot.com/2017/04/tipe-data-variabel-operator-dalam.html</a:t>
            </a:r>
            <a:endParaRPr lang="en-US" sz="1200"/>
          </a:p>
          <a:p>
            <a:r>
              <a:rPr lang="en-US" sz="1200"/>
              <a:t>Standar Input / Output</a:t>
            </a:r>
          </a:p>
          <a:p>
            <a:pPr>
              <a:buNone/>
            </a:pPr>
            <a:r>
              <a:rPr lang="en-US" sz="1200">
                <a:hlinkClick r:id="rId5"/>
              </a:rPr>
              <a:t>http://www.cplusplus.com/doc/tutorial/basic_io/</a:t>
            </a:r>
            <a:endParaRPr lang="en-US" sz="1200"/>
          </a:p>
          <a:p>
            <a:r>
              <a:rPr lang="en-US" sz="1200"/>
              <a:t>Input / Output pada C++</a:t>
            </a:r>
          </a:p>
          <a:p>
            <a:pPr>
              <a:buNone/>
            </a:pPr>
            <a:r>
              <a:rPr lang="en-US" sz="1200">
                <a:hlinkClick r:id="rId6"/>
              </a:rPr>
              <a:t>https://www.kodedasar.com/io-cpp/#1-output-pada-c-sintaks-cout</a:t>
            </a:r>
            <a:endParaRPr lang="en-US" sz="1200"/>
          </a:p>
          <a:p>
            <a:r>
              <a:rPr lang="en-US" sz="1200"/>
              <a:t>Dasar Penggunaan Devc++</a:t>
            </a:r>
          </a:p>
          <a:p>
            <a:pPr>
              <a:buNone/>
            </a:pPr>
            <a:r>
              <a:rPr lang="en-US" sz="1200">
                <a:hlinkClick r:id="rId7"/>
              </a:rPr>
              <a:t>http://www.materidosen.com/2017/01/pengertian-dan-dasar-dasar-penggunaan.html</a:t>
            </a:r>
            <a:endParaRPr lang="en-US" sz="1200"/>
          </a:p>
          <a:p>
            <a:r>
              <a:rPr lang="en-US" sz="1200"/>
              <a:t>Pengertian C++ dan DevC++</a:t>
            </a:r>
          </a:p>
          <a:p>
            <a:pPr>
              <a:buNone/>
            </a:pPr>
            <a:r>
              <a:rPr lang="en-US" sz="1200">
                <a:hlinkClick r:id="rId8"/>
              </a:rPr>
              <a:t>http://www.materidosen.com/2017/01/apa-itu-c-dan-dev-c.html</a:t>
            </a:r>
            <a:endParaRPr lang="en-US" sz="1200"/>
          </a:p>
          <a:p>
            <a:r>
              <a:rPr lang="en-US" sz="1200" b="1"/>
              <a:t>Mengenal bahasa Pemrograman C++</a:t>
            </a:r>
          </a:p>
          <a:p>
            <a:pPr>
              <a:buNone/>
            </a:pPr>
            <a:r>
              <a:rPr lang="en-US" sz="1200">
                <a:hlinkClick r:id="rId9"/>
              </a:rPr>
              <a:t>https://www.kodedasar.com/belajar-cpp/#1-mengenal-bahasa-pemrograman-c</a:t>
            </a:r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Pertemuan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Pengenalan IDE &amp; Compiler</a:t>
            </a:r>
          </a:p>
          <a:p>
            <a:r>
              <a:rPr lang="en-US"/>
              <a:t>Pengenalan Input / Output</a:t>
            </a:r>
          </a:p>
          <a:p>
            <a:r>
              <a:rPr lang="en-US"/>
              <a:t>Variabel &amp; Operator</a:t>
            </a:r>
          </a:p>
          <a:p>
            <a:r>
              <a:rPr lang="en-US">
                <a:solidFill>
                  <a:srgbClr val="FF0000"/>
                </a:solidFill>
              </a:rPr>
              <a:t>Latihan (Tugas)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IDE &amp;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err="1"/>
              <a:t>Codeblock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 </a:t>
            </a:r>
            <a:r>
              <a:rPr lang="en-US" dirty="0" err="1"/>
              <a:t>sebuah</a:t>
            </a:r>
            <a:r>
              <a:rPr lang="en-US" dirty="0"/>
              <a:t> IDE (Integrated Development Environment) C / C++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TDM-GCC Compiler (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GNU Compiler Collection / GCC). </a:t>
            </a:r>
            <a:r>
              <a:rPr lang="en-US" dirty="0" err="1"/>
              <a:t>Codeblock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IDE gratis dan full </a:t>
            </a:r>
            <a:r>
              <a:rPr lang="en-US" dirty="0" err="1"/>
              <a:t>featur</a:t>
            </a:r>
            <a:r>
              <a:rPr lang="en-US" dirty="0"/>
              <a:t> yang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GNU General Public License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C dan C++.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 IDE </a:t>
            </a:r>
            <a:r>
              <a:rPr lang="en-US" dirty="0" err="1"/>
              <a:t>merupakan</a:t>
            </a:r>
            <a:r>
              <a:rPr lang="en-US" dirty="0"/>
              <a:t> Lembar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terpadu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program.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731838"/>
          </a:xfrm>
        </p:spPr>
        <p:txBody>
          <a:bodyPr/>
          <a:lstStyle/>
          <a:p>
            <a:r>
              <a:rPr lang="en-US"/>
              <a:t>Mengenal Tipe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279622"/>
          <a:ext cx="8229597" cy="5044554"/>
        </p:xfrm>
        <a:graphic>
          <a:graphicData uri="http://schemas.openxmlformats.org/drawingml/2006/table">
            <a:tbl>
              <a:tblPr/>
              <a:tblGrid>
                <a:gridCol w="2743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84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itchFamily="18" charset="0"/>
                          <a:cs typeface="Times New Roman" pitchFamily="18" charset="0"/>
                        </a:rPr>
                        <a:t>Nama Tipe Data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itchFamily="18" charset="0"/>
                          <a:cs typeface="Times New Roman" pitchFamily="18" charset="0"/>
                        </a:rPr>
                        <a:t>Ukuran dalam Memori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itchFamily="18" charset="0"/>
                          <a:cs typeface="Times New Roman" pitchFamily="18" charset="0"/>
                        </a:rPr>
                        <a:t>Rentang Nilai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char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1byte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/>
                        <a:t>-127 sampai 127 atau 0 sampai 255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5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int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-2147483648 sampai 2147483647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short int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2bytes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-32768 sampai 32767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5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long int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-2,147,483,648 sampai 2,147,483,647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float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+/- 3.4e +/- 38 (~7 digits)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double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8bytes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+/- 1.7e +/- 308 (~15 digits)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long double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8bytes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+/- 1.7e +/- 308 (~15 digits)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01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boolean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true atau false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Input /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Output </a:t>
            </a:r>
          </a:p>
          <a:p>
            <a:pPr>
              <a:buNone/>
            </a:pPr>
            <a:r>
              <a:rPr lang="en-US"/>
              <a:t>	Pada dasarnya standar keluaran pada sistem adalah sebuah layar. Objek yang dapat mengakses nya adalah </a:t>
            </a:r>
            <a:r>
              <a:rPr lang="en-US" i="1"/>
              <a:t>cout</a:t>
            </a:r>
            <a:r>
              <a:rPr lang="en-US"/>
              <a:t>.</a:t>
            </a:r>
          </a:p>
          <a:p>
            <a:pPr lvl="2">
              <a:buNone/>
            </a:pPr>
            <a:r>
              <a:rPr lang="en-US">
                <a:solidFill>
                  <a:srgbClr val="FF0000"/>
                </a:solidFill>
              </a:rPr>
              <a:t>cout &lt;&lt; "Output sentence"; // prints Output sentence on screen </a:t>
            </a:r>
          </a:p>
          <a:p>
            <a:pPr lvl="2">
              <a:buNone/>
            </a:pPr>
            <a:r>
              <a:rPr lang="en-US">
                <a:solidFill>
                  <a:srgbClr val="FF0000"/>
                </a:solidFill>
              </a:rPr>
              <a:t>cout &lt;&lt; 120; // prints number 120 on screen </a:t>
            </a:r>
          </a:p>
          <a:p>
            <a:pPr lvl="2">
              <a:buNone/>
            </a:pPr>
            <a:r>
              <a:rPr lang="en-US">
                <a:solidFill>
                  <a:srgbClr val="FF0000"/>
                </a:solidFill>
              </a:rPr>
              <a:t>cout &lt;&lt; x; // prints the value of x on screen </a:t>
            </a:r>
          </a:p>
          <a:p>
            <a:r>
              <a:rPr lang="en-US"/>
              <a:t>Input</a:t>
            </a:r>
          </a:p>
          <a:p>
            <a:pPr>
              <a:buNone/>
            </a:pPr>
            <a:r>
              <a:rPr lang="en-US"/>
              <a:t>	Pada dasarnya standar masukan untuk sistem adalah sebuah keyboard, </a:t>
            </a:r>
            <a:r>
              <a:rPr lang="en-US" i="1"/>
              <a:t>stream</a:t>
            </a:r>
            <a:r>
              <a:rPr lang="en-US"/>
              <a:t> objek yang dapat di gunakan dalam C++ adalah </a:t>
            </a:r>
            <a:r>
              <a:rPr lang="en-US" i="1"/>
              <a:t>cin</a:t>
            </a:r>
            <a:r>
              <a:rPr lang="en-US"/>
              <a:t>. </a:t>
            </a:r>
          </a:p>
          <a:p>
            <a:pPr lvl="2">
              <a:buNone/>
            </a:pPr>
            <a:r>
              <a:rPr lang="en-US">
                <a:solidFill>
                  <a:srgbClr val="FF0000"/>
                </a:solidFill>
              </a:rPr>
              <a:t>int age;</a:t>
            </a:r>
          </a:p>
          <a:p>
            <a:pPr lvl="2">
              <a:buNone/>
            </a:pPr>
            <a:r>
              <a:rPr lang="en-US">
                <a:solidFill>
                  <a:srgbClr val="FF0000"/>
                </a:solidFill>
              </a:rPr>
              <a:t>cin &gt;&gt; age;</a:t>
            </a:r>
          </a:p>
          <a:p>
            <a:pPr lvl="2">
              <a:buNone/>
            </a:pPr>
            <a:endParaRPr lang="en-US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/>
              <a:t>&gt;&gt; merupakan sebuah tanda insertion operation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Assignment Operator</a:t>
            </a:r>
          </a:p>
          <a:p>
            <a:pPr lvl="1">
              <a:buNone/>
            </a:pPr>
            <a:r>
              <a:rPr lang="en-US"/>
              <a:t>    operator ini berfungsi untuk memberikan nilai kepada variabel. Kita akan menggunakan = ( </a:t>
            </a:r>
            <a:r>
              <a:rPr lang="en-US" i="1"/>
              <a:t>tanda sama dengan</a:t>
            </a:r>
            <a:r>
              <a:rPr lang="en-US"/>
              <a:t> ) untuk memberi nilai.</a:t>
            </a:r>
          </a:p>
          <a:p>
            <a:pPr lvl="3">
              <a:buNone/>
            </a:pPr>
            <a:r>
              <a:rPr lang="en-US"/>
              <a:t>nama </a:t>
            </a:r>
            <a:r>
              <a:rPr lang="en-US">
                <a:solidFill>
                  <a:srgbClr val="A67F59"/>
                </a:solidFill>
              </a:rPr>
              <a:t>=</a:t>
            </a:r>
            <a:r>
              <a:rPr lang="en-US"/>
              <a:t> </a:t>
            </a:r>
            <a:r>
              <a:rPr lang="en-US">
                <a:solidFill>
                  <a:srgbClr val="669900"/>
                </a:solidFill>
              </a:rPr>
              <a:t>"Damas"</a:t>
            </a:r>
            <a:r>
              <a:rPr lang="en-US">
                <a:solidFill>
                  <a:srgbClr val="999999"/>
                </a:solidFill>
              </a:rPr>
              <a:t>;</a:t>
            </a:r>
            <a:r>
              <a:rPr lang="en-US"/>
              <a:t> </a:t>
            </a:r>
          </a:p>
          <a:p>
            <a:pPr lvl="3">
              <a:buNone/>
            </a:pPr>
            <a:r>
              <a:rPr lang="en-US"/>
              <a:t>umur </a:t>
            </a:r>
            <a:r>
              <a:rPr lang="en-US">
                <a:solidFill>
                  <a:srgbClr val="A67F59"/>
                </a:solidFill>
              </a:rPr>
              <a:t>=</a:t>
            </a:r>
            <a:r>
              <a:rPr lang="en-US"/>
              <a:t> </a:t>
            </a:r>
            <a:r>
              <a:rPr lang="en-US">
                <a:solidFill>
                  <a:srgbClr val="990055"/>
                </a:solidFill>
              </a:rPr>
              <a:t>22</a:t>
            </a:r>
            <a:r>
              <a:rPr lang="en-US">
                <a:solidFill>
                  <a:srgbClr val="999999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#include &lt;iostream&gt;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using namespace std;</a:t>
            </a:r>
          </a:p>
          <a:p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int main ()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int a, b;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a = 10;  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b = 4;   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a = b;   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b = 7;            </a:t>
            </a:r>
          </a:p>
          <a:p>
            <a:pPr>
              <a:buNone/>
            </a:pP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"a:";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a;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" b:";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b;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Arithmetic  Operator</a:t>
            </a:r>
          </a:p>
          <a:p>
            <a:pPr lvl="1">
              <a:buNone/>
            </a:pPr>
            <a:r>
              <a:rPr lang="en-US"/>
              <a:t>	Operator ini digunakan untuk melakukan sebuah opearasi penghitungan atau aritmatika dalam bahasa pemrograman. </a:t>
            </a:r>
            <a:r>
              <a:rPr lang="en-US">
                <a:solidFill>
                  <a:srgbClr val="FF0000"/>
                </a:solidFill>
              </a:rPr>
              <a:t>Berguna Ketika?</a:t>
            </a:r>
          </a:p>
          <a:p>
            <a:pPr lvl="2">
              <a:buNone/>
            </a:pPr>
            <a:r>
              <a:rPr lang="en-US"/>
              <a:t>x </a:t>
            </a:r>
            <a:r>
              <a:rPr lang="en-US">
                <a:solidFill>
                  <a:srgbClr val="A67F59"/>
                </a:solidFill>
              </a:rPr>
              <a:t>=</a:t>
            </a:r>
            <a:r>
              <a:rPr lang="en-US"/>
              <a:t> </a:t>
            </a:r>
            <a:r>
              <a:rPr lang="en-US">
                <a:solidFill>
                  <a:srgbClr val="990055"/>
                </a:solidFill>
              </a:rPr>
              <a:t>11</a:t>
            </a:r>
            <a:r>
              <a:rPr lang="en-US"/>
              <a:t> </a:t>
            </a:r>
            <a:r>
              <a:rPr lang="en-US">
                <a:solidFill>
                  <a:srgbClr val="A67F59"/>
                </a:solidFill>
              </a:rPr>
              <a:t>+</a:t>
            </a:r>
            <a:r>
              <a:rPr lang="en-US"/>
              <a:t> </a:t>
            </a:r>
            <a:r>
              <a:rPr lang="en-US">
                <a:solidFill>
                  <a:srgbClr val="990055"/>
                </a:solidFill>
              </a:rPr>
              <a:t>3</a:t>
            </a:r>
            <a:r>
              <a:rPr lang="en-US">
                <a:solidFill>
                  <a:srgbClr val="999999"/>
                </a:solidFill>
              </a:rPr>
              <a:t>;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Increment &amp; Decrement Operator</a:t>
            </a:r>
          </a:p>
          <a:p>
            <a:pPr lvl="1">
              <a:buNone/>
            </a:pPr>
            <a:r>
              <a:rPr lang="en-US"/>
              <a:t>	Operator Increment (++) dan operator decrement (–) digunakan untuk meningkatkan atau mengurangi satu nilai yang tersimpan dalam sebuah variabel.</a:t>
            </a:r>
          </a:p>
          <a:p>
            <a:pPr lvl="1">
              <a:buNone/>
            </a:pPr>
            <a:r>
              <a:rPr lang="es-ES">
                <a:solidFill>
                  <a:srgbClr val="A67F59"/>
                </a:solidFill>
              </a:rPr>
              <a:t>++</a:t>
            </a:r>
            <a:r>
              <a:rPr lang="es-ES"/>
              <a:t> x </a:t>
            </a:r>
            <a:r>
              <a:rPr lang="es-ES">
                <a:solidFill>
                  <a:srgbClr val="999999"/>
                </a:solidFill>
              </a:rPr>
              <a:t>;</a:t>
            </a:r>
            <a:r>
              <a:rPr lang="es-ES"/>
              <a:t> </a:t>
            </a:r>
            <a:r>
              <a:rPr lang="es-ES">
                <a:solidFill>
                  <a:srgbClr val="A67F59"/>
                </a:solidFill>
              </a:rPr>
              <a:t>--</a:t>
            </a:r>
            <a:r>
              <a:rPr lang="es-ES"/>
              <a:t> y </a:t>
            </a:r>
            <a:r>
              <a:rPr lang="es-ES">
                <a:solidFill>
                  <a:srgbClr val="999999"/>
                </a:solidFill>
              </a:rPr>
              <a:t>;</a:t>
            </a:r>
            <a:r>
              <a:rPr lang="es-ES"/>
              <a:t> </a:t>
            </a:r>
            <a:r>
              <a:rPr lang="es-ES">
                <a:solidFill>
                  <a:srgbClr val="708090"/>
                </a:solidFill>
              </a:rPr>
              <a:t>//</a:t>
            </a:r>
          </a:p>
          <a:p>
            <a:pPr lvl="1">
              <a:buNone/>
            </a:pPr>
            <a:r>
              <a:rPr lang="es-ES">
                <a:solidFill>
                  <a:srgbClr val="708090"/>
                </a:solidFill>
              </a:rPr>
              <a:t>atau</a:t>
            </a:r>
            <a:r>
              <a:rPr lang="es-ES"/>
              <a:t> x </a:t>
            </a:r>
            <a:r>
              <a:rPr lang="es-ES">
                <a:solidFill>
                  <a:srgbClr val="A67F59"/>
                </a:solidFill>
              </a:rPr>
              <a:t>++</a:t>
            </a:r>
            <a:r>
              <a:rPr lang="es-ES"/>
              <a:t> </a:t>
            </a:r>
            <a:r>
              <a:rPr lang="es-ES">
                <a:solidFill>
                  <a:srgbClr val="999999"/>
                </a:solidFill>
              </a:rPr>
              <a:t>;</a:t>
            </a:r>
            <a:r>
              <a:rPr lang="es-ES"/>
              <a:t> y </a:t>
            </a:r>
            <a:r>
              <a:rPr lang="es-ES">
                <a:solidFill>
                  <a:srgbClr val="A67F59"/>
                </a:solidFill>
              </a:rPr>
              <a:t>--</a:t>
            </a:r>
            <a:r>
              <a:rPr lang="es-ES"/>
              <a:t> </a:t>
            </a:r>
            <a:r>
              <a:rPr lang="es-ES">
                <a:solidFill>
                  <a:srgbClr val="999999"/>
                </a:solidFill>
              </a:rPr>
              <a:t>;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775</TotalTime>
  <Words>672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Schoolbook</vt:lpstr>
      <vt:lpstr>Times New Roman</vt:lpstr>
      <vt:lpstr>Wingdings</vt:lpstr>
      <vt:lpstr>Wingdings 2</vt:lpstr>
      <vt:lpstr>Oriel</vt:lpstr>
      <vt:lpstr>Pengenalan C++</vt:lpstr>
      <vt:lpstr>Pertemuan 1</vt:lpstr>
      <vt:lpstr>Pengenalan IDE &amp; Compiler</vt:lpstr>
      <vt:lpstr>Mengenal Tipe Data</vt:lpstr>
      <vt:lpstr>Pengenalan Input / Output</vt:lpstr>
      <vt:lpstr>Pengenalan Variabel &amp; Operator</vt:lpstr>
      <vt:lpstr>Pengenalan Variabel &amp; Operator</vt:lpstr>
      <vt:lpstr>Pengenalan Variabel &amp; Operator</vt:lpstr>
      <vt:lpstr>Pengenalan Variabel &amp; Operator</vt:lpstr>
      <vt:lpstr>Pengenalan Variabel &amp; Operator</vt:lpstr>
      <vt:lpstr>Latihan (Tugas)</vt:lpstr>
      <vt:lpstr>Repo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C++</dc:title>
  <dc:creator>mugen</dc:creator>
  <cp:lastModifiedBy>Herlambang Ramadhan</cp:lastModifiedBy>
  <cp:revision>16</cp:revision>
  <dcterms:created xsi:type="dcterms:W3CDTF">2019-08-01T01:12:54Z</dcterms:created>
  <dcterms:modified xsi:type="dcterms:W3CDTF">2023-09-02T04:16:41Z</dcterms:modified>
</cp:coreProperties>
</file>