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75" r:id="rId5"/>
    <p:sldId id="273" r:id="rId6"/>
    <p:sldId id="276" r:id="rId7"/>
    <p:sldId id="274" r:id="rId8"/>
    <p:sldId id="277" r:id="rId9"/>
    <p:sldId id="272" r:id="rId10"/>
    <p:sldId id="257" r:id="rId11"/>
    <p:sldId id="262" r:id="rId12"/>
    <p:sldId id="263" r:id="rId13"/>
    <p:sldId id="264" r:id="rId14"/>
    <p:sldId id="265" r:id="rId15"/>
    <p:sldId id="266" r:id="rId16"/>
    <p:sldId id="267" r:id="rId17"/>
    <p:sldId id="269" r:id="rId18"/>
    <p:sldId id="270" r:id="rId19"/>
    <p:sldId id="271" r:id="rId20"/>
    <p:sldId id="260" r:id="rId21"/>
    <p:sldId id="268" r:id="rId22"/>
    <p:sldId id="25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7BAC0D8-B7B2-446A-9861-FF8F71B56B9E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AE00C20-6DA3-4252-89E0-E96802FD28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C0D8-B7B2-446A-9861-FF8F71B56B9E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00C20-6DA3-4252-89E0-E96802FD28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C0D8-B7B2-446A-9861-FF8F71B56B9E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00C20-6DA3-4252-89E0-E96802FD28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7BAC0D8-B7B2-446A-9861-FF8F71B56B9E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AE00C20-6DA3-4252-89E0-E96802FD28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7BAC0D8-B7B2-446A-9861-FF8F71B56B9E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AE00C20-6DA3-4252-89E0-E96802FD28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C0D8-B7B2-446A-9861-FF8F71B56B9E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00C20-6DA3-4252-89E0-E96802FD28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C0D8-B7B2-446A-9861-FF8F71B56B9E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00C20-6DA3-4252-89E0-E96802FD28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7BAC0D8-B7B2-446A-9861-FF8F71B56B9E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AE00C20-6DA3-4252-89E0-E96802FD28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C0D8-B7B2-446A-9861-FF8F71B56B9E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00C20-6DA3-4252-89E0-E96802FD28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7BAC0D8-B7B2-446A-9861-FF8F71B56B9E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AE00C20-6DA3-4252-89E0-E96802FD28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7BAC0D8-B7B2-446A-9861-FF8F71B56B9E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AE00C20-6DA3-4252-89E0-E96802FD28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7BAC0D8-B7B2-446A-9861-FF8F71B56B9E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AE00C20-6DA3-4252-89E0-E96802FD28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BinusCPP2023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ateridosen.com/2017/01/apa-itu-c-dan-dev-c.html" TargetMode="External"/><Relationship Id="rId3" Type="http://schemas.openxmlformats.org/officeDocument/2006/relationships/hyperlink" Target="https://www.kodedasar.com/operator-cpp/" TargetMode="External"/><Relationship Id="rId7" Type="http://schemas.openxmlformats.org/officeDocument/2006/relationships/hyperlink" Target="http://www.materidosen.com/2017/01/pengertian-dan-dasar-dasar-penggunaan.html" TargetMode="External"/><Relationship Id="rId2" Type="http://schemas.openxmlformats.org/officeDocument/2006/relationships/hyperlink" Target="https://www.petanikode.com/cpp-variabe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odedasar.com/io-cpp/" TargetMode="External"/><Relationship Id="rId5" Type="http://schemas.openxmlformats.org/officeDocument/2006/relationships/hyperlink" Target="http://www.cplusplus.com/doc/tutorial/basic_io/" TargetMode="External"/><Relationship Id="rId4" Type="http://schemas.openxmlformats.org/officeDocument/2006/relationships/hyperlink" Target="http://you-zan.blogspot.com/2017/04/tipe-data-variabel-operator-dalam.html" TargetMode="External"/><Relationship Id="rId9" Type="http://schemas.openxmlformats.org/officeDocument/2006/relationships/hyperlink" Target="https://www.kodedasar.com/belajar-cpp/#1-mengenal-bahasa-pemrograman-c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C++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Pertemuan</a:t>
            </a:r>
            <a:r>
              <a:rPr lang="en-US" dirty="0"/>
              <a:t> 1</a:t>
            </a:r>
          </a:p>
          <a:p>
            <a:r>
              <a:rPr lang="en-US" dirty="0"/>
              <a:t>02-09-2023</a:t>
            </a:r>
          </a:p>
        </p:txBody>
      </p:sp>
      <p:pic>
        <p:nvPicPr>
          <p:cNvPr id="9218" name="Picture 2" descr="https://binus.ac.id/wp-content/uploads/2011/09/featimgbinuscent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648200" cy="1447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467600" cy="731838"/>
          </a:xfrm>
        </p:spPr>
        <p:txBody>
          <a:bodyPr/>
          <a:lstStyle/>
          <a:p>
            <a:r>
              <a:rPr lang="en-US"/>
              <a:t>Mengenal Tipe Data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000943"/>
              </p:ext>
            </p:extLst>
          </p:nvPr>
        </p:nvGraphicFramePr>
        <p:xfrm>
          <a:off x="533400" y="1279622"/>
          <a:ext cx="8229597" cy="5349354"/>
        </p:xfrm>
        <a:graphic>
          <a:graphicData uri="http://schemas.openxmlformats.org/drawingml/2006/table">
            <a:tbl>
              <a:tblPr/>
              <a:tblGrid>
                <a:gridCol w="2743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384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Nama Tipe Data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Ukuran dalam Memori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Rentang Nilai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384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char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1byte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-127 sampai 127 atau 0 sampai 255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75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int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4bytes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-2147483648 sampai 2147483647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384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short int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2bytes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-32768 sampai 32767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750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long int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4bytes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-2,147,483,648 sampai 2,147,483,647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384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float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4bytes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+/- 3.4e +/- 38 (~7 digits)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384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double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8bytes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+/- 1.7e +/- 308 (~15 digits)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384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long double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8bytes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+/- 1.7e +/- 308 (~15 digits)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1016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boolean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4bytes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true </a:t>
                      </a:r>
                      <a:r>
                        <a:rPr lang="en-US" sz="20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atau</a:t>
                      </a:r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false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Pengenalan Input /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Output </a:t>
            </a:r>
          </a:p>
          <a:p>
            <a:pPr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Pada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dasarnya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standar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keluaran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pada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sistem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adalah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sebuah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layar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Objek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dapat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mengakses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nya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adalah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i="1" dirty="0" err="1">
                <a:latin typeface="Segoe UI" panose="020B0502040204020203" pitchFamily="34" charset="0"/>
                <a:cs typeface="Segoe UI" panose="020B0502040204020203" pitchFamily="34" charset="0"/>
              </a:rPr>
              <a:t>cout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lvl="2">
              <a:buNone/>
            </a:pPr>
            <a:r>
              <a:rPr lang="en-US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cout</a:t>
            </a:r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&lt;&lt; "Output sentence"; // prints Output sentence on screen </a:t>
            </a:r>
          </a:p>
          <a:p>
            <a:pPr lvl="2">
              <a:buNone/>
            </a:pPr>
            <a:r>
              <a:rPr lang="en-US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cout</a:t>
            </a:r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&lt;&lt; 120; // prints number 120 on screen </a:t>
            </a:r>
          </a:p>
          <a:p>
            <a:pPr lvl="2">
              <a:buNone/>
            </a:pPr>
            <a:r>
              <a:rPr lang="en-US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cout</a:t>
            </a:r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&lt;&lt; x; // prints the value of x on screen 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Input</a:t>
            </a:r>
          </a:p>
          <a:p>
            <a:pPr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Pada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dasarnya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standar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masukan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sistem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adalah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sebuah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keyboard, 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stream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objek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dapat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di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gunakan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dalam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C++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adalah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i="1" dirty="0" err="1">
                <a:latin typeface="Segoe UI" panose="020B0502040204020203" pitchFamily="34" charset="0"/>
                <a:cs typeface="Segoe UI" panose="020B0502040204020203" pitchFamily="34" charset="0"/>
              </a:rPr>
              <a:t>cin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lvl="2">
              <a:buNone/>
            </a:pPr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 age;</a:t>
            </a:r>
          </a:p>
          <a:p>
            <a:pPr lvl="2">
              <a:buNone/>
            </a:pPr>
            <a:r>
              <a:rPr lang="en-US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cin</a:t>
            </a:r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&gt;&gt; age;</a:t>
            </a:r>
          </a:p>
          <a:p>
            <a:pPr lvl="2">
              <a:buNone/>
            </a:pPr>
            <a:endParaRPr lang="en-US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&gt;&gt;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merupakan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sebuah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tanda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insertion operation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Pengenalan Variabel &amp;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Assignment Operator</a:t>
            </a:r>
          </a:p>
          <a:p>
            <a:pPr lvl="1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operator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ini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berfungsi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memberikan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nilai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kepada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variabel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 Kita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akan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menggunakan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 = ( </a:t>
            </a:r>
            <a:r>
              <a:rPr lang="en-US" i="1" dirty="0" err="1">
                <a:latin typeface="Segoe UI" panose="020B0502040204020203" pitchFamily="34" charset="0"/>
                <a:cs typeface="Segoe UI" panose="020B0502040204020203" pitchFamily="34" charset="0"/>
              </a:rPr>
              <a:t>tanda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i="1" dirty="0" err="1">
                <a:latin typeface="Segoe UI" panose="020B0502040204020203" pitchFamily="34" charset="0"/>
                <a:cs typeface="Segoe UI" panose="020B0502040204020203" pitchFamily="34" charset="0"/>
              </a:rPr>
              <a:t>sama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i="1" dirty="0" err="1">
                <a:latin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 )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memberi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nilai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lvl="3">
              <a:buNone/>
            </a:pP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nama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solidFill>
                  <a:srgbClr val="A67F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solidFill>
                  <a:srgbClr val="669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"Damas"</a:t>
            </a:r>
            <a:r>
              <a:rPr lang="en-US" dirty="0">
                <a:solidFill>
                  <a:srgbClr val="9999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3">
              <a:buNone/>
            </a:pP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umur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solidFill>
                  <a:srgbClr val="A67F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solidFill>
                  <a:srgbClr val="9900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22</a:t>
            </a:r>
            <a:r>
              <a:rPr lang="en-US" dirty="0">
                <a:solidFill>
                  <a:srgbClr val="9999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Pengenalan Variabel &amp;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#include &lt;iostream&gt;</a:t>
            </a:r>
          </a:p>
          <a:p>
            <a:pPr>
              <a:buNone/>
            </a:pP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using namespace std;</a:t>
            </a:r>
          </a:p>
          <a:p>
            <a:endParaRPr lang="en-US" sz="16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int main ()</a:t>
            </a:r>
          </a:p>
          <a:p>
            <a:pPr>
              <a:buNone/>
            </a:pP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  int a, b;         </a:t>
            </a:r>
          </a:p>
          <a:p>
            <a:pPr>
              <a:buNone/>
            </a:pP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  a = 10;           </a:t>
            </a:r>
          </a:p>
          <a:p>
            <a:pPr>
              <a:buNone/>
            </a:pP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  b = 4;            </a:t>
            </a:r>
          </a:p>
          <a:p>
            <a:pPr>
              <a:buNone/>
            </a:pP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  a = b;            </a:t>
            </a:r>
          </a:p>
          <a:p>
            <a:pPr>
              <a:buNone/>
            </a:pP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  b = 7;            </a:t>
            </a:r>
          </a:p>
          <a:p>
            <a:pPr>
              <a:buNone/>
            </a:pPr>
            <a:endParaRPr lang="en-US" sz="16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  cout &lt;&lt; "a:";</a:t>
            </a:r>
          </a:p>
          <a:p>
            <a:pPr>
              <a:buNone/>
            </a:pP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  cout &lt;&lt; a;</a:t>
            </a:r>
          </a:p>
          <a:p>
            <a:pPr>
              <a:buNone/>
            </a:pP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  cout &lt;&lt; " b:";</a:t>
            </a:r>
          </a:p>
          <a:p>
            <a:pPr>
              <a:buNone/>
            </a:pP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  cout &lt;&lt; b;</a:t>
            </a:r>
          </a:p>
          <a:p>
            <a:pPr>
              <a:buNone/>
            </a:pP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Pengenalan Variabel &amp;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Arithmetic  Operator</a:t>
            </a:r>
          </a:p>
          <a:p>
            <a:pPr lvl="1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Operator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ini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digunakan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melakukan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sebuah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opearasi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penghitungan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atau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aritmatika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dalam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bahasa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pemrograman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Berguna</a:t>
            </a:r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Ketika?</a:t>
            </a:r>
          </a:p>
          <a:p>
            <a:pPr lvl="2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x </a:t>
            </a:r>
            <a:r>
              <a:rPr lang="en-US" dirty="0">
                <a:solidFill>
                  <a:srgbClr val="A67F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solidFill>
                  <a:srgbClr val="9900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solidFill>
                  <a:srgbClr val="A67F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solidFill>
                  <a:srgbClr val="9900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dirty="0">
                <a:solidFill>
                  <a:srgbClr val="9999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lang="en-US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Pengenalan Variabel &amp;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Increment &amp; Decrement Operator</a:t>
            </a:r>
          </a:p>
          <a:p>
            <a:pPr lvl="1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Operator Increment (++) dan operator decrement (–)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digunakan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meningkatkan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atau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mengurangi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satu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nilai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tersimpan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dalam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sebuah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variabel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lvl="1">
              <a:buNone/>
            </a:pPr>
            <a:r>
              <a:rPr lang="es-ES" dirty="0">
                <a:solidFill>
                  <a:srgbClr val="A67F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++</a:t>
            </a:r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 x </a:t>
            </a:r>
            <a:r>
              <a:rPr lang="es-ES" dirty="0">
                <a:solidFill>
                  <a:srgbClr val="9999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dirty="0">
                <a:solidFill>
                  <a:srgbClr val="A67F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--</a:t>
            </a:r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 y </a:t>
            </a:r>
            <a:r>
              <a:rPr lang="es-ES" dirty="0">
                <a:solidFill>
                  <a:srgbClr val="9999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dirty="0">
                <a:solidFill>
                  <a:srgbClr val="7080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//</a:t>
            </a:r>
          </a:p>
          <a:p>
            <a:pPr lvl="1">
              <a:buNone/>
            </a:pPr>
            <a:r>
              <a:rPr lang="es-ES" dirty="0" err="1">
                <a:solidFill>
                  <a:srgbClr val="7080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atau</a:t>
            </a:r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 x </a:t>
            </a:r>
            <a:r>
              <a:rPr lang="es-ES" dirty="0">
                <a:solidFill>
                  <a:srgbClr val="A67F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++</a:t>
            </a:r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dirty="0">
                <a:solidFill>
                  <a:srgbClr val="9999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 y </a:t>
            </a:r>
            <a:r>
              <a:rPr lang="es-ES" dirty="0">
                <a:solidFill>
                  <a:srgbClr val="A67F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--</a:t>
            </a:r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dirty="0">
                <a:solidFill>
                  <a:srgbClr val="9999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Pengenalan Variabel &amp;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#include &lt;iostream&gt; </a:t>
            </a:r>
          </a:p>
          <a:p>
            <a:pPr>
              <a:buNone/>
            </a:pPr>
            <a:r>
              <a:rPr lang="en-US" dirty="0"/>
              <a:t>using namespace std;</a:t>
            </a:r>
          </a:p>
          <a:p>
            <a:pPr>
              <a:buNone/>
            </a:pPr>
            <a:r>
              <a:rPr lang="en-US" dirty="0"/>
              <a:t> int main () 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int a, b;</a:t>
            </a:r>
          </a:p>
          <a:p>
            <a:pPr>
              <a:buNone/>
            </a:pPr>
            <a:r>
              <a:rPr lang="en-US" dirty="0"/>
              <a:t> a = 3; </a:t>
            </a:r>
          </a:p>
          <a:p>
            <a:pPr>
              <a:buNone/>
            </a:pPr>
            <a:r>
              <a:rPr lang="en-US" dirty="0"/>
              <a:t>b = ++a;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/>
              <a:t>cout</a:t>
            </a:r>
            <a:r>
              <a:rPr lang="en-US" dirty="0"/>
              <a:t> &lt;&lt; "a:" &lt;&lt; a; </a:t>
            </a:r>
          </a:p>
          <a:p>
            <a:pPr>
              <a:buNone/>
            </a:pPr>
            <a:r>
              <a:rPr lang="en-US" dirty="0" err="1"/>
              <a:t>cout</a:t>
            </a:r>
            <a:r>
              <a:rPr lang="en-US" dirty="0"/>
              <a:t> &lt;&lt; " b:" &lt;&lt; b;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19716-0263-16C8-0DD1-CFE9E313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DFE7F-897F-CD1F-49B9-70C7C27BDB8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iostream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library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adalah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object-oriented library yang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menyediakan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fungsi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input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output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menggunakan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streams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 S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tream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is a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urutan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byte (data).</a:t>
            </a:r>
          </a:p>
          <a:p>
            <a:pPr algn="just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Include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disini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seperti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sebuah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perintah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akan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di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jalan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secara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berurutan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dimana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nantinya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akan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memanggil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library iostream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I/O data dan juga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bisa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di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gunakan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menghubungkan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2 file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c++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agar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bisa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saling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memanggil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fungsi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satu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sama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lain.</a:t>
            </a:r>
            <a:endParaRPr lang="en-ID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71FBF5-DBBD-624D-DBEF-9602ABEFE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200400"/>
            <a:ext cx="4610098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056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A8A47-614C-797B-F92E-9F2BA7303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C8AC9-0EA0-962E-8AAD-E519046FACF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“</a:t>
            </a:r>
            <a:r>
              <a:rPr lang="en-US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using namespace std</a:t>
            </a: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”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artinya</a:t>
            </a: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program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akan</a:t>
            </a: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menggunakan</a:t>
            </a: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standard namespace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secara</a:t>
            </a: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keseluruhan</a:t>
            </a: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Sdt</a:t>
            </a: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disini</a:t>
            </a: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ada</a:t>
            </a:r>
            <a:r>
              <a:rPr lang="en-US" dirty="0" err="1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lah</a:t>
            </a:r>
            <a:r>
              <a:rPr lang="en-US" dirty="0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kependekan</a:t>
            </a:r>
            <a:r>
              <a:rPr lang="en-US" dirty="0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dari</a:t>
            </a:r>
            <a:r>
              <a:rPr lang="en-US" dirty="0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standard yang </a:t>
            </a:r>
            <a:r>
              <a:rPr lang="en-US" dirty="0" err="1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artinya</a:t>
            </a:r>
            <a:r>
              <a:rPr lang="en-US" dirty="0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program yang </a:t>
            </a:r>
            <a:r>
              <a:rPr lang="en-US" dirty="0" err="1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sedang</a:t>
            </a:r>
            <a:r>
              <a:rPr lang="en-US" dirty="0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di </a:t>
            </a:r>
            <a:r>
              <a:rPr lang="en-US" dirty="0" err="1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jalankan</a:t>
            </a:r>
            <a:r>
              <a:rPr lang="en-US" dirty="0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akan</a:t>
            </a:r>
            <a:r>
              <a:rPr lang="en-US" dirty="0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menggunakan</a:t>
            </a:r>
            <a:r>
              <a:rPr lang="en-US" dirty="0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seluruh</a:t>
            </a:r>
            <a:r>
              <a:rPr lang="en-US" dirty="0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namespace yang </a:t>
            </a:r>
            <a:r>
              <a:rPr lang="en-US" dirty="0" err="1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ada</a:t>
            </a:r>
            <a:r>
              <a:rPr lang="en-US" dirty="0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pada library </a:t>
            </a:r>
            <a:r>
              <a:rPr lang="en-US" b="1" dirty="0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standard. </a:t>
            </a:r>
            <a:r>
              <a:rPr lang="en-US" dirty="0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Jika </a:t>
            </a:r>
            <a:r>
              <a:rPr lang="en-US" dirty="0" err="1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hanya</a:t>
            </a:r>
            <a:r>
              <a:rPr lang="en-US" dirty="0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ingin</a:t>
            </a:r>
            <a:r>
              <a:rPr lang="en-US" dirty="0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menggunakan</a:t>
            </a:r>
            <a:r>
              <a:rPr lang="en-US" dirty="0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specific library standard </a:t>
            </a:r>
            <a:r>
              <a:rPr lang="en-US" dirty="0" err="1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maka</a:t>
            </a:r>
            <a:r>
              <a:rPr lang="en-US" dirty="0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dapat</a:t>
            </a:r>
            <a:r>
              <a:rPr lang="en-US" dirty="0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di </a:t>
            </a:r>
            <a:r>
              <a:rPr lang="en-US" dirty="0" err="1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lakukan</a:t>
            </a:r>
            <a:r>
              <a:rPr lang="en-US" dirty="0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dirty="0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cara</a:t>
            </a:r>
            <a:r>
              <a:rPr lang="en-US" dirty="0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berikut</a:t>
            </a:r>
            <a:r>
              <a:rPr lang="en-US" dirty="0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algn="just"/>
            <a:endParaRPr lang="en-US" b="1" i="0" dirty="0">
              <a:solidFill>
                <a:srgbClr val="242424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n-US" b="1" dirty="0">
              <a:solidFill>
                <a:srgbClr val="24242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n-US" sz="1200" b="1" dirty="0">
              <a:solidFill>
                <a:srgbClr val="24242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r>
              <a:rPr lang="en-US" sz="1200" b="1" dirty="0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</a:t>
            </a:r>
            <a:r>
              <a:rPr lang="en-US" sz="1200" dirty="0" err="1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sz="1200" dirty="0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catatan</a:t>
            </a:r>
            <a:r>
              <a:rPr lang="en-US" sz="1200" dirty="0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b="1" dirty="0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#using namespace std; </a:t>
            </a:r>
            <a:r>
              <a:rPr lang="en-US" sz="1200" dirty="0" err="1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tidak</a:t>
            </a:r>
            <a:r>
              <a:rPr lang="en-US" sz="1200" dirty="0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perlu</a:t>
            </a:r>
            <a:r>
              <a:rPr lang="en-US" sz="1200" dirty="0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di </a:t>
            </a:r>
            <a:r>
              <a:rPr lang="en-US" sz="1200" dirty="0" err="1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deklarasikan</a:t>
            </a:r>
            <a:r>
              <a:rPr lang="en-US" sz="1200" dirty="0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di </a:t>
            </a:r>
            <a:r>
              <a:rPr lang="en-US" sz="1200" dirty="0" err="1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awal</a:t>
            </a:r>
            <a:r>
              <a:rPr lang="en-US" sz="1200" dirty="0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code.</a:t>
            </a:r>
            <a:endParaRPr lang="en-US" sz="1200" i="0" dirty="0">
              <a:solidFill>
                <a:srgbClr val="242424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24242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A87CBD-53A3-8CBF-0088-DFEFF7521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95800"/>
            <a:ext cx="6141311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022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B0ED5-7665-D962-DF3E-8DFE6F133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 – cont.</a:t>
            </a:r>
            <a:endParaRPr lang="en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68134E-AA3C-6565-61FA-322F86D745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3547"/>
              </p:ext>
            </p:extLst>
          </p:nvPr>
        </p:nvGraphicFramePr>
        <p:xfrm>
          <a:off x="533400" y="1600200"/>
          <a:ext cx="7848600" cy="297829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3924300">
                  <a:extLst>
                    <a:ext uri="{9D8B030D-6E8A-4147-A177-3AD203B41FA5}">
                      <a16:colId xmlns:a16="http://schemas.microsoft.com/office/drawing/2014/main" val="2123520617"/>
                    </a:ext>
                  </a:extLst>
                </a:gridCol>
                <a:gridCol w="3924300">
                  <a:extLst>
                    <a:ext uri="{9D8B030D-6E8A-4147-A177-3AD203B41FA5}">
                      <a16:colId xmlns:a16="http://schemas.microsoft.com/office/drawing/2014/main" val="3410573579"/>
                    </a:ext>
                  </a:extLst>
                </a:gridCol>
              </a:tblGrid>
              <a:tr h="334382">
                <a:tc>
                  <a:txBody>
                    <a:bodyPr/>
                    <a:lstStyle/>
                    <a:p>
                      <a:pPr algn="ctr" fontAlgn="base"/>
                      <a:r>
                        <a:rPr lang="en-ID" sz="1400" b="1" dirty="0" err="1">
                          <a:effectLst/>
                        </a:rPr>
                        <a:t>cout</a:t>
                      </a:r>
                      <a:endParaRPr lang="en-ID" sz="1400" b="1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D" sz="1400" b="1" dirty="0">
                          <a:effectLst/>
                        </a:rPr>
                        <a:t>std::</a:t>
                      </a:r>
                      <a:r>
                        <a:rPr lang="en-ID" sz="1400" b="1" dirty="0" err="1">
                          <a:effectLst/>
                        </a:rPr>
                        <a:t>cout</a:t>
                      </a:r>
                      <a:endParaRPr lang="en-ID" sz="1400" b="1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666730081"/>
                  </a:ext>
                </a:extLst>
              </a:tr>
              <a:tr h="6940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b="0">
                          <a:effectLst/>
                        </a:rPr>
                        <a:t>A “namespace std” must be written into the program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b="0" dirty="0">
                          <a:effectLst/>
                        </a:rPr>
                        <a:t>“std::</a:t>
                      </a:r>
                      <a:r>
                        <a:rPr lang="en-US" sz="1250" b="0" dirty="0" err="1">
                          <a:effectLst/>
                        </a:rPr>
                        <a:t>cout</a:t>
                      </a:r>
                      <a:r>
                        <a:rPr lang="en-US" sz="1250" b="0" dirty="0">
                          <a:effectLst/>
                        </a:rPr>
                        <a:t>” must be used, if “namespace std” was not declared previously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2712040211"/>
                  </a:ext>
                </a:extLst>
              </a:tr>
              <a:tr h="8517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b="0">
                          <a:effectLst/>
                        </a:rPr>
                        <a:t>cout is a predefined object of the ostream class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b="0" dirty="0">
                          <a:effectLst/>
                        </a:rPr>
                        <a:t>“std::</a:t>
                      </a:r>
                      <a:r>
                        <a:rPr lang="en-US" sz="1250" b="0" dirty="0" err="1">
                          <a:effectLst/>
                        </a:rPr>
                        <a:t>cout</a:t>
                      </a:r>
                      <a:r>
                        <a:rPr lang="en-US" sz="1250" b="0" dirty="0">
                          <a:effectLst/>
                        </a:rPr>
                        <a:t>” calls the Standard Template/Iostream Library, since “</a:t>
                      </a:r>
                      <a:r>
                        <a:rPr lang="en-US" sz="1250" b="0" dirty="0" err="1">
                          <a:effectLst/>
                        </a:rPr>
                        <a:t>cout</a:t>
                      </a:r>
                      <a:r>
                        <a:rPr lang="en-US" sz="1250" b="0" dirty="0">
                          <a:effectLst/>
                        </a:rPr>
                        <a:t>” is only defined in the “std” namespace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1938899890"/>
                  </a:ext>
                </a:extLst>
              </a:tr>
              <a:tr h="100945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dirty="0">
                          <a:effectLst/>
                        </a:rPr>
                        <a:t>Declaring the namespace before hand gives access to many functions</a:t>
                      </a:r>
                    </a:p>
                    <a:p>
                      <a:pPr algn="l" fontAlgn="base"/>
                      <a:r>
                        <a:rPr lang="en-US" sz="1250" b="0" dirty="0">
                          <a:effectLst/>
                        </a:rPr>
                        <a:t>such as </a:t>
                      </a:r>
                      <a:r>
                        <a:rPr lang="en-US" sz="1250" b="0" dirty="0" err="1">
                          <a:effectLst/>
                        </a:rPr>
                        <a:t>cin</a:t>
                      </a:r>
                      <a:r>
                        <a:rPr lang="en-US" sz="1250" b="0" dirty="0">
                          <a:effectLst/>
                        </a:rPr>
                        <a:t>, </a:t>
                      </a:r>
                      <a:r>
                        <a:rPr lang="en-US" sz="1250" b="0" dirty="0" err="1">
                          <a:effectLst/>
                        </a:rPr>
                        <a:t>cout</a:t>
                      </a:r>
                      <a:r>
                        <a:rPr lang="en-US" sz="1250" b="0" dirty="0">
                          <a:effectLst/>
                        </a:rPr>
                        <a:t> etc.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dirty="0">
                          <a:effectLst/>
                        </a:rPr>
                        <a:t>This is just an implicit initialization of the std library performed inside the function, </a:t>
                      </a:r>
                      <a:r>
                        <a:rPr lang="en-US" sz="1250" b="0" dirty="0" err="1">
                          <a:effectLst/>
                        </a:rPr>
                        <a:t>i.e</a:t>
                      </a:r>
                      <a:r>
                        <a:rPr lang="en-US" sz="1250" b="0" dirty="0">
                          <a:effectLst/>
                        </a:rPr>
                        <a:t> </a:t>
                      </a:r>
                      <a:r>
                        <a:rPr lang="en-US" sz="1250" b="0" dirty="0" err="1">
                          <a:effectLst/>
                        </a:rPr>
                        <a:t>alongwith</a:t>
                      </a:r>
                      <a:r>
                        <a:rPr lang="en-US" sz="1250" b="0" dirty="0">
                          <a:effectLst/>
                        </a:rPr>
                        <a:t> </a:t>
                      </a:r>
                    </a:p>
                    <a:p>
                      <a:pPr algn="l" fontAlgn="base"/>
                      <a:r>
                        <a:rPr lang="en-US" sz="1250" b="0" dirty="0">
                          <a:effectLst/>
                        </a:rPr>
                        <a:t>the main computation 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1350327873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1E7004-72B3-B9DA-D105-A7AE97E47FF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33400" y="4724400"/>
            <a:ext cx="7848600" cy="1143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1800" dirty="0" err="1"/>
              <a:t>Perbedaan</a:t>
            </a:r>
            <a:r>
              <a:rPr lang="en-US" sz="1800" dirty="0"/>
              <a:t> </a:t>
            </a:r>
            <a:r>
              <a:rPr lang="en-US" sz="1800" dirty="0" err="1"/>
              <a:t>penggunaan</a:t>
            </a:r>
            <a:r>
              <a:rPr lang="en-US" sz="1800" dirty="0"/>
              <a:t> </a:t>
            </a:r>
            <a:r>
              <a:rPr lang="en-US" sz="1800" dirty="0" err="1"/>
              <a:t>cout</a:t>
            </a:r>
            <a:r>
              <a:rPr lang="en-US" sz="1800" dirty="0"/>
              <a:t> dan std::</a:t>
            </a:r>
            <a:r>
              <a:rPr lang="en-US" sz="1800" dirty="0" err="1"/>
              <a:t>cout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catatan</a:t>
            </a:r>
            <a:r>
              <a:rPr lang="en-US" sz="1800" dirty="0"/>
              <a:t> </a:t>
            </a:r>
            <a:r>
              <a:rPr lang="en-US" sz="1800" dirty="0" err="1"/>
              <a:t>penggunaan</a:t>
            </a:r>
            <a:r>
              <a:rPr lang="en-US" sz="1800" dirty="0"/>
              <a:t> std::</a:t>
            </a:r>
            <a:r>
              <a:rPr lang="en-US" sz="1800" dirty="0" err="1"/>
              <a:t>cout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wajib</a:t>
            </a:r>
            <a:r>
              <a:rPr lang="en-US" sz="1800" dirty="0"/>
              <a:t> </a:t>
            </a:r>
            <a:r>
              <a:rPr lang="en-US" sz="1800" dirty="0" err="1"/>
              <a:t>deklarasi</a:t>
            </a:r>
            <a:r>
              <a:rPr lang="en-US" sz="1800" dirty="0"/>
              <a:t> #using namespace std;</a:t>
            </a:r>
          </a:p>
        </p:txBody>
      </p:sp>
    </p:spTree>
    <p:extLst>
      <p:ext uri="{BB962C8B-B14F-4D97-AF65-F5344CB8AC3E}">
        <p14:creationId xmlns:p14="http://schemas.microsoft.com/office/powerpoint/2010/main" val="1882205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Pertemuan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Mengenal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C++</a:t>
            </a:r>
          </a:p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Pengenalan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IDE &amp; Compiler</a:t>
            </a:r>
          </a:p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Pengenalan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Tipe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Data</a:t>
            </a:r>
          </a:p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Pengenalan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Input / Output</a:t>
            </a:r>
          </a:p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Variabel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&amp; Operator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Library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Namespace</a:t>
            </a:r>
          </a:p>
          <a:p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Latihan (</a:t>
            </a:r>
            <a:r>
              <a:rPr lang="en-US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Tugas</a:t>
            </a:r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CF17895-E1DB-C9C0-C58D-CC534D39C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0" y="1676400"/>
            <a:ext cx="2914650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Latihan (Tugas)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Penghitung</a:t>
            </a:r>
            <a:r>
              <a:rPr lang="en-US" dirty="0"/>
              <a:t> </a:t>
            </a:r>
            <a:r>
              <a:rPr lang="en-US" dirty="0" err="1"/>
              <a:t>Rumus</a:t>
            </a:r>
            <a:r>
              <a:rPr lang="en-US" dirty="0"/>
              <a:t> </a:t>
            </a:r>
            <a:r>
              <a:rPr lang="en-US" dirty="0" err="1"/>
              <a:t>Bangun</a:t>
            </a:r>
            <a:r>
              <a:rPr lang="en-US" dirty="0"/>
              <a:t> Datar / Ruang</a:t>
            </a:r>
          </a:p>
          <a:p>
            <a:r>
              <a:rPr lang="en-US" dirty="0" err="1"/>
              <a:t>Buktikan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PreIncrement</a:t>
            </a:r>
            <a:r>
              <a:rPr lang="en-US" dirty="0"/>
              <a:t> &amp; Post Increment </a:t>
            </a:r>
            <a:r>
              <a:rPr lang="en-US" dirty="0" err="1"/>
              <a:t>dalam</a:t>
            </a:r>
            <a:r>
              <a:rPr lang="en-US" dirty="0"/>
              <a:t> CPP(Source Code)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70F5A-3602-8130-01B5-B15F3829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D2EAA-C25C-BA34-17AA-6342F565BCD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D" dirty="0">
                <a:hlinkClick r:id="rId2"/>
              </a:rPr>
              <a:t>https://bit.ly/BinusCPP2023</a:t>
            </a:r>
            <a:endParaRPr lang="en-ID" dirty="0"/>
          </a:p>
          <a:p>
            <a:pPr lvl="1"/>
            <a:r>
              <a:rPr lang="en-ID" dirty="0"/>
              <a:t>Branch : </a:t>
            </a:r>
            <a:r>
              <a:rPr lang="en-ID" dirty="0" err="1"/>
              <a:t>Materi</a:t>
            </a:r>
            <a:endParaRPr lang="en-ID" dirty="0"/>
          </a:p>
          <a:p>
            <a:pPr lvl="1"/>
            <a:r>
              <a:rPr lang="en-ID" dirty="0"/>
              <a:t>Branch : </a:t>
            </a:r>
            <a:r>
              <a:rPr lang="en-ID" dirty="0" err="1"/>
              <a:t>Tugas</a:t>
            </a:r>
            <a:r>
              <a:rPr lang="en-ID" dirty="0"/>
              <a:t> </a:t>
            </a:r>
          </a:p>
          <a:p>
            <a:pPr lvl="1"/>
            <a:r>
              <a:rPr lang="en-ID" dirty="0"/>
              <a:t>Branch : Sample</a:t>
            </a:r>
          </a:p>
        </p:txBody>
      </p:sp>
    </p:spTree>
    <p:extLst>
      <p:ext uri="{BB962C8B-B14F-4D97-AF65-F5344CB8AC3E}">
        <p14:creationId xmlns:p14="http://schemas.microsoft.com/office/powerpoint/2010/main" val="3045347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b="1" dirty="0" err="1"/>
              <a:t>Pengenalan</a:t>
            </a:r>
            <a:r>
              <a:rPr lang="en-US" sz="1200" b="1" dirty="0"/>
              <a:t> </a:t>
            </a:r>
            <a:r>
              <a:rPr lang="en-US" sz="1200" b="1" dirty="0" err="1"/>
              <a:t>Variabel</a:t>
            </a:r>
            <a:r>
              <a:rPr lang="en-US" sz="1200" b="1" dirty="0"/>
              <a:t> C++</a:t>
            </a:r>
          </a:p>
          <a:p>
            <a:pPr>
              <a:buNone/>
            </a:pPr>
            <a:r>
              <a:rPr lang="en-US" sz="1200" dirty="0">
                <a:hlinkClick r:id="rId2"/>
              </a:rPr>
              <a:t>https://www.petanikode.com/cpp-variabel/</a:t>
            </a:r>
            <a:endParaRPr lang="en-US" sz="1200" dirty="0"/>
          </a:p>
          <a:p>
            <a:r>
              <a:rPr lang="en-US" sz="1200" b="1" dirty="0"/>
              <a:t>---</a:t>
            </a:r>
            <a:r>
              <a:rPr lang="en-US" sz="1200" b="1" dirty="0" err="1"/>
              <a:t>Pengenalan</a:t>
            </a:r>
            <a:r>
              <a:rPr lang="en-US" sz="1200" b="1" dirty="0"/>
              <a:t> Operator C++</a:t>
            </a:r>
          </a:p>
          <a:p>
            <a:pPr>
              <a:buNone/>
            </a:pPr>
            <a:r>
              <a:rPr lang="en-US" sz="1200" dirty="0">
                <a:hlinkClick r:id="rId3"/>
              </a:rPr>
              <a:t>https://www.kodedasar.com/operator-cpp/#1-assignment-operators</a:t>
            </a:r>
            <a:endParaRPr lang="en-US" sz="1200" dirty="0"/>
          </a:p>
          <a:p>
            <a:r>
              <a:rPr lang="en-US" sz="1200" b="1" dirty="0" err="1"/>
              <a:t>Pengertian</a:t>
            </a:r>
            <a:r>
              <a:rPr lang="en-US" sz="1200" b="1" dirty="0"/>
              <a:t> </a:t>
            </a:r>
            <a:r>
              <a:rPr lang="en-US" sz="1200" b="1" dirty="0" err="1"/>
              <a:t>Variabel</a:t>
            </a:r>
            <a:r>
              <a:rPr lang="en-US" sz="1200" b="1" dirty="0"/>
              <a:t>, Operator, dan </a:t>
            </a:r>
            <a:r>
              <a:rPr lang="en-US" sz="1200" b="1" dirty="0" err="1"/>
              <a:t>Tipe</a:t>
            </a:r>
            <a:r>
              <a:rPr lang="en-US" sz="1200" b="1" dirty="0"/>
              <a:t> Data</a:t>
            </a:r>
          </a:p>
          <a:p>
            <a:pPr>
              <a:buNone/>
            </a:pPr>
            <a:r>
              <a:rPr lang="en-US" sz="1200" dirty="0">
                <a:hlinkClick r:id="rId4"/>
              </a:rPr>
              <a:t>http://you-zan.blogspot.com/2017/04/tipe-data-variabel-operator-dalam.html</a:t>
            </a:r>
            <a:endParaRPr lang="en-US" sz="1200" dirty="0"/>
          </a:p>
          <a:p>
            <a:r>
              <a:rPr lang="en-US" sz="1200" b="1" dirty="0" err="1"/>
              <a:t>Standar</a:t>
            </a:r>
            <a:r>
              <a:rPr lang="en-US" sz="1200" b="1" dirty="0"/>
              <a:t> Input / Output</a:t>
            </a:r>
          </a:p>
          <a:p>
            <a:pPr>
              <a:buNone/>
            </a:pPr>
            <a:r>
              <a:rPr lang="en-US" sz="1200" dirty="0">
                <a:hlinkClick r:id="rId5"/>
              </a:rPr>
              <a:t>http://www.cplusplus.com/doc/tutorial/basic_io/</a:t>
            </a:r>
            <a:endParaRPr lang="en-US" sz="1200" dirty="0"/>
          </a:p>
          <a:p>
            <a:r>
              <a:rPr lang="en-US" sz="1200" b="1" dirty="0"/>
              <a:t>Input / Output pada C++</a:t>
            </a:r>
          </a:p>
          <a:p>
            <a:pPr>
              <a:buNone/>
            </a:pPr>
            <a:r>
              <a:rPr lang="en-US" sz="1200" dirty="0">
                <a:hlinkClick r:id="rId6"/>
              </a:rPr>
              <a:t>https://www.kodedasar.com/io-cpp/#1-output-pada-c-sintaks-cout</a:t>
            </a:r>
            <a:endParaRPr lang="en-US" sz="1200" dirty="0"/>
          </a:p>
          <a:p>
            <a:r>
              <a:rPr lang="en-US" sz="1200" b="1" dirty="0"/>
              <a:t>Dasar </a:t>
            </a:r>
            <a:r>
              <a:rPr lang="en-US" sz="1200" b="1" dirty="0" err="1"/>
              <a:t>Penggunaan</a:t>
            </a:r>
            <a:r>
              <a:rPr lang="en-US" sz="1200" b="1" dirty="0"/>
              <a:t> </a:t>
            </a:r>
            <a:r>
              <a:rPr lang="en-US" sz="1200" b="1" dirty="0" err="1"/>
              <a:t>Devc</a:t>
            </a:r>
            <a:r>
              <a:rPr lang="en-US" sz="1200" b="1" dirty="0"/>
              <a:t>++</a:t>
            </a:r>
          </a:p>
          <a:p>
            <a:pPr>
              <a:buNone/>
            </a:pPr>
            <a:r>
              <a:rPr lang="en-US" sz="1200" dirty="0">
                <a:hlinkClick r:id="rId7"/>
              </a:rPr>
              <a:t>http://www.materidosen.com/2017/01/pengertian-dan-dasar-dasar-penggunaan.html</a:t>
            </a:r>
            <a:endParaRPr lang="en-US" sz="1200" dirty="0"/>
          </a:p>
          <a:p>
            <a:r>
              <a:rPr lang="en-US" sz="1200" b="1" dirty="0" err="1"/>
              <a:t>Pengertian</a:t>
            </a:r>
            <a:r>
              <a:rPr lang="en-US" sz="1200" b="1" dirty="0"/>
              <a:t> C++ dan </a:t>
            </a:r>
            <a:r>
              <a:rPr lang="en-US" sz="1200" b="1" dirty="0" err="1"/>
              <a:t>DevC</a:t>
            </a:r>
            <a:r>
              <a:rPr lang="en-US" sz="1200" b="1" dirty="0"/>
              <a:t>++</a:t>
            </a:r>
          </a:p>
          <a:p>
            <a:pPr>
              <a:buNone/>
            </a:pPr>
            <a:r>
              <a:rPr lang="en-US" sz="1200" dirty="0">
                <a:hlinkClick r:id="rId8"/>
              </a:rPr>
              <a:t>http://www.materidosen.com/2017/01/apa-itu-c-dan-dev-c.html</a:t>
            </a:r>
            <a:endParaRPr lang="en-US" sz="1200" dirty="0"/>
          </a:p>
          <a:p>
            <a:r>
              <a:rPr lang="en-US" sz="1200" b="1" dirty="0" err="1"/>
              <a:t>Mengenal</a:t>
            </a:r>
            <a:r>
              <a:rPr lang="en-US" sz="1200" b="1" dirty="0"/>
              <a:t> </a:t>
            </a:r>
            <a:r>
              <a:rPr lang="en-US" sz="1200" b="1" dirty="0" err="1"/>
              <a:t>bahasa</a:t>
            </a:r>
            <a:r>
              <a:rPr lang="en-US" sz="1200" b="1" dirty="0"/>
              <a:t> </a:t>
            </a:r>
            <a:r>
              <a:rPr lang="en-US" sz="1200" b="1" dirty="0" err="1"/>
              <a:t>Pemrograman</a:t>
            </a:r>
            <a:r>
              <a:rPr lang="en-US" sz="1200" b="1" dirty="0"/>
              <a:t> C++</a:t>
            </a:r>
          </a:p>
          <a:p>
            <a:pPr>
              <a:buNone/>
            </a:pPr>
            <a:r>
              <a:rPr lang="en-US" sz="1200" dirty="0">
                <a:hlinkClick r:id="rId9"/>
              </a:rPr>
              <a:t>https://www.kodedasar.com/belajar-cpp/#1-mengenal-bahasa-pemrograman-c</a:t>
            </a:r>
            <a:endParaRPr lang="en-US" sz="1200" dirty="0"/>
          </a:p>
          <a:p>
            <a:r>
              <a:rPr lang="en-US" sz="1200" b="1" dirty="0"/>
              <a:t>Std library</a:t>
            </a:r>
          </a:p>
          <a:p>
            <a:pPr marL="0" indent="0">
              <a:buNone/>
            </a:pPr>
            <a:r>
              <a:rPr lang="en-US" sz="1200" dirty="0"/>
              <a:t>https://www.geeksforgeeks.org/difference-between-cout-and-stdcout-in-c/</a:t>
            </a:r>
          </a:p>
          <a:p>
            <a:r>
              <a:rPr lang="en-US" sz="1200" b="1" dirty="0"/>
              <a:t>Important of using namespace </a:t>
            </a:r>
          </a:p>
          <a:p>
            <a:pPr marL="0" indent="0">
              <a:buNone/>
            </a:pPr>
            <a:r>
              <a:rPr lang="en-US" sz="1200" dirty="0"/>
              <a:t>https://www.geeksforgeeks.org/why-it-is-important-to-write-using-namespace-std-in-cpp-program/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Mengenal</a:t>
            </a:r>
            <a:r>
              <a:rPr lang="en-US" dirty="0"/>
              <a:t>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800600" cy="4873752"/>
          </a:xfrm>
        </p:spPr>
        <p:txBody>
          <a:bodyPr>
            <a:normAutofit/>
          </a:bodyPr>
          <a:lstStyle/>
          <a:p>
            <a:pPr algn="just" fontAlgn="base"/>
            <a:r>
              <a:rPr lang="en-US" b="0" i="0" dirty="0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statement C++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dieksekusi</a:t>
            </a:r>
            <a:r>
              <a:rPr lang="en-US" b="0" i="0" dirty="0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secara</a:t>
            </a:r>
            <a:r>
              <a:rPr lang="en-US" b="0" i="0" dirty="0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berurutan</a:t>
            </a:r>
            <a:r>
              <a:rPr lang="en-US" b="0" i="0" dirty="0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kecuali</a:t>
            </a:r>
            <a:r>
              <a:rPr lang="en-US" b="0" i="0" dirty="0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ketika</a:t>
            </a:r>
            <a:r>
              <a:rPr lang="en-US" b="0" i="0" dirty="0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statement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ekspresi</a:t>
            </a:r>
            <a:r>
              <a:rPr lang="en-US" b="0" i="0" dirty="0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statement case, statement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iterasi</a:t>
            </a:r>
            <a:r>
              <a:rPr lang="en-US" b="0" i="0" dirty="0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atau</a:t>
            </a:r>
            <a:r>
              <a:rPr lang="en-US" b="0" i="0" dirty="0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statement 'jump'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secara</a:t>
            </a:r>
            <a:r>
              <a:rPr lang="en-US" b="0" i="0" dirty="0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khusus</a:t>
            </a:r>
            <a:r>
              <a:rPr lang="en-US" b="0" i="0" dirty="0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dapat</a:t>
            </a:r>
            <a:r>
              <a:rPr lang="en-US" b="0" i="0" dirty="0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mengubah</a:t>
            </a:r>
            <a:r>
              <a:rPr lang="en-US" b="0" i="0" dirty="0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urutan</a:t>
            </a:r>
            <a:r>
              <a:rPr lang="en-US" b="0" i="0" dirty="0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tersebut</a:t>
            </a:r>
            <a:r>
              <a:rPr lang="en-US" b="0" i="0" dirty="0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algn="just" fontAlgn="base"/>
            <a:endParaRPr lang="en-US" b="0" i="0" dirty="0">
              <a:solidFill>
                <a:srgbClr val="040C28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 fontAlgn="base"/>
            <a:r>
              <a:rPr lang="en-US" b="0" i="0" dirty="0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C++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adalah</a:t>
            </a:r>
            <a:r>
              <a:rPr lang="en-US" b="0" i="0" dirty="0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bahasa</a:t>
            </a:r>
            <a:r>
              <a:rPr lang="en-US" b="0" i="0" dirty="0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lintas</a:t>
            </a:r>
            <a:r>
              <a:rPr lang="en-US" b="0" i="0" dirty="0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platform yang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dapat</a:t>
            </a:r>
            <a:r>
              <a:rPr lang="en-US" b="0" i="0" dirty="0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digunakan</a:t>
            </a:r>
            <a:r>
              <a:rPr lang="en-US" b="0" i="0" dirty="0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b="0" i="0" dirty="0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membuat</a:t>
            </a:r>
            <a:r>
              <a:rPr lang="en-US" b="0" i="0" dirty="0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aplikasi</a:t>
            </a:r>
            <a:r>
              <a:rPr lang="en-US" b="0" i="0" dirty="0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berkinerja</a:t>
            </a:r>
            <a:r>
              <a:rPr lang="en-US" b="0" i="0" dirty="0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tinggi</a:t>
            </a:r>
            <a:r>
              <a:rPr lang="en-US" b="0" i="0" dirty="0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5D179C-4A08-4C72-B9A9-30DB034DA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2514600"/>
            <a:ext cx="2505777" cy="21909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Mengenal</a:t>
            </a:r>
            <a:r>
              <a:rPr lang="en-US" dirty="0"/>
              <a:t>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267200" cy="4873752"/>
          </a:xfrm>
        </p:spPr>
        <p:txBody>
          <a:bodyPr>
            <a:normAutofit/>
          </a:bodyPr>
          <a:lstStyle/>
          <a:p>
            <a:pPr algn="just" fontAlgn="base"/>
            <a:r>
              <a:rPr lang="en-US" b="0" i="0" dirty="0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C++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dikembangkan</a:t>
            </a:r>
            <a:r>
              <a:rPr lang="en-US" b="0" i="0" dirty="0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oleh Bjarne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Stroustrup</a:t>
            </a:r>
            <a:r>
              <a:rPr lang="en-US" b="0" i="0" dirty="0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sebagai</a:t>
            </a:r>
            <a:r>
              <a:rPr lang="en-US" b="0" i="0" dirty="0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lanjutan</a:t>
            </a:r>
            <a:r>
              <a:rPr lang="en-US" b="0" i="0" dirty="0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dari</a:t>
            </a:r>
            <a:r>
              <a:rPr lang="en-US" b="0" i="0" dirty="0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bahasa</a:t>
            </a:r>
            <a:r>
              <a:rPr lang="en-US" b="0" i="0" dirty="0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C</a:t>
            </a:r>
          </a:p>
          <a:p>
            <a:pPr marL="0" indent="0" algn="just" fontAlgn="base">
              <a:buNone/>
            </a:pPr>
            <a:endParaRPr lang="en-US" b="0" i="0" dirty="0">
              <a:solidFill>
                <a:srgbClr val="040C28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 fontAlgn="base"/>
            <a:r>
              <a:rPr lang="en-US" b="0" i="0" dirty="0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C++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memberi</a:t>
            </a:r>
            <a:r>
              <a:rPr lang="en-US" b="0" i="0" dirty="0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kebebasan</a:t>
            </a:r>
            <a:r>
              <a:rPr lang="en-US" b="0" i="0" dirty="0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kendali</a:t>
            </a:r>
            <a:r>
              <a:rPr lang="en-US" b="0" i="0" dirty="0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penuh</a:t>
            </a:r>
            <a:r>
              <a:rPr lang="en-US" b="0" i="0" dirty="0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b="0" i="0" dirty="0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programmer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dalam</a:t>
            </a:r>
            <a:r>
              <a:rPr lang="en-US" b="0" i="0" dirty="0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mengkontrol</a:t>
            </a:r>
            <a:r>
              <a:rPr lang="en-US" b="0" i="0" dirty="0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sistem</a:t>
            </a:r>
            <a:r>
              <a:rPr lang="en-US" b="0" i="0" dirty="0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resouce</a:t>
            </a:r>
            <a:r>
              <a:rPr lang="en-US" b="0" i="0" dirty="0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&amp; memory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BB594A-0B4B-EFDF-7A84-231B1476A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635711"/>
            <a:ext cx="3270457" cy="323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092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Mengenal</a:t>
            </a:r>
            <a:r>
              <a:rPr lang="en-US" dirty="0"/>
              <a:t> C++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429000"/>
            <a:ext cx="7924800" cy="3044952"/>
          </a:xfrm>
        </p:spPr>
        <p:txBody>
          <a:bodyPr>
            <a:normAutofit/>
          </a:bodyPr>
          <a:lstStyle/>
          <a:p>
            <a:pPr algn="just" fontAlgn="base"/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History</a:t>
            </a:r>
          </a:p>
          <a:p>
            <a:pPr marL="0" indent="0" algn="just" fontAlgn="base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C++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telah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ada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lebih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dari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40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tahun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yang mana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menjadi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alasan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utama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kenapa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masih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di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gunakan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hingga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saat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ini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adalah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‘low-level’ programming yang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ditawarkan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oleh Bahasa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ini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 low-level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disini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di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artikan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karena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c++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tidak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memiliki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memory management independent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426D8A-6A3C-F14A-2897-9D6B06044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219200"/>
            <a:ext cx="3591426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94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Mengenal</a:t>
            </a:r>
            <a:r>
              <a:rPr lang="en-US" dirty="0"/>
              <a:t> C++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343400"/>
            <a:ext cx="7848600" cy="2130552"/>
          </a:xfrm>
        </p:spPr>
        <p:txBody>
          <a:bodyPr>
            <a:normAutofit fontScale="62500" lnSpcReduction="20000"/>
          </a:bodyPr>
          <a:lstStyle/>
          <a:p>
            <a:pPr algn="just" fontAlgn="base"/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Efisien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 fontAlgn="base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 lain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sisi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tidak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memiliki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management memory independent,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c++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menjadi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lebih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efisien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dari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segi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memory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karena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programmer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dapat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bebas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membuat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code yang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sesuai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keinginan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dan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dapat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mengatur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seberapa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banyak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memory yang di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gunakan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algn="just" fontAlgn="base"/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Serbaguna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 fontAlgn="base">
              <a:buNone/>
            </a:pP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karena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sudah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digunakan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secara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luas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sejak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lama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sehingga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sangat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kompatibel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sebagian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besar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bahasa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lain yang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ada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di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pasaran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dan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sebagian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besar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pengunaan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nya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seperti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OS, Browser, Database Management dan lain-lain.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0E9960-0859-D80A-C9AB-6AD266C6E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1578457"/>
            <a:ext cx="4419600" cy="239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957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Mengenal</a:t>
            </a:r>
            <a:r>
              <a:rPr lang="en-US" dirty="0"/>
              <a:t> C++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429000"/>
            <a:ext cx="7924800" cy="3044952"/>
          </a:xfrm>
        </p:spPr>
        <p:txBody>
          <a:bodyPr>
            <a:normAutofit lnSpcReduction="10000"/>
          </a:bodyPr>
          <a:lstStyle/>
          <a:p>
            <a:pPr algn="just" fontAlgn="base"/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Tulang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punggung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i="0" dirty="0">
                <a:solidFill>
                  <a:srgbClr val="211D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OS, Browser, Libraries, dan </a:t>
            </a:r>
            <a:r>
              <a:rPr lang="en-US" b="1" i="0" dirty="0" err="1">
                <a:solidFill>
                  <a:srgbClr val="211D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lainya</a:t>
            </a:r>
            <a:r>
              <a:rPr lang="en-US" b="1" i="0" dirty="0">
                <a:solidFill>
                  <a:srgbClr val="211D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 algn="just" fontAlgn="base">
              <a:buNone/>
            </a:pPr>
            <a:r>
              <a:rPr lang="en-US" i="0" dirty="0" err="1">
                <a:solidFill>
                  <a:srgbClr val="211D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semua</a:t>
            </a:r>
            <a:r>
              <a:rPr lang="en-US" i="0" dirty="0">
                <a:solidFill>
                  <a:srgbClr val="211D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browser web </a:t>
            </a:r>
            <a:r>
              <a:rPr lang="en-US" i="0" dirty="0" err="1">
                <a:solidFill>
                  <a:srgbClr val="211D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besar</a:t>
            </a:r>
            <a:r>
              <a:rPr lang="en-US" i="0" dirty="0">
                <a:solidFill>
                  <a:srgbClr val="211D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i="0" dirty="0" err="1">
                <a:solidFill>
                  <a:srgbClr val="211D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beredar</a:t>
            </a:r>
            <a:r>
              <a:rPr lang="en-US" i="0" dirty="0">
                <a:solidFill>
                  <a:srgbClr val="211D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solidFill>
                  <a:srgbClr val="211D1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i="0" dirty="0" err="1">
                <a:solidFill>
                  <a:srgbClr val="211D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esin</a:t>
            </a:r>
            <a:r>
              <a:rPr lang="en-US" i="0" dirty="0">
                <a:solidFill>
                  <a:srgbClr val="211D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i="0" dirty="0" err="1">
                <a:solidFill>
                  <a:srgbClr val="211D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renderingnya</a:t>
            </a:r>
            <a:r>
              <a:rPr lang="en-US" i="0" dirty="0">
                <a:solidFill>
                  <a:srgbClr val="211D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i="0" dirty="0" err="1">
                <a:solidFill>
                  <a:srgbClr val="211D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dibuat</a:t>
            </a:r>
            <a:r>
              <a:rPr lang="en-US" i="0" dirty="0">
                <a:solidFill>
                  <a:srgbClr val="211D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i="0" dirty="0" err="1">
                <a:solidFill>
                  <a:srgbClr val="211D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dalam</a:t>
            </a:r>
            <a:r>
              <a:rPr lang="en-US" i="0" dirty="0">
                <a:solidFill>
                  <a:srgbClr val="211D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C++ </a:t>
            </a:r>
            <a:r>
              <a:rPr lang="en-US" i="0" dirty="0" err="1">
                <a:solidFill>
                  <a:srgbClr val="211D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karena</a:t>
            </a:r>
            <a:r>
              <a:rPr lang="en-US" i="0" dirty="0">
                <a:solidFill>
                  <a:srgbClr val="211D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C++ </a:t>
            </a:r>
            <a:r>
              <a:rPr lang="en-US" i="0" dirty="0" err="1">
                <a:solidFill>
                  <a:srgbClr val="211D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cepat</a:t>
            </a:r>
            <a:r>
              <a:rPr lang="en-US" i="0" dirty="0">
                <a:solidFill>
                  <a:srgbClr val="211D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dan </a:t>
            </a:r>
            <a:r>
              <a:rPr lang="en-US" i="0" dirty="0" err="1">
                <a:solidFill>
                  <a:srgbClr val="211D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sederhana</a:t>
            </a:r>
            <a:endParaRPr lang="en-US" i="0" dirty="0">
              <a:solidFill>
                <a:srgbClr val="211D1E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 fontAlgn="base">
              <a:buNone/>
            </a:pPr>
            <a:r>
              <a:rPr lang="en-US" i="0" dirty="0" err="1">
                <a:solidFill>
                  <a:srgbClr val="211D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Kemudian</a:t>
            </a:r>
            <a:r>
              <a:rPr lang="en-US" i="0" dirty="0">
                <a:solidFill>
                  <a:srgbClr val="211D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i="0" dirty="0" err="1">
                <a:solidFill>
                  <a:srgbClr val="211D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i="0" dirty="0">
                <a:solidFill>
                  <a:srgbClr val="211D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i="0" dirty="0" err="1">
                <a:solidFill>
                  <a:srgbClr val="211D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alasan</a:t>
            </a:r>
            <a:r>
              <a:rPr lang="en-US" i="0" dirty="0">
                <a:solidFill>
                  <a:srgbClr val="211D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i="0" dirty="0" err="1">
                <a:solidFill>
                  <a:srgbClr val="211D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ini</a:t>
            </a:r>
            <a:r>
              <a:rPr lang="en-US" i="0" dirty="0">
                <a:solidFill>
                  <a:srgbClr val="211D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: (</a:t>
            </a:r>
            <a:r>
              <a:rPr lang="en-US" i="0" dirty="0" err="1">
                <a:solidFill>
                  <a:srgbClr val="211D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kecepatan</a:t>
            </a:r>
            <a:r>
              <a:rPr lang="en-US" i="0" dirty="0">
                <a:solidFill>
                  <a:srgbClr val="211D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), </a:t>
            </a:r>
            <a:r>
              <a:rPr lang="en-US" i="0" dirty="0" err="1">
                <a:solidFill>
                  <a:srgbClr val="211D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banyak</a:t>
            </a:r>
            <a:r>
              <a:rPr lang="en-US" i="0" dirty="0">
                <a:solidFill>
                  <a:srgbClr val="211D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library </a:t>
            </a:r>
            <a:r>
              <a:rPr lang="en-US" i="0" dirty="0" err="1">
                <a:solidFill>
                  <a:srgbClr val="211D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bergantung</a:t>
            </a:r>
            <a:r>
              <a:rPr lang="en-US" i="0" dirty="0">
                <a:solidFill>
                  <a:srgbClr val="211D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i="0" dirty="0" err="1">
                <a:solidFill>
                  <a:srgbClr val="211D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kepada</a:t>
            </a:r>
            <a:r>
              <a:rPr lang="en-US" i="0" dirty="0">
                <a:solidFill>
                  <a:srgbClr val="211D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Bahasa C++ -- </a:t>
            </a:r>
            <a:r>
              <a:rPr lang="en-US" i="0" dirty="0" err="1">
                <a:solidFill>
                  <a:srgbClr val="211D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termasuk</a:t>
            </a:r>
            <a:r>
              <a:rPr lang="en-US" i="0" dirty="0">
                <a:solidFill>
                  <a:srgbClr val="211D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library yang sangat </a:t>
            </a:r>
            <a:r>
              <a:rPr lang="en-US" i="0" dirty="0" err="1">
                <a:solidFill>
                  <a:srgbClr val="211D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banyak</a:t>
            </a:r>
            <a:r>
              <a:rPr lang="en-US" i="0" dirty="0">
                <a:solidFill>
                  <a:srgbClr val="211D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di </a:t>
            </a:r>
            <a:r>
              <a:rPr lang="en-US" i="0" dirty="0" err="1">
                <a:solidFill>
                  <a:srgbClr val="211D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gunakan</a:t>
            </a:r>
            <a:r>
              <a:rPr lang="en-US" i="0" dirty="0">
                <a:solidFill>
                  <a:srgbClr val="211D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i="0" dirty="0" err="1">
                <a:solidFill>
                  <a:srgbClr val="211D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dalam</a:t>
            </a:r>
            <a:r>
              <a:rPr lang="en-US" i="0" dirty="0">
                <a:solidFill>
                  <a:srgbClr val="211D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Machine Learning (</a:t>
            </a:r>
            <a:r>
              <a:rPr lang="en-US" i="0" dirty="0" err="1">
                <a:solidFill>
                  <a:srgbClr val="211D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Tensorflow</a:t>
            </a:r>
            <a:r>
              <a:rPr lang="en-US" i="0" dirty="0">
                <a:solidFill>
                  <a:srgbClr val="211D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E1E136-96D0-62BC-E9B5-723434CE0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417638"/>
            <a:ext cx="1828800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7C8B12-3CF6-4FB7-19DA-CE5BCD7F3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524" y="1565429"/>
            <a:ext cx="2343476" cy="13193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962E9E-202C-4BEF-B98F-47A67AC9B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1717648"/>
            <a:ext cx="1615736" cy="154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662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Mengenal</a:t>
            </a:r>
            <a:r>
              <a:rPr lang="en-US" dirty="0"/>
              <a:t> C++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343400"/>
            <a:ext cx="7924800" cy="2130552"/>
          </a:xfrm>
        </p:spPr>
        <p:txBody>
          <a:bodyPr>
            <a:normAutofit/>
          </a:bodyPr>
          <a:lstStyle/>
          <a:p>
            <a:pPr algn="just" fontAlgn="base"/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Komunitasnya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 algn="just" fontAlgn="base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Karena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c++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telah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ada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sejah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40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tahun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lalu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wajar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jika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memiliki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komunitas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besar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.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banyak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nya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komunitas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maka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akan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semakin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baik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Bahasa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pemrogramman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tersebut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berkembang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dan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bertahan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2E424E-F150-B38B-A9C2-249AF3D7D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704313"/>
            <a:ext cx="5577390" cy="195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755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Pengenalan IDE &amp; 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3505200"/>
            <a:ext cx="7467600" cy="2819400"/>
          </a:xfrm>
        </p:spPr>
        <p:txBody>
          <a:bodyPr>
            <a:normAutofit fontScale="92500" lnSpcReduction="10000"/>
          </a:bodyPr>
          <a:lstStyle/>
          <a:p>
            <a:pPr algn="just" fontAlgn="base"/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Codeblock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merupakan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sebuah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IDE (Integrated Development Environment) C / C++ yang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sudah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dilengkapi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TDM-GCC Compiler (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bagian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dari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GNU Compiler Collection / GCC).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Codeblock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merupakan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IDE gratis dan full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featur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didistribusikan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dibawah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lisensi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GNU General Public License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pemrograman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C dan C++.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seperti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sudah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disebutkan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diatas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 IDE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merupakan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Lembar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kerja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terpadu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pengembangan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program.</a:t>
            </a:r>
          </a:p>
          <a:p>
            <a:pPr algn="just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CE0719-CED8-EF94-B83A-37D4C2CB0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839" y="1600200"/>
            <a:ext cx="3734321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7799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851</TotalTime>
  <Words>1276</Words>
  <Application>Microsoft Office PowerPoint</Application>
  <PresentationFormat>On-screen Show (4:3)</PresentationFormat>
  <Paragraphs>170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Century Schoolbook</vt:lpstr>
      <vt:lpstr>Segoe UI</vt:lpstr>
      <vt:lpstr>Wingdings</vt:lpstr>
      <vt:lpstr>Wingdings 2</vt:lpstr>
      <vt:lpstr>Oriel</vt:lpstr>
      <vt:lpstr>Pengenalan C++</vt:lpstr>
      <vt:lpstr>Pertemuan 1</vt:lpstr>
      <vt:lpstr>Mengenal C++</vt:lpstr>
      <vt:lpstr>Mengenal C++</vt:lpstr>
      <vt:lpstr>Mengenal C++ </vt:lpstr>
      <vt:lpstr>Mengenal C++ </vt:lpstr>
      <vt:lpstr>Mengenal C++ </vt:lpstr>
      <vt:lpstr>Mengenal C++ </vt:lpstr>
      <vt:lpstr>Pengenalan IDE &amp; Compiler</vt:lpstr>
      <vt:lpstr>Mengenal Tipe Data</vt:lpstr>
      <vt:lpstr>Pengenalan Input / Output</vt:lpstr>
      <vt:lpstr>Pengenalan Variabel &amp; Operator</vt:lpstr>
      <vt:lpstr>Pengenalan Variabel &amp; Operator</vt:lpstr>
      <vt:lpstr>Pengenalan Variabel &amp; Operator</vt:lpstr>
      <vt:lpstr>Pengenalan Variabel &amp; Operator</vt:lpstr>
      <vt:lpstr>Pengenalan Variabel &amp; Operator</vt:lpstr>
      <vt:lpstr>Library</vt:lpstr>
      <vt:lpstr>Namespace</vt:lpstr>
      <vt:lpstr>Namespace – cont.</vt:lpstr>
      <vt:lpstr>Latihan (Tugas)</vt:lpstr>
      <vt:lpstr>Repo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C++</dc:title>
  <dc:creator>mugen</dc:creator>
  <cp:lastModifiedBy>Herlambang Ramadhan</cp:lastModifiedBy>
  <cp:revision>33</cp:revision>
  <dcterms:created xsi:type="dcterms:W3CDTF">2019-08-01T01:12:54Z</dcterms:created>
  <dcterms:modified xsi:type="dcterms:W3CDTF">2023-09-02T05:38:17Z</dcterms:modified>
</cp:coreProperties>
</file>