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1" d="100"/>
          <a:sy n="71"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53613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2896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180254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278182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155915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A6BB67-2D08-4A43-A136-23DC2C2C0817}"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331589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A6BB67-2D08-4A43-A136-23DC2C2C0817}"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33186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A6BB67-2D08-4A43-A136-23DC2C2C0817}"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290446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6BB67-2D08-4A43-A136-23DC2C2C0817}" type="datetimeFigureOut">
              <a:rPr lang="en-US" smtClean="0"/>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304397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A6BB67-2D08-4A43-A136-23DC2C2C0817}"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17853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A6BB67-2D08-4A43-A136-23DC2C2C0817}"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51691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6BB67-2D08-4A43-A136-23DC2C2C0817}" type="datetimeFigureOut">
              <a:rPr lang="en-US" smtClean="0"/>
              <a:t>9/16/2023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764C-8960-4CC1-A37F-109DCBF4906C}" type="slidenum">
              <a:rPr lang="en-US" smtClean="0"/>
              <a:t>‹#›</a:t>
            </a:fld>
            <a:endParaRPr lang="en-US"/>
          </a:p>
        </p:txBody>
      </p:sp>
    </p:spTree>
    <p:extLst>
      <p:ext uri="{BB962C8B-B14F-4D97-AF65-F5344CB8AC3E}">
        <p14:creationId xmlns:p14="http://schemas.microsoft.com/office/powerpoint/2010/main" val="116655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bit.ly/BinusCPP202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Mengenal</a:t>
            </a:r>
            <a:r>
              <a:rPr lang="en-US" dirty="0"/>
              <a:t> C++ </a:t>
            </a:r>
            <a:br>
              <a:rPr lang="en-US" dirty="0"/>
            </a:br>
            <a:r>
              <a:rPr lang="en-US" dirty="0" err="1"/>
              <a:t>Pertemuan</a:t>
            </a:r>
            <a:r>
              <a:rPr lang="en-US" dirty="0"/>
              <a:t> </a:t>
            </a:r>
            <a:r>
              <a:rPr lang="en-US" dirty="0" err="1"/>
              <a:t>ke</a:t>
            </a:r>
            <a:r>
              <a:rPr lang="en-US" dirty="0"/>
              <a:t> 2 </a:t>
            </a:r>
          </a:p>
        </p:txBody>
      </p:sp>
      <p:sp>
        <p:nvSpPr>
          <p:cNvPr id="3" name="Subtitle 2"/>
          <p:cNvSpPr>
            <a:spLocks noGrp="1"/>
          </p:cNvSpPr>
          <p:nvPr>
            <p:ph type="subTitle" idx="1"/>
          </p:nvPr>
        </p:nvSpPr>
        <p:spPr/>
        <p:txBody>
          <a:bodyPr>
            <a:normAutofit lnSpcReduction="10000"/>
          </a:bodyPr>
          <a:lstStyle/>
          <a:p>
            <a:pPr algn="l"/>
            <a:r>
              <a:rPr lang="en-US" dirty="0" err="1"/>
              <a:t>Pertemuan</a:t>
            </a:r>
            <a:r>
              <a:rPr lang="en-US" dirty="0"/>
              <a:t> 1</a:t>
            </a:r>
          </a:p>
          <a:p>
            <a:pPr algn="l"/>
            <a:r>
              <a:rPr lang="en-US" dirty="0"/>
              <a:t>02-09-2023</a:t>
            </a:r>
          </a:p>
          <a:p>
            <a:pPr algn="l"/>
            <a:endParaRPr lang="en-US" dirty="0"/>
          </a:p>
          <a:p>
            <a:pPr algn="l"/>
            <a:r>
              <a:rPr lang="en-US" dirty="0" err="1"/>
              <a:t>Herlambang</a:t>
            </a:r>
            <a:r>
              <a:rPr lang="en-US" dirty="0"/>
              <a:t> </a:t>
            </a:r>
            <a:r>
              <a:rPr lang="en-US" dirty="0" err="1"/>
              <a:t>Rizky</a:t>
            </a:r>
            <a:r>
              <a:rPr lang="en-US" dirty="0"/>
              <a:t> - 085719431120</a:t>
            </a:r>
          </a:p>
        </p:txBody>
      </p:sp>
      <p:pic>
        <p:nvPicPr>
          <p:cNvPr id="5" name="Picture 4">
            <a:extLst>
              <a:ext uri="{FF2B5EF4-FFF2-40B4-BE49-F238E27FC236}">
                <a16:creationId xmlns:a16="http://schemas.microsoft.com/office/drawing/2014/main" id="{DBCB5CF8-AD6A-6AEA-37DC-669D75771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4" y="387058"/>
            <a:ext cx="2286560" cy="735305"/>
          </a:xfrm>
          <a:prstGeom prst="rect">
            <a:avLst/>
          </a:prstGeom>
        </p:spPr>
      </p:pic>
      <p:pic>
        <p:nvPicPr>
          <p:cNvPr id="7" name="Picture 6">
            <a:extLst>
              <a:ext uri="{FF2B5EF4-FFF2-40B4-BE49-F238E27FC236}">
                <a16:creationId xmlns:a16="http://schemas.microsoft.com/office/drawing/2014/main" id="{11463C42-9BDA-858F-93CF-B7B924977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29" y="4605197"/>
            <a:ext cx="2337822" cy="2260880"/>
          </a:xfrm>
          <a:prstGeom prst="rect">
            <a:avLst/>
          </a:prstGeom>
        </p:spPr>
      </p:pic>
    </p:spTree>
    <p:extLst>
      <p:ext uri="{BB962C8B-B14F-4D97-AF65-F5344CB8AC3E}">
        <p14:creationId xmlns:p14="http://schemas.microsoft.com/office/powerpoint/2010/main" val="19823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a:t>
            </a:r>
          </a:p>
        </p:txBody>
      </p:sp>
      <p:sp>
        <p:nvSpPr>
          <p:cNvPr id="3" name="Content Placeholder 2"/>
          <p:cNvSpPr>
            <a:spLocks noGrp="1"/>
          </p:cNvSpPr>
          <p:nvPr>
            <p:ph idx="1"/>
          </p:nvPr>
        </p:nvSpPr>
        <p:spPr/>
        <p:txBody>
          <a:bodyPr>
            <a:normAutofit/>
          </a:bodyPr>
          <a:lstStyle/>
          <a:p>
            <a:pPr algn="just"/>
            <a:r>
              <a:rPr lang="en-US" dirty="0"/>
              <a:t>In C++, references and assignment of values are two distinct concepts with different purposes and behaviors.</a:t>
            </a:r>
          </a:p>
          <a:p>
            <a:pPr lvl="1" algn="just"/>
            <a:r>
              <a:rPr lang="en-US" b="1" dirty="0" err="1"/>
              <a:t>Refrence</a:t>
            </a:r>
            <a:r>
              <a:rPr lang="en-US" b="1" dirty="0"/>
              <a:t> Value :</a:t>
            </a:r>
            <a:endParaRPr lang="en-US" dirty="0"/>
          </a:p>
          <a:p>
            <a:pPr lvl="2" algn="just"/>
            <a:r>
              <a:rPr lang="en-US" dirty="0"/>
              <a:t>A reference in C++ is essentially an alias or an alternative name for an existing variable.</a:t>
            </a:r>
          </a:p>
          <a:p>
            <a:pPr lvl="2" algn="just"/>
            <a:r>
              <a:rPr lang="en-US" dirty="0"/>
              <a:t>When we create a reference, </a:t>
            </a:r>
            <a:r>
              <a:rPr lang="en-US" b="1" dirty="0"/>
              <a:t>it doesn't allocate new memory or store a separate copy of the value</a:t>
            </a:r>
            <a:r>
              <a:rPr lang="en-US" dirty="0"/>
              <a:t>. Instead, it points directly to the memory location of the variable it references.</a:t>
            </a:r>
            <a:endParaRPr lang="en-US" sz="2400" dirty="0"/>
          </a:p>
          <a:p>
            <a:pPr lvl="2" algn="just"/>
            <a:r>
              <a:rPr lang="en-US" dirty="0"/>
              <a:t>Changes made to the reference variable affect the original variable and vice versa because they share the same memory location.</a:t>
            </a:r>
            <a:endParaRPr lang="en-US" sz="2400" dirty="0"/>
          </a:p>
          <a:p>
            <a:pPr lvl="2" algn="just"/>
            <a:r>
              <a:rPr lang="en-US" dirty="0"/>
              <a:t>References are typically used for function parameters (pass by reference) and for creating convenient aliases to existing variables.</a:t>
            </a:r>
            <a:endParaRPr lang="en-US" sz="2400" dirty="0"/>
          </a:p>
          <a:p>
            <a:pPr marL="0" indent="0" algn="just">
              <a:buNone/>
            </a:pPr>
            <a:endParaRPr lang="en-US" dirty="0"/>
          </a:p>
        </p:txBody>
      </p:sp>
      <p:pic>
        <p:nvPicPr>
          <p:cNvPr id="4" name="Picture 3">
            <a:extLst>
              <a:ext uri="{FF2B5EF4-FFF2-40B4-BE49-F238E27FC236}">
                <a16:creationId xmlns:a16="http://schemas.microsoft.com/office/drawing/2014/main" id="{0DD2447B-0FA9-4D3C-DA59-993BBF83D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77632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a:t>
            </a:r>
          </a:p>
        </p:txBody>
      </p:sp>
      <p:sp>
        <p:nvSpPr>
          <p:cNvPr id="3" name="Content Placeholder 2"/>
          <p:cNvSpPr>
            <a:spLocks noGrp="1"/>
          </p:cNvSpPr>
          <p:nvPr>
            <p:ph idx="1"/>
          </p:nvPr>
        </p:nvSpPr>
        <p:spPr/>
        <p:txBody>
          <a:bodyPr/>
          <a:lstStyle/>
          <a:p>
            <a:pPr marL="0" indent="0" algn="just">
              <a:buNone/>
            </a:pPr>
            <a:r>
              <a:rPr lang="en-US" dirty="0"/>
              <a:t>Sample Code for </a:t>
            </a:r>
            <a:r>
              <a:rPr lang="en-US" dirty="0" err="1"/>
              <a:t>Refrence</a:t>
            </a:r>
            <a:r>
              <a:rPr lang="en-US" dirty="0"/>
              <a:t>:</a:t>
            </a:r>
          </a:p>
          <a:p>
            <a:pPr marL="0" indent="0" algn="just">
              <a:buNone/>
            </a:pPr>
            <a:endParaRPr lang="en-US" dirty="0"/>
          </a:p>
          <a:p>
            <a:pPr marL="0" indent="0" algn="just">
              <a:buNone/>
            </a:pPr>
            <a:endParaRPr lang="en-US" dirty="0"/>
          </a:p>
          <a:p>
            <a:pPr marL="0" indent="0" algn="just">
              <a:buNone/>
            </a:pPr>
            <a:endParaRPr lang="en-US" dirty="0"/>
          </a:p>
          <a:p>
            <a:pPr algn="just"/>
            <a:r>
              <a:rPr lang="en-US" dirty="0"/>
              <a:t>Please give proper </a:t>
            </a:r>
            <a:r>
              <a:rPr lang="en-US" b="1" dirty="0" err="1"/>
              <a:t>explaination</a:t>
            </a:r>
            <a:r>
              <a:rPr lang="en-US" dirty="0"/>
              <a:t> about each line of the code below </a:t>
            </a:r>
          </a:p>
        </p:txBody>
      </p:sp>
      <p:pic>
        <p:nvPicPr>
          <p:cNvPr id="5" name="Picture 4"/>
          <p:cNvPicPr>
            <a:picLocks noChangeAspect="1"/>
          </p:cNvPicPr>
          <p:nvPr/>
        </p:nvPicPr>
        <p:blipFill>
          <a:blip r:embed="rId2"/>
          <a:stretch>
            <a:fillRect/>
          </a:stretch>
        </p:blipFill>
        <p:spPr>
          <a:xfrm>
            <a:off x="838200" y="2329347"/>
            <a:ext cx="10438650" cy="1432756"/>
          </a:xfrm>
          <a:prstGeom prst="rect">
            <a:avLst/>
          </a:prstGeom>
        </p:spPr>
      </p:pic>
      <p:pic>
        <p:nvPicPr>
          <p:cNvPr id="4" name="Picture 3">
            <a:extLst>
              <a:ext uri="{FF2B5EF4-FFF2-40B4-BE49-F238E27FC236}">
                <a16:creationId xmlns:a16="http://schemas.microsoft.com/office/drawing/2014/main" id="{E6DF9D5E-E4C2-BCF7-8191-F4F6B8F73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B1EA0676-A3E1-DF0B-4F23-B94BBA5C97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1306" y="4564404"/>
            <a:ext cx="1953078" cy="1953078"/>
          </a:xfrm>
          <a:prstGeom prst="rect">
            <a:avLst/>
          </a:prstGeom>
        </p:spPr>
      </p:pic>
    </p:spTree>
    <p:extLst>
      <p:ext uri="{BB962C8B-B14F-4D97-AF65-F5344CB8AC3E}">
        <p14:creationId xmlns:p14="http://schemas.microsoft.com/office/powerpoint/2010/main" val="121900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 </a:t>
            </a:r>
            <a:r>
              <a:rPr lang="en-US" dirty="0">
                <a:solidFill>
                  <a:srgbClr val="FF0000"/>
                </a:solidFill>
              </a:rPr>
              <a:t>summary</a:t>
            </a:r>
            <a:r>
              <a:rPr lang="en-US" dirty="0"/>
              <a:t> </a:t>
            </a:r>
          </a:p>
        </p:txBody>
      </p:sp>
      <p:sp>
        <p:nvSpPr>
          <p:cNvPr id="3" name="Content Placeholder 2"/>
          <p:cNvSpPr>
            <a:spLocks noGrp="1"/>
          </p:cNvSpPr>
          <p:nvPr>
            <p:ph idx="1"/>
          </p:nvPr>
        </p:nvSpPr>
        <p:spPr/>
        <p:txBody>
          <a:bodyPr/>
          <a:lstStyle/>
          <a:p>
            <a:pPr algn="just"/>
            <a:r>
              <a:rPr lang="en-US" b="1" dirty="0"/>
              <a:t>In summary</a:t>
            </a:r>
            <a:r>
              <a:rPr lang="en-US" dirty="0"/>
              <a:t>, references create a connection between two variables, allowing them to share the same data, while assignment of values creates separate copies of the data, making the variables independent. The choice between using references or assignment depends on your specific programming needs and whether you want variables to share data or have their own separate values.</a:t>
            </a:r>
          </a:p>
          <a:p>
            <a:pPr algn="just"/>
            <a:endParaRPr lang="en-US" dirty="0"/>
          </a:p>
        </p:txBody>
      </p:sp>
      <p:pic>
        <p:nvPicPr>
          <p:cNvPr id="4" name="Picture 3"/>
          <p:cNvPicPr>
            <a:picLocks noChangeAspect="1"/>
          </p:cNvPicPr>
          <p:nvPr/>
        </p:nvPicPr>
        <p:blipFill>
          <a:blip r:embed="rId2"/>
          <a:stretch>
            <a:fillRect/>
          </a:stretch>
        </p:blipFill>
        <p:spPr>
          <a:xfrm>
            <a:off x="5328143" y="4380216"/>
            <a:ext cx="6060723" cy="831864"/>
          </a:xfrm>
          <a:prstGeom prst="rect">
            <a:avLst/>
          </a:prstGeom>
        </p:spPr>
      </p:pic>
      <p:pic>
        <p:nvPicPr>
          <p:cNvPr id="5" name="Picture 4"/>
          <p:cNvPicPr>
            <a:picLocks noChangeAspect="1"/>
          </p:cNvPicPr>
          <p:nvPr/>
        </p:nvPicPr>
        <p:blipFill>
          <a:blip r:embed="rId3"/>
          <a:stretch>
            <a:fillRect/>
          </a:stretch>
        </p:blipFill>
        <p:spPr>
          <a:xfrm>
            <a:off x="838200" y="5402654"/>
            <a:ext cx="7443355" cy="774309"/>
          </a:xfrm>
          <a:prstGeom prst="rect">
            <a:avLst/>
          </a:prstGeom>
        </p:spPr>
      </p:pic>
      <p:pic>
        <p:nvPicPr>
          <p:cNvPr id="6" name="Picture 5">
            <a:extLst>
              <a:ext uri="{FF2B5EF4-FFF2-40B4-BE49-F238E27FC236}">
                <a16:creationId xmlns:a16="http://schemas.microsoft.com/office/drawing/2014/main" id="{969A848A-4CEE-1F4E-5412-1393EE05C6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33218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Variable Properties in C++</a:t>
            </a:r>
          </a:p>
        </p:txBody>
      </p:sp>
      <p:sp>
        <p:nvSpPr>
          <p:cNvPr id="3" name="Content Placeholder 2"/>
          <p:cNvSpPr>
            <a:spLocks noGrp="1"/>
          </p:cNvSpPr>
          <p:nvPr>
            <p:ph idx="1"/>
          </p:nvPr>
        </p:nvSpPr>
        <p:spPr/>
        <p:txBody>
          <a:bodyPr/>
          <a:lstStyle/>
          <a:p>
            <a:pPr algn="just"/>
            <a:r>
              <a:rPr lang="en-US" dirty="0"/>
              <a:t>Variable properties are </a:t>
            </a:r>
            <a:r>
              <a:rPr lang="en-US" b="1" dirty="0"/>
              <a:t>typically associated with objects or classes</a:t>
            </a:r>
            <a:r>
              <a:rPr lang="en-US" dirty="0"/>
              <a:t> and </a:t>
            </a:r>
            <a:r>
              <a:rPr lang="en-US" b="1" dirty="0"/>
              <a:t>provide a way to control access to the underlying data associated with those objects</a:t>
            </a:r>
            <a:r>
              <a:rPr lang="en-US" dirty="0"/>
              <a:t>. In C++, you can achieve similar functionality using member functions (methods) to encapsulate and manipulate the data associated with an object. This encapsulation allows you to control access to the data and enforce certain behaviors when getting or setting the data. </a:t>
            </a:r>
          </a:p>
          <a:p>
            <a:pPr marL="0" indent="0">
              <a:buNone/>
            </a:pPr>
            <a:endParaRPr lang="en-US" dirty="0"/>
          </a:p>
        </p:txBody>
      </p:sp>
      <p:pic>
        <p:nvPicPr>
          <p:cNvPr id="4" name="Picture 3">
            <a:extLst>
              <a:ext uri="{FF2B5EF4-FFF2-40B4-BE49-F238E27FC236}">
                <a16:creationId xmlns:a16="http://schemas.microsoft.com/office/drawing/2014/main" id="{357468D1-EAC6-3698-9160-B8EDDB197C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4283466C-5669-1930-1520-5F77E9B88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545105"/>
            <a:ext cx="2124635" cy="2124635"/>
          </a:xfrm>
          <a:prstGeom prst="rect">
            <a:avLst/>
          </a:prstGeom>
        </p:spPr>
      </p:pic>
    </p:spTree>
    <p:extLst>
      <p:ext uri="{BB962C8B-B14F-4D97-AF65-F5344CB8AC3E}">
        <p14:creationId xmlns:p14="http://schemas.microsoft.com/office/powerpoint/2010/main" val="54855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Properties in C++ - Cont..</a:t>
            </a:r>
          </a:p>
        </p:txBody>
      </p:sp>
      <p:sp>
        <p:nvSpPr>
          <p:cNvPr id="3" name="Content Placeholder 2"/>
          <p:cNvSpPr>
            <a:spLocks noGrp="1"/>
          </p:cNvSpPr>
          <p:nvPr>
            <p:ph idx="1"/>
          </p:nvPr>
        </p:nvSpPr>
        <p:spPr/>
        <p:txBody>
          <a:bodyPr>
            <a:normAutofit lnSpcReduction="10000"/>
          </a:bodyPr>
          <a:lstStyle/>
          <a:p>
            <a:r>
              <a:rPr lang="en-US" b="1" dirty="0"/>
              <a:t>Storage Class</a:t>
            </a:r>
          </a:p>
          <a:p>
            <a:pPr marL="0" indent="0">
              <a:buNone/>
            </a:pPr>
            <a:r>
              <a:rPr lang="en-US" dirty="0"/>
              <a:t>Storage class specifiers determine how long a variable exists in memory and its visibility.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give proper </a:t>
            </a:r>
            <a:r>
              <a:rPr lang="en-US" b="1" dirty="0" err="1"/>
              <a:t>explaination</a:t>
            </a:r>
            <a:r>
              <a:rPr lang="en-US" dirty="0"/>
              <a:t> about this code </a:t>
            </a:r>
          </a:p>
          <a:p>
            <a:pPr marL="0" indent="0">
              <a:buNone/>
            </a:pPr>
            <a:endParaRPr lang="en-US" dirty="0"/>
          </a:p>
        </p:txBody>
      </p:sp>
      <p:pic>
        <p:nvPicPr>
          <p:cNvPr id="4" name="Picture 3"/>
          <p:cNvPicPr>
            <a:picLocks noChangeAspect="1"/>
          </p:cNvPicPr>
          <p:nvPr/>
        </p:nvPicPr>
        <p:blipFill>
          <a:blip r:embed="rId2"/>
          <a:stretch>
            <a:fillRect/>
          </a:stretch>
        </p:blipFill>
        <p:spPr>
          <a:xfrm>
            <a:off x="838200" y="3144595"/>
            <a:ext cx="10783805" cy="2162477"/>
          </a:xfrm>
          <a:prstGeom prst="rect">
            <a:avLst/>
          </a:prstGeom>
        </p:spPr>
      </p:pic>
      <p:pic>
        <p:nvPicPr>
          <p:cNvPr id="5" name="Picture 4">
            <a:extLst>
              <a:ext uri="{FF2B5EF4-FFF2-40B4-BE49-F238E27FC236}">
                <a16:creationId xmlns:a16="http://schemas.microsoft.com/office/drawing/2014/main" id="{01D5D73E-9739-F25C-269D-42053ECFF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21321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Properties in C++ - Cont..</a:t>
            </a:r>
          </a:p>
        </p:txBody>
      </p:sp>
      <p:sp>
        <p:nvSpPr>
          <p:cNvPr id="3" name="Content Placeholder 2"/>
          <p:cNvSpPr>
            <a:spLocks noGrp="1"/>
          </p:cNvSpPr>
          <p:nvPr>
            <p:ph idx="1"/>
          </p:nvPr>
        </p:nvSpPr>
        <p:spPr/>
        <p:txBody>
          <a:bodyPr>
            <a:normAutofit fontScale="92500" lnSpcReduction="10000"/>
          </a:bodyPr>
          <a:lstStyle/>
          <a:p>
            <a:r>
              <a:rPr lang="en-US" b="1" dirty="0"/>
              <a:t>Linkage </a:t>
            </a:r>
          </a:p>
          <a:p>
            <a:pPr marL="0" indent="0">
              <a:buNone/>
            </a:pPr>
            <a:r>
              <a:rPr lang="en-US" dirty="0"/>
              <a:t>Linkage determines whether a variable can be accessed across multiple source files.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give proper </a:t>
            </a:r>
            <a:r>
              <a:rPr lang="en-US" b="1" dirty="0" err="1"/>
              <a:t>explaination</a:t>
            </a:r>
            <a:r>
              <a:rPr lang="en-US" dirty="0"/>
              <a:t> about this code </a:t>
            </a:r>
          </a:p>
          <a:p>
            <a:pPr marL="0" indent="0">
              <a:buNone/>
            </a:pPr>
            <a:endParaRPr lang="en-US" dirty="0"/>
          </a:p>
        </p:txBody>
      </p:sp>
      <p:pic>
        <p:nvPicPr>
          <p:cNvPr id="5" name="Picture 4"/>
          <p:cNvPicPr>
            <a:picLocks noChangeAspect="1"/>
          </p:cNvPicPr>
          <p:nvPr/>
        </p:nvPicPr>
        <p:blipFill>
          <a:blip r:embed="rId2"/>
          <a:stretch>
            <a:fillRect/>
          </a:stretch>
        </p:blipFill>
        <p:spPr>
          <a:xfrm>
            <a:off x="838200" y="2975156"/>
            <a:ext cx="8192643" cy="2600688"/>
          </a:xfrm>
          <a:prstGeom prst="rect">
            <a:avLst/>
          </a:prstGeom>
        </p:spPr>
      </p:pic>
      <p:pic>
        <p:nvPicPr>
          <p:cNvPr id="4" name="Picture 3">
            <a:extLst>
              <a:ext uri="{FF2B5EF4-FFF2-40B4-BE49-F238E27FC236}">
                <a16:creationId xmlns:a16="http://schemas.microsoft.com/office/drawing/2014/main" id="{7DC597CB-472F-9FA5-66B5-15877C3B1B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8668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Properties in C++ - Cont..</a:t>
            </a:r>
          </a:p>
        </p:txBody>
      </p:sp>
      <p:sp>
        <p:nvSpPr>
          <p:cNvPr id="3" name="Content Placeholder 2"/>
          <p:cNvSpPr>
            <a:spLocks noGrp="1"/>
          </p:cNvSpPr>
          <p:nvPr>
            <p:ph idx="1"/>
          </p:nvPr>
        </p:nvSpPr>
        <p:spPr/>
        <p:txBody>
          <a:bodyPr>
            <a:normAutofit/>
          </a:bodyPr>
          <a:lstStyle/>
          <a:p>
            <a:r>
              <a:rPr lang="en-US" b="1" dirty="0"/>
              <a:t>Scope</a:t>
            </a:r>
          </a:p>
          <a:p>
            <a:pPr marL="0" indent="0">
              <a:buNone/>
            </a:pPr>
            <a:r>
              <a:rPr lang="en-US" dirty="0"/>
              <a:t>Scope defines where a variable can be accessed within a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give proper </a:t>
            </a:r>
            <a:r>
              <a:rPr lang="en-US" b="1" dirty="0" err="1"/>
              <a:t>explaination</a:t>
            </a:r>
            <a:r>
              <a:rPr lang="en-US" dirty="0"/>
              <a:t> about this code </a:t>
            </a:r>
          </a:p>
          <a:p>
            <a:pPr marL="0" indent="0">
              <a:buNone/>
            </a:pPr>
            <a:endParaRPr lang="en-US" dirty="0"/>
          </a:p>
        </p:txBody>
      </p:sp>
      <p:pic>
        <p:nvPicPr>
          <p:cNvPr id="4" name="Picture 3"/>
          <p:cNvPicPr>
            <a:picLocks noChangeAspect="1"/>
          </p:cNvPicPr>
          <p:nvPr/>
        </p:nvPicPr>
        <p:blipFill>
          <a:blip r:embed="rId2"/>
          <a:stretch>
            <a:fillRect/>
          </a:stretch>
        </p:blipFill>
        <p:spPr>
          <a:xfrm>
            <a:off x="838200" y="2819655"/>
            <a:ext cx="5549537" cy="2598407"/>
          </a:xfrm>
          <a:prstGeom prst="rect">
            <a:avLst/>
          </a:prstGeom>
        </p:spPr>
      </p:pic>
      <p:pic>
        <p:nvPicPr>
          <p:cNvPr id="5" name="Picture 4">
            <a:extLst>
              <a:ext uri="{FF2B5EF4-FFF2-40B4-BE49-F238E27FC236}">
                <a16:creationId xmlns:a16="http://schemas.microsoft.com/office/drawing/2014/main" id="{0A03A6E3-8766-30F1-DB69-45A3DD1DFE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59466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Type Qualifier in C++ </a:t>
            </a:r>
          </a:p>
        </p:txBody>
      </p:sp>
      <p:sp>
        <p:nvSpPr>
          <p:cNvPr id="3" name="Content Placeholder 2"/>
          <p:cNvSpPr>
            <a:spLocks noGrp="1"/>
          </p:cNvSpPr>
          <p:nvPr>
            <p:ph idx="1"/>
          </p:nvPr>
        </p:nvSpPr>
        <p:spPr/>
        <p:txBody>
          <a:bodyPr/>
          <a:lstStyle/>
          <a:p>
            <a:r>
              <a:rPr lang="en-US" dirty="0"/>
              <a:t>In C++, a </a:t>
            </a:r>
            <a:r>
              <a:rPr lang="en-US" b="1" dirty="0"/>
              <a:t>type qualifier</a:t>
            </a:r>
            <a:r>
              <a:rPr lang="en-US" dirty="0"/>
              <a:t> is a keyword used to modify the behavior of a variable's data type. There are two primary type qualifiers: </a:t>
            </a:r>
          </a:p>
          <a:p>
            <a:pPr marL="0" indent="0">
              <a:buNone/>
            </a:pPr>
            <a:r>
              <a:rPr lang="en-US" b="1" dirty="0"/>
              <a:t>- const</a:t>
            </a:r>
            <a:r>
              <a:rPr lang="en-US" dirty="0"/>
              <a:t> and </a:t>
            </a:r>
            <a:r>
              <a:rPr lang="en-US" b="1" dirty="0"/>
              <a:t>volatile</a:t>
            </a:r>
            <a:r>
              <a:rPr lang="en-US" dirty="0"/>
              <a:t>.</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25BA0F16-757C-E17E-649E-881B1C8A26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830B6C16-9C00-3523-5BE6-365CAB3062AA}"/>
              </a:ext>
            </a:extLst>
          </p:cNvPr>
          <p:cNvPicPr>
            <a:picLocks noChangeAspect="1"/>
          </p:cNvPicPr>
          <p:nvPr/>
        </p:nvPicPr>
        <p:blipFill>
          <a:blip r:embed="rId3"/>
          <a:stretch>
            <a:fillRect/>
          </a:stretch>
        </p:blipFill>
        <p:spPr>
          <a:xfrm>
            <a:off x="4809564" y="3429000"/>
            <a:ext cx="2572871" cy="2572871"/>
          </a:xfrm>
          <a:prstGeom prst="rect">
            <a:avLst/>
          </a:prstGeom>
        </p:spPr>
      </p:pic>
    </p:spTree>
    <p:extLst>
      <p:ext uri="{BB962C8B-B14F-4D97-AF65-F5344CB8AC3E}">
        <p14:creationId xmlns:p14="http://schemas.microsoft.com/office/powerpoint/2010/main" val="208768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Qualifier in C++ - Cont..</a:t>
            </a:r>
          </a:p>
        </p:txBody>
      </p:sp>
      <p:sp>
        <p:nvSpPr>
          <p:cNvPr id="3" name="Content Placeholder 2"/>
          <p:cNvSpPr>
            <a:spLocks noGrp="1"/>
          </p:cNvSpPr>
          <p:nvPr>
            <p:ph idx="1"/>
          </p:nvPr>
        </p:nvSpPr>
        <p:spPr/>
        <p:txBody>
          <a:bodyPr>
            <a:normAutofit/>
          </a:bodyPr>
          <a:lstStyle/>
          <a:p>
            <a:r>
              <a:rPr lang="en-US" b="1" dirty="0"/>
              <a:t>Cons</a:t>
            </a:r>
          </a:p>
          <a:p>
            <a:r>
              <a:rPr lang="en-US" dirty="0"/>
              <a:t>The </a:t>
            </a:r>
            <a:r>
              <a:rPr lang="en-US" b="1" dirty="0" err="1"/>
              <a:t>const</a:t>
            </a:r>
            <a:r>
              <a:rPr lang="en-US" dirty="0"/>
              <a:t> type qualifier indicates that a variable's value cannot be changed after it's initialized. It is used to create constants or read-only variables.</a:t>
            </a:r>
          </a:p>
          <a:p>
            <a:pPr marL="0" indent="0">
              <a:buNone/>
            </a:pPr>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701214"/>
            <a:ext cx="9979922" cy="896912"/>
          </a:xfrm>
          <a:prstGeom prst="rect">
            <a:avLst/>
          </a:prstGeom>
        </p:spPr>
      </p:pic>
      <p:pic>
        <p:nvPicPr>
          <p:cNvPr id="5" name="Picture 4">
            <a:extLst>
              <a:ext uri="{FF2B5EF4-FFF2-40B4-BE49-F238E27FC236}">
                <a16:creationId xmlns:a16="http://schemas.microsoft.com/office/drawing/2014/main" id="{60AF1F43-1CA6-3636-3DB5-E39ADA2076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7" name="Picture 6">
            <a:extLst>
              <a:ext uri="{FF2B5EF4-FFF2-40B4-BE49-F238E27FC236}">
                <a16:creationId xmlns:a16="http://schemas.microsoft.com/office/drawing/2014/main" id="{0676ED32-CD2E-BA17-A802-F28E7D73A1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2819" y="5334140"/>
            <a:ext cx="1183341" cy="1183341"/>
          </a:xfrm>
          <a:prstGeom prst="rect">
            <a:avLst/>
          </a:prstGeom>
        </p:spPr>
      </p:pic>
    </p:spTree>
    <p:extLst>
      <p:ext uri="{BB962C8B-B14F-4D97-AF65-F5344CB8AC3E}">
        <p14:creationId xmlns:p14="http://schemas.microsoft.com/office/powerpoint/2010/main" val="402737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Qualifier in C++ - </a:t>
            </a:r>
            <a:r>
              <a:rPr lang="en-US" dirty="0" err="1"/>
              <a:t>Cont</a:t>
            </a:r>
            <a:r>
              <a:rPr lang="en-US" dirty="0"/>
              <a:t> ..</a:t>
            </a:r>
          </a:p>
        </p:txBody>
      </p:sp>
      <p:sp>
        <p:nvSpPr>
          <p:cNvPr id="3" name="Content Placeholder 2"/>
          <p:cNvSpPr>
            <a:spLocks noGrp="1"/>
          </p:cNvSpPr>
          <p:nvPr>
            <p:ph idx="1"/>
          </p:nvPr>
        </p:nvSpPr>
        <p:spPr/>
        <p:txBody>
          <a:bodyPr>
            <a:normAutofit/>
          </a:bodyPr>
          <a:lstStyle/>
          <a:p>
            <a:pPr algn="just"/>
            <a:r>
              <a:rPr lang="en-US" b="1" dirty="0"/>
              <a:t>Volatile</a:t>
            </a:r>
          </a:p>
          <a:p>
            <a:pPr algn="just"/>
            <a:r>
              <a:rPr lang="en-US" dirty="0"/>
              <a:t>The </a:t>
            </a:r>
            <a:r>
              <a:rPr lang="en-US" b="1" dirty="0"/>
              <a:t>volatile</a:t>
            </a:r>
            <a:r>
              <a:rPr lang="en-US" dirty="0"/>
              <a:t> type qualifier tells the compiler that a variable's value may change at any time, even if it appears not to be modified within the code. It is often used for variables that can be modified by external factors, such as hardware or interrupt service routines.</a:t>
            </a:r>
          </a:p>
          <a:p>
            <a:pPr marL="0" indent="0" algn="just">
              <a:buNone/>
            </a:pPr>
            <a:endParaRPr lang="en-US" dirty="0"/>
          </a:p>
          <a:p>
            <a:pPr algn="just"/>
            <a:endParaRPr lang="en-US" dirty="0"/>
          </a:p>
          <a:p>
            <a:pPr algn="just"/>
            <a:endParaRPr lang="en-US" dirty="0"/>
          </a:p>
          <a:p>
            <a:pPr algn="just"/>
            <a:endParaRPr lang="en-US" dirty="0"/>
          </a:p>
          <a:p>
            <a:pPr marL="0" indent="0" algn="just">
              <a:buNone/>
            </a:pPr>
            <a:endParaRPr lang="en-US" dirty="0"/>
          </a:p>
        </p:txBody>
      </p:sp>
      <p:pic>
        <p:nvPicPr>
          <p:cNvPr id="5" name="Picture 4"/>
          <p:cNvPicPr>
            <a:picLocks noChangeAspect="1"/>
          </p:cNvPicPr>
          <p:nvPr/>
        </p:nvPicPr>
        <p:blipFill>
          <a:blip r:embed="rId2"/>
          <a:stretch>
            <a:fillRect/>
          </a:stretch>
        </p:blipFill>
        <p:spPr>
          <a:xfrm>
            <a:off x="838200" y="4194227"/>
            <a:ext cx="10603766" cy="691281"/>
          </a:xfrm>
          <a:prstGeom prst="rect">
            <a:avLst/>
          </a:prstGeom>
        </p:spPr>
      </p:pic>
      <p:pic>
        <p:nvPicPr>
          <p:cNvPr id="4" name="Picture 3">
            <a:extLst>
              <a:ext uri="{FF2B5EF4-FFF2-40B4-BE49-F238E27FC236}">
                <a16:creationId xmlns:a16="http://schemas.microsoft.com/office/drawing/2014/main" id="{E6484A12-78ED-8762-12E9-37B7AA0268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13029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C++ 2</a:t>
            </a:r>
            <a:r>
              <a:rPr lang="en-US" baseline="30000" dirty="0"/>
              <a:t>nd</a:t>
            </a:r>
            <a:r>
              <a:rPr lang="en-US" dirty="0"/>
              <a:t> Class subject</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Identifier</a:t>
            </a:r>
          </a:p>
          <a:p>
            <a:pPr marL="514350" indent="-514350">
              <a:buFont typeface="+mj-lt"/>
              <a:buAutoNum type="arabicPeriod"/>
            </a:pPr>
            <a:r>
              <a:rPr lang="en-US" dirty="0" err="1"/>
              <a:t>Refrence</a:t>
            </a:r>
            <a:r>
              <a:rPr lang="en-US" dirty="0"/>
              <a:t> in C++</a:t>
            </a:r>
          </a:p>
          <a:p>
            <a:pPr marL="514350" indent="-514350">
              <a:buFont typeface="+mj-lt"/>
              <a:buAutoNum type="arabicPeriod"/>
            </a:pPr>
            <a:r>
              <a:rPr lang="en-US" dirty="0"/>
              <a:t>Different between </a:t>
            </a:r>
            <a:r>
              <a:rPr lang="en-US" dirty="0" err="1"/>
              <a:t>refrence</a:t>
            </a:r>
            <a:r>
              <a:rPr lang="en-US" dirty="0"/>
              <a:t> and assignment </a:t>
            </a:r>
          </a:p>
          <a:p>
            <a:pPr marL="514350" indent="-514350">
              <a:buFont typeface="+mj-lt"/>
              <a:buAutoNum type="arabicPeriod"/>
            </a:pPr>
            <a:r>
              <a:rPr lang="en-US" dirty="0"/>
              <a:t>Variable Properties in C++</a:t>
            </a:r>
          </a:p>
          <a:p>
            <a:pPr marL="514350" indent="-514350">
              <a:buFont typeface="+mj-lt"/>
              <a:buAutoNum type="arabicPeriod"/>
            </a:pPr>
            <a:r>
              <a:rPr lang="en-US" dirty="0"/>
              <a:t>Type Qualifier </a:t>
            </a:r>
          </a:p>
          <a:p>
            <a:pPr marL="514350" indent="-514350">
              <a:buFont typeface="+mj-lt"/>
              <a:buAutoNum type="arabicPeriod"/>
            </a:pPr>
            <a:r>
              <a:rPr lang="en-US" dirty="0"/>
              <a:t>Operator in C++</a:t>
            </a:r>
          </a:p>
          <a:p>
            <a:pPr marL="514350" indent="-514350">
              <a:buFont typeface="+mj-lt"/>
              <a:buAutoNum type="arabicPeriod"/>
            </a:pPr>
            <a:r>
              <a:rPr lang="en-US" dirty="0"/>
              <a:t>Selection in C++</a:t>
            </a:r>
          </a:p>
          <a:p>
            <a:pPr marL="514350" indent="-514350">
              <a:buFont typeface="+mj-lt"/>
              <a:buAutoNum type="arabicPeriod"/>
            </a:pPr>
            <a:r>
              <a:rPr lang="en-US" dirty="0"/>
              <a:t>Looping</a:t>
            </a:r>
          </a:p>
        </p:txBody>
      </p:sp>
      <p:pic>
        <p:nvPicPr>
          <p:cNvPr id="5" name="Picture 4">
            <a:extLst>
              <a:ext uri="{FF2B5EF4-FFF2-40B4-BE49-F238E27FC236}">
                <a16:creationId xmlns:a16="http://schemas.microsoft.com/office/drawing/2014/main" id="{258E42F4-E022-09AD-AB60-33F7B0DB4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7" name="Picture 6">
            <a:extLst>
              <a:ext uri="{FF2B5EF4-FFF2-40B4-BE49-F238E27FC236}">
                <a16:creationId xmlns:a16="http://schemas.microsoft.com/office/drawing/2014/main" id="{3C1D3DEF-F46A-12AC-6F40-D0618D063B83}"/>
              </a:ext>
            </a:extLst>
          </p:cNvPr>
          <p:cNvPicPr>
            <a:picLocks noChangeAspect="1"/>
          </p:cNvPicPr>
          <p:nvPr/>
        </p:nvPicPr>
        <p:blipFill>
          <a:blip r:embed="rId3"/>
          <a:stretch>
            <a:fillRect/>
          </a:stretch>
        </p:blipFill>
        <p:spPr>
          <a:xfrm>
            <a:off x="8606118" y="1452282"/>
            <a:ext cx="2653553" cy="2653553"/>
          </a:xfrm>
          <a:prstGeom prst="rect">
            <a:avLst/>
          </a:prstGeom>
        </p:spPr>
      </p:pic>
    </p:spTree>
    <p:extLst>
      <p:ext uri="{BB962C8B-B14F-4D97-AF65-F5344CB8AC3E}">
        <p14:creationId xmlns:p14="http://schemas.microsoft.com/office/powerpoint/2010/main" val="192290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Qualifier in C++ - </a:t>
            </a:r>
            <a:r>
              <a:rPr lang="en-US" dirty="0">
                <a:solidFill>
                  <a:srgbClr val="FF0000"/>
                </a:solidFill>
              </a:rPr>
              <a:t>summary</a:t>
            </a:r>
            <a:r>
              <a:rPr lang="en-US" dirty="0"/>
              <a:t> </a:t>
            </a:r>
          </a:p>
        </p:txBody>
      </p:sp>
      <p:sp>
        <p:nvSpPr>
          <p:cNvPr id="3" name="Content Placeholder 2"/>
          <p:cNvSpPr>
            <a:spLocks noGrp="1"/>
          </p:cNvSpPr>
          <p:nvPr>
            <p:ph idx="1"/>
          </p:nvPr>
        </p:nvSpPr>
        <p:spPr/>
        <p:txBody>
          <a:bodyPr>
            <a:normAutofit/>
          </a:bodyPr>
          <a:lstStyle/>
          <a:p>
            <a:pPr algn="just"/>
            <a:r>
              <a:rPr lang="en-US" dirty="0"/>
              <a:t>These type qualifiers help improve code correctness and readability by explicitly specifying whether a variable can change or not, and whether the compiler should make optimizations that assume variables won't change.</a:t>
            </a:r>
          </a:p>
          <a:p>
            <a:pPr algn="just"/>
            <a:endParaRPr lang="en-US" dirty="0"/>
          </a:p>
          <a:p>
            <a:pPr marL="0" indent="0" algn="just">
              <a:buNone/>
            </a:pPr>
            <a:endParaRPr lang="en-US" dirty="0"/>
          </a:p>
        </p:txBody>
      </p:sp>
      <p:pic>
        <p:nvPicPr>
          <p:cNvPr id="4" name="Picture 3">
            <a:extLst>
              <a:ext uri="{FF2B5EF4-FFF2-40B4-BE49-F238E27FC236}">
                <a16:creationId xmlns:a16="http://schemas.microsoft.com/office/drawing/2014/main" id="{9C1FD0E8-FACD-E146-35BA-A56E801FE7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2DB55F84-08D1-D1F4-8518-B0850CD9D8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8343" y="4725052"/>
            <a:ext cx="3188352" cy="1888846"/>
          </a:xfrm>
          <a:prstGeom prst="rect">
            <a:avLst/>
          </a:prstGeom>
        </p:spPr>
      </p:pic>
    </p:spTree>
    <p:extLst>
      <p:ext uri="{BB962C8B-B14F-4D97-AF65-F5344CB8AC3E}">
        <p14:creationId xmlns:p14="http://schemas.microsoft.com/office/powerpoint/2010/main" val="171082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Operator in C++ </a:t>
            </a:r>
          </a:p>
        </p:txBody>
      </p:sp>
      <p:sp>
        <p:nvSpPr>
          <p:cNvPr id="3" name="Content Placeholder 2"/>
          <p:cNvSpPr>
            <a:spLocks noGrp="1"/>
          </p:cNvSpPr>
          <p:nvPr>
            <p:ph idx="1"/>
          </p:nvPr>
        </p:nvSpPr>
        <p:spPr/>
        <p:txBody>
          <a:bodyPr/>
          <a:lstStyle/>
          <a:p>
            <a:r>
              <a:rPr lang="en-US" b="1" dirty="0"/>
              <a:t>Operators in C++ are symbols or special keywords used to perform operations on data or variables</a:t>
            </a:r>
            <a:r>
              <a:rPr lang="en-US" dirty="0"/>
              <a:t>. They enable you to manipulate values, compare them, and perform various tasks within your C++ programs. Operators are a fundamental part of the language and are used extensively in expressions and statements. Here is some comprehensive example of this subject : </a:t>
            </a:r>
          </a:p>
          <a:p>
            <a:pPr marL="0" indent="0">
              <a:buNone/>
            </a:pPr>
            <a:endParaRPr lang="en-US" dirty="0"/>
          </a:p>
        </p:txBody>
      </p:sp>
      <p:pic>
        <p:nvPicPr>
          <p:cNvPr id="4" name="Picture 3">
            <a:extLst>
              <a:ext uri="{FF2B5EF4-FFF2-40B4-BE49-F238E27FC236}">
                <a16:creationId xmlns:a16="http://schemas.microsoft.com/office/drawing/2014/main" id="{F94917DE-CB7A-1EE8-D6AE-33490B94CD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4B4F330B-99ED-7D05-D442-BE0D67799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751" y="4098272"/>
            <a:ext cx="2154632" cy="2292162"/>
          </a:xfrm>
          <a:prstGeom prst="rect">
            <a:avLst/>
          </a:prstGeom>
        </p:spPr>
      </p:pic>
    </p:spTree>
    <p:extLst>
      <p:ext uri="{BB962C8B-B14F-4D97-AF65-F5344CB8AC3E}">
        <p14:creationId xmlns:p14="http://schemas.microsoft.com/office/powerpoint/2010/main" val="248246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4295503" cy="4351338"/>
          </a:xfrm>
        </p:spPr>
        <p:txBody>
          <a:bodyPr/>
          <a:lstStyle/>
          <a:p>
            <a:pPr lvl="0"/>
            <a:r>
              <a:rPr lang="en-US" b="1" dirty="0"/>
              <a:t>Arithmetic Operator </a:t>
            </a:r>
            <a:endParaRPr lang="en-US" dirty="0"/>
          </a:p>
          <a:p>
            <a:pPr marL="0" indent="0">
              <a:buNone/>
            </a:pPr>
            <a:r>
              <a:rPr lang="en-US" dirty="0"/>
              <a:t>Used to perform mathematical operation in </a:t>
            </a:r>
            <a:r>
              <a:rPr lang="en-US" dirty="0" err="1"/>
              <a:t>c++</a:t>
            </a:r>
            <a:r>
              <a:rPr lang="en-US" dirty="0"/>
              <a:t> </a:t>
            </a:r>
          </a:p>
          <a:p>
            <a:pPr marL="0" indent="0">
              <a:buNone/>
            </a:pPr>
            <a:endParaRPr lang="en-US" dirty="0"/>
          </a:p>
        </p:txBody>
      </p:sp>
      <p:pic>
        <p:nvPicPr>
          <p:cNvPr id="4" name="Picture 3"/>
          <p:cNvPicPr>
            <a:picLocks noChangeAspect="1"/>
          </p:cNvPicPr>
          <p:nvPr/>
        </p:nvPicPr>
        <p:blipFill>
          <a:blip r:embed="rId2"/>
          <a:stretch>
            <a:fillRect/>
          </a:stretch>
        </p:blipFill>
        <p:spPr>
          <a:xfrm>
            <a:off x="5324567" y="1825625"/>
            <a:ext cx="6058746" cy="3867690"/>
          </a:xfrm>
          <a:prstGeom prst="rect">
            <a:avLst/>
          </a:prstGeom>
        </p:spPr>
      </p:pic>
      <p:pic>
        <p:nvPicPr>
          <p:cNvPr id="5" name="Picture 4">
            <a:extLst>
              <a:ext uri="{FF2B5EF4-FFF2-40B4-BE49-F238E27FC236}">
                <a16:creationId xmlns:a16="http://schemas.microsoft.com/office/drawing/2014/main" id="{5CF9ABDC-4576-3B98-7A70-58711EC68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64752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4295503" cy="4351338"/>
          </a:xfrm>
        </p:spPr>
        <p:txBody>
          <a:bodyPr/>
          <a:lstStyle/>
          <a:p>
            <a:pPr lvl="0"/>
            <a:r>
              <a:rPr lang="en-US" b="1" dirty="0"/>
              <a:t>Comparison Operator </a:t>
            </a:r>
            <a:endParaRPr lang="en-US" dirty="0"/>
          </a:p>
          <a:p>
            <a:pPr marL="0" indent="0">
              <a:buNone/>
            </a:pPr>
            <a:r>
              <a:rPr lang="en-US" dirty="0"/>
              <a:t>Used to perform Comparison operators compare two values and return a </a:t>
            </a:r>
            <a:r>
              <a:rPr lang="en-US" dirty="0" err="1"/>
              <a:t>boolean</a:t>
            </a:r>
            <a:r>
              <a:rPr lang="en-US" dirty="0"/>
              <a:t> result (true or false).</a:t>
            </a:r>
          </a:p>
          <a:p>
            <a:pPr marL="0" indent="0">
              <a:buNone/>
            </a:pPr>
            <a:endParaRPr lang="en-US" dirty="0"/>
          </a:p>
        </p:txBody>
      </p:sp>
      <p:pic>
        <p:nvPicPr>
          <p:cNvPr id="5" name="Picture 4"/>
          <p:cNvPicPr>
            <a:picLocks noChangeAspect="1"/>
          </p:cNvPicPr>
          <p:nvPr/>
        </p:nvPicPr>
        <p:blipFill>
          <a:blip r:embed="rId2"/>
          <a:stretch>
            <a:fillRect/>
          </a:stretch>
        </p:blipFill>
        <p:spPr>
          <a:xfrm>
            <a:off x="4900413" y="1690688"/>
            <a:ext cx="6754168" cy="3772426"/>
          </a:xfrm>
          <a:prstGeom prst="rect">
            <a:avLst/>
          </a:prstGeom>
        </p:spPr>
      </p:pic>
      <p:pic>
        <p:nvPicPr>
          <p:cNvPr id="4" name="Picture 3">
            <a:extLst>
              <a:ext uri="{FF2B5EF4-FFF2-40B4-BE49-F238E27FC236}">
                <a16:creationId xmlns:a16="http://schemas.microsoft.com/office/drawing/2014/main" id="{A273DA60-48B8-2DC5-8D6D-8842D07A93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8207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11140440" cy="1100455"/>
          </a:xfrm>
        </p:spPr>
        <p:txBody>
          <a:bodyPr/>
          <a:lstStyle/>
          <a:p>
            <a:pPr lvl="0"/>
            <a:r>
              <a:rPr lang="en-US" b="1" dirty="0"/>
              <a:t>Logical Operator </a:t>
            </a:r>
            <a:endParaRPr lang="en-US" dirty="0"/>
          </a:p>
          <a:p>
            <a:pPr marL="0" indent="0">
              <a:buNone/>
            </a:pPr>
            <a:r>
              <a:rPr lang="en-US" dirty="0"/>
              <a:t>Logical operators combine </a:t>
            </a:r>
            <a:r>
              <a:rPr lang="en-US" dirty="0" err="1"/>
              <a:t>boolean</a:t>
            </a:r>
            <a:r>
              <a:rPr lang="en-US" dirty="0"/>
              <a:t> values.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3232294"/>
              </p:ext>
            </p:extLst>
          </p:nvPr>
        </p:nvGraphicFramePr>
        <p:xfrm>
          <a:off x="838200" y="2926080"/>
          <a:ext cx="10030096" cy="1843532"/>
        </p:xfrm>
        <a:graphic>
          <a:graphicData uri="http://schemas.openxmlformats.org/drawingml/2006/table">
            <a:tbl>
              <a:tblPr firstRow="1" firstCol="1" bandRow="1">
                <a:tableStyleId>{5C22544A-7EE6-4342-B048-85BDC9FD1C3A}</a:tableStyleId>
              </a:tblPr>
              <a:tblGrid>
                <a:gridCol w="2506988">
                  <a:extLst>
                    <a:ext uri="{9D8B030D-6E8A-4147-A177-3AD203B41FA5}">
                      <a16:colId xmlns:a16="http://schemas.microsoft.com/office/drawing/2014/main" val="679487850"/>
                    </a:ext>
                  </a:extLst>
                </a:gridCol>
                <a:gridCol w="2506988">
                  <a:extLst>
                    <a:ext uri="{9D8B030D-6E8A-4147-A177-3AD203B41FA5}">
                      <a16:colId xmlns:a16="http://schemas.microsoft.com/office/drawing/2014/main" val="3999079529"/>
                    </a:ext>
                  </a:extLst>
                </a:gridCol>
                <a:gridCol w="2508060">
                  <a:extLst>
                    <a:ext uri="{9D8B030D-6E8A-4147-A177-3AD203B41FA5}">
                      <a16:colId xmlns:a16="http://schemas.microsoft.com/office/drawing/2014/main" val="3948741652"/>
                    </a:ext>
                  </a:extLst>
                </a:gridCol>
                <a:gridCol w="2508060">
                  <a:extLst>
                    <a:ext uri="{9D8B030D-6E8A-4147-A177-3AD203B41FA5}">
                      <a16:colId xmlns:a16="http://schemas.microsoft.com/office/drawing/2014/main" val="1755324531"/>
                    </a:ext>
                  </a:extLst>
                </a:gridCol>
              </a:tblGrid>
              <a:tr h="0">
                <a:tc>
                  <a:txBody>
                    <a:bodyPr/>
                    <a:lstStyle/>
                    <a:p>
                      <a:pPr marL="457200" algn="ctr">
                        <a:lnSpc>
                          <a:spcPct val="115000"/>
                        </a:lnSpc>
                        <a:spcAft>
                          <a:spcPts val="0"/>
                        </a:spcAft>
                      </a:pPr>
                      <a:r>
                        <a:rPr lang="en-US" sz="1200">
                          <a:effectLst/>
                        </a:rPr>
                        <a:t>Operator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Desc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Example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257517"/>
                  </a:ext>
                </a:extLst>
              </a:tr>
              <a:tr h="0">
                <a:tc>
                  <a:txBody>
                    <a:bodyPr/>
                    <a:lstStyle/>
                    <a:p>
                      <a:pPr marL="457200" algn="ctr">
                        <a:lnSpc>
                          <a:spcPct val="115000"/>
                        </a:lnSpc>
                        <a:spcAft>
                          <a:spcPts val="0"/>
                        </a:spcAft>
                      </a:pPr>
                      <a:r>
                        <a:rPr lang="en-US" sz="1200">
                          <a:effectLst/>
                        </a:rPr>
                        <a:t>&amp;&amp;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bool result1 = A &amp;&amp;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true if both A and B are true, otherwise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8612374"/>
                  </a:ext>
                </a:extLst>
              </a:tr>
              <a:tr h="0">
                <a:tc>
                  <a:txBody>
                    <a:bodyPr/>
                    <a:lstStyle/>
                    <a:p>
                      <a:pPr marL="457200" algn="ctr">
                        <a:lnSpc>
                          <a:spcPct val="115000"/>
                        </a:lnSpc>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bool result2 = A ||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If one of value true so the result is true, but if all contains false so the result will generate false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7100675"/>
                  </a:ext>
                </a:extLst>
              </a:tr>
              <a:tr h="0">
                <a:tc>
                  <a:txBody>
                    <a:bodyPr/>
                    <a:lstStyle/>
                    <a:p>
                      <a:pPr marL="457200" algn="ctr">
                        <a:lnSpc>
                          <a:spcPct val="115000"/>
                        </a:lnSpc>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NOT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bool result3 =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true if A is false, and false if A is 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112390"/>
                  </a:ext>
                </a:extLst>
              </a:tr>
            </a:tbl>
          </a:graphicData>
        </a:graphic>
      </p:graphicFrame>
      <p:pic>
        <p:nvPicPr>
          <p:cNvPr id="5" name="Picture 4">
            <a:extLst>
              <a:ext uri="{FF2B5EF4-FFF2-40B4-BE49-F238E27FC236}">
                <a16:creationId xmlns:a16="http://schemas.microsoft.com/office/drawing/2014/main" id="{8262B0B8-674F-AD76-CE9F-BDC94DDB3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462773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2532017" cy="1100455"/>
          </a:xfrm>
        </p:spPr>
        <p:txBody>
          <a:bodyPr>
            <a:normAutofit fontScale="92500" lnSpcReduction="20000"/>
          </a:bodyPr>
          <a:lstStyle/>
          <a:p>
            <a:pPr lvl="0"/>
            <a:r>
              <a:rPr lang="en-US" b="1" dirty="0"/>
              <a:t>Logical Operator </a:t>
            </a:r>
            <a:endParaRPr lang="en-US" dirty="0"/>
          </a:p>
          <a:p>
            <a:pPr marL="0" indent="0">
              <a:buNone/>
            </a:pPr>
            <a:r>
              <a:rPr lang="en-US" dirty="0"/>
              <a:t>Sample code :</a:t>
            </a:r>
          </a:p>
          <a:p>
            <a:pPr marL="0" indent="0">
              <a:buNone/>
            </a:pPr>
            <a:endParaRPr lang="en-US" dirty="0"/>
          </a:p>
        </p:txBody>
      </p:sp>
      <p:pic>
        <p:nvPicPr>
          <p:cNvPr id="5" name="Picture 4"/>
          <p:cNvPicPr>
            <a:picLocks noChangeAspect="1"/>
          </p:cNvPicPr>
          <p:nvPr/>
        </p:nvPicPr>
        <p:blipFill>
          <a:blip r:embed="rId2"/>
          <a:stretch>
            <a:fillRect/>
          </a:stretch>
        </p:blipFill>
        <p:spPr>
          <a:xfrm>
            <a:off x="3699347" y="1825625"/>
            <a:ext cx="7168950" cy="3617361"/>
          </a:xfrm>
          <a:prstGeom prst="rect">
            <a:avLst/>
          </a:prstGeom>
        </p:spPr>
      </p:pic>
      <p:sp>
        <p:nvSpPr>
          <p:cNvPr id="6" name="Content Placeholder 2"/>
          <p:cNvSpPr txBox="1">
            <a:spLocks/>
          </p:cNvSpPr>
          <p:nvPr/>
        </p:nvSpPr>
        <p:spPr>
          <a:xfrm>
            <a:off x="232055" y="3061017"/>
            <a:ext cx="3302727" cy="14836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These operators are often used in conditional statements and expressions to make decisions based on the truth or falsehood of certain conditions.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9C9E01B9-81A8-1105-D5EC-C7B74B5C7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344464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3903617" cy="4366169"/>
          </a:xfrm>
        </p:spPr>
        <p:txBody>
          <a:bodyPr/>
          <a:lstStyle/>
          <a:p>
            <a:pPr lvl="0"/>
            <a:r>
              <a:rPr lang="en-US" b="1" dirty="0"/>
              <a:t>Assignment Operator </a:t>
            </a:r>
          </a:p>
          <a:p>
            <a:pPr marL="0" indent="0">
              <a:buNone/>
            </a:pPr>
            <a:r>
              <a:rPr lang="en-US" dirty="0"/>
              <a:t>Assignment operators assign values to variables.</a:t>
            </a:r>
          </a:p>
          <a:p>
            <a:pPr lvl="0"/>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741817" y="1949721"/>
            <a:ext cx="6817841" cy="4117975"/>
          </a:xfrm>
          <a:prstGeom prst="rect">
            <a:avLst/>
          </a:prstGeom>
        </p:spPr>
      </p:pic>
      <p:pic>
        <p:nvPicPr>
          <p:cNvPr id="5" name="Picture 4">
            <a:extLst>
              <a:ext uri="{FF2B5EF4-FFF2-40B4-BE49-F238E27FC236}">
                <a16:creationId xmlns:a16="http://schemas.microsoft.com/office/drawing/2014/main" id="{58277D90-DE88-C391-4DE4-A27B0D4FF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87558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a:t>
            </a:r>
          </a:p>
        </p:txBody>
      </p:sp>
      <p:sp>
        <p:nvSpPr>
          <p:cNvPr id="3" name="Content Placeholder 2"/>
          <p:cNvSpPr>
            <a:spLocks noGrp="1"/>
          </p:cNvSpPr>
          <p:nvPr>
            <p:ph idx="1"/>
          </p:nvPr>
        </p:nvSpPr>
        <p:spPr/>
        <p:txBody>
          <a:bodyPr/>
          <a:lstStyle/>
          <a:p>
            <a:r>
              <a:rPr lang="en-US" dirty="0"/>
              <a:t>selection structures are used to make decisions in your program based on certain conditions. The most common selection structures </a:t>
            </a:r>
            <a:r>
              <a:rPr lang="en-US" b="1" dirty="0"/>
              <a:t>are if, else if, and else</a:t>
            </a:r>
            <a:r>
              <a:rPr lang="en-US" dirty="0"/>
              <a:t> also with </a:t>
            </a:r>
            <a:r>
              <a:rPr lang="en-US" b="1" dirty="0"/>
              <a:t>switch and case</a:t>
            </a:r>
            <a:r>
              <a:rPr lang="en-US" dirty="0"/>
              <a:t>. </a:t>
            </a:r>
          </a:p>
          <a:p>
            <a:endParaRPr lang="en-US" dirty="0"/>
          </a:p>
          <a:p>
            <a:endParaRPr lang="en-US" dirty="0"/>
          </a:p>
          <a:p>
            <a:endParaRPr lang="en-US" dirty="0"/>
          </a:p>
          <a:p>
            <a:endParaRPr lang="en-US" dirty="0"/>
          </a:p>
          <a:p>
            <a:r>
              <a:rPr lang="en-US" dirty="0"/>
              <a:t>[</a:t>
            </a:r>
            <a:r>
              <a:rPr lang="en-US" dirty="0" err="1"/>
              <a:t>img</a:t>
            </a:r>
            <a:r>
              <a:rPr lang="en-US" dirty="0"/>
              <a:t>]</a:t>
            </a:r>
          </a:p>
        </p:txBody>
      </p:sp>
      <p:pic>
        <p:nvPicPr>
          <p:cNvPr id="4" name="Picture 3">
            <a:extLst>
              <a:ext uri="{FF2B5EF4-FFF2-40B4-BE49-F238E27FC236}">
                <a16:creationId xmlns:a16="http://schemas.microsoft.com/office/drawing/2014/main" id="{C34C7FC8-E538-2575-4B02-C46DFFA60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19919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Cont..</a:t>
            </a:r>
          </a:p>
        </p:txBody>
      </p:sp>
      <p:sp>
        <p:nvSpPr>
          <p:cNvPr id="3" name="Content Placeholder 2"/>
          <p:cNvSpPr>
            <a:spLocks noGrp="1"/>
          </p:cNvSpPr>
          <p:nvPr>
            <p:ph idx="1"/>
          </p:nvPr>
        </p:nvSpPr>
        <p:spPr/>
        <p:txBody>
          <a:bodyPr/>
          <a:lstStyle/>
          <a:p>
            <a:r>
              <a:rPr lang="en-US" b="1" dirty="0"/>
              <a:t>If-else</a:t>
            </a:r>
          </a:p>
        </p:txBody>
      </p:sp>
      <p:pic>
        <p:nvPicPr>
          <p:cNvPr id="4" name="Picture 3"/>
          <p:cNvPicPr>
            <a:picLocks noChangeAspect="1"/>
          </p:cNvPicPr>
          <p:nvPr/>
        </p:nvPicPr>
        <p:blipFill>
          <a:blip r:embed="rId2"/>
          <a:stretch>
            <a:fillRect/>
          </a:stretch>
        </p:blipFill>
        <p:spPr>
          <a:xfrm>
            <a:off x="4258491" y="1825625"/>
            <a:ext cx="6736384" cy="4178392"/>
          </a:xfrm>
          <a:prstGeom prst="rect">
            <a:avLst/>
          </a:prstGeom>
        </p:spPr>
      </p:pic>
      <p:pic>
        <p:nvPicPr>
          <p:cNvPr id="5" name="Picture 4">
            <a:extLst>
              <a:ext uri="{FF2B5EF4-FFF2-40B4-BE49-F238E27FC236}">
                <a16:creationId xmlns:a16="http://schemas.microsoft.com/office/drawing/2014/main" id="{D9BF4733-E7B8-4494-BC51-5BA15D1DAE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45032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Based on sample code before :</a:t>
            </a:r>
          </a:p>
          <a:p>
            <a:r>
              <a:rPr lang="en-US" b="1" dirty="0"/>
              <a:t>Explanation : </a:t>
            </a:r>
            <a:endParaRPr lang="en-US" sz="2400" dirty="0"/>
          </a:p>
          <a:p>
            <a:pPr lvl="1"/>
            <a:r>
              <a:rPr lang="en-US" dirty="0"/>
              <a:t>We declare an integer variable number to store the user's input.</a:t>
            </a:r>
            <a:endParaRPr lang="en-US" sz="2000" dirty="0"/>
          </a:p>
          <a:p>
            <a:pPr lvl="1"/>
            <a:r>
              <a:rPr lang="en-US" dirty="0"/>
              <a:t>We use </a:t>
            </a:r>
            <a:r>
              <a:rPr lang="en-US" b="1" dirty="0" err="1"/>
              <a:t>std</a:t>
            </a:r>
            <a:r>
              <a:rPr lang="en-US" b="1" dirty="0"/>
              <a:t>::</a:t>
            </a:r>
            <a:r>
              <a:rPr lang="en-US" b="1" dirty="0" err="1"/>
              <a:t>cout</a:t>
            </a:r>
            <a:r>
              <a:rPr lang="en-US" dirty="0"/>
              <a:t> to display a message asking the user to enter an integer, and we use </a:t>
            </a:r>
            <a:r>
              <a:rPr lang="en-US" b="1" dirty="0" err="1"/>
              <a:t>std</a:t>
            </a:r>
            <a:r>
              <a:rPr lang="en-US" b="1" dirty="0"/>
              <a:t>::</a:t>
            </a:r>
            <a:r>
              <a:rPr lang="en-US" b="1" dirty="0" err="1"/>
              <a:t>cin</a:t>
            </a:r>
            <a:r>
              <a:rPr lang="en-US" dirty="0"/>
              <a:t> to read the user's input into the number variable.</a:t>
            </a:r>
            <a:endParaRPr lang="en-US" sz="2000" dirty="0"/>
          </a:p>
          <a:p>
            <a:pPr lvl="1"/>
            <a:r>
              <a:rPr lang="en-US" dirty="0"/>
              <a:t>We use the if, else if, and else selection structures to check the value of number and display an appropriate message:</a:t>
            </a:r>
            <a:endParaRPr lang="en-US" sz="2000" dirty="0"/>
          </a:p>
          <a:p>
            <a:pPr lvl="2"/>
            <a:r>
              <a:rPr lang="en-US" dirty="0"/>
              <a:t>If number is greater than 0, it's considered positive.</a:t>
            </a:r>
            <a:endParaRPr lang="en-US" sz="1800" dirty="0"/>
          </a:p>
          <a:p>
            <a:pPr lvl="2"/>
            <a:r>
              <a:rPr lang="en-US" dirty="0"/>
              <a:t>If number is less than 0, it's considered negative.</a:t>
            </a:r>
            <a:endParaRPr lang="en-US" sz="1800" dirty="0"/>
          </a:p>
          <a:p>
            <a:pPr lvl="2"/>
            <a:r>
              <a:rPr lang="en-US" dirty="0"/>
              <a:t>If number is neither greater than nor less than 0, it's considered zero.</a:t>
            </a:r>
            <a:endParaRPr lang="en-US" sz="1800" dirty="0"/>
          </a:p>
          <a:p>
            <a:r>
              <a:rPr lang="en-US" dirty="0"/>
              <a:t>    Depending on the condition met, the corresponding message is displayed.</a:t>
            </a:r>
            <a:endParaRPr lang="en-US" sz="2400" dirty="0"/>
          </a:p>
          <a:p>
            <a:endParaRPr lang="en-US" b="1" dirty="0"/>
          </a:p>
        </p:txBody>
      </p:sp>
      <p:pic>
        <p:nvPicPr>
          <p:cNvPr id="4" name="Picture 3">
            <a:extLst>
              <a:ext uri="{FF2B5EF4-FFF2-40B4-BE49-F238E27FC236}">
                <a16:creationId xmlns:a16="http://schemas.microsoft.com/office/drawing/2014/main" id="{F6E89F7D-112A-BF59-A4B3-6900F3B247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65348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Identifier in C++</a:t>
            </a:r>
          </a:p>
        </p:txBody>
      </p:sp>
      <p:sp>
        <p:nvSpPr>
          <p:cNvPr id="3" name="Content Placeholder 2"/>
          <p:cNvSpPr>
            <a:spLocks noGrp="1"/>
          </p:cNvSpPr>
          <p:nvPr>
            <p:ph idx="1"/>
          </p:nvPr>
        </p:nvSpPr>
        <p:spPr>
          <a:xfrm>
            <a:off x="838200" y="1825625"/>
            <a:ext cx="8346141" cy="4351338"/>
          </a:xfrm>
        </p:spPr>
        <p:txBody>
          <a:bodyPr/>
          <a:lstStyle/>
          <a:p>
            <a:pPr algn="just"/>
            <a:r>
              <a:rPr lang="en-US" dirty="0"/>
              <a:t>In C++ programming language, </a:t>
            </a:r>
            <a:r>
              <a:rPr lang="en-US" b="1" dirty="0"/>
              <a:t>identifiers</a:t>
            </a:r>
            <a:r>
              <a:rPr lang="en-US" dirty="0"/>
              <a:t> are the unique names assigned to variables, functions, classes, </a:t>
            </a:r>
            <a:r>
              <a:rPr lang="en-US" dirty="0" err="1"/>
              <a:t>structs</a:t>
            </a:r>
            <a:r>
              <a:rPr lang="en-US" dirty="0"/>
              <a:t>, or other entities within the program. With this concept, programmer can </a:t>
            </a:r>
            <a:r>
              <a:rPr lang="en-US" dirty="0" err="1"/>
              <a:t>easly</a:t>
            </a:r>
            <a:r>
              <a:rPr lang="en-US" dirty="0"/>
              <a:t> understand the use of specific variable. Here is the </a:t>
            </a:r>
            <a:r>
              <a:rPr lang="en-US" b="1" dirty="0"/>
              <a:t>example</a:t>
            </a:r>
            <a:r>
              <a:rPr lang="en-US" dirty="0"/>
              <a:t> : </a:t>
            </a:r>
          </a:p>
          <a:p>
            <a:pPr marL="0" indent="0" algn="just">
              <a:buNone/>
            </a:pPr>
            <a:endParaRPr lang="en-US" dirty="0"/>
          </a:p>
        </p:txBody>
      </p:sp>
      <p:pic>
        <p:nvPicPr>
          <p:cNvPr id="10" name="Picture 9"/>
          <p:cNvPicPr/>
          <p:nvPr/>
        </p:nvPicPr>
        <p:blipFill>
          <a:blip r:embed="rId2"/>
          <a:stretch>
            <a:fillRect/>
          </a:stretch>
        </p:blipFill>
        <p:spPr>
          <a:xfrm>
            <a:off x="838200" y="4148431"/>
            <a:ext cx="9834154" cy="1990045"/>
          </a:xfrm>
          <a:prstGeom prst="rect">
            <a:avLst/>
          </a:prstGeom>
        </p:spPr>
      </p:pic>
      <p:pic>
        <p:nvPicPr>
          <p:cNvPr id="4" name="Picture 3">
            <a:extLst>
              <a:ext uri="{FF2B5EF4-FFF2-40B4-BE49-F238E27FC236}">
                <a16:creationId xmlns:a16="http://schemas.microsoft.com/office/drawing/2014/main" id="{CBD4B4B5-B25E-BC56-D06A-8D49578A17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13" name="Picture 12">
            <a:extLst>
              <a:ext uri="{FF2B5EF4-FFF2-40B4-BE49-F238E27FC236}">
                <a16:creationId xmlns:a16="http://schemas.microsoft.com/office/drawing/2014/main" id="{8FCC628C-D7BA-C003-4954-6A2A063127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8197" y="3529806"/>
            <a:ext cx="1768314" cy="1613647"/>
          </a:xfrm>
          <a:prstGeom prst="rect">
            <a:avLst/>
          </a:prstGeom>
        </p:spPr>
      </p:pic>
    </p:spTree>
    <p:extLst>
      <p:ext uri="{BB962C8B-B14F-4D97-AF65-F5344CB8AC3E}">
        <p14:creationId xmlns:p14="http://schemas.microsoft.com/office/powerpoint/2010/main" val="2384560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p:txBody>
          <a:bodyPr/>
          <a:lstStyle/>
          <a:p>
            <a:r>
              <a:rPr lang="en-US" b="1" dirty="0"/>
              <a:t>Switch</a:t>
            </a:r>
          </a:p>
          <a:p>
            <a:r>
              <a:rPr lang="en-US" b="1" dirty="0"/>
              <a:t>the switch statement is used to make decisions</a:t>
            </a:r>
            <a:r>
              <a:rPr lang="en-US" dirty="0"/>
              <a:t> based on the value of an expression. It allows you to select one of several code blocks to be executed, depending on the value of the expression. </a:t>
            </a:r>
            <a:r>
              <a:rPr lang="en-US" b="1" dirty="0"/>
              <a:t>The switch statement is often used when you have multiple cases to evaluate against a single value.</a:t>
            </a:r>
            <a:endParaRPr lang="en-US" dirty="0"/>
          </a:p>
          <a:p>
            <a:pPr marL="0" indent="0">
              <a:buNone/>
            </a:pPr>
            <a:endParaRPr lang="en-US" b="1" dirty="0"/>
          </a:p>
        </p:txBody>
      </p:sp>
      <p:pic>
        <p:nvPicPr>
          <p:cNvPr id="5" name="Picture 4"/>
          <p:cNvPicPr>
            <a:picLocks noChangeAspect="1"/>
          </p:cNvPicPr>
          <p:nvPr/>
        </p:nvPicPr>
        <p:blipFill>
          <a:blip r:embed="rId2"/>
          <a:stretch>
            <a:fillRect/>
          </a:stretch>
        </p:blipFill>
        <p:spPr>
          <a:xfrm>
            <a:off x="4847317" y="4063686"/>
            <a:ext cx="6506483" cy="2248214"/>
          </a:xfrm>
          <a:prstGeom prst="rect">
            <a:avLst/>
          </a:prstGeom>
        </p:spPr>
      </p:pic>
      <p:pic>
        <p:nvPicPr>
          <p:cNvPr id="4" name="Picture 3">
            <a:extLst>
              <a:ext uri="{FF2B5EF4-FFF2-40B4-BE49-F238E27FC236}">
                <a16:creationId xmlns:a16="http://schemas.microsoft.com/office/drawing/2014/main" id="{BEDF82EC-58A8-80BF-7ED7-2CEF77372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76826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a:xfrm>
            <a:off x="838200" y="1825625"/>
            <a:ext cx="4009117" cy="4351338"/>
          </a:xfrm>
        </p:spPr>
        <p:txBody>
          <a:bodyPr>
            <a:normAutofit fontScale="85000" lnSpcReduction="20000"/>
          </a:bodyPr>
          <a:lstStyle/>
          <a:p>
            <a:r>
              <a:rPr lang="en-US" b="1" dirty="0"/>
              <a:t>Switch</a:t>
            </a:r>
          </a:p>
          <a:p>
            <a:pPr lvl="1"/>
            <a:r>
              <a:rPr lang="en-US" dirty="0"/>
              <a:t>The </a:t>
            </a:r>
            <a:r>
              <a:rPr lang="en-US" b="1" dirty="0"/>
              <a:t>expression</a:t>
            </a:r>
            <a:r>
              <a:rPr lang="en-US" dirty="0"/>
              <a:t> is evaluated, and its value is compared with each case value.</a:t>
            </a:r>
            <a:endParaRPr lang="en-US" sz="2000" dirty="0"/>
          </a:p>
          <a:p>
            <a:pPr lvl="1"/>
            <a:r>
              <a:rPr lang="en-US" dirty="0"/>
              <a:t>When a </a:t>
            </a:r>
            <a:r>
              <a:rPr lang="en-US" b="1" dirty="0"/>
              <a:t>case</a:t>
            </a:r>
            <a:r>
              <a:rPr lang="en-US" dirty="0"/>
              <a:t> value matches the expression, the code inside that case block is executed.</a:t>
            </a:r>
            <a:endParaRPr lang="en-US" sz="2000" dirty="0"/>
          </a:p>
          <a:p>
            <a:pPr lvl="1"/>
            <a:r>
              <a:rPr lang="en-US" dirty="0"/>
              <a:t>The </a:t>
            </a:r>
            <a:r>
              <a:rPr lang="en-US" b="1" dirty="0"/>
              <a:t>break</a:t>
            </a:r>
            <a:r>
              <a:rPr lang="en-US" dirty="0"/>
              <a:t> statement is used to exit the switch block after a case is executed. Without break, execution would continue into the next case.</a:t>
            </a:r>
            <a:endParaRPr lang="en-US" sz="2000" dirty="0"/>
          </a:p>
          <a:p>
            <a:pPr lvl="1"/>
            <a:r>
              <a:rPr lang="en-US" dirty="0"/>
              <a:t>If none of the </a:t>
            </a:r>
            <a:r>
              <a:rPr lang="en-US" b="1" dirty="0"/>
              <a:t>case</a:t>
            </a:r>
            <a:r>
              <a:rPr lang="en-US" dirty="0"/>
              <a:t> values match the </a:t>
            </a:r>
            <a:r>
              <a:rPr lang="en-US" b="1" dirty="0"/>
              <a:t>expression</a:t>
            </a:r>
            <a:r>
              <a:rPr lang="en-US" dirty="0"/>
              <a:t>, the code inside the default block is executed (if a default block is provided).</a:t>
            </a:r>
            <a:endParaRPr lang="en-US" sz="2000" dirty="0"/>
          </a:p>
          <a:p>
            <a:pPr marL="0" indent="0">
              <a:buNone/>
            </a:pPr>
            <a:endParaRPr lang="en-US" b="1" dirty="0"/>
          </a:p>
        </p:txBody>
      </p:sp>
      <p:pic>
        <p:nvPicPr>
          <p:cNvPr id="5" name="Picture 4"/>
          <p:cNvPicPr>
            <a:picLocks noChangeAspect="1"/>
          </p:cNvPicPr>
          <p:nvPr/>
        </p:nvPicPr>
        <p:blipFill>
          <a:blip r:embed="rId2"/>
          <a:stretch>
            <a:fillRect/>
          </a:stretch>
        </p:blipFill>
        <p:spPr>
          <a:xfrm>
            <a:off x="4847317" y="1825625"/>
            <a:ext cx="6506483" cy="2248214"/>
          </a:xfrm>
          <a:prstGeom prst="rect">
            <a:avLst/>
          </a:prstGeom>
        </p:spPr>
      </p:pic>
      <p:pic>
        <p:nvPicPr>
          <p:cNvPr id="4" name="Picture 3">
            <a:extLst>
              <a:ext uri="{FF2B5EF4-FFF2-40B4-BE49-F238E27FC236}">
                <a16:creationId xmlns:a16="http://schemas.microsoft.com/office/drawing/2014/main" id="{5D19D758-F0F9-89C4-B2F1-31359A7331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31237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p:txBody>
          <a:bodyPr>
            <a:normAutofit fontScale="85000" lnSpcReduction="20000"/>
          </a:bodyPr>
          <a:lstStyle/>
          <a:p>
            <a:r>
              <a:rPr lang="en-US" b="1" dirty="0"/>
              <a:t>Switch</a:t>
            </a:r>
          </a:p>
          <a:p>
            <a:r>
              <a:rPr lang="en-US" b="1" dirty="0" err="1"/>
              <a:t>Sampel</a:t>
            </a:r>
            <a:r>
              <a:rPr lang="en-US" b="1" dirty="0"/>
              <a:t> Code : </a:t>
            </a:r>
            <a:r>
              <a:rPr lang="en-US" dirty="0"/>
              <a:t>Refer to : switchSample2_.cpp</a:t>
            </a:r>
          </a:p>
          <a:p>
            <a:r>
              <a:rPr lang="en-US" b="1" dirty="0"/>
              <a:t>Code explain : </a:t>
            </a:r>
            <a:endParaRPr lang="en-US" sz="2400" dirty="0"/>
          </a:p>
          <a:p>
            <a:pPr lvl="1"/>
            <a:r>
              <a:rPr lang="en-US" dirty="0"/>
              <a:t>We declare an integer variable day to store the user's input.</a:t>
            </a:r>
            <a:endParaRPr lang="en-US" sz="2000" dirty="0"/>
          </a:p>
          <a:p>
            <a:pPr lvl="1"/>
            <a:r>
              <a:rPr lang="en-US" dirty="0"/>
              <a:t>We prompt the user to enter a number representing a day of the week and read the input into the day variable.</a:t>
            </a:r>
            <a:endParaRPr lang="en-US" sz="2000" dirty="0"/>
          </a:p>
          <a:p>
            <a:pPr lvl="1"/>
            <a:r>
              <a:rPr lang="en-US" dirty="0"/>
              <a:t>We use the switch statement to evaluate the value of day. Depending on the value, one of the case blocks is executed.</a:t>
            </a:r>
            <a:endParaRPr lang="en-US" sz="2000" dirty="0"/>
          </a:p>
          <a:p>
            <a:pPr lvl="1"/>
            <a:r>
              <a:rPr lang="en-US" dirty="0"/>
              <a:t>If the value of day matches one of the case values (e.g., 1, 2, 3, etc.), the corresponding day of the week is printed.</a:t>
            </a:r>
            <a:endParaRPr lang="en-US" sz="2000" dirty="0"/>
          </a:p>
          <a:p>
            <a:pPr lvl="1"/>
            <a:r>
              <a:rPr lang="en-US" dirty="0"/>
              <a:t>If day doesn't match any of the case values, the default block is executed, displaying an error message.</a:t>
            </a:r>
            <a:endParaRPr lang="en-US" sz="2000" dirty="0"/>
          </a:p>
          <a:p>
            <a:r>
              <a:rPr lang="en-US" dirty="0"/>
              <a:t>The </a:t>
            </a:r>
            <a:r>
              <a:rPr lang="en-US" b="1" dirty="0"/>
              <a:t>switch</a:t>
            </a:r>
            <a:r>
              <a:rPr lang="en-US" dirty="0"/>
              <a:t> statement is a convenient way to handle multiple conditional cases based on the value of an expression.</a:t>
            </a:r>
            <a:endParaRPr lang="en-US" sz="2400" dirty="0"/>
          </a:p>
          <a:p>
            <a:endParaRPr lang="en-US" dirty="0"/>
          </a:p>
        </p:txBody>
      </p:sp>
      <p:pic>
        <p:nvPicPr>
          <p:cNvPr id="4" name="Picture 3">
            <a:extLst>
              <a:ext uri="{FF2B5EF4-FFF2-40B4-BE49-F238E27FC236}">
                <a16:creationId xmlns:a16="http://schemas.microsoft.com/office/drawing/2014/main" id="{1B802D74-9398-03DD-9769-F3E3A2EFC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19404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a:t>
            </a:r>
          </a:p>
        </p:txBody>
      </p:sp>
      <p:sp>
        <p:nvSpPr>
          <p:cNvPr id="3" name="Content Placeholder 2"/>
          <p:cNvSpPr>
            <a:spLocks noGrp="1"/>
          </p:cNvSpPr>
          <p:nvPr>
            <p:ph idx="1"/>
          </p:nvPr>
        </p:nvSpPr>
        <p:spPr/>
        <p:txBody>
          <a:bodyPr>
            <a:normAutofit/>
          </a:bodyPr>
          <a:lstStyle/>
          <a:p>
            <a:r>
              <a:rPr lang="en-US" dirty="0"/>
              <a:t>In C++, looping allows you to repeatedly execute a block of code as long as a certain condition is true. There are primarily two types of loops in C++: the </a:t>
            </a:r>
            <a:r>
              <a:rPr lang="en-US" b="1" dirty="0"/>
              <a:t>while</a:t>
            </a:r>
            <a:r>
              <a:rPr lang="en-US" dirty="0"/>
              <a:t> loop and the </a:t>
            </a:r>
            <a:r>
              <a:rPr lang="en-US" b="1" dirty="0"/>
              <a:t>for</a:t>
            </a:r>
            <a:r>
              <a:rPr lang="en-US" dirty="0"/>
              <a:t> loop.</a:t>
            </a:r>
          </a:p>
          <a:p>
            <a:endParaRPr lang="en-US" dirty="0"/>
          </a:p>
          <a:p>
            <a:pPr marL="0" indent="0">
              <a:buNone/>
            </a:pPr>
            <a:endParaRPr lang="en-US" dirty="0"/>
          </a:p>
        </p:txBody>
      </p:sp>
      <p:pic>
        <p:nvPicPr>
          <p:cNvPr id="4" name="Picture 3">
            <a:extLst>
              <a:ext uri="{FF2B5EF4-FFF2-40B4-BE49-F238E27FC236}">
                <a16:creationId xmlns:a16="http://schemas.microsoft.com/office/drawing/2014/main" id="{939D1DF3-8DBD-4362-E415-C1EC6C7EB3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5" name="Picture 4">
            <a:extLst>
              <a:ext uri="{FF2B5EF4-FFF2-40B4-BE49-F238E27FC236}">
                <a16:creationId xmlns:a16="http://schemas.microsoft.com/office/drawing/2014/main" id="{681921A5-38E6-AFFF-6E55-8863FB47B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514" y="4044390"/>
            <a:ext cx="2276402" cy="2267510"/>
          </a:xfrm>
          <a:prstGeom prst="rect">
            <a:avLst/>
          </a:prstGeom>
        </p:spPr>
      </p:pic>
    </p:spTree>
    <p:extLst>
      <p:ext uri="{BB962C8B-B14F-4D97-AF65-F5344CB8AC3E}">
        <p14:creationId xmlns:p14="http://schemas.microsoft.com/office/powerpoint/2010/main" val="129054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While</a:t>
            </a:r>
            <a:endParaRPr lang="en-US" dirty="0"/>
          </a:p>
          <a:p>
            <a:pPr marL="0" indent="0">
              <a:buNone/>
            </a:pPr>
            <a:r>
              <a:rPr lang="en-US" dirty="0"/>
              <a:t>The while loop executes a block of code as long as a specified condition is true.</a:t>
            </a:r>
          </a:p>
          <a:p>
            <a:endParaRPr lang="en-US" dirty="0"/>
          </a:p>
          <a:p>
            <a:endParaRPr lang="en-US" dirty="0"/>
          </a:p>
          <a:p>
            <a:endParaRPr lang="en-US" dirty="0"/>
          </a:p>
          <a:p>
            <a:r>
              <a:rPr lang="en-US" b="1" dirty="0"/>
              <a:t>Explanation</a:t>
            </a:r>
            <a:r>
              <a:rPr lang="en-US" dirty="0"/>
              <a:t> : </a:t>
            </a:r>
          </a:p>
          <a:p>
            <a:pPr marL="0" indent="0">
              <a:buNone/>
            </a:pPr>
            <a:r>
              <a:rPr lang="en-US" dirty="0"/>
              <a:t>In this example, the code inside the while loop is executed as long as count is less than or equal to 5. count is incremented in each iteration.</a:t>
            </a:r>
          </a:p>
          <a:p>
            <a:endParaRPr lang="en-US" dirty="0"/>
          </a:p>
        </p:txBody>
      </p:sp>
      <p:pic>
        <p:nvPicPr>
          <p:cNvPr id="4" name="Picture 3"/>
          <p:cNvPicPr>
            <a:picLocks noChangeAspect="1"/>
          </p:cNvPicPr>
          <p:nvPr/>
        </p:nvPicPr>
        <p:blipFill>
          <a:blip r:embed="rId2"/>
          <a:stretch>
            <a:fillRect/>
          </a:stretch>
        </p:blipFill>
        <p:spPr>
          <a:xfrm>
            <a:off x="4178770" y="2819394"/>
            <a:ext cx="6702589" cy="2423856"/>
          </a:xfrm>
          <a:prstGeom prst="rect">
            <a:avLst/>
          </a:prstGeom>
        </p:spPr>
      </p:pic>
      <p:pic>
        <p:nvPicPr>
          <p:cNvPr id="5" name="Picture 4">
            <a:extLst>
              <a:ext uri="{FF2B5EF4-FFF2-40B4-BE49-F238E27FC236}">
                <a16:creationId xmlns:a16="http://schemas.microsoft.com/office/drawing/2014/main" id="{3FD2ABA5-343D-EE55-C5D5-D6A140A1FF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07592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For</a:t>
            </a:r>
            <a:endParaRPr lang="en-US" dirty="0"/>
          </a:p>
          <a:p>
            <a:pPr marL="0" indent="0">
              <a:buNone/>
            </a:pPr>
            <a:r>
              <a:rPr lang="en-US" dirty="0"/>
              <a:t>The for loop is designed to repeatedly execute a block of code for a specific number of times.</a:t>
            </a:r>
          </a:p>
          <a:p>
            <a:endParaRPr lang="en-US" dirty="0"/>
          </a:p>
          <a:p>
            <a:endParaRPr lang="en-US" dirty="0"/>
          </a:p>
          <a:p>
            <a:endParaRPr lang="en-US" dirty="0"/>
          </a:p>
          <a:p>
            <a:r>
              <a:rPr lang="en-US" b="1" dirty="0"/>
              <a:t>Explanation</a:t>
            </a:r>
            <a:r>
              <a:rPr lang="en-US" dirty="0"/>
              <a:t> : </a:t>
            </a:r>
          </a:p>
          <a:p>
            <a:pPr marL="0" indent="0">
              <a:buNone/>
            </a:pPr>
            <a:r>
              <a:rPr lang="en-US" dirty="0"/>
              <a:t>the for loop is used to iterate from</a:t>
            </a:r>
            <a:r>
              <a:rPr lang="en-US" b="1" dirty="0"/>
              <a:t> </a:t>
            </a:r>
            <a:r>
              <a:rPr lang="en-US" b="1" dirty="0" err="1"/>
              <a:t>i</a:t>
            </a:r>
            <a:r>
              <a:rPr lang="en-US" dirty="0"/>
              <a:t> equal to</a:t>
            </a:r>
            <a:r>
              <a:rPr lang="en-US" b="1" dirty="0"/>
              <a:t> 1</a:t>
            </a:r>
            <a:r>
              <a:rPr lang="en-US" dirty="0"/>
              <a:t> up to</a:t>
            </a:r>
            <a:r>
              <a:rPr lang="en-US" b="1" dirty="0"/>
              <a:t> </a:t>
            </a:r>
            <a:r>
              <a:rPr lang="en-US" b="1" dirty="0" err="1"/>
              <a:t>i</a:t>
            </a:r>
            <a:r>
              <a:rPr lang="en-US" dirty="0"/>
              <a:t> equal to</a:t>
            </a:r>
            <a:r>
              <a:rPr lang="en-US" b="1" dirty="0"/>
              <a:t> 5</a:t>
            </a:r>
            <a:r>
              <a:rPr lang="en-US" dirty="0"/>
              <a:t>, and the code inside the loop is executed in each iteration. </a:t>
            </a:r>
          </a:p>
        </p:txBody>
      </p:sp>
      <p:pic>
        <p:nvPicPr>
          <p:cNvPr id="5" name="Picture 4"/>
          <p:cNvPicPr>
            <a:picLocks noChangeAspect="1"/>
          </p:cNvPicPr>
          <p:nvPr/>
        </p:nvPicPr>
        <p:blipFill>
          <a:blip r:embed="rId2"/>
          <a:stretch>
            <a:fillRect/>
          </a:stretch>
        </p:blipFill>
        <p:spPr>
          <a:xfrm>
            <a:off x="3277720" y="3123949"/>
            <a:ext cx="7053737" cy="2127317"/>
          </a:xfrm>
          <a:prstGeom prst="rect">
            <a:avLst/>
          </a:prstGeom>
        </p:spPr>
      </p:pic>
      <p:pic>
        <p:nvPicPr>
          <p:cNvPr id="4" name="Picture 3">
            <a:extLst>
              <a:ext uri="{FF2B5EF4-FFF2-40B4-BE49-F238E27FC236}">
                <a16:creationId xmlns:a16="http://schemas.microsoft.com/office/drawing/2014/main" id="{B7B3173A-E57D-B2D1-55DB-CF01069A2B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947534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For</a:t>
            </a:r>
            <a:endParaRPr lang="en-US" dirty="0"/>
          </a:p>
          <a:p>
            <a:pPr marL="0" indent="0">
              <a:buNone/>
            </a:pPr>
            <a:r>
              <a:rPr lang="en-US" dirty="0"/>
              <a:t>The for loop is designed to repeatedly execute a block of code for a specific number of times.</a:t>
            </a:r>
          </a:p>
          <a:p>
            <a:endParaRPr lang="en-US" dirty="0"/>
          </a:p>
          <a:p>
            <a:endParaRPr lang="en-US" dirty="0"/>
          </a:p>
          <a:p>
            <a:endParaRPr lang="en-US" dirty="0"/>
          </a:p>
          <a:p>
            <a:r>
              <a:rPr lang="en-US" b="1" dirty="0"/>
              <a:t>Explanation</a:t>
            </a:r>
            <a:r>
              <a:rPr lang="en-US" dirty="0"/>
              <a:t> : </a:t>
            </a:r>
          </a:p>
          <a:p>
            <a:pPr marL="0" indent="0">
              <a:buNone/>
            </a:pPr>
            <a:r>
              <a:rPr lang="en-US" dirty="0"/>
              <a:t>the for loop is used to iterate from</a:t>
            </a:r>
            <a:r>
              <a:rPr lang="en-US" b="1" dirty="0"/>
              <a:t> </a:t>
            </a:r>
            <a:r>
              <a:rPr lang="en-US" b="1" dirty="0" err="1"/>
              <a:t>i</a:t>
            </a:r>
            <a:r>
              <a:rPr lang="en-US" dirty="0"/>
              <a:t> equal to</a:t>
            </a:r>
            <a:r>
              <a:rPr lang="en-US" b="1" dirty="0"/>
              <a:t> 1</a:t>
            </a:r>
            <a:r>
              <a:rPr lang="en-US" dirty="0"/>
              <a:t> up to</a:t>
            </a:r>
            <a:r>
              <a:rPr lang="en-US" b="1" dirty="0"/>
              <a:t> </a:t>
            </a:r>
            <a:r>
              <a:rPr lang="en-US" b="1" dirty="0" err="1"/>
              <a:t>i</a:t>
            </a:r>
            <a:r>
              <a:rPr lang="en-US" dirty="0"/>
              <a:t> equal to</a:t>
            </a:r>
            <a:r>
              <a:rPr lang="en-US" b="1" dirty="0"/>
              <a:t> 5</a:t>
            </a:r>
            <a:r>
              <a:rPr lang="en-US" dirty="0"/>
              <a:t>, and the code inside the loop is executed in each iteration. </a:t>
            </a:r>
          </a:p>
        </p:txBody>
      </p:sp>
      <p:pic>
        <p:nvPicPr>
          <p:cNvPr id="5" name="Picture 4"/>
          <p:cNvPicPr>
            <a:picLocks noChangeAspect="1"/>
          </p:cNvPicPr>
          <p:nvPr/>
        </p:nvPicPr>
        <p:blipFill>
          <a:blip r:embed="rId2"/>
          <a:stretch>
            <a:fillRect/>
          </a:stretch>
        </p:blipFill>
        <p:spPr>
          <a:xfrm>
            <a:off x="3277720" y="3123949"/>
            <a:ext cx="7053737" cy="2127317"/>
          </a:xfrm>
          <a:prstGeom prst="rect">
            <a:avLst/>
          </a:prstGeom>
        </p:spPr>
      </p:pic>
      <p:pic>
        <p:nvPicPr>
          <p:cNvPr id="4" name="Picture 3">
            <a:extLst>
              <a:ext uri="{FF2B5EF4-FFF2-40B4-BE49-F238E27FC236}">
                <a16:creationId xmlns:a16="http://schemas.microsoft.com/office/drawing/2014/main" id="{3804CD5F-9933-2FFE-198B-9EC9E5C69E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285370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r>
              <a:rPr lang="en-US" dirty="0"/>
              <a:t>These loops are essential for controlling the flow of your programs and automating repetitive tasks. They allow you to execute code multiple times, making your programs more efficient and versatile.</a:t>
            </a:r>
          </a:p>
        </p:txBody>
      </p:sp>
      <p:pic>
        <p:nvPicPr>
          <p:cNvPr id="5" name="Picture 4"/>
          <p:cNvPicPr>
            <a:picLocks noChangeAspect="1"/>
          </p:cNvPicPr>
          <p:nvPr/>
        </p:nvPicPr>
        <p:blipFill>
          <a:blip r:embed="rId2"/>
          <a:stretch>
            <a:fillRect/>
          </a:stretch>
        </p:blipFill>
        <p:spPr>
          <a:xfrm>
            <a:off x="1148474" y="3359080"/>
            <a:ext cx="7053737" cy="2127317"/>
          </a:xfrm>
          <a:prstGeom prst="rect">
            <a:avLst/>
          </a:prstGeom>
        </p:spPr>
      </p:pic>
      <p:pic>
        <p:nvPicPr>
          <p:cNvPr id="4" name="Picture 3">
            <a:extLst>
              <a:ext uri="{FF2B5EF4-FFF2-40B4-BE49-F238E27FC236}">
                <a16:creationId xmlns:a16="http://schemas.microsoft.com/office/drawing/2014/main" id="{854B287E-F7A9-28B9-DD79-FF39A721EA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374656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Do-while</a:t>
            </a:r>
            <a:endParaRPr lang="en-US" dirty="0"/>
          </a:p>
          <a:p>
            <a:r>
              <a:rPr lang="en-US" dirty="0"/>
              <a:t>the do-while loop is another type of loop that allows you to repeatedly execute a block of code as long as a specified condition is true. Unlike the while loop, the do-while loop guarantees that the block of code is executed at least once before checking the condition.</a:t>
            </a:r>
          </a:p>
        </p:txBody>
      </p:sp>
      <p:pic>
        <p:nvPicPr>
          <p:cNvPr id="4" name="Picture 3">
            <a:extLst>
              <a:ext uri="{FF2B5EF4-FFF2-40B4-BE49-F238E27FC236}">
                <a16:creationId xmlns:a16="http://schemas.microsoft.com/office/drawing/2014/main" id="{F580B70E-3D8A-4256-6759-C6D310D8EB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4201886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Do-while</a:t>
            </a:r>
            <a:endParaRPr lang="en-US" dirty="0"/>
          </a:p>
          <a:p>
            <a:r>
              <a:rPr lang="en-US" dirty="0"/>
              <a:t>The do-while loop consists of: </a:t>
            </a:r>
            <a:endParaRPr lang="en-US" sz="2400" dirty="0"/>
          </a:p>
          <a:p>
            <a:pPr lvl="1"/>
            <a:r>
              <a:rPr lang="en-US" dirty="0"/>
              <a:t>The do keyword, followed by a block of code enclosed in curly braces </a:t>
            </a:r>
            <a:r>
              <a:rPr lang="en-US" b="1" dirty="0"/>
              <a:t>{ }.</a:t>
            </a:r>
            <a:endParaRPr lang="en-US" sz="2000" dirty="0"/>
          </a:p>
          <a:p>
            <a:pPr lvl="1"/>
            <a:r>
              <a:rPr lang="en-US" dirty="0"/>
              <a:t>The while keyword, followed by a condition, and a semicolon</a:t>
            </a:r>
            <a:r>
              <a:rPr lang="en-US" b="1" dirty="0"/>
              <a:t> ;.</a:t>
            </a:r>
            <a:endParaRPr lang="en-US" sz="2000" dirty="0"/>
          </a:p>
          <a:p>
            <a:pPr lvl="1"/>
            <a:r>
              <a:rPr lang="en-US" dirty="0"/>
              <a:t>The block of code inside the do-while loop is executed once, and then the condition is checked.</a:t>
            </a:r>
            <a:endParaRPr lang="en-US" sz="2000" dirty="0"/>
          </a:p>
          <a:p>
            <a:r>
              <a:rPr lang="en-US" dirty="0"/>
              <a:t>If the condition is </a:t>
            </a:r>
            <a:r>
              <a:rPr lang="en-US" b="1" dirty="0"/>
              <a:t>true</a:t>
            </a:r>
            <a:r>
              <a:rPr lang="en-US" dirty="0"/>
              <a:t>, the block of code is executed again, and this process continues until the condition becomes false.</a:t>
            </a:r>
            <a:endParaRPr lang="en-US" sz="2400" dirty="0"/>
          </a:p>
        </p:txBody>
      </p:sp>
      <p:pic>
        <p:nvPicPr>
          <p:cNvPr id="4" name="Picture 3">
            <a:extLst>
              <a:ext uri="{FF2B5EF4-FFF2-40B4-BE49-F238E27FC236}">
                <a16:creationId xmlns:a16="http://schemas.microsoft.com/office/drawing/2014/main" id="{F840F26B-194D-9546-E792-28100AC95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82688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 in C++  Cont..</a:t>
            </a:r>
          </a:p>
        </p:txBody>
      </p:sp>
      <p:sp>
        <p:nvSpPr>
          <p:cNvPr id="3" name="Content Placeholder 2"/>
          <p:cNvSpPr>
            <a:spLocks noGrp="1"/>
          </p:cNvSpPr>
          <p:nvPr>
            <p:ph idx="1"/>
          </p:nvPr>
        </p:nvSpPr>
        <p:spPr>
          <a:xfrm>
            <a:off x="838200" y="3304903"/>
            <a:ext cx="10515600" cy="2872060"/>
          </a:xfrm>
        </p:spPr>
        <p:txBody>
          <a:bodyPr>
            <a:normAutofit fontScale="92500" lnSpcReduction="10000"/>
          </a:bodyPr>
          <a:lstStyle/>
          <a:p>
            <a:r>
              <a:rPr lang="en-US" dirty="0"/>
              <a:t>And this is general rule for naming variable : </a:t>
            </a:r>
          </a:p>
          <a:p>
            <a:pPr lvl="1"/>
            <a:r>
              <a:rPr lang="en-US" dirty="0"/>
              <a:t>Names can contain letters, digits and underscores</a:t>
            </a:r>
          </a:p>
          <a:p>
            <a:pPr lvl="1"/>
            <a:r>
              <a:rPr lang="en-US" dirty="0"/>
              <a:t>Names must begin with a letter or an underscore (_)</a:t>
            </a:r>
          </a:p>
          <a:p>
            <a:pPr lvl="1"/>
            <a:r>
              <a:rPr lang="en-US" dirty="0"/>
              <a:t>Names are case sensitive (</a:t>
            </a:r>
            <a:r>
              <a:rPr lang="en-US" dirty="0" err="1"/>
              <a:t>myVar</a:t>
            </a:r>
            <a:r>
              <a:rPr lang="en-US" dirty="0"/>
              <a:t> and </a:t>
            </a:r>
            <a:r>
              <a:rPr lang="en-US" dirty="0" err="1"/>
              <a:t>myvar</a:t>
            </a:r>
            <a:r>
              <a:rPr lang="en-US" dirty="0"/>
              <a:t> are different variables)</a:t>
            </a:r>
          </a:p>
          <a:p>
            <a:pPr lvl="1"/>
            <a:r>
              <a:rPr lang="en-US" dirty="0"/>
              <a:t>Names cannot contain whitespaces or special characters like !, #, %, etc.</a:t>
            </a:r>
          </a:p>
          <a:p>
            <a:pPr lvl="1"/>
            <a:r>
              <a:rPr lang="en-US" dirty="0"/>
              <a:t>Reserved words (like C++ keywords, such as </a:t>
            </a:r>
            <a:r>
              <a:rPr lang="en-US" dirty="0" err="1"/>
              <a:t>int</a:t>
            </a:r>
            <a:r>
              <a:rPr lang="en-US" dirty="0"/>
              <a:t>) cannot be used as names</a:t>
            </a:r>
          </a:p>
          <a:p>
            <a:pPr lvl="1"/>
            <a:r>
              <a:rPr lang="en-US" dirty="0"/>
              <a:t>Additionally, C++ is a case-sensitive language so the identifier such as </a:t>
            </a:r>
            <a:r>
              <a:rPr lang="en-US" b="1" dirty="0" err="1"/>
              <a:t>Num</a:t>
            </a:r>
            <a:r>
              <a:rPr lang="en-US" dirty="0"/>
              <a:t> and </a:t>
            </a:r>
            <a:r>
              <a:rPr lang="en-US" b="1" dirty="0" err="1"/>
              <a:t>num</a:t>
            </a:r>
            <a:r>
              <a:rPr lang="en-US" dirty="0"/>
              <a:t> are treated as different. </a:t>
            </a:r>
          </a:p>
        </p:txBody>
      </p:sp>
      <p:pic>
        <p:nvPicPr>
          <p:cNvPr id="10" name="Picture 9"/>
          <p:cNvPicPr/>
          <p:nvPr/>
        </p:nvPicPr>
        <p:blipFill>
          <a:blip r:embed="rId2"/>
          <a:stretch>
            <a:fillRect/>
          </a:stretch>
        </p:blipFill>
        <p:spPr>
          <a:xfrm>
            <a:off x="694508" y="1690688"/>
            <a:ext cx="4008120" cy="1310776"/>
          </a:xfrm>
          <a:prstGeom prst="rect">
            <a:avLst/>
          </a:prstGeom>
        </p:spPr>
      </p:pic>
      <p:pic>
        <p:nvPicPr>
          <p:cNvPr id="5" name="Picture 4" descr="https://media.geeksforgeeks.org/wp-content/uploads/20221202181520/Cvariables2.png"/>
          <p:cNvPicPr/>
          <p:nvPr/>
        </p:nvPicPr>
        <p:blipFill>
          <a:blip r:embed="rId3">
            <a:extLst>
              <a:ext uri="{28A0092B-C50C-407E-A947-70E740481C1C}">
                <a14:useLocalDpi xmlns:a14="http://schemas.microsoft.com/office/drawing/2010/main" val="0"/>
              </a:ext>
            </a:extLst>
          </a:blip>
          <a:srcRect/>
          <a:stretch>
            <a:fillRect/>
          </a:stretch>
        </p:blipFill>
        <p:spPr bwMode="auto">
          <a:xfrm>
            <a:off x="7188109" y="1314383"/>
            <a:ext cx="4895850" cy="2404110"/>
          </a:xfrm>
          <a:prstGeom prst="rect">
            <a:avLst/>
          </a:prstGeom>
          <a:noFill/>
          <a:ln>
            <a:noFill/>
          </a:ln>
        </p:spPr>
      </p:pic>
      <p:pic>
        <p:nvPicPr>
          <p:cNvPr id="4" name="Picture 3">
            <a:extLst>
              <a:ext uri="{FF2B5EF4-FFF2-40B4-BE49-F238E27FC236}">
                <a16:creationId xmlns:a16="http://schemas.microsoft.com/office/drawing/2014/main" id="{1CE1EC2A-9584-D591-881B-FAA8722D8A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53369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Do-while</a:t>
            </a:r>
            <a:endParaRPr lang="en-US" dirty="0"/>
          </a:p>
        </p:txBody>
      </p:sp>
      <p:pic>
        <p:nvPicPr>
          <p:cNvPr id="4" name="Picture 3"/>
          <p:cNvPicPr>
            <a:picLocks noChangeAspect="1"/>
          </p:cNvPicPr>
          <p:nvPr/>
        </p:nvPicPr>
        <p:blipFill>
          <a:blip r:embed="rId2"/>
          <a:stretch>
            <a:fillRect/>
          </a:stretch>
        </p:blipFill>
        <p:spPr>
          <a:xfrm>
            <a:off x="1020952" y="2387093"/>
            <a:ext cx="9128888" cy="3275481"/>
          </a:xfrm>
          <a:prstGeom prst="rect">
            <a:avLst/>
          </a:prstGeom>
        </p:spPr>
      </p:pic>
      <p:pic>
        <p:nvPicPr>
          <p:cNvPr id="5" name="Picture 4">
            <a:extLst>
              <a:ext uri="{FF2B5EF4-FFF2-40B4-BE49-F238E27FC236}">
                <a16:creationId xmlns:a16="http://schemas.microsoft.com/office/drawing/2014/main" id="{2F1532DE-45D4-1BAA-F954-5615893B2C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593615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marL="0" indent="0">
              <a:buNone/>
            </a:pPr>
            <a:r>
              <a:rPr lang="en-US" b="1" dirty="0"/>
              <a:t>Code Explanation : </a:t>
            </a:r>
          </a:p>
          <a:p>
            <a:r>
              <a:rPr lang="en-US" dirty="0"/>
              <a:t>In this example, the do-while loop is used to repeatedly print "Iteration" along with the current value of count.</a:t>
            </a:r>
          </a:p>
          <a:p>
            <a:r>
              <a:rPr lang="en-US" dirty="0"/>
              <a:t>The initial value of count is 1, and the loop executes at least once.</a:t>
            </a:r>
          </a:p>
          <a:p>
            <a:r>
              <a:rPr lang="en-US" dirty="0"/>
              <a:t>After each iteration, count is incremented, and the condition count &lt;= 5 is checked.</a:t>
            </a:r>
          </a:p>
          <a:p>
            <a:r>
              <a:rPr lang="en-US" dirty="0"/>
              <a:t>As long as count is less than or equal to 5, the loop continues to execute. Once count becomes 6, the condition becomes false, and the loop terminates.</a:t>
            </a:r>
          </a:p>
          <a:p>
            <a:endParaRPr lang="en-US" dirty="0"/>
          </a:p>
        </p:txBody>
      </p:sp>
      <p:pic>
        <p:nvPicPr>
          <p:cNvPr id="4" name="Picture 3">
            <a:extLst>
              <a:ext uri="{FF2B5EF4-FFF2-40B4-BE49-F238E27FC236}">
                <a16:creationId xmlns:a16="http://schemas.microsoft.com/office/drawing/2014/main" id="{D47AF474-D8B7-A839-2C85-6B513B328B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621969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in C++ - </a:t>
            </a:r>
            <a:r>
              <a:rPr lang="en-US" dirty="0" err="1"/>
              <a:t>Cont</a:t>
            </a:r>
            <a:r>
              <a:rPr lang="en-US" dirty="0"/>
              <a:t> ..</a:t>
            </a:r>
          </a:p>
        </p:txBody>
      </p:sp>
      <p:sp>
        <p:nvSpPr>
          <p:cNvPr id="3" name="Content Placeholder 2"/>
          <p:cNvSpPr>
            <a:spLocks noGrp="1"/>
          </p:cNvSpPr>
          <p:nvPr>
            <p:ph idx="1"/>
          </p:nvPr>
        </p:nvSpPr>
        <p:spPr/>
        <p:txBody>
          <a:bodyPr>
            <a:normAutofit/>
          </a:bodyPr>
          <a:lstStyle/>
          <a:p>
            <a:r>
              <a:rPr lang="en-US" dirty="0"/>
              <a:t>The do-while loop is useful when you need to ensure that a specific block of code runs at least once, even if the condition is initially false. It's a valuable tool for various programming scenarios, such as input validation and menu-driven programs.</a:t>
            </a:r>
          </a:p>
          <a:p>
            <a:endParaRPr lang="en-US" dirty="0"/>
          </a:p>
        </p:txBody>
      </p:sp>
      <p:pic>
        <p:nvPicPr>
          <p:cNvPr id="4" name="Picture 3">
            <a:extLst>
              <a:ext uri="{FF2B5EF4-FFF2-40B4-BE49-F238E27FC236}">
                <a16:creationId xmlns:a16="http://schemas.microsoft.com/office/drawing/2014/main" id="{AB83A38C-980F-1219-B0EE-DADCEF679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626442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Print Numbers</a:t>
            </a:r>
            <a:r>
              <a:rPr lang="en-US" dirty="0"/>
              <a:t>: Write a program that uses a </a:t>
            </a:r>
            <a:r>
              <a:rPr lang="en-US" b="1" dirty="0"/>
              <a:t>for</a:t>
            </a:r>
            <a:r>
              <a:rPr lang="en-US" dirty="0"/>
              <a:t> </a:t>
            </a:r>
            <a:r>
              <a:rPr lang="en-US" b="1" dirty="0"/>
              <a:t>loop</a:t>
            </a:r>
            <a:r>
              <a:rPr lang="en-US" dirty="0"/>
              <a:t> to print numbers from 1 to 10.</a:t>
            </a:r>
          </a:p>
          <a:p>
            <a:pPr marL="514350" indent="-514350">
              <a:buFont typeface="+mj-lt"/>
              <a:buAutoNum type="arabicPeriod"/>
            </a:pPr>
            <a:r>
              <a:rPr lang="en-US" b="1" dirty="0"/>
              <a:t>Even Numbers</a:t>
            </a:r>
            <a:r>
              <a:rPr lang="en-US" dirty="0"/>
              <a:t>: Modify the program to print </a:t>
            </a:r>
            <a:r>
              <a:rPr lang="en-US" b="1" dirty="0"/>
              <a:t>even</a:t>
            </a:r>
            <a:r>
              <a:rPr lang="en-US" dirty="0"/>
              <a:t> </a:t>
            </a:r>
            <a:r>
              <a:rPr lang="en-US" b="1" dirty="0"/>
              <a:t>numbers</a:t>
            </a:r>
            <a:r>
              <a:rPr lang="en-US" dirty="0"/>
              <a:t> from 2 to 20.</a:t>
            </a:r>
          </a:p>
          <a:p>
            <a:pPr marL="514350" indent="-514350">
              <a:buFont typeface="+mj-lt"/>
              <a:buAutoNum type="arabicPeriod"/>
            </a:pPr>
            <a:r>
              <a:rPr lang="en-US" b="1" dirty="0"/>
              <a:t>Countdown</a:t>
            </a:r>
            <a:r>
              <a:rPr lang="en-US" dirty="0"/>
              <a:t>: Write a program that counts down from 10 to 1 using a </a:t>
            </a:r>
            <a:r>
              <a:rPr lang="en-US" b="1" dirty="0"/>
              <a:t>while loop</a:t>
            </a:r>
            <a:r>
              <a:rPr lang="en-US" dirty="0"/>
              <a:t>.</a:t>
            </a:r>
          </a:p>
          <a:p>
            <a:pPr marL="514350" indent="-514350">
              <a:buFont typeface="+mj-lt"/>
              <a:buAutoNum type="arabicPeriod"/>
            </a:pPr>
            <a:r>
              <a:rPr lang="en-US" b="1" dirty="0"/>
              <a:t>Sum of Numbers</a:t>
            </a:r>
            <a:r>
              <a:rPr lang="en-US" dirty="0"/>
              <a:t>: Calculate the sum of all numbers from 1 to 100 using a </a:t>
            </a:r>
            <a:r>
              <a:rPr lang="en-US" b="1" dirty="0"/>
              <a:t>for loop</a:t>
            </a:r>
            <a:r>
              <a:rPr lang="en-US" dirty="0"/>
              <a:t>.</a:t>
            </a:r>
          </a:p>
        </p:txBody>
      </p:sp>
      <p:pic>
        <p:nvPicPr>
          <p:cNvPr id="4" name="Picture 3">
            <a:extLst>
              <a:ext uri="{FF2B5EF4-FFF2-40B4-BE49-F238E27FC236}">
                <a16:creationId xmlns:a16="http://schemas.microsoft.com/office/drawing/2014/main" id="{DEBFD89C-848C-6FA0-59B5-A22E478F0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1290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Even &amp; ODD number : </a:t>
            </a:r>
            <a:r>
              <a:rPr lang="en-US" dirty="0"/>
              <a:t>Write a program that checks if a number entered by the user is even or odd and prints the result.</a:t>
            </a:r>
          </a:p>
          <a:p>
            <a:pPr marL="514350" indent="-514350">
              <a:buFont typeface="+mj-lt"/>
              <a:buAutoNum type="arabicPeriod"/>
            </a:pPr>
            <a:r>
              <a:rPr lang="en-US" b="1" dirty="0"/>
              <a:t>Positive or Negative</a:t>
            </a:r>
            <a:r>
              <a:rPr lang="en-US" dirty="0"/>
              <a:t>: Create a program that determines whether a number is positive, negative, or zero.</a:t>
            </a:r>
          </a:p>
          <a:p>
            <a:pPr marL="514350" indent="-514350">
              <a:buFont typeface="+mj-lt"/>
              <a:buAutoNum type="arabicPeriod"/>
            </a:pPr>
            <a:r>
              <a:rPr lang="en-US" b="1" dirty="0"/>
              <a:t>Day of the Week</a:t>
            </a:r>
            <a:r>
              <a:rPr lang="en-US" dirty="0"/>
              <a:t>: Write a program that takes an integer from 1 to 7 as input and prints the corresponding day of the week. Ex : 1 is Monday </a:t>
            </a:r>
            <a:endParaRPr lang="en-US" b="1"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88FD52E8-F674-C8F6-0E26-2BA533DB03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101393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a:t>Arithmetic Operators</a:t>
            </a:r>
            <a:r>
              <a:rPr lang="en-US" dirty="0"/>
              <a:t>: Write a program that takes two numbers as input and performs addition, subtraction, multiplication, and division operations on them.</a:t>
            </a:r>
          </a:p>
          <a:p>
            <a:pPr marL="514350" indent="-514350">
              <a:buFont typeface="+mj-lt"/>
              <a:buAutoNum type="arabicPeriod"/>
            </a:pPr>
            <a:r>
              <a:rPr lang="en-US" b="1" dirty="0"/>
              <a:t>Increment and Decrement: </a:t>
            </a:r>
            <a:r>
              <a:rPr lang="en-US" dirty="0"/>
              <a:t>Create a program that demonstrates the use of the increment (++) and decrement (--) operators.</a:t>
            </a:r>
          </a:p>
          <a:p>
            <a:pPr marL="514350" indent="-514350">
              <a:buFont typeface="+mj-lt"/>
              <a:buAutoNum type="arabicPeriod"/>
            </a:pPr>
            <a:r>
              <a:rPr lang="en-US" b="1" dirty="0"/>
              <a:t>Comparison Operators: </a:t>
            </a:r>
            <a:r>
              <a:rPr lang="en-US" dirty="0"/>
              <a:t>Write a program that takes two numbers as input and compares them using the equality (==), greater than (&gt;), and less than (&lt;) operators.</a:t>
            </a:r>
          </a:p>
          <a:p>
            <a:pPr marL="514350" indent="-514350">
              <a:buFont typeface="+mj-lt"/>
              <a:buAutoNum type="arabicPeriod"/>
            </a:pPr>
            <a:r>
              <a:rPr lang="en-US" b="1" dirty="0"/>
              <a:t>Logical Operators: </a:t>
            </a:r>
            <a:r>
              <a:rPr lang="en-US" dirty="0"/>
              <a:t>Create a program that checks if a given number is between 10 and 20 (inclusive) using logical operators (&amp;&amp; and ||).</a:t>
            </a:r>
          </a:p>
        </p:txBody>
      </p:sp>
      <p:pic>
        <p:nvPicPr>
          <p:cNvPr id="4" name="Picture 3">
            <a:extLst>
              <a:ext uri="{FF2B5EF4-FFF2-40B4-BE49-F238E27FC236}">
                <a16:creationId xmlns:a16="http://schemas.microsoft.com/office/drawing/2014/main" id="{96BBECCA-C12B-94BA-EC11-A3BF98EB56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457432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A00C-DD61-9C1F-84EC-E230FC719E25}"/>
              </a:ext>
            </a:extLst>
          </p:cNvPr>
          <p:cNvSpPr>
            <a:spLocks noGrp="1"/>
          </p:cNvSpPr>
          <p:nvPr>
            <p:ph type="title"/>
          </p:nvPr>
        </p:nvSpPr>
        <p:spPr/>
        <p:txBody>
          <a:bodyPr/>
          <a:lstStyle/>
          <a:p>
            <a:r>
              <a:rPr lang="en-US" dirty="0"/>
              <a:t>Repo </a:t>
            </a:r>
            <a:endParaRPr lang="en-ID" dirty="0"/>
          </a:p>
        </p:txBody>
      </p:sp>
      <p:sp>
        <p:nvSpPr>
          <p:cNvPr id="3" name="Content Placeholder 2">
            <a:extLst>
              <a:ext uri="{FF2B5EF4-FFF2-40B4-BE49-F238E27FC236}">
                <a16:creationId xmlns:a16="http://schemas.microsoft.com/office/drawing/2014/main" id="{1719559C-E237-B00C-E0A5-F0A6E2630910}"/>
              </a:ext>
            </a:extLst>
          </p:cNvPr>
          <p:cNvSpPr>
            <a:spLocks noGrp="1"/>
          </p:cNvSpPr>
          <p:nvPr>
            <p:ph idx="1"/>
          </p:nvPr>
        </p:nvSpPr>
        <p:spPr/>
        <p:txBody>
          <a:bodyPr/>
          <a:lstStyle/>
          <a:p>
            <a:r>
              <a:rPr lang="en-ID" dirty="0">
                <a:solidFill>
                  <a:srgbClr val="0563C1"/>
                </a:solidFill>
                <a:hlinkClick r:id="rId2">
                  <a:extLst>
                    <a:ext uri="{A12FA001-AC4F-418D-AE19-62706E023703}">
                      <ahyp:hlinkClr xmlns:ahyp="http://schemas.microsoft.com/office/drawing/2018/hyperlinkcolor" val="tx"/>
                    </a:ext>
                  </a:extLst>
                </a:hlinkClick>
              </a:rPr>
              <a:t>Bit.ly/DriveTugas_CPP2023</a:t>
            </a:r>
            <a:endParaRPr lang="en-ID" dirty="0">
              <a:hlinkClick r:id="rId2">
                <a:extLst>
                  <a:ext uri="{A12FA001-AC4F-418D-AE19-62706E023703}">
                    <ahyp:hlinkClr xmlns:ahyp="http://schemas.microsoft.com/office/drawing/2018/hyperlinkcolor" val="tx"/>
                  </a:ext>
                </a:extLst>
              </a:hlinkClick>
            </a:endParaRPr>
          </a:p>
          <a:p>
            <a:r>
              <a:rPr lang="en-ID" dirty="0">
                <a:solidFill>
                  <a:srgbClr val="0563C1"/>
                </a:solidFill>
                <a:hlinkClick r:id="rId2">
                  <a:extLst>
                    <a:ext uri="{A12FA001-AC4F-418D-AE19-62706E023703}">
                      <ahyp:hlinkClr xmlns:ahyp="http://schemas.microsoft.com/office/drawing/2018/hyperlinkcolor" val="tx"/>
                    </a:ext>
                  </a:extLst>
                </a:hlinkClick>
              </a:rPr>
              <a:t>https://bit.ly/BinusCPP2023</a:t>
            </a:r>
            <a:r>
              <a:rPr lang="en-ID" dirty="0"/>
              <a:t> </a:t>
            </a:r>
          </a:p>
          <a:p>
            <a:pPr lvl="1"/>
            <a:r>
              <a:rPr lang="en-ID" dirty="0"/>
              <a:t>Branch : </a:t>
            </a:r>
            <a:r>
              <a:rPr lang="en-ID" dirty="0" err="1"/>
              <a:t>Materi</a:t>
            </a:r>
            <a:endParaRPr lang="en-ID" dirty="0"/>
          </a:p>
          <a:p>
            <a:pPr lvl="1"/>
            <a:r>
              <a:rPr lang="en-ID" dirty="0"/>
              <a:t>Branch : </a:t>
            </a:r>
            <a:r>
              <a:rPr lang="en-ID" dirty="0" err="1"/>
              <a:t>Tugas</a:t>
            </a:r>
            <a:r>
              <a:rPr lang="en-ID" dirty="0"/>
              <a:t> </a:t>
            </a:r>
          </a:p>
          <a:p>
            <a:pPr lvl="1"/>
            <a:r>
              <a:rPr lang="en-ID" dirty="0"/>
              <a:t>Branch : Sample</a:t>
            </a:r>
          </a:p>
          <a:p>
            <a:endParaRPr lang="en-ID" dirty="0"/>
          </a:p>
        </p:txBody>
      </p:sp>
    </p:spTree>
    <p:extLst>
      <p:ext uri="{BB962C8B-B14F-4D97-AF65-F5344CB8AC3E}">
        <p14:creationId xmlns:p14="http://schemas.microsoft.com/office/powerpoint/2010/main" val="371850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Refrence</a:t>
            </a:r>
            <a:r>
              <a:rPr lang="en-US" dirty="0"/>
              <a:t> in C++</a:t>
            </a:r>
          </a:p>
        </p:txBody>
      </p:sp>
      <p:sp>
        <p:nvSpPr>
          <p:cNvPr id="3" name="Content Placeholder 2"/>
          <p:cNvSpPr>
            <a:spLocks noGrp="1"/>
          </p:cNvSpPr>
          <p:nvPr>
            <p:ph idx="1"/>
          </p:nvPr>
        </p:nvSpPr>
        <p:spPr/>
        <p:txBody>
          <a:bodyPr/>
          <a:lstStyle/>
          <a:p>
            <a:r>
              <a:rPr lang="en-US" dirty="0"/>
              <a:t>A reference variable is like a nickname for an existing variable. Once it's set, we  can't change it to point to something else. We must give it a value when you create it, and it can't be empty. To make a reference variable, we use the '&amp;' symbol. This is the following syntax of </a:t>
            </a:r>
            <a:r>
              <a:rPr lang="en-US" dirty="0" err="1"/>
              <a:t>refrence</a:t>
            </a:r>
            <a:r>
              <a:rPr lang="en-US" dirty="0"/>
              <a:t> variable : </a:t>
            </a:r>
          </a:p>
        </p:txBody>
      </p:sp>
      <p:pic>
        <p:nvPicPr>
          <p:cNvPr id="4" name="Picture 3"/>
          <p:cNvPicPr/>
          <p:nvPr/>
        </p:nvPicPr>
        <p:blipFill>
          <a:blip r:embed="rId2"/>
          <a:stretch>
            <a:fillRect/>
          </a:stretch>
        </p:blipFill>
        <p:spPr>
          <a:xfrm>
            <a:off x="1104264" y="4024663"/>
            <a:ext cx="7308215" cy="1641861"/>
          </a:xfrm>
          <a:prstGeom prst="rect">
            <a:avLst/>
          </a:prstGeom>
        </p:spPr>
      </p:pic>
      <p:pic>
        <p:nvPicPr>
          <p:cNvPr id="5" name="Picture 4">
            <a:extLst>
              <a:ext uri="{FF2B5EF4-FFF2-40B4-BE49-F238E27FC236}">
                <a16:creationId xmlns:a16="http://schemas.microsoft.com/office/drawing/2014/main" id="{03FE4C8F-58F6-0DCA-7093-96E6205D32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76597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a:t>
            </a:r>
            <a:r>
              <a:rPr lang="en-US" dirty="0"/>
              <a:t> in C++ Cont..</a:t>
            </a:r>
          </a:p>
        </p:txBody>
      </p:sp>
      <p:sp>
        <p:nvSpPr>
          <p:cNvPr id="3" name="Content Placeholder 2"/>
          <p:cNvSpPr>
            <a:spLocks noGrp="1"/>
          </p:cNvSpPr>
          <p:nvPr>
            <p:ph idx="1"/>
          </p:nvPr>
        </p:nvSpPr>
        <p:spPr>
          <a:xfrm>
            <a:off x="838200" y="3474721"/>
            <a:ext cx="10515600" cy="2702242"/>
          </a:xfrm>
        </p:spPr>
        <p:txBody>
          <a:bodyPr/>
          <a:lstStyle/>
          <a:p>
            <a:r>
              <a:rPr lang="en-US" dirty="0"/>
              <a:t>Here is the detail </a:t>
            </a:r>
            <a:r>
              <a:rPr lang="en-US" dirty="0" err="1"/>
              <a:t>explaination</a:t>
            </a:r>
            <a:r>
              <a:rPr lang="en-US" dirty="0"/>
              <a:t> of structure before : </a:t>
            </a:r>
          </a:p>
          <a:p>
            <a:pPr lvl="1"/>
            <a:r>
              <a:rPr lang="en-US" dirty="0"/>
              <a:t>datatype − The datatype of variable like </a:t>
            </a:r>
            <a:r>
              <a:rPr lang="en-US" dirty="0" err="1"/>
              <a:t>int</a:t>
            </a:r>
            <a:r>
              <a:rPr lang="en-US" dirty="0"/>
              <a:t>, char, float etc.</a:t>
            </a:r>
          </a:p>
          <a:p>
            <a:pPr lvl="1"/>
            <a:r>
              <a:rPr lang="en-US" dirty="0" err="1"/>
              <a:t>variable_name</a:t>
            </a:r>
            <a:r>
              <a:rPr lang="en-US" dirty="0"/>
              <a:t> − This is the name of variable given by user.</a:t>
            </a:r>
          </a:p>
          <a:p>
            <a:pPr lvl="1"/>
            <a:r>
              <a:rPr lang="en-US" dirty="0" err="1"/>
              <a:t>refer_var</a:t>
            </a:r>
            <a:r>
              <a:rPr lang="en-US" dirty="0"/>
              <a:t> − The name of reference variable.</a:t>
            </a:r>
          </a:p>
        </p:txBody>
      </p:sp>
      <p:pic>
        <p:nvPicPr>
          <p:cNvPr id="4" name="Picture 3"/>
          <p:cNvPicPr/>
          <p:nvPr/>
        </p:nvPicPr>
        <p:blipFill>
          <a:blip r:embed="rId2"/>
          <a:stretch>
            <a:fillRect/>
          </a:stretch>
        </p:blipFill>
        <p:spPr>
          <a:xfrm>
            <a:off x="838200" y="1568845"/>
            <a:ext cx="7308215" cy="1641861"/>
          </a:xfrm>
          <a:prstGeom prst="rect">
            <a:avLst/>
          </a:prstGeom>
        </p:spPr>
      </p:pic>
      <p:pic>
        <p:nvPicPr>
          <p:cNvPr id="5" name="Picture 4">
            <a:extLst>
              <a:ext uri="{FF2B5EF4-FFF2-40B4-BE49-F238E27FC236}">
                <a16:creationId xmlns:a16="http://schemas.microsoft.com/office/drawing/2014/main" id="{3802E351-C509-4A02-0514-8DB3A08DB8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7" name="Picture 6">
            <a:extLst>
              <a:ext uri="{FF2B5EF4-FFF2-40B4-BE49-F238E27FC236}">
                <a16:creationId xmlns:a16="http://schemas.microsoft.com/office/drawing/2014/main" id="{9ADDEAF4-C700-CB0D-DB9E-2F13A4939497}"/>
              </a:ext>
            </a:extLst>
          </p:cNvPr>
          <p:cNvPicPr>
            <a:picLocks noChangeAspect="1"/>
          </p:cNvPicPr>
          <p:nvPr/>
        </p:nvPicPr>
        <p:blipFill>
          <a:blip r:embed="rId4"/>
          <a:stretch>
            <a:fillRect/>
          </a:stretch>
        </p:blipFill>
        <p:spPr>
          <a:xfrm>
            <a:off x="8822939" y="1954703"/>
            <a:ext cx="2985035" cy="2702242"/>
          </a:xfrm>
          <a:prstGeom prst="rect">
            <a:avLst/>
          </a:prstGeom>
        </p:spPr>
      </p:pic>
    </p:spTree>
    <p:extLst>
      <p:ext uri="{BB962C8B-B14F-4D97-AF65-F5344CB8AC3E}">
        <p14:creationId xmlns:p14="http://schemas.microsoft.com/office/powerpoint/2010/main" val="414132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a:t>
            </a:r>
            <a:r>
              <a:rPr lang="en-US" dirty="0"/>
              <a:t> C++ - Sample Code </a:t>
            </a:r>
          </a:p>
        </p:txBody>
      </p:sp>
      <p:pic>
        <p:nvPicPr>
          <p:cNvPr id="4" name="Content Placeholder 3"/>
          <p:cNvPicPr>
            <a:picLocks noGrp="1" noChangeAspect="1"/>
          </p:cNvPicPr>
          <p:nvPr>
            <p:ph idx="1"/>
          </p:nvPr>
        </p:nvPicPr>
        <p:blipFill>
          <a:blip r:embed="rId2"/>
          <a:stretch>
            <a:fillRect/>
          </a:stretch>
        </p:blipFill>
        <p:spPr>
          <a:xfrm>
            <a:off x="838200" y="1690688"/>
            <a:ext cx="9214878" cy="2769326"/>
          </a:xfrm>
          <a:prstGeom prst="rect">
            <a:avLst/>
          </a:prstGeom>
        </p:spPr>
      </p:pic>
      <p:sp>
        <p:nvSpPr>
          <p:cNvPr id="5" name="Content Placeholder 2"/>
          <p:cNvSpPr txBox="1">
            <a:spLocks/>
          </p:cNvSpPr>
          <p:nvPr/>
        </p:nvSpPr>
        <p:spPr>
          <a:xfrm>
            <a:off x="838200" y="4624251"/>
            <a:ext cx="10515600" cy="1552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Please run and debug this code, and give </a:t>
            </a:r>
            <a:r>
              <a:rPr lang="en-US" b="1" dirty="0" err="1"/>
              <a:t>explaination</a:t>
            </a:r>
            <a:r>
              <a:rPr lang="en-US" dirty="0"/>
              <a:t> about each code below </a:t>
            </a:r>
          </a:p>
        </p:txBody>
      </p:sp>
      <p:pic>
        <p:nvPicPr>
          <p:cNvPr id="3" name="Picture 2">
            <a:extLst>
              <a:ext uri="{FF2B5EF4-FFF2-40B4-BE49-F238E27FC236}">
                <a16:creationId xmlns:a16="http://schemas.microsoft.com/office/drawing/2014/main" id="{3338A886-0C1B-F6BF-5084-E25578BC3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44124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Different between </a:t>
            </a:r>
            <a:r>
              <a:rPr lang="en-US" dirty="0" err="1"/>
              <a:t>refrence</a:t>
            </a:r>
            <a:r>
              <a:rPr lang="en-US" dirty="0"/>
              <a:t> and assignment  in C++ </a:t>
            </a:r>
          </a:p>
        </p:txBody>
      </p:sp>
      <p:sp>
        <p:nvSpPr>
          <p:cNvPr id="3" name="Content Placeholder 2"/>
          <p:cNvSpPr>
            <a:spLocks noGrp="1"/>
          </p:cNvSpPr>
          <p:nvPr>
            <p:ph idx="1"/>
          </p:nvPr>
        </p:nvSpPr>
        <p:spPr/>
        <p:txBody>
          <a:bodyPr/>
          <a:lstStyle/>
          <a:p>
            <a:pPr algn="just"/>
            <a:r>
              <a:rPr lang="en-US" dirty="0"/>
              <a:t>In C++, references and assignment of values are two distinct concepts with different purposes and behaviors.</a:t>
            </a:r>
          </a:p>
          <a:p>
            <a:pPr lvl="1" algn="just"/>
            <a:r>
              <a:rPr lang="en-US" b="1" dirty="0" err="1"/>
              <a:t>Assigment</a:t>
            </a:r>
            <a:r>
              <a:rPr lang="en-US" b="1" dirty="0"/>
              <a:t> Value :</a:t>
            </a:r>
            <a:endParaRPr lang="en-US" dirty="0"/>
          </a:p>
          <a:p>
            <a:pPr marL="457200" lvl="1" indent="0" algn="just">
              <a:buNone/>
            </a:pPr>
            <a:r>
              <a:rPr lang="en-US" b="1" dirty="0"/>
              <a:t>	Assignment of values involves copying the value from one variable to 	another</a:t>
            </a:r>
            <a:r>
              <a:rPr lang="en-US" dirty="0"/>
              <a:t>. When we assign a value, </a:t>
            </a:r>
            <a:r>
              <a:rPr lang="en-US" b="1" dirty="0"/>
              <a:t>we create a separate copy of the data.</a:t>
            </a:r>
            <a:endParaRPr lang="en-US" dirty="0"/>
          </a:p>
          <a:p>
            <a:pPr marL="457200" lvl="1" indent="0" algn="just">
              <a:buNone/>
            </a:pPr>
            <a:r>
              <a:rPr lang="en-US" dirty="0"/>
              <a:t>	The original variable and the variable receiving the assigned value 	are 	independent of each other. Changes to one do not affect the other.</a:t>
            </a:r>
          </a:p>
          <a:p>
            <a:pPr marL="0" indent="0" algn="just">
              <a:buNone/>
            </a:pPr>
            <a:endParaRPr lang="en-US" dirty="0"/>
          </a:p>
        </p:txBody>
      </p:sp>
      <p:pic>
        <p:nvPicPr>
          <p:cNvPr id="4" name="Picture 3">
            <a:extLst>
              <a:ext uri="{FF2B5EF4-FFF2-40B4-BE49-F238E27FC236}">
                <a16:creationId xmlns:a16="http://schemas.microsoft.com/office/drawing/2014/main" id="{2AE58015-B09C-4218-1D91-727742FDC2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52578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a:t>
            </a:r>
          </a:p>
        </p:txBody>
      </p:sp>
      <p:sp>
        <p:nvSpPr>
          <p:cNvPr id="3" name="Content Placeholder 2"/>
          <p:cNvSpPr>
            <a:spLocks noGrp="1"/>
          </p:cNvSpPr>
          <p:nvPr>
            <p:ph idx="1"/>
          </p:nvPr>
        </p:nvSpPr>
        <p:spPr/>
        <p:txBody>
          <a:bodyPr/>
          <a:lstStyle/>
          <a:p>
            <a:pPr marL="0" indent="0" algn="just">
              <a:buNone/>
            </a:pPr>
            <a:r>
              <a:rPr lang="en-US" dirty="0"/>
              <a:t>Sample Code for </a:t>
            </a:r>
            <a:r>
              <a:rPr lang="en-US" dirty="0" err="1"/>
              <a:t>Assigment</a:t>
            </a:r>
            <a:r>
              <a:rPr lang="en-US" dirty="0"/>
              <a:t>:</a:t>
            </a:r>
          </a:p>
          <a:p>
            <a:pPr marL="0" indent="0" algn="just">
              <a:buNone/>
            </a:pPr>
            <a:endParaRPr lang="en-US" dirty="0"/>
          </a:p>
          <a:p>
            <a:pPr marL="0" indent="0" algn="just">
              <a:buNone/>
            </a:pPr>
            <a:endParaRPr lang="en-US" dirty="0"/>
          </a:p>
          <a:p>
            <a:pPr marL="0" indent="0" algn="just">
              <a:buNone/>
            </a:pPr>
            <a:endParaRPr lang="en-US" dirty="0"/>
          </a:p>
          <a:p>
            <a:pPr algn="just"/>
            <a:r>
              <a:rPr lang="en-US" dirty="0"/>
              <a:t>Please give proper </a:t>
            </a:r>
            <a:r>
              <a:rPr lang="en-US" b="1" dirty="0" err="1"/>
              <a:t>explaination</a:t>
            </a:r>
            <a:r>
              <a:rPr lang="en-US" dirty="0"/>
              <a:t> about each line of the code below </a:t>
            </a:r>
          </a:p>
        </p:txBody>
      </p:sp>
      <p:pic>
        <p:nvPicPr>
          <p:cNvPr id="4" name="Picture 3"/>
          <p:cNvPicPr>
            <a:picLocks noChangeAspect="1"/>
          </p:cNvPicPr>
          <p:nvPr/>
        </p:nvPicPr>
        <p:blipFill>
          <a:blip r:embed="rId2"/>
          <a:stretch>
            <a:fillRect/>
          </a:stretch>
        </p:blipFill>
        <p:spPr>
          <a:xfrm>
            <a:off x="838200" y="2345945"/>
            <a:ext cx="10850801" cy="1128775"/>
          </a:xfrm>
          <a:prstGeom prst="rect">
            <a:avLst/>
          </a:prstGeom>
        </p:spPr>
      </p:pic>
      <p:pic>
        <p:nvPicPr>
          <p:cNvPr id="5" name="Picture 4">
            <a:extLst>
              <a:ext uri="{FF2B5EF4-FFF2-40B4-BE49-F238E27FC236}">
                <a16:creationId xmlns:a16="http://schemas.microsoft.com/office/drawing/2014/main" id="{2085358C-03C9-8351-30C4-96F367D01C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554D1F97-A580-692C-38AD-334A8FA78B75}"/>
              </a:ext>
            </a:extLst>
          </p:cNvPr>
          <p:cNvPicPr>
            <a:picLocks noChangeAspect="1"/>
          </p:cNvPicPr>
          <p:nvPr/>
        </p:nvPicPr>
        <p:blipFill>
          <a:blip r:embed="rId4"/>
          <a:stretch>
            <a:fillRect/>
          </a:stretch>
        </p:blipFill>
        <p:spPr>
          <a:xfrm>
            <a:off x="8091049" y="4580138"/>
            <a:ext cx="2136589" cy="1953078"/>
          </a:xfrm>
          <a:prstGeom prst="rect">
            <a:avLst/>
          </a:prstGeom>
        </p:spPr>
      </p:pic>
    </p:spTree>
    <p:extLst>
      <p:ext uri="{BB962C8B-B14F-4D97-AF65-F5344CB8AC3E}">
        <p14:creationId xmlns:p14="http://schemas.microsoft.com/office/powerpoint/2010/main" val="408336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2632</Words>
  <Application>Microsoft Office PowerPoint</Application>
  <PresentationFormat>Widescreen</PresentationFormat>
  <Paragraphs>247</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Mengenal C++  Pertemuan ke 2 </vt:lpstr>
      <vt:lpstr>C++ 2nd Class subject</vt:lpstr>
      <vt:lpstr>1. Identifier in C++</vt:lpstr>
      <vt:lpstr>Identifier in C++  Cont..</vt:lpstr>
      <vt:lpstr>2. Refrence in C++</vt:lpstr>
      <vt:lpstr>Refrence in C++ Cont..</vt:lpstr>
      <vt:lpstr>Refrence C++ - Sample Code </vt:lpstr>
      <vt:lpstr>3. Different between refrence and assignment  in C++ </vt:lpstr>
      <vt:lpstr>Different between refrence and assignment  in C++ </vt:lpstr>
      <vt:lpstr>Different between refrence and assignment  in C++ </vt:lpstr>
      <vt:lpstr>Different between refrence and assignment  in C++ </vt:lpstr>
      <vt:lpstr>Different between refrence and assignment  in C++  - summary </vt:lpstr>
      <vt:lpstr>4. Variable Properties in C++</vt:lpstr>
      <vt:lpstr>Variable Properties in C++ - Cont..</vt:lpstr>
      <vt:lpstr>Variable Properties in C++ - Cont..</vt:lpstr>
      <vt:lpstr>Variable Properties in C++ - Cont..</vt:lpstr>
      <vt:lpstr>5. Type Qualifier in C++ </vt:lpstr>
      <vt:lpstr>Type Qualifier in C++ - Cont..</vt:lpstr>
      <vt:lpstr>Type Qualifier in C++ - Cont ..</vt:lpstr>
      <vt:lpstr>Type Qualifier in C++ - summary </vt:lpstr>
      <vt:lpstr>6. Operator in C++ </vt:lpstr>
      <vt:lpstr>Operator in C++ - Cont..</vt:lpstr>
      <vt:lpstr>Operator in C++ - Cont..</vt:lpstr>
      <vt:lpstr>Operator in C++ - Cont..</vt:lpstr>
      <vt:lpstr>Operator in C++ - Cont..</vt:lpstr>
      <vt:lpstr>Operator in C++ - Cont..</vt:lpstr>
      <vt:lpstr>7. Selection in C++</vt:lpstr>
      <vt:lpstr>7. Selection in C++ - Cont..</vt:lpstr>
      <vt:lpstr>7. Selection in C++ - Cont ..</vt:lpstr>
      <vt:lpstr>7. Selection in C++ - Cont ..</vt:lpstr>
      <vt:lpstr>7. Selection in C++ - Cont ..</vt:lpstr>
      <vt:lpstr>7. Selection in C++ - Cont ..</vt:lpstr>
      <vt:lpstr>8. Looping in C++ </vt:lpstr>
      <vt:lpstr>8. Looping in C++ - Cont ..</vt:lpstr>
      <vt:lpstr>8. Looping in C++ - Cont ..</vt:lpstr>
      <vt:lpstr>8. Looping in C++ - Cont ..</vt:lpstr>
      <vt:lpstr>8. Looping in C++ - Cont ..</vt:lpstr>
      <vt:lpstr>8. Looping in C++ - Cont ..</vt:lpstr>
      <vt:lpstr>8. Looping in C++ - Cont ..</vt:lpstr>
      <vt:lpstr>8. Looping in C++ - Cont ..</vt:lpstr>
      <vt:lpstr>Looping in C++ - Cont ..</vt:lpstr>
      <vt:lpstr>Looping in C++ - Cont ..</vt:lpstr>
      <vt:lpstr>Exercise </vt:lpstr>
      <vt:lpstr>Exercise </vt:lpstr>
      <vt:lpstr>Exercise </vt:lpstr>
      <vt:lpstr>Repo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dc:title>
  <dc:creator>Herlambang Rizky Ramadhan</dc:creator>
  <cp:lastModifiedBy>Indah Chaerunnisa</cp:lastModifiedBy>
  <cp:revision>68</cp:revision>
  <dcterms:created xsi:type="dcterms:W3CDTF">2023-09-15T09:29:05Z</dcterms:created>
  <dcterms:modified xsi:type="dcterms:W3CDTF">2023-09-16T03:31:07Z</dcterms:modified>
</cp:coreProperties>
</file>