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4.svg" ContentType="image/svg+xml"/>
  <Override PartName="/ppt/media/image5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71" r:id="rId4"/>
    <p:sldId id="257" r:id="rId5"/>
    <p:sldId id="314" r:id="rId6"/>
    <p:sldId id="264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4" r:id="rId30"/>
    <p:sldId id="281" r:id="rId31"/>
    <p:sldId id="282" r:id="rId32"/>
    <p:sldId id="283" r:id="rId33"/>
    <p:sldId id="285" r:id="rId34"/>
    <p:sldId id="288" r:id="rId35"/>
    <p:sldId id="286" r:id="rId36"/>
    <p:sldId id="287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9" r:id="rId57"/>
    <p:sldId id="310" r:id="rId58"/>
    <p:sldId id="311" r:id="rId59"/>
    <p:sldId id="312" r:id="rId60"/>
    <p:sldId id="313" r:id="rId61"/>
    <p:sldId id="308" r:id="rId62"/>
  </p:sldIdLst>
  <p:sldSz cx="12192000" cy="6858000"/>
  <p:notesSz cx="6858000" cy="9144000"/>
  <p:custDataLst>
    <p:tags r:id="rId6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9B6"/>
    <a:srgbClr val="D5D5D5"/>
    <a:srgbClr val="FFFFFF"/>
    <a:srgbClr val="E57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gs" Target="tags/tag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image" Target="../media/image81.wmf"/><Relationship Id="rId7" Type="http://schemas.openxmlformats.org/officeDocument/2006/relationships/image" Target="../media/image80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0" Type="http://schemas.openxmlformats.org/officeDocument/2006/relationships/image" Target="../media/image83.wmf"/><Relationship Id="rId1" Type="http://schemas.openxmlformats.org/officeDocument/2006/relationships/image" Target="../media/image7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8408-B4D9-47C1-8F14-6CBCAF06D8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616D544-34BA-4CA2-8D55-D7C35535C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8408-B4D9-47C1-8F14-6CBCAF06D8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544-34BA-4CA2-8D55-D7C35535C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8408-B4D9-47C1-8F14-6CBCAF06D8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544-34BA-4CA2-8D55-D7C35535C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8408-B4D9-47C1-8F14-6CBCAF06D8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544-34BA-4CA2-8D55-D7C35535C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C338408-B4D9-47C1-8F14-6CBCAF06D8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616D544-34BA-4CA2-8D55-D7C35535C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8408-B4D9-47C1-8F14-6CBCAF06D8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544-34BA-4CA2-8D55-D7C35535C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8408-B4D9-47C1-8F14-6CBCAF06D8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544-34BA-4CA2-8D55-D7C35535C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8408-B4D9-47C1-8F14-6CBCAF06D8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544-34BA-4CA2-8D55-D7C35535C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8408-B4D9-47C1-8F14-6CBCAF06D8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544-34BA-4CA2-8D55-D7C35535C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8408-B4D9-47C1-8F14-6CBCAF06D8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544-34BA-4CA2-8D55-D7C35535C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8408-B4D9-47C1-8F14-6CBCAF06D8C6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544-34BA-4CA2-8D55-D7C35535C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C338408-B4D9-47C1-8F14-6CBCAF06D8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616D544-34BA-4CA2-8D55-D7C35535CB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8.png"/><Relationship Id="rId15" Type="http://schemas.openxmlformats.org/officeDocument/2006/relationships/image" Target="../media/image47.png"/><Relationship Id="rId14" Type="http://schemas.openxmlformats.org/officeDocument/2006/relationships/image" Target="../media/image46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png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8.w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3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9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66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1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wmf"/><Relationship Id="rId8" Type="http://schemas.openxmlformats.org/officeDocument/2006/relationships/oleObject" Target="../embeddings/oleObject19.bin"/><Relationship Id="rId7" Type="http://schemas.openxmlformats.org/officeDocument/2006/relationships/image" Target="../media/image72.wmf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70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5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21.bin"/><Relationship Id="rId23" Type="http://schemas.openxmlformats.org/officeDocument/2006/relationships/vmlDrawing" Target="../drawings/vmlDrawing5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83.wmf"/><Relationship Id="rId20" Type="http://schemas.openxmlformats.org/officeDocument/2006/relationships/oleObject" Target="../embeddings/oleObject30.bin"/><Relationship Id="rId2" Type="http://schemas.openxmlformats.org/officeDocument/2006/relationships/image" Target="../media/image74.wmf"/><Relationship Id="rId19" Type="http://schemas.openxmlformats.org/officeDocument/2006/relationships/image" Target="../media/image82.wmf"/><Relationship Id="rId18" Type="http://schemas.openxmlformats.org/officeDocument/2006/relationships/oleObject" Target="../embeddings/oleObject29.bin"/><Relationship Id="rId17" Type="http://schemas.openxmlformats.org/officeDocument/2006/relationships/image" Target="../media/image81.wmf"/><Relationship Id="rId16" Type="http://schemas.openxmlformats.org/officeDocument/2006/relationships/oleObject" Target="../embeddings/oleObject28.bin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20.bin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5.png"/><Relationship Id="rId2" Type="http://schemas.openxmlformats.org/officeDocument/2006/relationships/image" Target="../media/image84.wmf"/><Relationship Id="rId1" Type="http://schemas.openxmlformats.org/officeDocument/2006/relationships/oleObject" Target="../embeddings/oleObject31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多媒体期末复习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重点大题讲解！！！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76288" y="5801710"/>
            <a:ext cx="234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编辑人：小张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247" y="1455683"/>
            <a:ext cx="11444868" cy="44931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1247" y="4624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哈夫曼编码：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0469" y="46626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None/>
              <a:defRPr sz="3200"/>
            </a:lvl1pPr>
          </a:lstStyle>
          <a:p>
            <a:r>
              <a:rPr lang="zh-CN" altLang="en-US" dirty="0"/>
              <a:t>编码步骤：</a:t>
            </a:r>
            <a:endParaRPr lang="en-US" altLang="zh-CN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730469" y="1429651"/>
            <a:ext cx="4987159" cy="448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endParaRPr lang="en-US" altLang="zh-CN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按概率</a:t>
            </a:r>
            <a:r>
              <a:rPr lang="zh-CN" altLang="en-US" b="0" i="0" dirty="0">
                <a:solidFill>
                  <a:srgbClr val="E579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递减（递增）</a:t>
            </a: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排序；</a:t>
            </a:r>
            <a:endParaRPr lang="zh-CN" altLang="en-US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将概率最小的两个相加并用“</a:t>
            </a:r>
            <a:r>
              <a:rPr lang="en-US" altLang="zh-CN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-US" altLang="zh-CN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表示，得到新的信源</a:t>
            </a:r>
            <a:endParaRPr lang="zh-CN" altLang="en-US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E579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对新的信源按概率（递减）排序</a:t>
            </a: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重复以上步骤，直到信源只剩两个符号；</a:t>
            </a:r>
            <a:endParaRPr lang="zh-CN" altLang="en-US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然后从</a:t>
            </a:r>
            <a:r>
              <a:rPr lang="zh-CN" altLang="en-US" b="0" i="0" dirty="0">
                <a:solidFill>
                  <a:srgbClr val="E579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叶节点到根节点</a:t>
            </a: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的顺序，获得编码；</a:t>
            </a:r>
            <a:endParaRPr lang="zh-CN" altLang="en-US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584" y="701065"/>
            <a:ext cx="7210982" cy="143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7024277" y="2617372"/>
            <a:ext cx="3671887" cy="2809875"/>
            <a:chOff x="4643438" y="1771650"/>
            <a:chExt cx="3671887" cy="2809875"/>
          </a:xfrm>
        </p:grpSpPr>
        <p:sp>
          <p:nvSpPr>
            <p:cNvPr id="8" name="直接连接符 7"/>
            <p:cNvSpPr>
              <a:spLocks noChangeShapeType="1"/>
            </p:cNvSpPr>
            <p:nvPr/>
          </p:nvSpPr>
          <p:spPr bwMode="auto">
            <a:xfrm flipH="1">
              <a:off x="6732588" y="3716338"/>
              <a:ext cx="358775" cy="360362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直接连接符 8"/>
            <p:cNvSpPr>
              <a:spLocks noChangeShapeType="1"/>
            </p:cNvSpPr>
            <p:nvPr/>
          </p:nvSpPr>
          <p:spPr bwMode="auto">
            <a:xfrm>
              <a:off x="7524750" y="3716338"/>
              <a:ext cx="288925" cy="288925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直接连接符 9"/>
            <p:cNvSpPr>
              <a:spLocks noChangeShapeType="1"/>
            </p:cNvSpPr>
            <p:nvPr/>
          </p:nvSpPr>
          <p:spPr bwMode="auto">
            <a:xfrm>
              <a:off x="6804025" y="2995613"/>
              <a:ext cx="287338" cy="288925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直接连接符 10"/>
            <p:cNvSpPr>
              <a:spLocks noChangeShapeType="1"/>
            </p:cNvSpPr>
            <p:nvPr/>
          </p:nvSpPr>
          <p:spPr bwMode="auto">
            <a:xfrm>
              <a:off x="6084888" y="2276475"/>
              <a:ext cx="287337" cy="287338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直接连接符 11"/>
            <p:cNvSpPr>
              <a:spLocks noChangeShapeType="1"/>
            </p:cNvSpPr>
            <p:nvPr/>
          </p:nvSpPr>
          <p:spPr bwMode="auto">
            <a:xfrm flipH="1">
              <a:off x="5940425" y="2995613"/>
              <a:ext cx="431800" cy="360362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12"/>
            <p:cNvSpPr>
              <a:spLocks noChangeShapeType="1"/>
            </p:cNvSpPr>
            <p:nvPr/>
          </p:nvSpPr>
          <p:spPr bwMode="auto">
            <a:xfrm flipH="1">
              <a:off x="5219700" y="2276475"/>
              <a:ext cx="431800" cy="360363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643438" y="1771650"/>
              <a:ext cx="3671887" cy="2809875"/>
              <a:chOff x="4643438" y="1771650"/>
              <a:chExt cx="3671887" cy="2809875"/>
            </a:xfrm>
          </p:grpSpPr>
          <p:sp>
            <p:nvSpPr>
              <p:cNvPr id="15" name="椭圆 14"/>
              <p:cNvSpPr>
                <a:spLocks noChangeArrowheads="1"/>
              </p:cNvSpPr>
              <p:nvPr/>
            </p:nvSpPr>
            <p:spPr bwMode="auto">
              <a:xfrm>
                <a:off x="5580063" y="1771650"/>
                <a:ext cx="647700" cy="5762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</a:rPr>
                  <a:t>1.0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椭圆 15"/>
              <p:cNvSpPr>
                <a:spLocks noChangeArrowheads="1"/>
              </p:cNvSpPr>
              <p:nvPr/>
            </p:nvSpPr>
            <p:spPr bwMode="auto">
              <a:xfrm>
                <a:off x="6300788" y="2492375"/>
                <a:ext cx="647700" cy="5762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Arial" panose="020B0604020202020204" pitchFamily="34" charset="0"/>
                  </a:rPr>
                  <a:t>0.5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椭圆 16"/>
              <p:cNvSpPr>
                <a:spLocks noChangeArrowheads="1"/>
              </p:cNvSpPr>
              <p:nvPr/>
            </p:nvSpPr>
            <p:spPr bwMode="auto">
              <a:xfrm>
                <a:off x="7019925" y="3213100"/>
                <a:ext cx="647700" cy="5762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</a:rPr>
                  <a:t>0.25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椭圆 17"/>
              <p:cNvSpPr>
                <a:spLocks noChangeArrowheads="1"/>
              </p:cNvSpPr>
              <p:nvPr/>
            </p:nvSpPr>
            <p:spPr bwMode="auto">
              <a:xfrm>
                <a:off x="7667625" y="3932238"/>
                <a:ext cx="647700" cy="576262"/>
              </a:xfrm>
              <a:prstGeom prst="ellipse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</a:rPr>
                  <a:t>D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椭圆 18"/>
              <p:cNvSpPr>
                <a:spLocks noChangeArrowheads="1"/>
              </p:cNvSpPr>
              <p:nvPr/>
            </p:nvSpPr>
            <p:spPr bwMode="auto">
              <a:xfrm>
                <a:off x="6156325" y="4005263"/>
                <a:ext cx="647700" cy="576262"/>
              </a:xfrm>
              <a:prstGeom prst="ellipse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</a:rPr>
                  <a:t>C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椭圆 19"/>
              <p:cNvSpPr>
                <a:spLocks noChangeArrowheads="1"/>
              </p:cNvSpPr>
              <p:nvPr/>
            </p:nvSpPr>
            <p:spPr bwMode="auto">
              <a:xfrm>
                <a:off x="5364163" y="3213100"/>
                <a:ext cx="647700" cy="576263"/>
              </a:xfrm>
              <a:prstGeom prst="ellipse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Arial" panose="020B0604020202020204" pitchFamily="34" charset="0"/>
                  </a:rPr>
                  <a:t>B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椭圆 20"/>
              <p:cNvSpPr>
                <a:spLocks noChangeArrowheads="1"/>
              </p:cNvSpPr>
              <p:nvPr/>
            </p:nvSpPr>
            <p:spPr bwMode="auto">
              <a:xfrm>
                <a:off x="4643438" y="2492375"/>
                <a:ext cx="647700" cy="576263"/>
              </a:xfrm>
              <a:prstGeom prst="ellipse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</a:rPr>
                  <a:t>A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文本框 21"/>
              <p:cNvSpPr txBox="1">
                <a:spLocks noChangeArrowheads="1"/>
              </p:cNvSpPr>
              <p:nvPr/>
            </p:nvSpPr>
            <p:spPr bwMode="auto">
              <a:xfrm>
                <a:off x="5148263" y="2132013"/>
                <a:ext cx="3111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Arial" panose="020B0604020202020204" pitchFamily="34" charset="0"/>
                  </a:rPr>
                  <a:t>0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文本框 22"/>
              <p:cNvSpPr txBox="1">
                <a:spLocks noChangeArrowheads="1"/>
              </p:cNvSpPr>
              <p:nvPr/>
            </p:nvSpPr>
            <p:spPr bwMode="auto">
              <a:xfrm>
                <a:off x="5867400" y="2779713"/>
                <a:ext cx="3111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Arial" panose="020B0604020202020204" pitchFamily="34" charset="0"/>
                  </a:rPr>
                  <a:t>0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文本框 23"/>
              <p:cNvSpPr txBox="1">
                <a:spLocks noChangeArrowheads="1"/>
              </p:cNvSpPr>
              <p:nvPr/>
            </p:nvSpPr>
            <p:spPr bwMode="auto">
              <a:xfrm>
                <a:off x="6588125" y="3571875"/>
                <a:ext cx="311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</a:rPr>
                  <a:t>0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文本框 24"/>
              <p:cNvSpPr txBox="1">
                <a:spLocks noChangeArrowheads="1"/>
              </p:cNvSpPr>
              <p:nvPr/>
            </p:nvSpPr>
            <p:spPr bwMode="auto">
              <a:xfrm>
                <a:off x="6300788" y="2060575"/>
                <a:ext cx="311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文本框 25"/>
              <p:cNvSpPr txBox="1">
                <a:spLocks noChangeArrowheads="1"/>
              </p:cNvSpPr>
              <p:nvPr/>
            </p:nvSpPr>
            <p:spPr bwMode="auto">
              <a:xfrm>
                <a:off x="6948488" y="2852738"/>
                <a:ext cx="3111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文本框 26"/>
              <p:cNvSpPr txBox="1">
                <a:spLocks noChangeArrowheads="1"/>
              </p:cNvSpPr>
              <p:nvPr/>
            </p:nvSpPr>
            <p:spPr bwMode="auto">
              <a:xfrm>
                <a:off x="7596188" y="3571875"/>
                <a:ext cx="311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</a:rPr>
                  <a:t>1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29" y="343483"/>
            <a:ext cx="5828436" cy="481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21247" y="4624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521247" y="1407244"/>
            <a:ext cx="6096000" cy="234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2000" dirty="0"/>
              <a:t>假设字符</a:t>
            </a:r>
            <a:r>
              <a:rPr lang="en-US" altLang="zh-CN" sz="2000" dirty="0" err="1"/>
              <a:t>a,b,c,d,e,f</a:t>
            </a:r>
            <a:r>
              <a:rPr lang="zh-CN" altLang="en-US" sz="2000" dirty="0"/>
              <a:t>的使用频度分别是</a:t>
            </a:r>
            <a:r>
              <a:rPr lang="en-US" altLang="zh-CN" sz="2000" dirty="0"/>
              <a:t>0.07</a:t>
            </a:r>
            <a:r>
              <a:rPr lang="zh-CN" altLang="en-US" sz="2000" dirty="0"/>
              <a:t>，</a:t>
            </a:r>
            <a:r>
              <a:rPr lang="en-US" altLang="zh-CN" sz="2000" dirty="0"/>
              <a:t>0.09</a:t>
            </a:r>
            <a:r>
              <a:rPr lang="zh-CN" altLang="en-US" sz="2000" dirty="0"/>
              <a:t>，</a:t>
            </a:r>
            <a:r>
              <a:rPr lang="en-US" altLang="zh-CN" sz="2000" dirty="0"/>
              <a:t>0.12</a:t>
            </a:r>
            <a:r>
              <a:rPr lang="zh-CN" altLang="en-US" sz="2000" dirty="0"/>
              <a:t>，</a:t>
            </a:r>
            <a:r>
              <a:rPr lang="en-US" altLang="zh-CN" sz="2000" dirty="0"/>
              <a:t>0.22</a:t>
            </a:r>
            <a:r>
              <a:rPr lang="zh-CN" altLang="en-US" sz="2000" dirty="0"/>
              <a:t>，</a:t>
            </a:r>
            <a:r>
              <a:rPr lang="en-US" altLang="zh-CN" sz="2000" dirty="0"/>
              <a:t>0.23</a:t>
            </a:r>
            <a:r>
              <a:rPr lang="zh-CN" altLang="en-US" sz="2000" dirty="0"/>
              <a:t>，</a:t>
            </a:r>
            <a:r>
              <a:rPr lang="en-US" altLang="zh-CN" sz="2000" dirty="0"/>
              <a:t>0.27</a:t>
            </a:r>
            <a:r>
              <a:rPr lang="zh-CN" altLang="en-US" sz="2000" dirty="0"/>
              <a:t>，请画出所使用的哈夫曼树（按照“左小右大”规则），</a:t>
            </a:r>
            <a:endParaRPr lang="zh-CN" altLang="en-US" sz="2000" dirty="0"/>
          </a:p>
          <a:p>
            <a:pPr indent="720090">
              <a:lnSpc>
                <a:spcPct val="150000"/>
              </a:lnSpc>
            </a:pPr>
            <a:r>
              <a:rPr lang="zh-CN" altLang="en-US" sz="2000" dirty="0"/>
              <a:t>并写出</a:t>
            </a:r>
            <a:r>
              <a:rPr lang="en-US" altLang="zh-CN" sz="2000" dirty="0" err="1"/>
              <a:t>a,b,c,d,e,f</a:t>
            </a:r>
            <a:r>
              <a:rPr lang="zh-CN" altLang="en-US" sz="2000" dirty="0"/>
              <a:t>的</a:t>
            </a:r>
            <a:r>
              <a:rPr lang="en-US" altLang="zh-CN" sz="2000" dirty="0"/>
              <a:t>Huffman</a:t>
            </a:r>
            <a:r>
              <a:rPr lang="zh-CN" altLang="en-US" sz="2000" dirty="0"/>
              <a:t>编码（按照“左</a:t>
            </a:r>
            <a:r>
              <a:rPr lang="en-US" altLang="zh-CN" sz="2000" dirty="0"/>
              <a:t>0</a:t>
            </a:r>
            <a:r>
              <a:rPr lang="zh-CN" altLang="en-US" sz="2000" dirty="0"/>
              <a:t>右</a:t>
            </a:r>
            <a:r>
              <a:rPr lang="en-US" altLang="zh-CN" sz="2000" dirty="0"/>
              <a:t>1”</a:t>
            </a:r>
            <a:r>
              <a:rPr lang="zh-CN" altLang="en-US" sz="2000" dirty="0"/>
              <a:t>规则）。</a:t>
            </a:r>
            <a:endParaRPr lang="zh-CN" altLang="en-US" sz="2000" dirty="0"/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4975665" y="4152109"/>
            <a:ext cx="4043156" cy="166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1110		b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1111  	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110		d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00		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e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01			f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10</a:t>
            </a:r>
            <a:endParaRPr lang="en-US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9515" y="4108476"/>
            <a:ext cx="3157538" cy="175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/>
              <a:t>a:0.07		b:0.09	</a:t>
            </a:r>
            <a:endParaRPr lang="en-US" altLang="zh-CN" sz="2500" dirty="0"/>
          </a:p>
          <a:p>
            <a:pPr>
              <a:lnSpc>
                <a:spcPct val="150000"/>
              </a:lnSpc>
            </a:pPr>
            <a:r>
              <a:rPr lang="en-US" altLang="zh-CN" sz="2500" dirty="0"/>
              <a:t>c:0.12		d:0.22	</a:t>
            </a:r>
            <a:endParaRPr lang="en-US" altLang="zh-CN" sz="2500" dirty="0"/>
          </a:p>
          <a:p>
            <a:pPr>
              <a:lnSpc>
                <a:spcPct val="150000"/>
              </a:lnSpc>
            </a:pPr>
            <a:r>
              <a:rPr lang="en-US" altLang="zh-CN" sz="2500" dirty="0"/>
              <a:t>e:0.23		f:0.27</a:t>
            </a:r>
            <a:endParaRPr lang="zh-CN" altLang="en-US" sz="25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79515" y="6222688"/>
            <a:ext cx="1823545" cy="461665"/>
          </a:xfrm>
          <a:prstGeom prst="rect">
            <a:avLst/>
          </a:prstGeom>
          <a:solidFill>
            <a:srgbClr val="D5D5D5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权值计算：</a:t>
            </a:r>
            <a:endParaRPr lang="zh-CN" altLang="en-US" sz="2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3112047" y="6277867"/>
            <a:ext cx="740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W=0.07*4+0.09*4+0.12*3+0.22*2+0.23*2+0.27*2=2.44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算术编码：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0469" y="46626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None/>
              <a:defRPr sz="3200"/>
            </a:lvl1pPr>
          </a:lstStyle>
          <a:p>
            <a:r>
              <a:rPr lang="zh-CN" altLang="en-US" dirty="0"/>
              <a:t>编码步骤：</a:t>
            </a:r>
            <a:endParaRPr lang="en-US" altLang="zh-CN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82869" y="1635816"/>
            <a:ext cx="8718331" cy="4334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60000"/>
              </a:lnSpc>
              <a:buNone/>
            </a:pPr>
            <a:endParaRPr lang="en-US" altLang="zh-CN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按照各信源信号好出现的频率，将</a:t>
            </a:r>
            <a:r>
              <a:rPr lang="zh-CN" altLang="en-US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 1)</a:t>
            </a:r>
            <a:r>
              <a:rPr lang="zh-CN" altLang="en-US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这个区间分成若干段</a:t>
            </a:r>
            <a:endParaRPr lang="en-US" altLang="zh-CN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将[0, 1)这个区间设置为</a:t>
            </a:r>
            <a:r>
              <a:rPr lang="zh-CN" altLang="en-US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初始间隔</a:t>
            </a:r>
            <a:endParaRPr lang="en-US" altLang="zh-CN" dirty="0">
              <a:solidFill>
                <a:srgbClr val="E579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将该信号源在</a:t>
            </a:r>
            <a:r>
              <a:rPr lang="en-US" altLang="zh-CN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 1)</a:t>
            </a:r>
            <a:r>
              <a:rPr lang="zh-CN" altLang="en-US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上的范围</a:t>
            </a:r>
            <a:r>
              <a:rPr lang="zh-CN" altLang="en-US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等比例的缩小</a:t>
            </a:r>
            <a:r>
              <a:rPr lang="zh-CN" altLang="en-US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到最新得到的间隔中。</a:t>
            </a:r>
            <a:endParaRPr lang="en-US" altLang="zh-CN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在该区间内选择一个代表性的小数，转化为二进制作为</a:t>
            </a:r>
            <a:r>
              <a:rPr lang="zh-CN" altLang="en-US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实际的编码输出</a:t>
            </a:r>
            <a:r>
              <a:rPr lang="zh-CN" altLang="en-US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endParaRPr lang="en-US" altLang="zh-CN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endParaRPr lang="zh-CN" altLang="en-US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1247" y="4624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  <p:sp>
        <p:nvSpPr>
          <p:cNvPr id="5" name="矩形 34846"/>
          <p:cNvSpPr>
            <a:spLocks noChangeArrowheads="1"/>
          </p:cNvSpPr>
          <p:nvPr/>
        </p:nvSpPr>
        <p:spPr bwMode="auto">
          <a:xfrm>
            <a:off x="2973923" y="609600"/>
            <a:ext cx="419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FF6600"/>
                </a:solidFill>
                <a:latin typeface="Arial" panose="020B0604020202020204" pitchFamily="34" charset="0"/>
              </a:rPr>
              <a:t>输入序列为</a:t>
            </a:r>
            <a:r>
              <a:rPr lang="en-US" altLang="zh-CN" sz="2400" dirty="0">
                <a:solidFill>
                  <a:srgbClr val="FF6600"/>
                </a:solidFill>
                <a:latin typeface="Arial" panose="020B0604020202020204" pitchFamily="34" charset="0"/>
              </a:rPr>
              <a:t>{</a:t>
            </a:r>
            <a:r>
              <a:rPr lang="en-US" altLang="zh-CN" sz="2400" dirty="0" err="1">
                <a:solidFill>
                  <a:srgbClr val="FF6600"/>
                </a:solidFill>
                <a:latin typeface="Arial" panose="020B0604020202020204" pitchFamily="34" charset="0"/>
              </a:rPr>
              <a:t>xn</a:t>
            </a:r>
            <a:r>
              <a:rPr lang="en-US" altLang="zh-CN" sz="2400" dirty="0">
                <a:solidFill>
                  <a:srgbClr val="FF6600"/>
                </a:solidFill>
                <a:latin typeface="Arial" panose="020B0604020202020204" pitchFamily="34" charset="0"/>
              </a:rPr>
              <a:t>}: a2, a1, a3</a:t>
            </a:r>
            <a:r>
              <a:rPr lang="zh-CN" altLang="en-US" sz="2400" dirty="0">
                <a:solidFill>
                  <a:srgbClr val="FF6600"/>
                </a:solidFill>
                <a:latin typeface="Arial" panose="020B0604020202020204" pitchFamily="34" charset="0"/>
              </a:rPr>
              <a:t>。</a:t>
            </a:r>
            <a:endParaRPr lang="zh-CN" altLang="en-US" sz="2400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70959" y="585565"/>
            <a:ext cx="367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编码结果：</a:t>
            </a:r>
            <a:r>
              <a:rPr lang="en-US" altLang="zh-CN" sz="2400" dirty="0">
                <a:solidFill>
                  <a:srgbClr val="FF0000"/>
                </a:solidFill>
              </a:rPr>
              <a:t>10011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2422" y="1668908"/>
            <a:ext cx="7315200" cy="4619290"/>
            <a:chOff x="1174750" y="1629110"/>
            <a:chExt cx="7315200" cy="4619290"/>
          </a:xfrm>
        </p:grpSpPr>
        <p:pic>
          <p:nvPicPr>
            <p:cNvPr id="85" name="图片 3481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750" y="3200400"/>
              <a:ext cx="7315200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6" name="表格 85"/>
            <p:cNvGraphicFramePr/>
            <p:nvPr/>
          </p:nvGraphicFramePr>
          <p:xfrm>
            <a:off x="1219200" y="1629110"/>
            <a:ext cx="6624638" cy="1341438"/>
          </p:xfrm>
          <a:graphic>
            <a:graphicData uri="http://schemas.openxmlformats.org/drawingml/2006/table">
              <a:tbl>
                <a:tblPr/>
                <a:tblGrid>
                  <a:gridCol w="1325563"/>
                  <a:gridCol w="1323975"/>
                  <a:gridCol w="1325562"/>
                  <a:gridCol w="1323975"/>
                  <a:gridCol w="1325563"/>
                </a:tblGrid>
                <a:tr h="385763"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b="1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zh-CN" altLang="en-US" sz="1600" dirty="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信源符号</a:t>
                        </a:r>
                        <a:r>
                          <a:rPr lang="en-US" altLang="zh-CN" sz="1600" dirty="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a</a:t>
                        </a:r>
                        <a:r>
                          <a:rPr lang="en-US" altLang="zh-CN" sz="1600" baseline="-30000" dirty="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i</a:t>
                        </a:r>
                        <a:endParaRPr lang="zh-CN" altLang="en-US" sz="1600" dirty="0">
                          <a:latin typeface="Times New Roman" panose="02020603050405020304" pitchFamily="2" charset="0"/>
                          <a:ea typeface="仿宋_GB2312" pitchFamily="1" charset="-122"/>
                        </a:endParaRPr>
                      </a:p>
                    </a:txBody>
                    <a:tcPr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b="1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6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a</a:t>
                        </a:r>
                        <a:r>
                          <a:rPr lang="en-US" altLang="zh-CN" sz="1600" baseline="-250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1</a:t>
                        </a:r>
                        <a:endParaRPr lang="zh-CN" altLang="en-US" sz="1600" baseline="-2500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仿宋_GB2312" pitchFamily="1" charset="-122"/>
                        </a:endParaRPr>
                      </a:p>
                    </a:txBody>
                    <a:tcPr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b="1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6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    a</a:t>
                        </a:r>
                        <a:r>
                          <a:rPr lang="en-US" altLang="zh-CN" sz="1600" baseline="-250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2</a:t>
                        </a:r>
                        <a:r>
                          <a:rPr lang="en-US" altLang="zh-CN" sz="16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     </a:t>
                        </a:r>
                        <a:endParaRPr lang="zh-CN" altLang="en-US" sz="160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仿宋_GB2312" pitchFamily="1" charset="-122"/>
                        </a:endParaRPr>
                      </a:p>
                    </a:txBody>
                    <a:tcPr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b="1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6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a</a:t>
                        </a:r>
                        <a:r>
                          <a:rPr lang="en-US" altLang="zh-CN" sz="1600" baseline="-250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3</a:t>
                        </a:r>
                        <a:endParaRPr lang="zh-CN" altLang="en-US" sz="1600" baseline="-2500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仿宋_GB2312" pitchFamily="1" charset="-122"/>
                        </a:endParaRPr>
                      </a:p>
                    </a:txBody>
                    <a:tcPr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b="1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600" dirty="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a</a:t>
                        </a:r>
                        <a:r>
                          <a:rPr lang="en-US" altLang="zh-CN" sz="1600" baseline="-25000" dirty="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4</a:t>
                        </a:r>
                        <a:r>
                          <a:rPr lang="en-US" altLang="zh-CN" sz="1600" dirty="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     </a:t>
                        </a:r>
                        <a:endPara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仿宋_GB2312" pitchFamily="1" charset="-122"/>
                        </a:endParaRPr>
                      </a:p>
                    </a:txBody>
                    <a:tcPr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76237"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b="1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zh-CN" altLang="en-US" sz="16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概率</a:t>
                        </a:r>
                        <a:r>
                          <a:rPr lang="en-US" altLang="zh-CN" sz="16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 P</a:t>
                        </a:r>
                        <a:r>
                          <a:rPr lang="en-US" altLang="zh-CN" sz="1600" baseline="-250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i</a:t>
                        </a:r>
                        <a:endParaRPr lang="zh-CN" altLang="en-US" sz="160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仿宋_GB2312" pitchFamily="1" charset="-122"/>
                        </a:endParaRPr>
                      </a:p>
                    </a:txBody>
                    <a:tcPr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b="1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buNone/>
                        </a:pPr>
                        <a:r>
                          <a:rPr lang="en-US" altLang="zh-CN" sz="16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P</a:t>
                        </a:r>
                        <a:r>
                          <a:rPr lang="en-US" altLang="zh-CN" sz="1600" baseline="-250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1</a:t>
                        </a:r>
                        <a:r>
                          <a:rPr lang="en-US" altLang="zh-CN" sz="16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=0.5</a:t>
                        </a:r>
                        <a:endParaRPr lang="zh-CN" altLang="en-US" sz="160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仿宋_GB2312" pitchFamily="1" charset="-122"/>
                        </a:endParaRPr>
                      </a:p>
                    </a:txBody>
                    <a:tcPr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b="1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buNone/>
                        </a:pPr>
                        <a:r>
                          <a:rPr lang="en-US" altLang="zh-CN" sz="16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P</a:t>
                        </a:r>
                        <a:r>
                          <a:rPr lang="en-US" altLang="zh-CN" sz="1600" baseline="-250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2 </a:t>
                        </a:r>
                        <a:r>
                          <a:rPr lang="en-US" altLang="zh-CN" sz="16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=0.25   </a:t>
                        </a:r>
                        <a:endParaRPr lang="zh-CN" altLang="en-US" sz="160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仿宋_GB2312" pitchFamily="1" charset="-122"/>
                        </a:endParaRPr>
                      </a:p>
                    </a:txBody>
                    <a:tcPr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b="1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buNone/>
                        </a:pPr>
                        <a:r>
                          <a:rPr lang="en-US" altLang="zh-CN" sz="16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P</a:t>
                        </a:r>
                        <a:r>
                          <a:rPr lang="en-US" altLang="zh-CN" sz="1600" baseline="-250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3 </a:t>
                        </a:r>
                        <a:r>
                          <a:rPr lang="en-US" altLang="zh-CN" sz="16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=0.125</a:t>
                        </a:r>
                        <a:endParaRPr lang="zh-CN" altLang="en-US" sz="160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仿宋_GB2312" pitchFamily="1" charset="-122"/>
                        </a:endParaRPr>
                      </a:p>
                    </a:txBody>
                    <a:tcPr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b="1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buNone/>
                        </a:pPr>
                        <a:r>
                          <a:rPr lang="en-US" altLang="zh-CN" sz="16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P</a:t>
                        </a:r>
                        <a:r>
                          <a:rPr lang="en-US" altLang="zh-CN" sz="1600" baseline="-250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4 </a:t>
                        </a:r>
                        <a:r>
                          <a:rPr lang="en-US" altLang="zh-CN" sz="16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=0.125</a:t>
                        </a:r>
                        <a:endParaRPr lang="zh-CN" altLang="en-US" sz="160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仿宋_GB2312" pitchFamily="1" charset="-122"/>
                        </a:endParaRPr>
                      </a:p>
                    </a:txBody>
                    <a:tcPr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579438"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b="1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zh-CN" altLang="en-US" sz="16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初始编码间隔</a:t>
                        </a:r>
                        <a:endParaRPr lang="zh-CN" altLang="en-US" sz="1600">
                          <a:latin typeface="Times New Roman" panose="02020603050405020304" pitchFamily="2" charset="0"/>
                          <a:ea typeface="仿宋_GB2312" pitchFamily="1" charset="-122"/>
                        </a:endParaRPr>
                      </a:p>
                    </a:txBody>
                    <a:tcPr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b="1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buNone/>
                        </a:pPr>
                        <a:r>
                          <a:rPr lang="en-US" altLang="zh-CN" sz="16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[0, 0.5)</a:t>
                        </a:r>
                        <a:endParaRPr lang="zh-CN" altLang="en-US" sz="1600">
                          <a:latin typeface="Times New Roman" panose="02020603050405020304" pitchFamily="2" charset="0"/>
                          <a:ea typeface="仿宋_GB2312" pitchFamily="1" charset="-122"/>
                        </a:endParaRPr>
                      </a:p>
                    </a:txBody>
                    <a:tcPr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b="1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buNone/>
                        </a:pPr>
                        <a:r>
                          <a:rPr lang="en-US" altLang="zh-CN" sz="1600" dirty="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[0.5, 0.75)</a:t>
                        </a:r>
                        <a:endParaRPr lang="zh-CN" altLang="en-US" sz="1600" dirty="0">
                          <a:latin typeface="Times New Roman" panose="02020603050405020304" pitchFamily="2" charset="0"/>
                          <a:ea typeface="仿宋_GB2312" pitchFamily="1" charset="-122"/>
                        </a:endParaRPr>
                      </a:p>
                    </a:txBody>
                    <a:tcPr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b="1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buNone/>
                        </a:pPr>
                        <a:r>
                          <a:rPr lang="en-US" altLang="zh-CN" sz="160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[0.75, 0.875)</a:t>
                        </a:r>
                        <a:endParaRPr lang="zh-CN" altLang="en-US" sz="1600">
                          <a:latin typeface="Times New Roman" panose="02020603050405020304" pitchFamily="2" charset="0"/>
                          <a:ea typeface="仿宋_GB2312" pitchFamily="1" charset="-122"/>
                        </a:endParaRPr>
                      </a:p>
                    </a:txBody>
                    <a:tcPr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b="1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1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buNone/>
                        </a:pPr>
                        <a:r>
                          <a:rPr lang="en-US" altLang="zh-CN" sz="1600" dirty="0">
                            <a:solidFill>
                              <a:srgbClr val="000000"/>
                            </a:solidFill>
                            <a:latin typeface="Times New Roman" panose="02020603050405020304" pitchFamily="2" charset="0"/>
                            <a:ea typeface="仿宋_GB2312" pitchFamily="1" charset="-122"/>
                          </a:rPr>
                          <a:t>[0.875, 1)</a:t>
                        </a:r>
                        <a:endParaRPr lang="zh-CN" altLang="en-US" sz="1600" dirty="0">
                          <a:latin typeface="Times New Roman" panose="02020603050405020304" pitchFamily="2" charset="0"/>
                          <a:ea typeface="仿宋_GB2312" pitchFamily="1" charset="-122"/>
                        </a:endParaRPr>
                      </a:p>
                    </a:txBody>
                    <a:tcPr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87" name="矩形 86"/>
            <p:cNvSpPr>
              <a:spLocks noChangeArrowheads="1"/>
            </p:cNvSpPr>
            <p:nvPr/>
          </p:nvSpPr>
          <p:spPr bwMode="auto">
            <a:xfrm>
              <a:off x="4800600" y="3200400"/>
              <a:ext cx="1447800" cy="304800"/>
            </a:xfrm>
            <a:prstGeom prst="rect">
              <a:avLst/>
            </a:prstGeom>
            <a:solidFill>
              <a:srgbClr val="339966">
                <a:alpha val="14999"/>
              </a:srgbClr>
            </a:solidFill>
            <a:ln w="9525">
              <a:solidFill>
                <a:srgbClr val="339966"/>
              </a:solidFill>
              <a:miter lim="800000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>
              <a:spLocks noChangeArrowheads="1"/>
            </p:cNvSpPr>
            <p:nvPr/>
          </p:nvSpPr>
          <p:spPr bwMode="auto">
            <a:xfrm>
              <a:off x="2124075" y="5373688"/>
              <a:ext cx="5486400" cy="304800"/>
            </a:xfrm>
            <a:prstGeom prst="rect">
              <a:avLst/>
            </a:prstGeom>
            <a:solidFill>
              <a:srgbClr val="FF0000">
                <a:alpha val="14999"/>
              </a:srgbClr>
            </a:solidFill>
            <a:ln w="9525">
              <a:solidFill>
                <a:srgbClr val="339966"/>
              </a:solidFill>
              <a:miter lim="800000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>
              <a:spLocks noChangeArrowheads="1"/>
            </p:cNvSpPr>
            <p:nvPr/>
          </p:nvSpPr>
          <p:spPr bwMode="auto">
            <a:xfrm>
              <a:off x="6300788" y="5373688"/>
              <a:ext cx="685800" cy="304800"/>
            </a:xfrm>
            <a:prstGeom prst="rect">
              <a:avLst/>
            </a:prstGeom>
            <a:solidFill>
              <a:srgbClr val="000080">
                <a:alpha val="14999"/>
              </a:srgbClr>
            </a:solidFill>
            <a:ln w="9525">
              <a:solidFill>
                <a:srgbClr val="339966"/>
              </a:solidFill>
              <a:miter lim="800000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>
              <a:spLocks noChangeArrowheads="1"/>
            </p:cNvSpPr>
            <p:nvPr/>
          </p:nvSpPr>
          <p:spPr bwMode="auto">
            <a:xfrm>
              <a:off x="2057400" y="4267200"/>
              <a:ext cx="5486400" cy="304800"/>
            </a:xfrm>
            <a:prstGeom prst="rect">
              <a:avLst/>
            </a:prstGeom>
            <a:solidFill>
              <a:srgbClr val="339966">
                <a:alpha val="14999"/>
              </a:srgbClr>
            </a:solidFill>
            <a:ln w="9525">
              <a:solidFill>
                <a:srgbClr val="339966"/>
              </a:solidFill>
              <a:miter lim="800000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>
              <a:spLocks noChangeArrowheads="1"/>
            </p:cNvSpPr>
            <p:nvPr/>
          </p:nvSpPr>
          <p:spPr bwMode="auto">
            <a:xfrm>
              <a:off x="2057400" y="4267200"/>
              <a:ext cx="2743200" cy="304800"/>
            </a:xfrm>
            <a:prstGeom prst="rect">
              <a:avLst/>
            </a:prstGeom>
            <a:solidFill>
              <a:srgbClr val="FF0000">
                <a:alpha val="14999"/>
              </a:srgbClr>
            </a:solidFill>
            <a:ln w="9525">
              <a:solidFill>
                <a:srgbClr val="008000"/>
              </a:solidFill>
              <a:miter lim="800000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/>
            <p:cNvGrpSpPr/>
            <p:nvPr/>
          </p:nvGrpSpPr>
          <p:grpSpPr bwMode="auto">
            <a:xfrm>
              <a:off x="2051050" y="2492375"/>
              <a:ext cx="2743200" cy="1371600"/>
              <a:chOff x="0" y="0"/>
              <a:chExt cx="1728" cy="864"/>
            </a:xfrm>
          </p:grpSpPr>
          <p:sp>
            <p:nvSpPr>
              <p:cNvPr id="108" name="矩形 34857"/>
              <p:cNvSpPr>
                <a:spLocks noChangeArrowheads="1"/>
              </p:cNvSpPr>
              <p:nvPr/>
            </p:nvSpPr>
            <p:spPr bwMode="auto">
              <a:xfrm>
                <a:off x="0" y="624"/>
                <a:ext cx="1728" cy="240"/>
              </a:xfrm>
              <a:prstGeom prst="rect">
                <a:avLst/>
              </a:prstGeom>
              <a:solidFill>
                <a:srgbClr val="FF0000">
                  <a:alpha val="14999"/>
                </a:srgbClr>
              </a:solidFill>
              <a:ln w="9525">
                <a:solidFill>
                  <a:srgbClr val="339966"/>
                </a:solidFill>
                <a:miter lim="800000"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3485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576" cy="240"/>
              </a:xfrm>
              <a:prstGeom prst="rect">
                <a:avLst/>
              </a:prstGeom>
              <a:solidFill>
                <a:srgbClr val="FF0000">
                  <a:alpha val="14999"/>
                </a:srgbClr>
              </a:solidFill>
              <a:ln w="9525">
                <a:solidFill>
                  <a:srgbClr val="339966"/>
                </a:solidFill>
                <a:miter lim="800000"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3" name="组合 92"/>
            <p:cNvGrpSpPr/>
            <p:nvPr/>
          </p:nvGrpSpPr>
          <p:grpSpPr bwMode="auto">
            <a:xfrm>
              <a:off x="3865563" y="2492375"/>
              <a:ext cx="2362200" cy="1371600"/>
              <a:chOff x="0" y="0"/>
              <a:chExt cx="1488" cy="864"/>
            </a:xfrm>
          </p:grpSpPr>
          <p:sp>
            <p:nvSpPr>
              <p:cNvPr id="106" name="矩形 34860"/>
              <p:cNvSpPr>
                <a:spLocks noChangeArrowheads="1"/>
              </p:cNvSpPr>
              <p:nvPr/>
            </p:nvSpPr>
            <p:spPr bwMode="auto">
              <a:xfrm>
                <a:off x="576" y="624"/>
                <a:ext cx="912" cy="240"/>
              </a:xfrm>
              <a:prstGeom prst="rect">
                <a:avLst/>
              </a:prstGeom>
              <a:solidFill>
                <a:srgbClr val="3366FF">
                  <a:alpha val="14999"/>
                </a:srgbClr>
              </a:solidFill>
              <a:ln w="9525">
                <a:solidFill>
                  <a:srgbClr val="339966"/>
                </a:solidFill>
                <a:miter lim="800000"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3486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240"/>
              </a:xfrm>
              <a:prstGeom prst="rect">
                <a:avLst/>
              </a:prstGeom>
              <a:solidFill>
                <a:srgbClr val="3366FF">
                  <a:alpha val="14999"/>
                </a:srgbClr>
              </a:solidFill>
              <a:ln w="9525">
                <a:solidFill>
                  <a:srgbClr val="339966"/>
                </a:solidFill>
                <a:miter lim="800000"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 bwMode="auto">
            <a:xfrm>
              <a:off x="5272088" y="2492375"/>
              <a:ext cx="1676400" cy="1371600"/>
              <a:chOff x="0" y="0"/>
              <a:chExt cx="1056" cy="864"/>
            </a:xfrm>
          </p:grpSpPr>
          <p:sp>
            <p:nvSpPr>
              <p:cNvPr id="104" name="矩形 34863"/>
              <p:cNvSpPr>
                <a:spLocks noChangeArrowheads="1"/>
              </p:cNvSpPr>
              <p:nvPr/>
            </p:nvSpPr>
            <p:spPr bwMode="auto">
              <a:xfrm>
                <a:off x="624" y="624"/>
                <a:ext cx="432" cy="240"/>
              </a:xfrm>
              <a:prstGeom prst="rect">
                <a:avLst/>
              </a:prstGeom>
              <a:solidFill>
                <a:schemeClr val="folHlink">
                  <a:alpha val="14999"/>
                </a:schemeClr>
              </a:solidFill>
              <a:ln w="9525">
                <a:solidFill>
                  <a:srgbClr val="008000"/>
                </a:solidFill>
                <a:miter lim="800000"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3486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8" cy="240"/>
              </a:xfrm>
              <a:prstGeom prst="rect">
                <a:avLst/>
              </a:prstGeom>
              <a:solidFill>
                <a:schemeClr val="folHlink">
                  <a:alpha val="14999"/>
                </a:schemeClr>
              </a:solidFill>
              <a:ln w="9525">
                <a:solidFill>
                  <a:srgbClr val="008000"/>
                </a:solidFill>
                <a:miter lim="800000"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/>
            <p:cNvGrpSpPr/>
            <p:nvPr/>
          </p:nvGrpSpPr>
          <p:grpSpPr bwMode="auto">
            <a:xfrm>
              <a:off x="6592888" y="2492375"/>
              <a:ext cx="1219200" cy="1371600"/>
              <a:chOff x="0" y="0"/>
              <a:chExt cx="768" cy="864"/>
            </a:xfrm>
          </p:grpSpPr>
          <p:sp>
            <p:nvSpPr>
              <p:cNvPr id="102" name="矩形 348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8" cy="240"/>
              </a:xfrm>
              <a:prstGeom prst="rect">
                <a:avLst/>
              </a:prstGeom>
              <a:solidFill>
                <a:srgbClr val="800080">
                  <a:alpha val="14999"/>
                </a:srgbClr>
              </a:solidFill>
              <a:ln w="9525">
                <a:solidFill>
                  <a:srgbClr val="339966"/>
                </a:solidFill>
                <a:miter lim="800000"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34867"/>
              <p:cNvSpPr>
                <a:spLocks noChangeArrowheads="1"/>
              </p:cNvSpPr>
              <p:nvPr/>
            </p:nvSpPr>
            <p:spPr bwMode="auto">
              <a:xfrm>
                <a:off x="240" y="624"/>
                <a:ext cx="384" cy="240"/>
              </a:xfrm>
              <a:prstGeom prst="rect">
                <a:avLst/>
              </a:prstGeom>
              <a:solidFill>
                <a:srgbClr val="800080">
                  <a:alpha val="14999"/>
                </a:srgbClr>
              </a:solidFill>
              <a:ln w="9525">
                <a:solidFill>
                  <a:srgbClr val="339966"/>
                </a:solidFill>
                <a:miter lim="800000"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/>
            <p:cNvGrpSpPr/>
            <p:nvPr/>
          </p:nvGrpSpPr>
          <p:grpSpPr bwMode="auto">
            <a:xfrm>
              <a:off x="2057400" y="3505200"/>
              <a:ext cx="5486400" cy="762000"/>
              <a:chOff x="0" y="0"/>
              <a:chExt cx="3456" cy="480"/>
            </a:xfrm>
          </p:grpSpPr>
          <p:sp>
            <p:nvSpPr>
              <p:cNvPr id="100" name="直接连接符 34869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680" cy="4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直接连接符 34870"/>
              <p:cNvSpPr>
                <a:spLocks noChangeShapeType="1"/>
              </p:cNvSpPr>
              <p:nvPr/>
            </p:nvSpPr>
            <p:spPr bwMode="auto">
              <a:xfrm>
                <a:off x="2592" y="0"/>
                <a:ext cx="864" cy="4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7" name="组合 96"/>
            <p:cNvGrpSpPr/>
            <p:nvPr/>
          </p:nvGrpSpPr>
          <p:grpSpPr bwMode="auto">
            <a:xfrm>
              <a:off x="2057400" y="4572000"/>
              <a:ext cx="5486400" cy="838200"/>
              <a:chOff x="0" y="0"/>
              <a:chExt cx="3456" cy="528"/>
            </a:xfrm>
          </p:grpSpPr>
          <p:sp>
            <p:nvSpPr>
              <p:cNvPr id="98" name="直接连接符 3487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直接连接符 34873"/>
              <p:cNvSpPr>
                <a:spLocks noChangeShapeType="1"/>
              </p:cNvSpPr>
              <p:nvPr/>
            </p:nvSpPr>
            <p:spPr bwMode="auto">
              <a:xfrm>
                <a:off x="1728" y="0"/>
                <a:ext cx="1728" cy="52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3" name="组合 112"/>
          <p:cNvGrpSpPr/>
          <p:nvPr/>
        </p:nvGrpSpPr>
        <p:grpSpPr>
          <a:xfrm>
            <a:off x="7464977" y="1265976"/>
            <a:ext cx="4506965" cy="918677"/>
            <a:chOff x="7685035" y="4147155"/>
            <a:chExt cx="4506965" cy="918677"/>
          </a:xfrm>
        </p:grpSpPr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8516" y="4199804"/>
              <a:ext cx="3453484" cy="866028"/>
            </a:xfrm>
            <a:prstGeom prst="rect">
              <a:avLst/>
            </a:prstGeom>
          </p:spPr>
        </p:pic>
        <p:sp>
          <p:nvSpPr>
            <p:cNvPr id="112" name="文本框 111"/>
            <p:cNvSpPr txBox="1"/>
            <p:nvPr/>
          </p:nvSpPr>
          <p:spPr>
            <a:xfrm>
              <a:off x="7685035" y="4147155"/>
              <a:ext cx="1421741" cy="869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累加概率：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符号概率：</a:t>
              </a:r>
              <a:endParaRPr lang="zh-CN" altLang="en-US" dirty="0"/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7464977" y="2426407"/>
            <a:ext cx="5858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符号概率：</a:t>
            </a:r>
            <a:endParaRPr lang="en-US" altLang="zh-CN" dirty="0"/>
          </a:p>
          <a:p>
            <a:r>
              <a:rPr lang="en-US" altLang="zh-CN" dirty="0"/>
              <a:t>P(a2a1a3)=P(a2)*p(a1)*p(a3)=0.015625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累加概率：</a:t>
            </a:r>
            <a:endParaRPr lang="en-US" altLang="zh-CN" dirty="0"/>
          </a:p>
          <a:p>
            <a:r>
              <a:rPr lang="en-US" altLang="zh-CN" dirty="0"/>
              <a:t>F(a2a1a3)=F(a2)+p(a2)*F(a1)+p(a2a1)F(a3)</a:t>
            </a:r>
            <a:endParaRPr lang="en-US" altLang="zh-CN" dirty="0"/>
          </a:p>
          <a:p>
            <a:r>
              <a:rPr lang="en-US" altLang="zh-CN" dirty="0"/>
              <a:t>=0.5+0.25*0+0.125*0.75=0.59375</a:t>
            </a:r>
            <a:endParaRPr lang="en-US" altLang="zh-CN" dirty="0"/>
          </a:p>
        </p:txBody>
      </p:sp>
      <p:sp>
        <p:nvSpPr>
          <p:cNvPr id="116" name="文本框 115"/>
          <p:cNvSpPr txBox="1"/>
          <p:nvPr/>
        </p:nvSpPr>
        <p:spPr>
          <a:xfrm>
            <a:off x="7464977" y="4295836"/>
            <a:ext cx="2406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二进制转换：</a:t>
            </a:r>
            <a:endParaRPr lang="en-US" altLang="zh-CN" dirty="0"/>
          </a:p>
          <a:p>
            <a:pPr algn="just"/>
            <a:r>
              <a:rPr lang="en-US" altLang="zh-CN" dirty="0"/>
              <a:t>0.59375*2=1.1875</a:t>
            </a:r>
            <a:endParaRPr lang="en-US" altLang="zh-CN" dirty="0"/>
          </a:p>
          <a:p>
            <a:pPr algn="just"/>
            <a:r>
              <a:rPr lang="en-US" altLang="zh-CN" dirty="0"/>
              <a:t>0.18752*2=0.375</a:t>
            </a:r>
            <a:endParaRPr lang="en-US" altLang="zh-CN" dirty="0"/>
          </a:p>
          <a:p>
            <a:pPr algn="just"/>
            <a:r>
              <a:rPr lang="en-US" altLang="zh-CN" dirty="0"/>
              <a:t>0.375*2=0.75</a:t>
            </a:r>
            <a:endParaRPr lang="en-US" altLang="zh-CN" dirty="0"/>
          </a:p>
          <a:p>
            <a:pPr algn="just"/>
            <a:r>
              <a:rPr lang="en-US" altLang="zh-CN" dirty="0"/>
              <a:t>0.75*2=1.5</a:t>
            </a:r>
            <a:endParaRPr lang="en-US" altLang="zh-CN" dirty="0"/>
          </a:p>
          <a:p>
            <a:pPr algn="just"/>
            <a:r>
              <a:rPr lang="en-US" altLang="zh-CN" dirty="0"/>
              <a:t>0.5*2=1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编码结果：</a:t>
            </a:r>
            <a:r>
              <a:rPr lang="en-US" altLang="zh-CN" dirty="0"/>
              <a:t>10011</a:t>
            </a:r>
            <a:endParaRPr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10125799" y="4764198"/>
            <a:ext cx="1724772" cy="128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编码的最后一位需要进位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531" y="514680"/>
            <a:ext cx="6032938" cy="130133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1247" y="4624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  <p:pic>
        <p:nvPicPr>
          <p:cNvPr id="6" name="图片 5" descr="文本, 信件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69" y="2368060"/>
            <a:ext cx="5204590" cy="1713129"/>
          </a:xfrm>
          <a:prstGeom prst="rect">
            <a:avLst/>
          </a:prstGeom>
        </p:spPr>
      </p:pic>
      <p:pic>
        <p:nvPicPr>
          <p:cNvPr id="8" name="图片 7" descr="文本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350332"/>
            <a:ext cx="5685547" cy="1730857"/>
          </a:xfrm>
          <a:prstGeom prst="rect">
            <a:avLst/>
          </a:prstGeom>
        </p:spPr>
      </p:pic>
      <p:pic>
        <p:nvPicPr>
          <p:cNvPr id="10" name="图片 9" descr="文本, 信件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37" y="4510810"/>
            <a:ext cx="5204590" cy="2001636"/>
          </a:xfrm>
          <a:prstGeom prst="rect">
            <a:avLst/>
          </a:prstGeom>
        </p:spPr>
      </p:pic>
      <p:pic>
        <p:nvPicPr>
          <p:cNvPr id="12" name="图形 11" descr="桌子 轮廓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19059" y="5696648"/>
            <a:ext cx="1050304" cy="105030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24285" y="4988762"/>
            <a:ext cx="3606032" cy="9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敲重点：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大家</a:t>
            </a:r>
            <a:r>
              <a:rPr lang="zh-CN" altLang="en-US" dirty="0"/>
              <a:t>一定要记得自己做一遍喔！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词典编码：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83143" y="505653"/>
            <a:ext cx="2913573" cy="545382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词典编码：</a:t>
            </a:r>
            <a:endParaRPr lang="zh-CN" altLang="en-US" sz="44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1009836" y="1238961"/>
            <a:ext cx="4754880" cy="640080"/>
          </a:xfrm>
        </p:spPr>
        <p:txBody>
          <a:bodyPr/>
          <a:lstStyle/>
          <a:p>
            <a:r>
              <a:rPr lang="en-US" altLang="zh-CN" dirty="0"/>
              <a:t>Lz77</a:t>
            </a:r>
            <a:r>
              <a:rPr lang="zh-CN" altLang="en-US" dirty="0"/>
              <a:t>算法：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>
          <a:xfrm>
            <a:off x="6427284" y="1238961"/>
            <a:ext cx="4754880" cy="640080"/>
          </a:xfrm>
        </p:spPr>
        <p:txBody>
          <a:bodyPr/>
          <a:lstStyle/>
          <a:p>
            <a:r>
              <a:rPr lang="en-US" altLang="zh-CN" dirty="0"/>
              <a:t>Lz78</a:t>
            </a:r>
            <a:r>
              <a:rPr lang="zh-CN" altLang="en-US" dirty="0"/>
              <a:t>算法：</a:t>
            </a:r>
            <a:endParaRPr lang="zh-CN" altLang="en-US" dirty="0"/>
          </a:p>
        </p:txBody>
      </p:sp>
      <p:sp>
        <p:nvSpPr>
          <p:cNvPr id="13" name="内容占位符 21506"/>
          <p:cNvSpPr>
            <a:spLocks noGrp="1" noChangeArrowheads="1"/>
          </p:cNvSpPr>
          <p:nvPr>
            <p:ph sz="half" idx="2"/>
          </p:nvPr>
        </p:nvSpPr>
        <p:spPr>
          <a:xfrm>
            <a:off x="883143" y="1821040"/>
            <a:ext cx="5191836" cy="476894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</a:pPr>
            <a:endParaRPr lang="en-US" altLang="zh-CN" sz="1800" b="1" dirty="0">
              <a:solidFill>
                <a:srgbClr val="FF0066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输入数据流(input stream)</a:t>
            </a:r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：要被压缩的字符序列。 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</a:pPr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1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字符(character)</a:t>
            </a:r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：输入数据流中的基本单元。 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</a:pPr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1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编码位置(coding position)</a:t>
            </a:r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：输入数据流中当前要编码的字符位置，指前向缓冲存储器中的开始字符。 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</a:pPr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1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前向缓冲存储器(Lookahead buffer)</a:t>
            </a:r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：存放从编码位置到输入数据流结束的字符序列的存储器。 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</a:pPr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1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窗口(window)</a:t>
            </a:r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：指包含W个字符的窗口，字符从编码位置开始向后数，也就是最后处理的字符数。 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指针(pointer)</a:t>
            </a:r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：指向窗口中的匹配串，一般含有长度。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1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4" name="文本占位符 29698"/>
          <p:cNvSpPr>
            <a:spLocks noGrp="1" noChangeArrowheads="1"/>
          </p:cNvSpPr>
          <p:nvPr>
            <p:ph sz="quarter" idx="4"/>
          </p:nvPr>
        </p:nvSpPr>
        <p:spPr>
          <a:xfrm>
            <a:off x="6471462" y="1789511"/>
            <a:ext cx="5216038" cy="476894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</a:pPr>
            <a:endParaRPr lang="en-US" altLang="zh-CN" sz="1800" b="1" dirty="0">
              <a:solidFill>
                <a:srgbClr val="FF66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码字流（</a:t>
            </a:r>
            <a:r>
              <a:rPr lang="zh-CN" altLang="en-US" sz="1800" b="1" i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Codestream）</a:t>
            </a:r>
            <a:r>
              <a:rPr lang="zh-CN" altLang="en-US" sz="1800" b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码字组成的序列，是编码器的输出 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码字（</a:t>
            </a:r>
            <a:r>
              <a:rPr lang="zh-CN" altLang="en-US" sz="1800" b="1" i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Code word）</a:t>
            </a:r>
            <a:r>
              <a:rPr lang="zh-CN" altLang="en-US" sz="1800" b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码字流中的基本数据单元，代表词典中的一串字符 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词典（</a:t>
            </a:r>
            <a:r>
              <a:rPr lang="zh-CN" altLang="en-US" sz="1800" b="1" i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Dictionary）</a:t>
            </a:r>
            <a:r>
              <a:rPr lang="zh-CN" altLang="en-US" sz="1800" b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缀-符串表。按照词典中的索引号对每条缀-符串指定一个码字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当前前缀（</a:t>
            </a:r>
            <a:r>
              <a:rPr lang="zh-CN" altLang="en-US" sz="1800" b="1" i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Current prefix）</a:t>
            </a:r>
            <a:r>
              <a:rPr lang="zh-CN" altLang="en-US" sz="1800" b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在编码算法中使用，指当前处理的前缀。用符号P表示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当前字符（</a:t>
            </a:r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1800" b="1" i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Current character）</a:t>
            </a:r>
            <a:r>
              <a:rPr lang="zh-CN" altLang="en-US" sz="1800" b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在编码算法中使用，值当前前缀之后的字符，用符号C表示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当前码字（</a:t>
            </a:r>
            <a:r>
              <a:rPr lang="zh-CN" altLang="en-US" sz="1800" b="1" i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Current code word）</a:t>
            </a:r>
            <a:r>
              <a:rPr lang="zh-CN" altLang="en-US" sz="1800" b="1" dirty="0">
                <a:solidFill>
                  <a:srgbClr val="FF66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在译码算法中使用，值当前处理的码字，用W表示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2" name="textbox 272"/>
          <p:cNvSpPr/>
          <p:nvPr/>
        </p:nvSpPr>
        <p:spPr>
          <a:xfrm rot="21600000">
            <a:off x="2077320" y="624252"/>
            <a:ext cx="3032760" cy="60960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7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3900" kern="0" spc="40" dirty="0">
                <a:ln w="1450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000000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多媒体的定义</a:t>
            </a:r>
            <a:endParaRPr lang="en-US" altLang="en-US" sz="3900" dirty="0"/>
          </a:p>
        </p:txBody>
      </p:sp>
      <p:sp>
        <p:nvSpPr>
          <p:cNvPr id="268" name="textbox 268"/>
          <p:cNvSpPr/>
          <p:nvPr/>
        </p:nvSpPr>
        <p:spPr>
          <a:xfrm>
            <a:off x="2178156" y="1646656"/>
            <a:ext cx="8170544" cy="414020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107000"/>
              </a:lnSpc>
            </a:pPr>
            <a:endParaRPr lang="en-US" altLang="en-US" sz="100" dirty="0"/>
          </a:p>
          <a:p>
            <a:pPr marL="57785" indent="-14605" algn="l" rtl="0" eaLnBrk="0">
              <a:lnSpc>
                <a:spcPct val="97000"/>
              </a:lnSpc>
              <a:spcBef>
                <a:spcPts val="0"/>
              </a:spcBef>
            </a:pPr>
            <a:r>
              <a:rPr sz="3200" kern="0" spc="-13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</a:t>
            </a:r>
            <a:r>
              <a:rPr sz="3200" kern="0" spc="-170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3200" kern="0" spc="-130" dirty="0">
                <a:ln w="116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定义：</a:t>
            </a:r>
            <a:r>
              <a:rPr sz="3200" kern="0" spc="8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3200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指能够同时处理两种以上感觉媒体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的协同应用系统和技术，</a:t>
            </a:r>
            <a:r>
              <a:rPr sz="3200" kern="0" spc="-4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3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以帮助人们获得更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丰富的应用体验。</a:t>
            </a:r>
            <a:endParaRPr lang="en-US" altLang="en-US" sz="32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marL="55245" indent="-12065" algn="l" rtl="0" eaLnBrk="0">
              <a:lnSpc>
                <a:spcPct val="93000"/>
              </a:lnSpc>
              <a:spcBef>
                <a:spcPts val="970"/>
              </a:spcBef>
            </a:pPr>
            <a:r>
              <a:rPr sz="3200" kern="0" spc="-15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</a:t>
            </a:r>
            <a:r>
              <a:rPr sz="3200" kern="0" spc="-18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3200" kern="0" spc="-150" dirty="0">
                <a:ln w="116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特点：</a:t>
            </a:r>
            <a:r>
              <a:rPr sz="3200" kern="0" spc="6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3200" kern="0" spc="-1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媒体形式的多样性</a:t>
            </a:r>
            <a:r>
              <a:rPr sz="3200" kern="0" spc="-4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3200" kern="0" spc="-1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3200" kern="0" spc="-7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3200" kern="0" spc="-1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媒体技术的集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32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成性</a:t>
            </a:r>
            <a:r>
              <a:rPr sz="3200" kern="0" spc="-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3200" kern="0" spc="-4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32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协同性</a:t>
            </a:r>
            <a:r>
              <a:rPr sz="3200" kern="0" spc="-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r>
              <a:rPr sz="3200" kern="0" spc="-4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32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和媒体应用的交互性。</a:t>
            </a:r>
            <a:endParaRPr lang="en-US" altLang="en-US" sz="3200" dirty="0"/>
          </a:p>
          <a:p>
            <a:pPr algn="l" rtl="0" eaLnBrk="0">
              <a:lnSpc>
                <a:spcPct val="140000"/>
              </a:lnSpc>
            </a:pPr>
            <a:endParaRPr lang="en-US" altLang="en-US" sz="1000" dirty="0"/>
          </a:p>
          <a:p>
            <a:pPr algn="l" rtl="0" eaLnBrk="0">
              <a:lnSpc>
                <a:spcPct val="14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800" dirty="0"/>
          </a:p>
          <a:p>
            <a:pPr marL="12700" indent="30480" algn="l" rtl="0" eaLnBrk="0">
              <a:lnSpc>
                <a:spcPct val="97000"/>
              </a:lnSpc>
              <a:spcBef>
                <a:spcPts val="5"/>
              </a:spcBef>
            </a:pPr>
            <a:r>
              <a:rPr sz="3200" kern="0" spc="-20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</a:t>
            </a:r>
            <a:r>
              <a:rPr sz="3200" kern="0" spc="-190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3200" kern="0" spc="-200" dirty="0">
                <a:ln w="116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代表：</a:t>
            </a:r>
            <a:r>
              <a:rPr sz="32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32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多媒体游戏</a:t>
            </a:r>
            <a:r>
              <a:rPr sz="3200" kern="0" spc="-3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32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3200" kern="0" spc="-6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3200" kern="0" spc="-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3D</a:t>
            </a:r>
            <a:r>
              <a:rPr sz="3200" kern="0" spc="-2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3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电影</a:t>
            </a:r>
            <a:r>
              <a:rPr sz="3200" kern="0" spc="-3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3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 网络视频</a:t>
            </a:r>
            <a:r>
              <a:rPr sz="3200" kern="0" spc="-5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3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VR</a:t>
            </a:r>
            <a:r>
              <a:rPr sz="3200" kern="0" spc="3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0469" y="45469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None/>
              <a:defRPr sz="3200"/>
            </a:lvl1pPr>
          </a:lstStyle>
          <a:p>
            <a:r>
              <a:rPr lang="en-US" altLang="zh-CN" dirty="0"/>
              <a:t>Lz77</a:t>
            </a:r>
            <a:r>
              <a:rPr lang="zh-CN" altLang="en-US" dirty="0"/>
              <a:t>编码步骤：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536553" y="422989"/>
            <a:ext cx="4001980" cy="28079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LZ77编码算法的核心：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中查找</a:t>
            </a:r>
            <a:r>
              <a:rPr lang="zh-CN" altLang="en-US" sz="20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从前向缓冲存储器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开始的最长的匹配串，然后输出一个指向这个匹配串的</a:t>
            </a:r>
            <a:r>
              <a:rPr lang="zh-CN" altLang="en-US" sz="20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如果没有找着相匹配的话，就输出一个</a:t>
            </a:r>
            <a:r>
              <a:rPr lang="zh-CN" altLang="en-US" sz="20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空指针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和当前编码位置的字符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91887" y="1612667"/>
            <a:ext cx="8718331" cy="4767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60000"/>
              </a:lnSpc>
              <a:buNone/>
            </a:pPr>
            <a:endParaRPr lang="en-US" altLang="zh-CN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把编码位置设置到输入数据流的开始位置</a:t>
            </a:r>
            <a:endParaRPr lang="en-US" altLang="zh-CN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查找窗口中</a:t>
            </a:r>
            <a:r>
              <a:rPr lang="zh-CN" altLang="en-US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最长的匹配串</a:t>
            </a:r>
            <a:endParaRPr lang="en-US" altLang="zh-CN" dirty="0">
              <a:solidFill>
                <a:srgbClr val="E579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以“</a:t>
            </a:r>
            <a:r>
              <a:rPr lang="zh-CN" altLang="en-US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(Pointer, Length) Characters</a:t>
            </a:r>
            <a:r>
              <a:rPr lang="zh-CN" altLang="en-US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”的格式输出，其中Pointer是指向窗口中匹配串的指针，Length表示匹配字符的长度，Characters是前向缓冲存储器中的不匹配的第1个字符</a:t>
            </a:r>
            <a:endParaRPr lang="en-US" altLang="zh-CN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如果前向缓冲存储器不是空的，则把编码位置和窗口向前移</a:t>
            </a:r>
            <a:r>
              <a:rPr lang="zh-CN" altLang="en-US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(Length+1)</a:t>
            </a:r>
            <a:r>
              <a:rPr lang="zh-CN" altLang="en-US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个字符，然后返回到步骤2 </a:t>
            </a:r>
            <a:endParaRPr lang="zh-CN" altLang="en-US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endParaRPr lang="en-US" altLang="zh-CN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endParaRPr lang="zh-CN" altLang="en-US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44397" y="1501900"/>
            <a:ext cx="8599605" cy="1184704"/>
            <a:chOff x="521247" y="1501900"/>
            <a:chExt cx="8599605" cy="1184704"/>
          </a:xfrm>
        </p:grpSpPr>
        <p:sp>
          <p:nvSpPr>
            <p:cNvPr id="2" name="文本占位符 23554"/>
            <p:cNvSpPr txBox="1">
              <a:spLocks noChangeArrowheads="1"/>
            </p:cNvSpPr>
            <p:nvPr/>
          </p:nvSpPr>
          <p:spPr>
            <a:xfrm>
              <a:off x="521247" y="1502561"/>
              <a:ext cx="1962901" cy="1156130"/>
            </a:xfrm>
            <a:prstGeom prst="rect">
              <a:avLst/>
            </a:prstGeom>
          </p:spPr>
          <p:txBody>
            <a:bodyPr/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2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9992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275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99995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zh-CN" altLang="en-US" sz="2400" b="1" dirty="0"/>
                <a:t>输入数据流: </a:t>
              </a:r>
              <a:endParaRPr lang="zh-CN" altLang="en-US" sz="2400" b="1" dirty="0"/>
            </a:p>
            <a:p>
              <a:pPr>
                <a:lnSpc>
                  <a:spcPct val="125000"/>
                </a:lnSpc>
              </a:pPr>
              <a:r>
                <a:rPr lang="zh-CN" altLang="en-US" sz="2400" b="1" dirty="0"/>
                <a:t>编码过程:</a:t>
              </a:r>
              <a:endParaRPr lang="zh-CN" altLang="en-US" sz="2400" b="1" dirty="0"/>
            </a:p>
            <a:p>
              <a:endParaRPr lang="zh-CN" altLang="en-US" sz="2400" b="1" dirty="0"/>
            </a:p>
          </p:txBody>
        </p:sp>
        <p:graphicFrame>
          <p:nvGraphicFramePr>
            <p:cNvPr id="3" name="内容占位符 23555"/>
            <p:cNvGraphicFramePr/>
            <p:nvPr/>
          </p:nvGraphicFramePr>
          <p:xfrm>
            <a:off x="2745538" y="1501900"/>
            <a:ext cx="6375314" cy="1184704"/>
          </p:xfrm>
          <a:graphic>
            <a:graphicData uri="http://schemas.openxmlformats.org/drawingml/2006/table">
              <a:tbl>
                <a:tblPr/>
                <a:tblGrid>
                  <a:gridCol w="1130489"/>
                  <a:gridCol w="514041"/>
                  <a:gridCol w="514041"/>
                  <a:gridCol w="514041"/>
                  <a:gridCol w="516049"/>
                  <a:gridCol w="514041"/>
                  <a:gridCol w="512034"/>
                  <a:gridCol w="411633"/>
                  <a:gridCol w="516050"/>
                  <a:gridCol w="616447"/>
                  <a:gridCol w="616448"/>
                </a:tblGrid>
                <a:tr h="560225"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Pos</a:t>
                        </a:r>
                        <a:endParaRPr lang="zh-CN" altLang="en-US" sz="200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1</a:t>
                        </a:r>
                        <a:endParaRPr lang="zh-CN" altLang="en-US" sz="200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2</a:t>
                        </a:r>
                        <a:endParaRPr lang="zh-CN" altLang="en-US" sz="200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3</a:t>
                        </a:r>
                        <a:endParaRPr lang="zh-CN" altLang="en-US" sz="200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4</a:t>
                        </a:r>
                        <a:endParaRPr lang="zh-CN" altLang="en-US" sz="200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5</a:t>
                        </a:r>
                        <a:endParaRPr lang="zh-CN" altLang="en-US" sz="200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6</a:t>
                        </a:r>
                        <a:endParaRPr lang="zh-CN" altLang="en-US" sz="200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7</a:t>
                        </a:r>
                        <a:endParaRPr lang="zh-CN" altLang="en-US" sz="200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8</a:t>
                        </a:r>
                        <a:endParaRPr lang="zh-CN" altLang="en-US" sz="200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9</a:t>
                        </a:r>
                        <a:endParaRPr lang="zh-CN" altLang="en-US" sz="200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10</a:t>
                        </a:r>
                        <a:endParaRPr lang="zh-CN" altLang="en-US" sz="200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624479"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 dirty="0"/>
                          <a:t>Char </a:t>
                        </a:r>
                        <a:endParaRPr lang="zh-CN" altLang="en-US" sz="2000" dirty="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dirty="0">
                            <a:solidFill>
                              <a:srgbClr val="C00000"/>
                            </a:solidFill>
                          </a:rPr>
                          <a:t>A</a:t>
                        </a:r>
                        <a:endParaRPr lang="zh-CN" altLang="en-US" sz="2000" dirty="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dirty="0">
                            <a:solidFill>
                              <a:srgbClr val="C00000"/>
                            </a:solidFill>
                          </a:rPr>
                          <a:t>A</a:t>
                        </a:r>
                        <a:endParaRPr lang="zh-CN" altLang="en-US" sz="2000" dirty="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dirty="0">
                            <a:solidFill>
                              <a:srgbClr val="C00000"/>
                            </a:solidFill>
                          </a:rPr>
                          <a:t>B</a:t>
                        </a:r>
                        <a:endParaRPr lang="zh-CN" altLang="en-US" sz="2000" dirty="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>
                            <a:solidFill>
                              <a:srgbClr val="C00000"/>
                            </a:solidFill>
                          </a:rPr>
                          <a:t>C</a:t>
                        </a:r>
                        <a:endParaRPr lang="zh-CN" altLang="en-US" sz="200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>
                            <a:solidFill>
                              <a:srgbClr val="C00000"/>
                            </a:solidFill>
                          </a:rPr>
                          <a:t>B</a:t>
                        </a:r>
                        <a:endParaRPr lang="zh-CN" altLang="en-US" sz="200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>
                            <a:solidFill>
                              <a:srgbClr val="C00000"/>
                            </a:solidFill>
                          </a:rPr>
                          <a:t>B</a:t>
                        </a:r>
                        <a:endParaRPr lang="zh-CN" altLang="en-US" sz="200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>
                            <a:solidFill>
                              <a:srgbClr val="C00000"/>
                            </a:solidFill>
                          </a:rPr>
                          <a:t>A</a:t>
                        </a:r>
                        <a:endParaRPr lang="zh-CN" altLang="en-US" sz="200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dirty="0">
                            <a:solidFill>
                              <a:srgbClr val="C00000"/>
                            </a:solidFill>
                          </a:rPr>
                          <a:t>B</a:t>
                        </a:r>
                        <a:endParaRPr lang="zh-CN" altLang="en-US" sz="2000" dirty="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>
                            <a:solidFill>
                              <a:srgbClr val="C00000"/>
                            </a:solidFill>
                          </a:rPr>
                          <a:t>C</a:t>
                        </a:r>
                        <a:endParaRPr lang="zh-CN" altLang="en-US" sz="2000">
                          <a:solidFill>
                            <a:srgbClr val="C00000"/>
                          </a:solidFill>
                        </a:endParaRPr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dirty="0">
                            <a:solidFill>
                              <a:srgbClr val="C00000"/>
                            </a:solidFill>
                          </a:rPr>
                          <a:t>D</a:t>
                        </a:r>
                        <a:endParaRPr lang="zh-CN" altLang="en-US" sz="2000" dirty="0"/>
                      </a:p>
                    </a:txBody>
                    <a:tcPr marL="115660" marR="115660" marT="57830" marB="57830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535" y="2804402"/>
            <a:ext cx="9465888" cy="40535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1247" y="4624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0469" y="45469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None/>
              <a:defRPr sz="3200"/>
            </a:lvl1pPr>
          </a:lstStyle>
          <a:p>
            <a:r>
              <a:rPr lang="en-US" altLang="zh-CN" dirty="0"/>
              <a:t>Lz78</a:t>
            </a:r>
            <a:r>
              <a:rPr lang="zh-CN" altLang="en-US" dirty="0"/>
              <a:t>编码步骤：</a:t>
            </a:r>
            <a:endParaRPr lang="en-US" altLang="zh-CN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626296" y="735503"/>
            <a:ext cx="11353501" cy="5962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60000"/>
              </a:lnSpc>
              <a:buNone/>
            </a:pPr>
            <a:endParaRPr lang="en-US" altLang="zh-CN" sz="1800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开始时，词典和</a:t>
            </a:r>
            <a:r>
              <a:rPr lang="zh-CN" altLang="en-US" sz="18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当前前缀</a:t>
            </a:r>
            <a:r>
              <a:rPr lang="en-US" altLang="zh-CN" sz="18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都为空</a:t>
            </a:r>
            <a:endParaRPr lang="zh-CN" altLang="en-US" sz="18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当前字符</a:t>
            </a:r>
            <a:r>
              <a:rPr lang="en-US" altLang="zh-CN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C:=</a:t>
            </a: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字符流中的下一个字符</a:t>
            </a:r>
            <a:endParaRPr lang="en-US" altLang="zh-CN" sz="18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18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缀</a:t>
            </a:r>
            <a:r>
              <a:rPr lang="en-US" altLang="zh-CN" sz="18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符串</a:t>
            </a:r>
            <a:r>
              <a:rPr lang="en-US" altLang="zh-CN" sz="18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P+C</a:t>
            </a: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是否在词典中：</a:t>
            </a:r>
            <a:endParaRPr lang="en-US" altLang="zh-CN" sz="18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zh-CN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）如果“是”：</a:t>
            </a:r>
            <a:endParaRPr lang="en-US" altLang="zh-CN" sz="18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60000"/>
              </a:lnSpc>
              <a:buNone/>
            </a:pP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，让</a:t>
            </a:r>
            <a:r>
              <a:rPr lang="en-US" altLang="zh-CN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P=P+C</a:t>
            </a: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，一直循环下去，直到得到一个字符串还没有在词典中出现过</a:t>
            </a:r>
            <a:endParaRPr lang="en-US" altLang="zh-CN" sz="18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zh-CN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）如果“否”：</a:t>
            </a:r>
            <a:endParaRPr lang="zh-CN" altLang="en-US" sz="18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60000"/>
              </a:lnSpc>
              <a:buNone/>
            </a:pP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①输出与当前前缀</a:t>
            </a:r>
            <a:r>
              <a:rPr lang="en-US" altLang="zh-CN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相对应的码字和当前字符</a:t>
            </a:r>
            <a:r>
              <a:rPr lang="en-US" altLang="zh-CN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60000"/>
              </a:lnSpc>
              <a:buNone/>
            </a:pP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②把字符串</a:t>
            </a:r>
            <a:r>
              <a:rPr lang="en-US" altLang="zh-CN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P+C</a:t>
            </a: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添加到词典中   </a:t>
            </a:r>
            <a:r>
              <a:rPr lang="en-US" altLang="zh-CN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18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18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P:=</a:t>
            </a:r>
            <a:r>
              <a:rPr lang="zh-CN" altLang="en-US" sz="18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空值</a:t>
            </a:r>
            <a:endParaRPr lang="zh-CN" altLang="en-US" sz="18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+mj-lt"/>
              <a:buAutoNum type="arabicPeriod" startAt="4"/>
            </a:pPr>
            <a:r>
              <a:rPr lang="zh-CN" altLang="en-US" sz="18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该算法的输出是码字和字符对 </a:t>
            </a:r>
            <a:r>
              <a:rPr lang="en-US" altLang="zh-CN" sz="18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(W,C)</a:t>
            </a:r>
            <a:endParaRPr lang="zh-CN" altLang="en-US" sz="1800" dirty="0">
              <a:solidFill>
                <a:srgbClr val="E579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 startAt="4"/>
            </a:pPr>
            <a:endParaRPr lang="en-US" altLang="zh-CN" sz="18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 startAt="4"/>
            </a:pPr>
            <a:endParaRPr lang="zh-CN" altLang="en-US" sz="18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1247" y="4624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21247" y="1325204"/>
            <a:ext cx="8847338" cy="834712"/>
            <a:chOff x="285087" y="1406226"/>
            <a:chExt cx="8847338" cy="834712"/>
          </a:xfrm>
        </p:grpSpPr>
        <p:sp>
          <p:nvSpPr>
            <p:cNvPr id="2" name="文本占位符 30722"/>
            <p:cNvSpPr txBox="1">
              <a:spLocks noChangeArrowheads="1"/>
            </p:cNvSpPr>
            <p:nvPr/>
          </p:nvSpPr>
          <p:spPr>
            <a:xfrm>
              <a:off x="285087" y="1465881"/>
              <a:ext cx="4263764" cy="713140"/>
            </a:xfrm>
            <a:prstGeom prst="rect">
              <a:avLst/>
            </a:prstGeom>
          </p:spPr>
          <p:txBody>
            <a:bodyPr/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2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9992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275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99995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zh-CN" altLang="en-US" dirty="0"/>
                <a:t>需要编码的字符流</a:t>
              </a:r>
              <a:r>
                <a:rPr lang="en-US" altLang="zh-CN" dirty="0"/>
                <a:t>: </a:t>
              </a:r>
              <a:endParaRPr lang="en-US" altLang="zh-CN" dirty="0"/>
            </a:p>
            <a:p>
              <a:pPr>
                <a:lnSpc>
                  <a:spcPct val="80000"/>
                </a:lnSpc>
              </a:pPr>
              <a:r>
                <a:rPr lang="zh-CN" altLang="en-US" dirty="0"/>
                <a:t>编码过程</a:t>
              </a:r>
              <a:r>
                <a:rPr lang="en-US" altLang="zh-CN" dirty="0"/>
                <a:t>:</a:t>
              </a:r>
              <a:endParaRPr lang="en-US" altLang="zh-CN" dirty="0"/>
            </a:p>
          </p:txBody>
        </p:sp>
        <p:graphicFrame>
          <p:nvGraphicFramePr>
            <p:cNvPr id="4" name="内容占位符 30723"/>
            <p:cNvGraphicFramePr/>
            <p:nvPr/>
          </p:nvGraphicFramePr>
          <p:xfrm>
            <a:off x="4178764" y="1406226"/>
            <a:ext cx="4953661" cy="834712"/>
          </p:xfrm>
          <a:graphic>
            <a:graphicData uri="http://schemas.openxmlformats.org/drawingml/2006/table">
              <a:tbl>
                <a:tblPr/>
                <a:tblGrid>
                  <a:gridCol w="1068897"/>
                  <a:gridCol w="431857"/>
                  <a:gridCol w="431858"/>
                  <a:gridCol w="431857"/>
                  <a:gridCol w="429904"/>
                  <a:gridCol w="431858"/>
                  <a:gridCol w="431857"/>
                  <a:gridCol w="431858"/>
                  <a:gridCol w="431857"/>
                  <a:gridCol w="431858"/>
                </a:tblGrid>
                <a:tr h="416225"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Pos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1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2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3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4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5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6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7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8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9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416224"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b="1"/>
                          <a:t>Char 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>
                            <a:solidFill>
                              <a:srgbClr val="C00000"/>
                            </a:solidFill>
                          </a:rPr>
                          <a:t>A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>
                            <a:solidFill>
                              <a:srgbClr val="C00000"/>
                            </a:solidFill>
                          </a:rPr>
                          <a:t>B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dirty="0">
                            <a:solidFill>
                              <a:srgbClr val="C00000"/>
                            </a:solidFill>
                          </a:rPr>
                          <a:t>B</a:t>
                        </a:r>
                        <a:endParaRPr lang="zh-CN" altLang="en-US" sz="2000" dirty="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>
                            <a:solidFill>
                              <a:srgbClr val="C00000"/>
                            </a:solidFill>
                          </a:rPr>
                          <a:t>C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>
                            <a:solidFill>
                              <a:srgbClr val="C00000"/>
                            </a:solidFill>
                          </a:rPr>
                          <a:t>B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>
                            <a:solidFill>
                              <a:srgbClr val="C00000"/>
                            </a:solidFill>
                          </a:rPr>
                          <a:t>C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>
                            <a:solidFill>
                              <a:srgbClr val="C00000"/>
                            </a:solidFill>
                          </a:rPr>
                          <a:t>A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>
                            <a:solidFill>
                              <a:srgbClr val="C00000"/>
                            </a:solidFill>
                          </a:rPr>
                          <a:t>B</a:t>
                        </a:r>
                        <a:endParaRPr lang="zh-CN" altLang="en-US" sz="200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000" dirty="0">
                            <a:solidFill>
                              <a:srgbClr val="C00000"/>
                            </a:solidFill>
                          </a:rPr>
                          <a:t>A</a:t>
                        </a:r>
                        <a:endParaRPr lang="zh-CN" altLang="en-US" sz="2000" dirty="0"/>
                      </a:p>
                    </a:txBody>
                    <a:tcPr marL="112557" marR="112557" marT="56278" marB="56278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247" y="2351866"/>
            <a:ext cx="8461720" cy="44328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0469" y="45469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None/>
              <a:defRPr sz="3200"/>
            </a:lvl1pPr>
          </a:lstStyle>
          <a:p>
            <a:r>
              <a:rPr lang="en-US" altLang="zh-CN" dirty="0" err="1"/>
              <a:t>Lzw</a:t>
            </a:r>
            <a:r>
              <a:rPr lang="zh-CN" altLang="en-US" dirty="0"/>
              <a:t>编码步骤：</a:t>
            </a:r>
            <a:endParaRPr lang="en-US" altLang="zh-CN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26296" y="735503"/>
            <a:ext cx="11353501" cy="5962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60000"/>
              </a:lnSpc>
              <a:buNone/>
            </a:pPr>
            <a:endParaRPr lang="en-US" altLang="zh-CN" sz="1600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开始时词典包含所有</a:t>
            </a:r>
            <a:r>
              <a:rPr lang="zh-CN" altLang="en-US" sz="16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可能的根</a:t>
            </a:r>
            <a:r>
              <a:rPr lang="en-US" altLang="zh-CN" sz="16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(Root)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，当前前缀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是空的；</a:t>
            </a:r>
            <a:endParaRPr lang="zh-CN" altLang="en-US" sz="16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当前字符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(C) =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字符流中的下一个字符；</a:t>
            </a:r>
            <a:endParaRPr lang="zh-CN" altLang="en-US" sz="16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判断缀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符串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P+C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是否在词典中</a:t>
            </a:r>
            <a:endParaRPr lang="zh-CN" altLang="en-US" sz="16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）如果“是”：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P+C // (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P) 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）如果“否”</a:t>
            </a:r>
            <a:endParaRPr lang="zh-CN" altLang="en-US" sz="16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60000"/>
              </a:lnSpc>
              <a:buNone/>
            </a:pP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16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把代表当前前缀</a:t>
            </a:r>
            <a:r>
              <a:rPr lang="en-US" altLang="zh-CN" sz="16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的码字输出到码字流</a:t>
            </a:r>
            <a:r>
              <a:rPr lang="en-US" altLang="zh-CN" sz="16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dirty="0">
              <a:solidFill>
                <a:srgbClr val="E579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② 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把缀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符串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P+C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添加到词典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		 ③ </a:t>
            </a:r>
            <a:r>
              <a:rPr lang="zh-CN" altLang="en-US" sz="16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16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16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C //(</a:t>
            </a:r>
            <a:r>
              <a:rPr lang="zh-CN" altLang="en-US" sz="16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现在的</a:t>
            </a:r>
            <a:r>
              <a:rPr lang="en-US" altLang="zh-CN" sz="16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仅包含一个字符</a:t>
            </a:r>
            <a:r>
              <a:rPr lang="en-US" altLang="zh-CN" sz="16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C);</a:t>
            </a:r>
            <a:endParaRPr lang="en-US" altLang="zh-CN" sz="1600" dirty="0">
              <a:solidFill>
                <a:srgbClr val="E579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 startAt="4"/>
            </a:pP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判断字符流中是否还有字符需要编码</a:t>
            </a:r>
            <a:endParaRPr lang="zh-CN" altLang="en-US" sz="16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如果“是”，就返回到步骤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(2) 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如果“否”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把代表当前前缀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的码字输出到码字流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② </a:t>
            </a: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结束。</a:t>
            </a:r>
            <a:endParaRPr lang="zh-CN" altLang="en-US" sz="16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60000"/>
              </a:lnSpc>
              <a:buNone/>
            </a:pPr>
            <a:endParaRPr lang="zh-CN" altLang="en-US" sz="16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60000"/>
              </a:lnSpc>
              <a:buNone/>
            </a:pPr>
            <a:r>
              <a:rPr lang="zh-CN" altLang="en-US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3A4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Font typeface="+mj-lt"/>
              <a:buAutoNum type="arabicPeriod" startAt="4"/>
            </a:pPr>
            <a:endParaRPr lang="zh-CN" altLang="en-US" sz="1600" dirty="0">
              <a:solidFill>
                <a:srgbClr val="3A41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94320" y="1973315"/>
            <a:ext cx="2844800" cy="246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每个输出的码字对应于词典中的一个词条，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因为只有当出现新的字符串的时候才输出码字。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1247" y="4624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  <p:grpSp>
        <p:nvGrpSpPr>
          <p:cNvPr id="5" name="组合 4"/>
          <p:cNvGrpSpPr/>
          <p:nvPr/>
        </p:nvGrpSpPr>
        <p:grpSpPr>
          <a:xfrm>
            <a:off x="771208" y="1193415"/>
            <a:ext cx="7956231" cy="792215"/>
            <a:chOff x="872808" y="1424438"/>
            <a:chExt cx="7956231" cy="792215"/>
          </a:xfrm>
        </p:grpSpPr>
        <p:sp>
          <p:nvSpPr>
            <p:cNvPr id="3" name="文本占位符 36866"/>
            <p:cNvSpPr txBox="1">
              <a:spLocks noChangeArrowheads="1"/>
            </p:cNvSpPr>
            <p:nvPr/>
          </p:nvSpPr>
          <p:spPr>
            <a:xfrm>
              <a:off x="872808" y="1451427"/>
              <a:ext cx="4043362" cy="676276"/>
            </a:xfrm>
            <a:prstGeom prst="rect">
              <a:avLst/>
            </a:prstGeom>
          </p:spPr>
          <p:txBody>
            <a:bodyPr/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2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9992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275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99995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zh-CN" altLang="en-US" b="1" dirty="0"/>
                <a:t>字符流</a:t>
              </a:r>
              <a:r>
                <a:rPr lang="en-US" altLang="zh-CN" b="1" dirty="0"/>
                <a:t>: </a:t>
              </a:r>
              <a:endParaRPr lang="en-US" altLang="zh-CN" b="1" dirty="0"/>
            </a:p>
            <a:p>
              <a:pPr>
                <a:lnSpc>
                  <a:spcPct val="80000"/>
                </a:lnSpc>
              </a:pPr>
              <a:r>
                <a:rPr lang="zh-CN" altLang="en-US" b="1" dirty="0"/>
                <a:t>编码过程</a:t>
              </a:r>
              <a:r>
                <a:rPr lang="en-US" altLang="zh-CN" b="1" dirty="0"/>
                <a:t>:</a:t>
              </a:r>
              <a:endParaRPr lang="en-US" altLang="zh-CN" b="1" dirty="0"/>
            </a:p>
          </p:txBody>
        </p:sp>
        <p:graphicFrame>
          <p:nvGraphicFramePr>
            <p:cNvPr id="4" name="内容占位符 36867"/>
            <p:cNvGraphicFramePr/>
            <p:nvPr/>
          </p:nvGraphicFramePr>
          <p:xfrm>
            <a:off x="4482149" y="1424438"/>
            <a:ext cx="4346890" cy="792215"/>
          </p:xfrm>
          <a:graphic>
            <a:graphicData uri="http://schemas.openxmlformats.org/drawingml/2006/table">
              <a:tbl>
                <a:tblPr/>
                <a:tblGrid>
                  <a:gridCol w="937969"/>
                  <a:gridCol w="378959"/>
                  <a:gridCol w="378960"/>
                  <a:gridCol w="378959"/>
                  <a:gridCol w="378960"/>
                  <a:gridCol w="377245"/>
                  <a:gridCol w="378959"/>
                  <a:gridCol w="378960"/>
                  <a:gridCol w="378959"/>
                  <a:gridCol w="378960"/>
                </a:tblGrid>
                <a:tr h="395592"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 b="1" dirty="0">
                            <a:latin typeface="Arial" panose="020B0604020202020204" pitchFamily="34" charset="0"/>
                          </a:rPr>
                          <a:t>Pos</a:t>
                        </a:r>
                        <a:endParaRPr lang="zh-CN" altLang="en-US" sz="1900" dirty="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 b="1">
                            <a:latin typeface="Arial" panose="020B0604020202020204" pitchFamily="34" charset="0"/>
                          </a:rPr>
                          <a:t>1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 b="1">
                            <a:latin typeface="Arial" panose="020B0604020202020204" pitchFamily="34" charset="0"/>
                          </a:rPr>
                          <a:t>2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 b="1">
                            <a:latin typeface="Arial" panose="020B0604020202020204" pitchFamily="34" charset="0"/>
                          </a:rPr>
                          <a:t>3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 b="1">
                            <a:latin typeface="Arial" panose="020B0604020202020204" pitchFamily="34" charset="0"/>
                          </a:rPr>
                          <a:t>4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 b="1">
                            <a:latin typeface="Arial" panose="020B0604020202020204" pitchFamily="34" charset="0"/>
                          </a:rPr>
                          <a:t>5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 b="1">
                            <a:latin typeface="Arial" panose="020B0604020202020204" pitchFamily="34" charset="0"/>
                          </a:rPr>
                          <a:t>6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 b="1">
                            <a:latin typeface="Arial" panose="020B0604020202020204" pitchFamily="34" charset="0"/>
                          </a:rPr>
                          <a:t>7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 b="1">
                            <a:latin typeface="Arial" panose="020B0604020202020204" pitchFamily="34" charset="0"/>
                          </a:rPr>
                          <a:t>8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 b="1">
                            <a:latin typeface="Arial" panose="020B0604020202020204" pitchFamily="34" charset="0"/>
                          </a:rPr>
                          <a:t>9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96623"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 b="1">
                            <a:latin typeface="Arial" panose="020B0604020202020204" pitchFamily="34" charset="0"/>
                          </a:rPr>
                          <a:t>Char 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</a:rPr>
                          <a:t>A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</a:rPr>
                          <a:t>B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</a:rPr>
                          <a:t>B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</a:rPr>
                          <a:t>A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</a:rPr>
                          <a:t>B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</a:rPr>
                          <a:t>A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</a:rPr>
                          <a:t>B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</a:rPr>
                          <a:t>A</a:t>
                        </a:r>
                        <a:endParaRPr lang="zh-CN" altLang="en-US" sz="190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p"/>
                          <a:defRPr sz="240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1pPr>
                        <a:lvl2pPr marL="742950" lvl="1" indent="-28575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20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2pPr>
                        <a:lvl3pPr marL="1143000" lvl="2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anose="05000000000000000000" pitchFamily="2" charset="2"/>
                          <a:buChar char="p"/>
                          <a:defRPr sz="18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3pPr>
                        <a:lvl4pPr marL="1600200" lvl="3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Tx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4pPr>
                        <a:lvl5pPr marL="2057400" lvl="4" indent="-2286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SzPct val="80000"/>
                          <a:buFont typeface="Wingdings" panose="05000000000000000000" pitchFamily="2" charset="2"/>
                          <a:buChar char="§"/>
                          <a:defRPr sz="1600" b="0" i="0" u="none" kern="1200" baseline="0">
                            <a:solidFill>
                              <a:schemeClr val="tx1"/>
                            </a:solidFill>
                            <a:latin typeface="Verdana" panose="020B0604030504040204" pitchFamily="2" charset="0"/>
                            <a:ea typeface="宋体" panose="02010600030101010101" pitchFamily="2" charset="-122"/>
                          </a:defRPr>
                        </a:lvl5pPr>
                      </a:lstStyle>
                      <a:p>
                        <a:pPr marL="0" lvl="0" indent="0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190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</a:rPr>
                          <a:t>C</a:t>
                        </a:r>
                        <a:endParaRPr lang="zh-CN" altLang="en-US" sz="1900" dirty="0">
                          <a:latin typeface="Arial" panose="020B0604020202020204" pitchFamily="34" charset="0"/>
                        </a:endParaRPr>
                      </a:p>
                    </a:txBody>
                    <a:tcPr marL="98770" marR="98770" marT="49449" marB="49449" anchor="ctr">
                      <a:lnL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247" y="2131816"/>
            <a:ext cx="8775153" cy="464131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6.JPEG</a:t>
            </a:r>
            <a:r>
              <a:rPr lang="zh-CN" altLang="en-US" dirty="0"/>
              <a:t>编码：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383393" y="2355357"/>
            <a:ext cx="10774572" cy="34383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标题 6"/>
          <p:cNvSpPr txBox="1"/>
          <p:nvPr/>
        </p:nvSpPr>
        <p:spPr>
          <a:xfrm>
            <a:off x="582201" y="673044"/>
            <a:ext cx="5100968" cy="7825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/>
              <a:t>编码原理及具体过程：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697" y="1545219"/>
            <a:ext cx="5837330" cy="47861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1629" y="80259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B0F0"/>
                </a:solidFill>
                <a:effectLst/>
                <a:latin typeface="-apple-system"/>
              </a:rPr>
              <a:t>  </a:t>
            </a:r>
            <a:r>
              <a:rPr lang="en-US" altLang="zh-CN" b="1" i="0" dirty="0">
                <a:solidFill>
                  <a:srgbClr val="00B0F0"/>
                </a:solidFill>
                <a:effectLst/>
                <a:latin typeface="-apple-system"/>
              </a:rPr>
              <a:t>A. </a:t>
            </a:r>
            <a:r>
              <a:rPr lang="zh-CN" altLang="en-US" b="1" i="0" dirty="0">
                <a:solidFill>
                  <a:srgbClr val="00B0F0"/>
                </a:solidFill>
                <a:effectLst/>
                <a:latin typeface="-apple-system"/>
              </a:rPr>
              <a:t>将原始图像分为</a:t>
            </a:r>
            <a:r>
              <a:rPr lang="en-US" altLang="zh-CN" b="1" i="0" dirty="0">
                <a:solidFill>
                  <a:srgbClr val="00B0F0"/>
                </a:solidFill>
                <a:effectLst/>
                <a:latin typeface="-apple-system"/>
              </a:rPr>
              <a:t>8*8</a:t>
            </a:r>
            <a:r>
              <a:rPr lang="zh-CN" altLang="en-US" b="1" i="0" dirty="0">
                <a:solidFill>
                  <a:srgbClr val="00B0F0"/>
                </a:solidFill>
                <a:effectLst/>
                <a:latin typeface="-apple-system"/>
              </a:rPr>
              <a:t>的小块</a:t>
            </a:r>
            <a:r>
              <a:rPr lang="en-US" altLang="zh-CN" b="1" i="0" dirty="0">
                <a:solidFill>
                  <a:srgbClr val="00B0F0"/>
                </a:solidFill>
                <a:effectLst/>
                <a:latin typeface="-apple-system"/>
              </a:rPr>
              <a:t>, </a:t>
            </a:r>
            <a:r>
              <a:rPr lang="zh-CN" altLang="en-US" b="1" i="0" dirty="0">
                <a:solidFill>
                  <a:srgbClr val="00B0F0"/>
                </a:solidFill>
                <a:effectLst/>
                <a:latin typeface="-apple-system"/>
              </a:rPr>
              <a:t>每个</a:t>
            </a:r>
            <a:r>
              <a:rPr lang="en-US" altLang="zh-CN" b="1" i="0" dirty="0">
                <a:solidFill>
                  <a:srgbClr val="00B0F0"/>
                </a:solidFill>
                <a:effectLst/>
                <a:latin typeface="-apple-system"/>
              </a:rPr>
              <a:t>block</a:t>
            </a:r>
            <a:r>
              <a:rPr lang="zh-CN" altLang="en-US" b="1" i="0" dirty="0">
                <a:solidFill>
                  <a:srgbClr val="00B0F0"/>
                </a:solidFill>
                <a:effectLst/>
                <a:latin typeface="-apple-system"/>
              </a:rPr>
              <a:t>里有</a:t>
            </a:r>
            <a:r>
              <a:rPr lang="en-US" altLang="zh-CN" b="1" i="0" dirty="0">
                <a:solidFill>
                  <a:srgbClr val="00B0F0"/>
                </a:solidFill>
                <a:effectLst/>
                <a:latin typeface="-apple-system"/>
              </a:rPr>
              <a:t>64pixels</a:t>
            </a:r>
            <a:r>
              <a:rPr lang="zh-CN" altLang="en-US" b="1" i="0" dirty="0">
                <a:solidFill>
                  <a:srgbClr val="00B0F0"/>
                </a:solidFill>
                <a:effectLst/>
                <a:latin typeface="-apple-system"/>
              </a:rPr>
              <a:t>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6" name="object 9"/>
          <p:cNvGraphicFramePr>
            <a:graphicFrameLocks noGrp="1"/>
          </p:cNvGraphicFramePr>
          <p:nvPr/>
        </p:nvGraphicFramePr>
        <p:xfrm>
          <a:off x="8173337" y="868286"/>
          <a:ext cx="2526193" cy="2532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467"/>
                <a:gridCol w="507950"/>
                <a:gridCol w="505530"/>
                <a:gridCol w="1005246"/>
              </a:tblGrid>
              <a:tr h="55722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8x8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475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8x8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47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600" b="1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8x8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553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3399"/>
                    </a:solidFill>
                  </a:tcPr>
                </a:tc>
              </a:tr>
              <a:tr h="55722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b="1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8x8</a:t>
                      </a:r>
                      <a:endParaRPr sz="16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475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3399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86102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3399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5722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b="1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8x8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558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600" b="1" dirty="0">
                          <a:solidFill>
                            <a:srgbClr val="000099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8x8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26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99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930218" y="3938286"/>
            <a:ext cx="4597828" cy="21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lang="en-US" altLang="zh-CN" sz="18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在编码前</a:t>
            </a:r>
            <a:r>
              <a:rPr lang="zh-CN" altLang="en-US"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18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输入图像的每个</a:t>
            </a:r>
            <a:r>
              <a:rPr lang="zh-CN" altLang="en-US" sz="1800" spc="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分量</a:t>
            </a:r>
            <a:r>
              <a:rPr lang="zh-CN" altLang="en-US" sz="18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被</a:t>
            </a:r>
            <a:r>
              <a:rPr lang="zh-CN" altLang="en-US"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分割 </a:t>
            </a:r>
            <a:r>
              <a:rPr lang="zh-CN" altLang="en-US" sz="1800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成</a:t>
            </a:r>
            <a:r>
              <a:rPr lang="zh-CN" altLang="en-US" sz="1800" spc="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相</a:t>
            </a:r>
            <a:r>
              <a:rPr lang="zh-CN" altLang="en-US" sz="1800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互</a:t>
            </a:r>
            <a:r>
              <a:rPr lang="zh-CN" altLang="en-US" sz="1800" spc="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不重叠</a:t>
            </a:r>
            <a:r>
              <a:rPr lang="zh-CN" altLang="en-US" sz="1800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1800" spc="10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lang="en-US" altLang="zh-CN" sz="1800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×</a:t>
            </a:r>
            <a:r>
              <a:rPr lang="en-US" altLang="zh-CN" sz="1800" spc="10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lang="zh-CN" altLang="en-US" sz="1800" spc="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的子块，块内</a:t>
            </a:r>
            <a:r>
              <a:rPr lang="zh-CN" altLang="en-US" sz="1800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1800" spc="-5" dirty="0">
                <a:latin typeface="Times New Roman" panose="02020603050405020304"/>
                <a:cs typeface="Times New Roman" panose="02020603050405020304"/>
              </a:rPr>
              <a:t>64</a:t>
            </a:r>
            <a:r>
              <a:rPr lang="zh-CN" altLang="en-US" spc="150" dirty="0">
                <a:latin typeface="微软雅黑" panose="020B0503020204020204" pitchFamily="34" charset="-122"/>
                <a:cs typeface="Times New Roman" panose="02020603050405020304"/>
              </a:rPr>
              <a:t>个</a:t>
            </a:r>
            <a:r>
              <a:rPr lang="zh-CN" altLang="en-US" sz="1800" spc="1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lang="zh-CN" altLang="en-US" sz="1800" spc="1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据</a:t>
            </a:r>
            <a:r>
              <a:rPr lang="zh-CN" altLang="en-US" sz="1800" spc="1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组</a:t>
            </a:r>
            <a:r>
              <a:rPr lang="zh-CN" altLang="en-US" sz="1800" spc="1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成</a:t>
            </a:r>
            <a:r>
              <a:rPr lang="zh-CN" altLang="en-US" sz="1800" spc="1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en-US" sz="1800" spc="1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zh-CN" altLang="en-US" sz="1800" spc="1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lang="zh-CN" altLang="en-US" sz="1800" spc="1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据</a:t>
            </a:r>
            <a:r>
              <a:rPr lang="zh-CN" altLang="en-US" sz="1800" spc="1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单</a:t>
            </a:r>
            <a:r>
              <a:rPr lang="zh-CN" altLang="en-US" sz="1800" spc="1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18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DU</a:t>
            </a:r>
            <a:r>
              <a:rPr lang="en-US" altLang="zh-CN" sz="1800" spc="14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zh-CN" altLang="en-US" sz="1800" spc="1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，如果</a:t>
            </a:r>
            <a:r>
              <a:rPr lang="zh-CN" altLang="en-US" sz="1800" spc="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zh-CN" altLang="en-US" sz="1800" spc="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像</a:t>
            </a:r>
            <a:r>
              <a:rPr lang="zh-CN" altLang="en-US" sz="1800" spc="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1800" spc="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zh-CN" altLang="en-US" sz="1800" spc="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lang="zh-CN" altLang="en-US" sz="1800" spc="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  <a:r>
              <a:rPr lang="zh-CN" altLang="en-US" sz="1800" spc="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列</a:t>
            </a:r>
            <a:r>
              <a:rPr lang="zh-CN" altLang="en-US" sz="1800" spc="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lang="zh-CN" altLang="en-US" sz="1800" spc="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不是</a:t>
            </a:r>
            <a:r>
              <a:rPr lang="en-US" altLang="zh-CN" sz="1800" spc="70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lang="zh-CN" altLang="en-US" sz="1800" spc="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1800" spc="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倍</a:t>
            </a:r>
            <a:r>
              <a:rPr lang="zh-CN" altLang="en-US" sz="1800" spc="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lang="zh-CN" altLang="en-US" sz="1800" spc="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，则复</a:t>
            </a:r>
            <a:r>
              <a:rPr lang="zh-CN" altLang="en-US"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制底行和最右边一列至</a:t>
            </a:r>
            <a:r>
              <a:rPr lang="zh-CN" altLang="en-US" sz="18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所</a:t>
            </a:r>
            <a:r>
              <a:rPr lang="zh-CN" altLang="en-US"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需的</a:t>
            </a:r>
            <a:r>
              <a:rPr lang="zh-CN" altLang="en-US" sz="18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倍</a:t>
            </a:r>
            <a:r>
              <a:rPr lang="zh-CN" altLang="en-US"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数。</a:t>
            </a:r>
            <a:endParaRPr lang="zh-CN" altLang="en-US" sz="1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5170" y="82811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00B0F0"/>
                </a:solidFill>
                <a:effectLst/>
                <a:latin typeface="-apple-system"/>
              </a:rPr>
              <a:t> </a:t>
            </a:r>
            <a:r>
              <a:rPr lang="en-US" altLang="zh-CN" b="1" i="0" dirty="0">
                <a:solidFill>
                  <a:srgbClr val="00B0F0"/>
                </a:solidFill>
                <a:effectLst/>
                <a:latin typeface="-apple-system"/>
              </a:rPr>
              <a:t>B. </a:t>
            </a:r>
            <a:r>
              <a:rPr lang="zh-CN" altLang="en-US" b="1" i="0" dirty="0">
                <a:solidFill>
                  <a:srgbClr val="00B0F0"/>
                </a:solidFill>
                <a:effectLst/>
                <a:latin typeface="-apple-system"/>
              </a:rPr>
              <a:t>将图像中每个</a:t>
            </a:r>
            <a:r>
              <a:rPr lang="en-US" altLang="zh-CN" b="1" i="0" dirty="0">
                <a:solidFill>
                  <a:srgbClr val="00B0F0"/>
                </a:solidFill>
                <a:effectLst/>
                <a:latin typeface="-apple-system"/>
              </a:rPr>
              <a:t>8*8</a:t>
            </a:r>
            <a:r>
              <a:rPr lang="zh-CN" altLang="en-US" b="1" i="0" dirty="0">
                <a:solidFill>
                  <a:srgbClr val="00B0F0"/>
                </a:solidFill>
                <a:effectLst/>
                <a:latin typeface="-apple-system"/>
              </a:rPr>
              <a:t>的</a:t>
            </a:r>
            <a:r>
              <a:rPr lang="en-US" altLang="zh-CN" b="1" i="0" dirty="0">
                <a:solidFill>
                  <a:srgbClr val="00B0F0"/>
                </a:solidFill>
                <a:effectLst/>
                <a:latin typeface="-apple-system"/>
              </a:rPr>
              <a:t>block</a:t>
            </a:r>
            <a:r>
              <a:rPr lang="zh-CN" altLang="en-US" b="1" i="0" dirty="0">
                <a:solidFill>
                  <a:srgbClr val="00B0F0"/>
                </a:solidFill>
                <a:effectLst/>
                <a:latin typeface="-apple-system"/>
              </a:rPr>
              <a:t>进行</a:t>
            </a:r>
            <a:r>
              <a:rPr lang="en-US" altLang="zh-CN" b="1" i="0" dirty="0">
                <a:solidFill>
                  <a:srgbClr val="00B0F0"/>
                </a:solidFill>
                <a:effectLst/>
                <a:latin typeface="-apple-system"/>
              </a:rPr>
              <a:t>DCT</a:t>
            </a:r>
            <a:r>
              <a:rPr lang="zh-CN" altLang="en-US" b="1" i="0" dirty="0">
                <a:solidFill>
                  <a:srgbClr val="00B0F0"/>
                </a:solidFill>
                <a:effectLst/>
                <a:latin typeface="-apple-system"/>
              </a:rPr>
              <a:t>变换：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5170" y="1505635"/>
            <a:ext cx="11114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数据压缩中有很多变换，比如</a:t>
            </a:r>
            <a:r>
              <a:rPr lang="en-US" altLang="zh-CN" dirty="0"/>
              <a:t>KLT</a:t>
            </a:r>
            <a:r>
              <a:rPr lang="zh-CN" altLang="en-US" dirty="0"/>
              <a:t>（</a:t>
            </a:r>
            <a:r>
              <a:rPr lang="en-US" altLang="zh-CN" dirty="0" err="1"/>
              <a:t>Karhunen-Loeve</a:t>
            </a:r>
            <a:r>
              <a:rPr lang="en-US" altLang="zh-CN" dirty="0"/>
              <a:t> Transform</a:t>
            </a:r>
            <a:r>
              <a:rPr lang="zh-CN" altLang="en-US" dirty="0"/>
              <a:t>），这里我们用的是</a:t>
            </a:r>
            <a:r>
              <a:rPr lang="en-US" altLang="zh-CN" dirty="0"/>
              <a:t>DCT</a:t>
            </a:r>
            <a:r>
              <a:rPr lang="zh-CN" altLang="en-US" dirty="0"/>
              <a:t>离散余弦变换。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9458" y="2351707"/>
            <a:ext cx="6150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E57980"/>
              </a:buClr>
            </a:pPr>
            <a:r>
              <a:rPr lang="en-US" altLang="zh-CN" dirty="0"/>
              <a:t>JPEG</a:t>
            </a:r>
            <a:r>
              <a:rPr lang="zh-CN" altLang="en-US" dirty="0"/>
              <a:t>采用</a:t>
            </a:r>
            <a:r>
              <a:rPr lang="en-US" altLang="zh-CN" dirty="0"/>
              <a:t>8×8</a:t>
            </a:r>
            <a:r>
              <a:rPr lang="zh-CN" altLang="en-US" dirty="0"/>
              <a:t>大小的子图像块进行二维的离散余弦变换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1099458" y="3088919"/>
            <a:ext cx="9095698" cy="1831567"/>
            <a:chOff x="1861684" y="3065342"/>
            <a:chExt cx="9095698" cy="1831567"/>
          </a:xfrm>
        </p:grpSpPr>
        <p:sp>
          <p:nvSpPr>
            <p:cNvPr id="9" name="object 6"/>
            <p:cNvSpPr txBox="1"/>
            <p:nvPr/>
          </p:nvSpPr>
          <p:spPr>
            <a:xfrm>
              <a:off x="1861684" y="3366702"/>
              <a:ext cx="1144270" cy="3511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正变换：</a:t>
              </a:r>
              <a:endParaRPr sz="2200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" name="object 8"/>
            <p:cNvSpPr txBox="1"/>
            <p:nvPr/>
          </p:nvSpPr>
          <p:spPr>
            <a:xfrm>
              <a:off x="1861684" y="4372542"/>
              <a:ext cx="1144270" cy="3511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反变换：</a:t>
              </a:r>
              <a:endParaRPr sz="2200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" name="object 12"/>
            <p:cNvSpPr txBox="1"/>
            <p:nvPr/>
          </p:nvSpPr>
          <p:spPr>
            <a:xfrm>
              <a:off x="3147474" y="3151354"/>
              <a:ext cx="3331845" cy="55308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R="139065" algn="r">
                <a:lnSpc>
                  <a:spcPts val="910"/>
                </a:lnSpc>
                <a:spcBef>
                  <a:spcPts val="95"/>
                </a:spcBef>
                <a:tabLst>
                  <a:tab pos="363855" algn="l"/>
                </a:tabLst>
              </a:pPr>
              <a:r>
                <a:rPr sz="1300" spc="50" dirty="0">
                  <a:latin typeface="Times New Roman" panose="02020603050405020304"/>
                  <a:cs typeface="Times New Roman" panose="02020603050405020304"/>
                </a:rPr>
                <a:t>7	7</a:t>
              </a:r>
              <a:endParaRPr sz="1300" dirty="0">
                <a:latin typeface="Times New Roman" panose="02020603050405020304"/>
                <a:cs typeface="Times New Roman" panose="02020603050405020304"/>
              </a:endParaRPr>
            </a:p>
            <a:p>
              <a:pPr marL="50800">
                <a:lnSpc>
                  <a:spcPts val="3310"/>
                </a:lnSpc>
              </a:pPr>
              <a:r>
                <a:rPr sz="2200" i="1" spc="120" dirty="0"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2200" i="1" spc="-29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spc="90" dirty="0"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2200" i="1" spc="90" dirty="0">
                  <a:latin typeface="Times New Roman" panose="02020603050405020304"/>
                  <a:cs typeface="Times New Roman" panose="02020603050405020304"/>
                </a:rPr>
                <a:t>u</a:t>
              </a:r>
              <a:r>
                <a:rPr sz="2200" spc="90" dirty="0"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2200" spc="-3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spc="105" dirty="0">
                  <a:latin typeface="Times New Roman" panose="02020603050405020304"/>
                  <a:cs typeface="Times New Roman" panose="02020603050405020304"/>
                </a:rPr>
                <a:t>v</a:t>
              </a:r>
              <a:r>
                <a:rPr sz="2200" spc="105" dirty="0">
                  <a:latin typeface="Times New Roman" panose="02020603050405020304"/>
                  <a:cs typeface="Times New Roman" panose="02020603050405020304"/>
                </a:rPr>
                <a:t>)</a:t>
              </a:r>
              <a:r>
                <a:rPr sz="2200" spc="6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spc="11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200" spc="24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300" u="sng" spc="150" baseline="3500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3300" spc="-142" baseline="35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spc="160" dirty="0"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sz="2200" spc="160" dirty="0"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2200" i="1" spc="160" dirty="0">
                  <a:latin typeface="Times New Roman" panose="02020603050405020304"/>
                  <a:cs typeface="Times New Roman" panose="02020603050405020304"/>
                </a:rPr>
                <a:t>u</a:t>
              </a:r>
              <a:r>
                <a:rPr sz="2200" spc="160" dirty="0">
                  <a:latin typeface="Times New Roman" panose="02020603050405020304"/>
                  <a:cs typeface="Times New Roman" panose="02020603050405020304"/>
                </a:rPr>
                <a:t>)</a:t>
              </a:r>
              <a:r>
                <a:rPr sz="2200" i="1" spc="160" dirty="0"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sz="2200" spc="160" dirty="0"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2200" i="1" spc="160" dirty="0">
                  <a:latin typeface="Times New Roman" panose="02020603050405020304"/>
                  <a:cs typeface="Times New Roman" panose="02020603050405020304"/>
                </a:rPr>
                <a:t>v</a:t>
              </a:r>
              <a:r>
                <a:rPr sz="2200" spc="160" dirty="0">
                  <a:latin typeface="Times New Roman" panose="02020603050405020304"/>
                  <a:cs typeface="Times New Roman" panose="02020603050405020304"/>
                </a:rPr>
                <a:t>)</a:t>
              </a:r>
              <a:r>
                <a:rPr sz="4950" spc="240" baseline="-8000" dirty="0">
                  <a:latin typeface="Symbol" panose="05050102010706020507"/>
                  <a:cs typeface="Symbol" panose="05050102010706020507"/>
                </a:rPr>
                <a:t></a:t>
              </a:r>
              <a:r>
                <a:rPr sz="4950" spc="-794" baseline="-8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4950" spc="-2167" baseline="-8000" dirty="0">
                  <a:latin typeface="Symbol" panose="05050102010706020507"/>
                  <a:cs typeface="Symbol" panose="05050102010706020507"/>
                </a:rPr>
                <a:t></a:t>
              </a:r>
              <a:endParaRPr sz="4950" baseline="-8000" dirty="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2" name="object 13"/>
            <p:cNvSpPr txBox="1"/>
            <p:nvPr/>
          </p:nvSpPr>
          <p:spPr>
            <a:xfrm>
              <a:off x="6500775" y="3065342"/>
              <a:ext cx="4456430" cy="833755"/>
            </a:xfrm>
            <a:prstGeom prst="rect">
              <a:avLst/>
            </a:prstGeom>
          </p:spPr>
          <p:txBody>
            <a:bodyPr vert="horz" wrap="square" lIns="0" tIns="73660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580"/>
                </a:spcBef>
              </a:pPr>
              <a:r>
                <a:rPr sz="3300" i="1" spc="82" baseline="-35000" dirty="0"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3300" i="1" spc="30" baseline="-35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300" spc="195" baseline="-35000" dirty="0"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3300" i="1" spc="195" baseline="-35000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3300" spc="195" baseline="-35000" dirty="0"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3300" spc="-52" baseline="-35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300" i="1" spc="187" baseline="-35000" dirty="0">
                  <a:latin typeface="Times New Roman" panose="02020603050405020304"/>
                  <a:cs typeface="Times New Roman" panose="02020603050405020304"/>
                </a:rPr>
                <a:t>y</a:t>
              </a:r>
              <a:r>
                <a:rPr sz="3300" spc="187" baseline="-35000" dirty="0">
                  <a:latin typeface="Times New Roman" panose="02020603050405020304"/>
                  <a:cs typeface="Times New Roman" panose="02020603050405020304"/>
                </a:rPr>
                <a:t>)</a:t>
              </a:r>
              <a:r>
                <a:rPr sz="3300" spc="-397" baseline="-35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300" spc="127" baseline="-35000" dirty="0">
                  <a:latin typeface="Times New Roman" panose="02020603050405020304"/>
                  <a:cs typeface="Times New Roman" panose="02020603050405020304"/>
                </a:rPr>
                <a:t>cos</a:t>
              </a:r>
              <a:r>
                <a:rPr sz="3300" spc="-104" baseline="-35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u="sng" spc="15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(2</a:t>
              </a:r>
              <a:r>
                <a:rPr sz="2200" i="1" u="sng" spc="15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2200" i="1" u="sng" spc="-45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u="sng" spc="110" dirty="0">
                  <a:uFill>
                    <a:solidFill>
                      <a:srgbClr val="000000"/>
                    </a:solidFill>
                  </a:uFill>
                  <a:latin typeface="Symbol" panose="05050102010706020507"/>
                  <a:cs typeface="Symbol" panose="05050102010706020507"/>
                </a:rPr>
                <a:t></a:t>
              </a:r>
              <a:r>
                <a:rPr sz="2200" spc="-30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u="sng" spc="2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1)</a:t>
              </a:r>
              <a:r>
                <a:rPr sz="2200" i="1" u="sng" spc="2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u</a:t>
              </a:r>
              <a:r>
                <a:rPr sz="2350" i="1" u="sng" spc="20" dirty="0">
                  <a:uFill>
                    <a:solidFill>
                      <a:srgbClr val="000000"/>
                    </a:solidFill>
                  </a:uFill>
                  <a:latin typeface="Symbol" panose="05050102010706020507"/>
                  <a:cs typeface="Symbol" panose="05050102010706020507"/>
                </a:rPr>
                <a:t></a:t>
              </a:r>
              <a:r>
                <a:rPr sz="2350" i="1" spc="24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300" spc="127" baseline="-35000" dirty="0">
                  <a:latin typeface="Times New Roman" panose="02020603050405020304"/>
                  <a:cs typeface="Times New Roman" panose="02020603050405020304"/>
                </a:rPr>
                <a:t>cos</a:t>
              </a:r>
              <a:r>
                <a:rPr sz="3300" spc="-97" baseline="-35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u="sng" spc="11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(2</a:t>
              </a:r>
              <a:r>
                <a:rPr sz="2200" u="sng" spc="-29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i="1" u="sng" spc="85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y</a:t>
              </a:r>
              <a:r>
                <a:rPr sz="2200" i="1" u="sng" spc="-1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u="sng" spc="110" dirty="0">
                  <a:uFill>
                    <a:solidFill>
                      <a:srgbClr val="000000"/>
                    </a:solidFill>
                  </a:uFill>
                  <a:latin typeface="Symbol" panose="05050102010706020507"/>
                  <a:cs typeface="Symbol" panose="05050102010706020507"/>
                </a:rPr>
                <a:t></a:t>
              </a:r>
              <a:r>
                <a:rPr sz="2200" spc="-3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00" u="sng" spc="25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1)</a:t>
              </a:r>
              <a:r>
                <a:rPr sz="2200" i="1" u="sng" spc="25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v</a:t>
              </a:r>
              <a:r>
                <a:rPr sz="2350" i="1" u="sng" spc="25" dirty="0">
                  <a:uFill>
                    <a:solidFill>
                      <a:srgbClr val="000000"/>
                    </a:solidFill>
                  </a:uFill>
                  <a:latin typeface="Symbol" panose="05050102010706020507"/>
                  <a:cs typeface="Symbol" panose="05050102010706020507"/>
                </a:rPr>
                <a:t></a:t>
              </a:r>
              <a:endParaRPr sz="2350">
                <a:latin typeface="Symbol" panose="05050102010706020507"/>
                <a:cs typeface="Symbol" panose="05050102010706020507"/>
              </a:endParaRPr>
            </a:p>
            <a:p>
              <a:pPr marL="1838960">
                <a:lnSpc>
                  <a:spcPct val="100000"/>
                </a:lnSpc>
                <a:spcBef>
                  <a:spcPts val="470"/>
                </a:spcBef>
                <a:tabLst>
                  <a:tab pos="3644265" algn="l"/>
                </a:tabLst>
              </a:pPr>
              <a:r>
                <a:rPr sz="2200" spc="100" dirty="0">
                  <a:latin typeface="Times New Roman" panose="02020603050405020304"/>
                  <a:cs typeface="Times New Roman" panose="02020603050405020304"/>
                </a:rPr>
                <a:t>16	16</a:t>
              </a:r>
              <a:endParaRPr sz="22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3" name="object 15"/>
            <p:cNvSpPr txBox="1"/>
            <p:nvPr/>
          </p:nvSpPr>
          <p:spPr>
            <a:xfrm>
              <a:off x="3194232" y="4210991"/>
              <a:ext cx="2145665" cy="50863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138430" algn="r">
                <a:lnSpc>
                  <a:spcPts val="830"/>
                </a:lnSpc>
                <a:spcBef>
                  <a:spcPts val="90"/>
                </a:spcBef>
                <a:tabLst>
                  <a:tab pos="364490" algn="l"/>
                </a:tabLst>
              </a:pPr>
              <a:r>
                <a:rPr sz="1200" spc="100" dirty="0">
                  <a:latin typeface="Times New Roman" panose="02020603050405020304"/>
                  <a:cs typeface="Times New Roman" panose="02020603050405020304"/>
                </a:rPr>
                <a:t>7	7</a:t>
              </a:r>
              <a:endParaRPr sz="1200" dirty="0">
                <a:latin typeface="Times New Roman" panose="02020603050405020304"/>
                <a:cs typeface="Times New Roman" panose="02020603050405020304"/>
              </a:endParaRPr>
            </a:p>
            <a:p>
              <a:pPr marL="50800">
                <a:lnSpc>
                  <a:spcPts val="3050"/>
                </a:lnSpc>
              </a:pPr>
              <a:r>
                <a:rPr sz="2050" i="1" spc="95" dirty="0">
                  <a:latin typeface="Times New Roman" panose="02020603050405020304"/>
                  <a:cs typeface="Times New Roman" panose="02020603050405020304"/>
                </a:rPr>
                <a:t>f </a:t>
              </a:r>
              <a:r>
                <a:rPr sz="2050" spc="185" dirty="0"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2050" i="1" spc="185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2050" spc="185" dirty="0">
                  <a:latin typeface="Times New Roman" panose="02020603050405020304"/>
                  <a:cs typeface="Times New Roman" panose="02020603050405020304"/>
                </a:rPr>
                <a:t>, </a:t>
              </a:r>
              <a:r>
                <a:rPr sz="2050" i="1" spc="180" dirty="0">
                  <a:latin typeface="Times New Roman" panose="02020603050405020304"/>
                  <a:cs typeface="Times New Roman" panose="02020603050405020304"/>
                </a:rPr>
                <a:t>y</a:t>
              </a:r>
              <a:r>
                <a:rPr sz="2050" spc="180" dirty="0">
                  <a:latin typeface="Times New Roman" panose="02020603050405020304"/>
                  <a:cs typeface="Times New Roman" panose="02020603050405020304"/>
                </a:rPr>
                <a:t>) </a:t>
              </a:r>
              <a:r>
                <a:rPr sz="2050" spc="19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050" spc="19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075" u="sng" spc="262" baseline="3500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3075" spc="-352" baseline="35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4575" spc="-434" baseline="-8000" dirty="0">
                  <a:latin typeface="Symbol" panose="05050102010706020507"/>
                  <a:cs typeface="Symbol" panose="05050102010706020507"/>
                </a:rPr>
                <a:t></a:t>
              </a:r>
              <a:endParaRPr sz="4575" baseline="-8000" dirty="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4" name="object 16"/>
            <p:cNvSpPr txBox="1"/>
            <p:nvPr/>
          </p:nvSpPr>
          <p:spPr>
            <a:xfrm>
              <a:off x="5294452" y="4346999"/>
              <a:ext cx="5662930" cy="5499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50800">
                <a:lnSpc>
                  <a:spcPts val="2190"/>
                </a:lnSpc>
                <a:spcBef>
                  <a:spcPts val="90"/>
                </a:spcBef>
              </a:pPr>
              <a:r>
                <a:rPr sz="2050" i="1" spc="229" dirty="0"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sz="2050" spc="229" dirty="0"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2050" i="1" spc="229" dirty="0">
                  <a:latin typeface="Times New Roman" panose="02020603050405020304"/>
                  <a:cs typeface="Times New Roman" panose="02020603050405020304"/>
                </a:rPr>
                <a:t>u</a:t>
              </a:r>
              <a:r>
                <a:rPr sz="2050" spc="229" dirty="0">
                  <a:latin typeface="Times New Roman" panose="02020603050405020304"/>
                  <a:cs typeface="Times New Roman" panose="02020603050405020304"/>
                </a:rPr>
                <a:t>)</a:t>
              </a:r>
              <a:r>
                <a:rPr sz="2050" i="1" spc="229" dirty="0"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sz="2050" spc="229" dirty="0"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2050" i="1" spc="229" dirty="0">
                  <a:latin typeface="Times New Roman" panose="02020603050405020304"/>
                  <a:cs typeface="Times New Roman" panose="02020603050405020304"/>
                </a:rPr>
                <a:t>v</a:t>
              </a:r>
              <a:r>
                <a:rPr sz="2050" spc="229" dirty="0">
                  <a:latin typeface="Times New Roman" panose="02020603050405020304"/>
                  <a:cs typeface="Times New Roman" panose="02020603050405020304"/>
                </a:rPr>
                <a:t>)</a:t>
              </a:r>
              <a:r>
                <a:rPr sz="2050" i="1" spc="229" dirty="0"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2050" i="1" spc="-254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050" spc="145" dirty="0"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2050" i="1" spc="145" dirty="0">
                  <a:latin typeface="Times New Roman" panose="02020603050405020304"/>
                  <a:cs typeface="Times New Roman" panose="02020603050405020304"/>
                </a:rPr>
                <a:t>u</a:t>
              </a:r>
              <a:r>
                <a:rPr sz="2050" spc="145" dirty="0"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2050" spc="-25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050" i="1" spc="160" dirty="0">
                  <a:latin typeface="Times New Roman" panose="02020603050405020304"/>
                  <a:cs typeface="Times New Roman" panose="02020603050405020304"/>
                </a:rPr>
                <a:t>v</a:t>
              </a:r>
              <a:r>
                <a:rPr sz="2050" spc="160" dirty="0">
                  <a:latin typeface="Times New Roman" panose="02020603050405020304"/>
                  <a:cs typeface="Times New Roman" panose="02020603050405020304"/>
                </a:rPr>
                <a:t>)</a:t>
              </a:r>
              <a:r>
                <a:rPr sz="2050" spc="-22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050" spc="150" dirty="0">
                  <a:latin typeface="Times New Roman" panose="02020603050405020304"/>
                  <a:cs typeface="Times New Roman" panose="02020603050405020304"/>
                </a:rPr>
                <a:t>cos</a:t>
              </a:r>
              <a:r>
                <a:rPr sz="2050" spc="-2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075" u="sng" spc="322" baseline="3500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(2</a:t>
              </a:r>
              <a:r>
                <a:rPr sz="3075" i="1" u="sng" spc="322" baseline="3500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3075" i="1" u="sng" spc="-7" baseline="3500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075" u="sng" spc="284" baseline="35000" dirty="0">
                  <a:uFill>
                    <a:solidFill>
                      <a:srgbClr val="000000"/>
                    </a:solidFill>
                  </a:uFill>
                  <a:latin typeface="Symbol" panose="05050102010706020507"/>
                  <a:cs typeface="Symbol" panose="05050102010706020507"/>
                </a:rPr>
                <a:t></a:t>
              </a:r>
              <a:r>
                <a:rPr sz="3075" spc="-397" baseline="35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075" u="sng" spc="135" baseline="3500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1)</a:t>
              </a:r>
              <a:r>
                <a:rPr sz="3075" i="1" u="sng" spc="135" baseline="3500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u</a:t>
              </a:r>
              <a:r>
                <a:rPr sz="3300" i="1" u="sng" spc="135" baseline="33000" dirty="0">
                  <a:uFill>
                    <a:solidFill>
                      <a:srgbClr val="000000"/>
                    </a:solidFill>
                  </a:uFill>
                  <a:latin typeface="Symbol" panose="05050102010706020507"/>
                  <a:cs typeface="Symbol" panose="05050102010706020507"/>
                </a:rPr>
                <a:t></a:t>
              </a:r>
              <a:r>
                <a:rPr sz="3300" i="1" spc="427" baseline="33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050" spc="150" dirty="0">
                  <a:latin typeface="Times New Roman" panose="02020603050405020304"/>
                  <a:cs typeface="Times New Roman" panose="02020603050405020304"/>
                </a:rPr>
                <a:t>cos</a:t>
              </a:r>
              <a:r>
                <a:rPr sz="2050" spc="-2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075" u="sng" spc="262" baseline="3500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(2</a:t>
              </a:r>
              <a:r>
                <a:rPr sz="3075" u="sng" spc="-375" baseline="3500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075" i="1" u="sng" spc="232" baseline="3500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y</a:t>
              </a:r>
              <a:r>
                <a:rPr sz="3075" i="1" u="sng" spc="60" baseline="3500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075" u="sng" spc="284" baseline="35000" dirty="0">
                  <a:uFill>
                    <a:solidFill>
                      <a:srgbClr val="000000"/>
                    </a:solidFill>
                  </a:uFill>
                  <a:latin typeface="Symbol" panose="05050102010706020507"/>
                  <a:cs typeface="Symbol" panose="05050102010706020507"/>
                </a:rPr>
                <a:t></a:t>
              </a:r>
              <a:r>
                <a:rPr sz="3075" spc="-397" baseline="35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075" u="sng" spc="135" baseline="3500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1)</a:t>
              </a:r>
              <a:r>
                <a:rPr sz="3075" i="1" u="sng" spc="135" baseline="35000" dirty="0">
                  <a:uFill>
                    <a:solidFill>
                      <a:srgbClr val="000000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v</a:t>
              </a:r>
              <a:r>
                <a:rPr sz="3300" i="1" u="sng" spc="135" baseline="33000" dirty="0">
                  <a:uFill>
                    <a:solidFill>
                      <a:srgbClr val="000000"/>
                    </a:solidFill>
                  </a:uFill>
                  <a:latin typeface="Symbol" panose="05050102010706020507"/>
                  <a:cs typeface="Symbol" panose="05050102010706020507"/>
                </a:rPr>
                <a:t></a:t>
              </a:r>
              <a:endParaRPr sz="3300" baseline="33000">
                <a:latin typeface="Symbol" panose="05050102010706020507"/>
                <a:cs typeface="Symbol" panose="05050102010706020507"/>
              </a:endParaRPr>
            </a:p>
            <a:p>
              <a:pPr marL="3044190">
                <a:lnSpc>
                  <a:spcPts val="2010"/>
                </a:lnSpc>
                <a:tabLst>
                  <a:tab pos="4850765" algn="l"/>
                </a:tabLst>
              </a:pPr>
              <a:r>
                <a:rPr sz="2050" spc="175" dirty="0">
                  <a:latin typeface="Times New Roman" panose="02020603050405020304"/>
                  <a:cs typeface="Times New Roman" panose="02020603050405020304"/>
                </a:rPr>
                <a:t>16	16</a:t>
              </a:r>
              <a:endParaRPr sz="205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99458" y="5170887"/>
            <a:ext cx="5782505" cy="1066156"/>
            <a:chOff x="1836284" y="5025199"/>
            <a:chExt cx="5782505" cy="1066156"/>
          </a:xfrm>
        </p:grpSpPr>
        <p:sp>
          <p:nvSpPr>
            <p:cNvPr id="16" name="object 17"/>
            <p:cNvSpPr/>
            <p:nvPr/>
          </p:nvSpPr>
          <p:spPr>
            <a:xfrm>
              <a:off x="5716762" y="5649101"/>
              <a:ext cx="47625" cy="20320"/>
            </a:xfrm>
            <a:custGeom>
              <a:avLst/>
              <a:gdLst/>
              <a:ahLst/>
              <a:cxnLst/>
              <a:rect l="l" t="t" r="r" b="b"/>
              <a:pathLst>
                <a:path w="47625" h="20320">
                  <a:moveTo>
                    <a:pt x="0" y="20276"/>
                  </a:moveTo>
                  <a:lnTo>
                    <a:pt x="47087" y="0"/>
                  </a:lnTo>
                </a:path>
              </a:pathLst>
            </a:custGeom>
            <a:ln w="121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8"/>
            <p:cNvSpPr/>
            <p:nvPr/>
          </p:nvSpPr>
          <p:spPr>
            <a:xfrm>
              <a:off x="5763849" y="5654895"/>
              <a:ext cx="68580" cy="92710"/>
            </a:xfrm>
            <a:custGeom>
              <a:avLst/>
              <a:gdLst/>
              <a:ahLst/>
              <a:cxnLst/>
              <a:rect l="l" t="t" r="r" b="b"/>
              <a:pathLst>
                <a:path w="68579" h="92710">
                  <a:moveTo>
                    <a:pt x="0" y="0"/>
                  </a:moveTo>
                  <a:lnTo>
                    <a:pt x="68228" y="92694"/>
                  </a:lnTo>
                </a:path>
              </a:pathLst>
            </a:custGeom>
            <a:ln w="28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9"/>
            <p:cNvSpPr/>
            <p:nvPr/>
          </p:nvSpPr>
          <p:spPr>
            <a:xfrm>
              <a:off x="5839766" y="5470954"/>
              <a:ext cx="90805" cy="276860"/>
            </a:xfrm>
            <a:custGeom>
              <a:avLst/>
              <a:gdLst/>
              <a:ahLst/>
              <a:cxnLst/>
              <a:rect l="l" t="t" r="r" b="b"/>
              <a:pathLst>
                <a:path w="90804" h="276860">
                  <a:moveTo>
                    <a:pt x="0" y="276635"/>
                  </a:moveTo>
                  <a:lnTo>
                    <a:pt x="90331" y="0"/>
                  </a:lnTo>
                </a:path>
              </a:pathLst>
            </a:custGeom>
            <a:ln w="15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20"/>
            <p:cNvSpPr/>
            <p:nvPr/>
          </p:nvSpPr>
          <p:spPr>
            <a:xfrm>
              <a:off x="5930097" y="5470954"/>
              <a:ext cx="221615" cy="0"/>
            </a:xfrm>
            <a:custGeom>
              <a:avLst/>
              <a:gdLst/>
              <a:ahLst/>
              <a:cxnLst/>
              <a:rect l="l" t="t" r="r" b="b"/>
              <a:pathLst>
                <a:path w="221614">
                  <a:moveTo>
                    <a:pt x="0" y="0"/>
                  </a:moveTo>
                  <a:lnTo>
                    <a:pt x="221023" y="0"/>
                  </a:lnTo>
                </a:path>
              </a:pathLst>
            </a:custGeom>
            <a:ln w="115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1"/>
            <p:cNvSpPr/>
            <p:nvPr/>
          </p:nvSpPr>
          <p:spPr>
            <a:xfrm>
              <a:off x="5678323" y="5421711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548" y="0"/>
                  </a:lnTo>
                </a:path>
              </a:pathLst>
            </a:custGeom>
            <a:ln w="115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2"/>
            <p:cNvSpPr txBox="1"/>
            <p:nvPr/>
          </p:nvSpPr>
          <p:spPr>
            <a:xfrm>
              <a:off x="5475347" y="5424944"/>
              <a:ext cx="208279" cy="34861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2150" spc="370" dirty="0">
                  <a:latin typeface="Symbol" panose="05050102010706020507"/>
                  <a:cs typeface="Symbol" panose="05050102010706020507"/>
                </a:rPr>
                <a:t></a:t>
              </a:r>
              <a:endParaRPr sz="215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22" name="object 23"/>
            <p:cNvSpPr txBox="1"/>
            <p:nvPr/>
          </p:nvSpPr>
          <p:spPr>
            <a:xfrm>
              <a:off x="5449948" y="5691441"/>
              <a:ext cx="610870" cy="34861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40"/>
                </a:spcBef>
                <a:tabLst>
                  <a:tab pos="387350" algn="l"/>
                </a:tabLst>
              </a:pPr>
              <a:r>
                <a:rPr sz="3225" spc="-525" baseline="-23000" dirty="0">
                  <a:latin typeface="Symbol" panose="05050102010706020507"/>
                  <a:cs typeface="Symbol" panose="05050102010706020507"/>
                </a:rPr>
                <a:t></a:t>
              </a:r>
              <a:r>
                <a:rPr sz="2150" spc="-350" dirty="0">
                  <a:latin typeface="Symbol" panose="05050102010706020507"/>
                  <a:cs typeface="Symbol" panose="05050102010706020507"/>
                </a:rPr>
                <a:t></a:t>
              </a:r>
              <a:r>
                <a:rPr sz="2150" spc="-35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3225" spc="562" baseline="-9000" dirty="0">
                  <a:latin typeface="Times New Roman" panose="02020603050405020304"/>
                  <a:cs typeface="Times New Roman" panose="02020603050405020304"/>
                </a:rPr>
                <a:t>1</a:t>
              </a:r>
              <a:endParaRPr sz="3225" baseline="-90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3" name="object 24"/>
            <p:cNvSpPr txBox="1"/>
            <p:nvPr/>
          </p:nvSpPr>
          <p:spPr>
            <a:xfrm>
              <a:off x="5940452" y="5445221"/>
              <a:ext cx="210185" cy="34861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2150" spc="375" dirty="0">
                  <a:latin typeface="Times New Roman" panose="02020603050405020304"/>
                  <a:cs typeface="Times New Roman" panose="02020603050405020304"/>
                </a:rPr>
                <a:t>2</a:t>
              </a:r>
              <a:endParaRPr sz="21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4" name="object 25"/>
            <p:cNvSpPr txBox="1"/>
            <p:nvPr/>
          </p:nvSpPr>
          <p:spPr>
            <a:xfrm>
              <a:off x="5475347" y="5025199"/>
              <a:ext cx="560070" cy="34861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  <a:tabLst>
                  <a:tab pos="361950" algn="l"/>
                </a:tabLst>
              </a:pPr>
              <a:r>
                <a:rPr sz="3225" spc="555" baseline="-4000" dirty="0">
                  <a:latin typeface="Symbol" panose="05050102010706020507"/>
                  <a:cs typeface="Symbol" panose="05050102010706020507"/>
                </a:rPr>
                <a:t></a:t>
              </a:r>
              <a:r>
                <a:rPr sz="3225" spc="555" baseline="-400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150" spc="375" dirty="0">
                  <a:latin typeface="Times New Roman" panose="02020603050405020304"/>
                  <a:cs typeface="Times New Roman" panose="02020603050405020304"/>
                </a:rPr>
                <a:t>1</a:t>
              </a:r>
              <a:endParaRPr sz="21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5" name="object 26"/>
            <p:cNvSpPr txBox="1"/>
            <p:nvPr/>
          </p:nvSpPr>
          <p:spPr>
            <a:xfrm>
              <a:off x="6520874" y="5200450"/>
              <a:ext cx="1097915" cy="89090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40"/>
                </a:spcBef>
              </a:pPr>
              <a:r>
                <a:rPr sz="2150" i="1" spc="325" dirty="0">
                  <a:latin typeface="Times New Roman" panose="02020603050405020304"/>
                  <a:cs typeface="Times New Roman" panose="02020603050405020304"/>
                </a:rPr>
                <a:t>u</a:t>
              </a:r>
              <a:r>
                <a:rPr sz="2150" spc="325" dirty="0"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2150" spc="-23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150" i="1" spc="335" dirty="0">
                  <a:latin typeface="Times New Roman" panose="02020603050405020304"/>
                  <a:cs typeface="Times New Roman" panose="02020603050405020304"/>
                </a:rPr>
                <a:t>v</a:t>
              </a:r>
              <a:r>
                <a:rPr sz="2150" i="1" spc="22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150" spc="409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150" spc="14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150" spc="375" dirty="0">
                  <a:latin typeface="Times New Roman" panose="02020603050405020304"/>
                  <a:cs typeface="Times New Roman" panose="02020603050405020304"/>
                </a:rPr>
                <a:t>0</a:t>
              </a:r>
              <a:endParaRPr sz="2150" dirty="0">
                <a:latin typeface="Times New Roman" panose="02020603050405020304"/>
                <a:cs typeface="Times New Roman" panose="02020603050405020304"/>
              </a:endParaRPr>
            </a:p>
            <a:p>
              <a:pPr algn="ctr">
                <a:lnSpc>
                  <a:spcPct val="100000"/>
                </a:lnSpc>
                <a:spcBef>
                  <a:spcPts val="1650"/>
                </a:spcBef>
              </a:pPr>
              <a:r>
                <a:rPr sz="2150" spc="755" dirty="0">
                  <a:latin typeface="宋体" panose="02010600030101010101" pitchFamily="2" charset="-122"/>
                  <a:cs typeface="宋体" panose="02010600030101010101" pitchFamily="2" charset="-122"/>
                </a:rPr>
                <a:t>其他</a:t>
              </a:r>
              <a:endParaRPr sz="2150" dirty="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6" name="object 27"/>
            <p:cNvSpPr txBox="1"/>
            <p:nvPr/>
          </p:nvSpPr>
          <p:spPr>
            <a:xfrm>
              <a:off x="1836284" y="5378382"/>
              <a:ext cx="3884929" cy="3511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  <a:tabLst>
                  <a:tab pos="1379855" algn="l"/>
                </a:tabLst>
              </a:pPr>
              <a:r>
                <a:rPr sz="2200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其中：	</a:t>
              </a:r>
              <a:r>
                <a:rPr sz="2150" i="1" spc="505" dirty="0"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sz="2150" spc="505" dirty="0"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2150" i="1" spc="505" dirty="0">
                  <a:latin typeface="Times New Roman" panose="02020603050405020304"/>
                  <a:cs typeface="Times New Roman" panose="02020603050405020304"/>
                </a:rPr>
                <a:t>u</a:t>
              </a:r>
              <a:r>
                <a:rPr sz="2150" spc="505" dirty="0">
                  <a:latin typeface="Times New Roman" panose="02020603050405020304"/>
                  <a:cs typeface="Times New Roman" panose="02020603050405020304"/>
                </a:rPr>
                <a:t>)</a:t>
              </a:r>
              <a:r>
                <a:rPr sz="2150" spc="505" dirty="0">
                  <a:latin typeface="宋体" panose="02010600030101010101" pitchFamily="2" charset="-122"/>
                  <a:cs typeface="宋体" panose="02010600030101010101" pitchFamily="2" charset="-122"/>
                </a:rPr>
                <a:t>，</a:t>
              </a:r>
              <a:r>
                <a:rPr sz="2150" spc="-825" dirty="0">
                  <a:latin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2150" i="1" spc="405" dirty="0"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sz="2150" spc="405" dirty="0"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2150" i="1" spc="405" dirty="0">
                  <a:latin typeface="Times New Roman" panose="02020603050405020304"/>
                  <a:cs typeface="Times New Roman" panose="02020603050405020304"/>
                </a:rPr>
                <a:t>v</a:t>
              </a:r>
              <a:r>
                <a:rPr sz="2150" spc="405" dirty="0">
                  <a:latin typeface="Times New Roman" panose="02020603050405020304"/>
                  <a:cs typeface="Times New Roman" panose="02020603050405020304"/>
                </a:rPr>
                <a:t>) </a:t>
              </a:r>
              <a:r>
                <a:rPr sz="2150" spc="409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150" spc="409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225" spc="555" baseline="34000" dirty="0">
                  <a:latin typeface="Symbol" panose="05050102010706020507"/>
                  <a:cs typeface="Symbol" panose="05050102010706020507"/>
                </a:rPr>
                <a:t></a:t>
              </a:r>
              <a:endParaRPr sz="3225" baseline="34000" dirty="0">
                <a:latin typeface="Symbol" panose="05050102010706020507"/>
                <a:cs typeface="Symbol" panose="0505010201070602050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目录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基础知识串讲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香农</a:t>
            </a:r>
            <a:r>
              <a:rPr lang="en-US" altLang="zh-CN" sz="3200" dirty="0"/>
              <a:t>-</a:t>
            </a:r>
            <a:r>
              <a:rPr lang="zh-CN" altLang="en-US" sz="3200" dirty="0"/>
              <a:t>凡诺编码</a:t>
            </a:r>
            <a:endParaRPr lang="en-US" altLang="zh-CN" sz="3200" dirty="0"/>
          </a:p>
          <a:p>
            <a:r>
              <a:rPr lang="en-US" altLang="zh-CN" sz="3200" dirty="0"/>
              <a:t>3.</a:t>
            </a:r>
            <a:r>
              <a:rPr lang="zh-CN" altLang="en-US" sz="3200" dirty="0"/>
              <a:t>哈夫曼，算术编码</a:t>
            </a:r>
            <a:endParaRPr lang="en-US" altLang="zh-CN" sz="3200" dirty="0"/>
          </a:p>
          <a:p>
            <a:r>
              <a:rPr lang="en-US" altLang="zh-CN" sz="3200" dirty="0"/>
              <a:t>4.</a:t>
            </a:r>
            <a:r>
              <a:rPr lang="zh-CN" altLang="en-US" sz="3200" dirty="0"/>
              <a:t>词典编码</a:t>
            </a:r>
            <a:endParaRPr lang="en-US" altLang="zh-CN" sz="3200" dirty="0"/>
          </a:p>
          <a:p>
            <a:r>
              <a:rPr lang="en-US" altLang="zh-CN" sz="3200" dirty="0"/>
              <a:t>5.JPEG</a:t>
            </a:r>
            <a:r>
              <a:rPr lang="zh-CN" altLang="en-US" sz="3200" dirty="0"/>
              <a:t>编码</a:t>
            </a:r>
            <a:endParaRPr lang="en-US" altLang="zh-CN" sz="3200" dirty="0"/>
          </a:p>
          <a:p>
            <a:r>
              <a:rPr lang="en-US" altLang="zh-CN" sz="3200" dirty="0"/>
              <a:t>6.</a:t>
            </a:r>
            <a:r>
              <a:rPr lang="zh-CN" altLang="en-US" sz="3200" dirty="0"/>
              <a:t>附加题讲解</a:t>
            </a:r>
            <a:endParaRPr lang="zh-CN" altLang="en-US" sz="3200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124607" y="768021"/>
            <a:ext cx="7061450" cy="369332"/>
            <a:chOff x="1124607" y="768021"/>
            <a:chExt cx="7061450" cy="369332"/>
          </a:xfrm>
        </p:grpSpPr>
        <p:sp>
          <p:nvSpPr>
            <p:cNvPr id="3" name="文本框 2"/>
            <p:cNvSpPr txBox="1"/>
            <p:nvPr/>
          </p:nvSpPr>
          <p:spPr>
            <a:xfrm>
              <a:off x="1124607" y="76802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i="0" dirty="0">
                  <a:solidFill>
                    <a:srgbClr val="00B0F0"/>
                  </a:solidFill>
                  <a:effectLst/>
                  <a:latin typeface="-apple-system"/>
                </a:rPr>
                <a:t>C. </a:t>
              </a:r>
              <a:r>
                <a:rPr lang="zh-CN" altLang="en-US" b="1" i="0" dirty="0">
                  <a:solidFill>
                    <a:srgbClr val="00B0F0"/>
                  </a:solidFill>
                  <a:effectLst/>
                  <a:latin typeface="-apple-system"/>
                </a:rPr>
                <a:t>量化：</a:t>
              </a:r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90057" y="76802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所谓量化就是用像素值</a:t>
              </a:r>
              <a:r>
                <a:rPr lang="en-US" altLang="zh-CN" dirty="0"/>
                <a:t>÷</a:t>
              </a:r>
              <a:r>
                <a:rPr lang="zh-CN" altLang="en-US" dirty="0"/>
                <a:t>量化表对应值所得的结果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31424" y="1952014"/>
            <a:ext cx="5529152" cy="813793"/>
            <a:chOff x="3018140" y="3239078"/>
            <a:chExt cx="5529152" cy="813793"/>
          </a:xfrm>
        </p:grpSpPr>
        <p:sp>
          <p:nvSpPr>
            <p:cNvPr id="7" name="object 9"/>
            <p:cNvSpPr/>
            <p:nvPr/>
          </p:nvSpPr>
          <p:spPr>
            <a:xfrm>
              <a:off x="5881673" y="3670654"/>
              <a:ext cx="1407795" cy="0"/>
            </a:xfrm>
            <a:custGeom>
              <a:avLst/>
              <a:gdLst/>
              <a:ahLst/>
              <a:cxnLst/>
              <a:rect l="l" t="t" r="r" b="b"/>
              <a:pathLst>
                <a:path w="1407795">
                  <a:moveTo>
                    <a:pt x="0" y="0"/>
                  </a:moveTo>
                  <a:lnTo>
                    <a:pt x="1407611" y="0"/>
                  </a:lnTo>
                </a:path>
              </a:pathLst>
            </a:custGeom>
            <a:ln w="12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ctr"/>
            </a:p>
          </p:txBody>
        </p:sp>
        <p:sp>
          <p:nvSpPr>
            <p:cNvPr id="8" name="object 10"/>
            <p:cNvSpPr txBox="1"/>
            <p:nvPr/>
          </p:nvSpPr>
          <p:spPr>
            <a:xfrm>
              <a:off x="7391592" y="3426786"/>
              <a:ext cx="1155700" cy="38481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5"/>
                </a:spcBef>
              </a:pPr>
              <a:r>
                <a:rPr sz="2400" spc="790" dirty="0">
                  <a:latin typeface="Symbol" panose="05050102010706020507"/>
                  <a:cs typeface="Symbol" panose="05050102010706020507"/>
                </a:rPr>
                <a:t></a:t>
              </a:r>
              <a:r>
                <a:rPr sz="2400" spc="9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550" dirty="0">
                  <a:latin typeface="Times New Roman" panose="02020603050405020304"/>
                  <a:cs typeface="Times New Roman" panose="02020603050405020304"/>
                </a:rPr>
                <a:t>0.5]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9" name="object 11"/>
            <p:cNvSpPr txBox="1"/>
            <p:nvPr/>
          </p:nvSpPr>
          <p:spPr>
            <a:xfrm>
              <a:off x="5944181" y="3667509"/>
              <a:ext cx="1301115" cy="385362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5"/>
                </a:spcBef>
              </a:pPr>
              <a:r>
                <a:rPr sz="2400" i="1" spc="720" dirty="0"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2400" i="1" spc="-27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550" dirty="0"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2400" i="1" spc="550" dirty="0">
                  <a:latin typeface="Times New Roman" panose="02020603050405020304"/>
                  <a:cs typeface="Times New Roman" panose="02020603050405020304"/>
                </a:rPr>
                <a:t>u</a:t>
              </a:r>
              <a:r>
                <a:rPr sz="2400" spc="550" dirty="0"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2400" spc="-22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600" dirty="0">
                  <a:latin typeface="Times New Roman" panose="02020603050405020304"/>
                  <a:cs typeface="Times New Roman" panose="02020603050405020304"/>
                </a:rPr>
                <a:t>v</a:t>
              </a:r>
              <a:r>
                <a:rPr sz="2400" spc="600" dirty="0">
                  <a:latin typeface="Times New Roman" panose="02020603050405020304"/>
                  <a:cs typeface="Times New Roman" panose="02020603050405020304"/>
                </a:rPr>
                <a:t>)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" name="object 12"/>
            <p:cNvSpPr txBox="1"/>
            <p:nvPr/>
          </p:nvSpPr>
          <p:spPr>
            <a:xfrm>
              <a:off x="3087413" y="3239078"/>
              <a:ext cx="4192270" cy="38481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5"/>
                </a:spcBef>
                <a:tabLst>
                  <a:tab pos="2842260" algn="l"/>
                </a:tabLst>
              </a:pPr>
              <a:r>
                <a:rPr sz="2400" spc="775" dirty="0">
                  <a:latin typeface="Times New Roman" panose="02020603050405020304"/>
                  <a:cs typeface="Times New Roman" panose="02020603050405020304"/>
                </a:rPr>
                <a:t>~	</a:t>
              </a:r>
              <a:r>
                <a:rPr sz="3600" i="1" spc="1320" baseline="1000" dirty="0"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3600" i="1" spc="-337" baseline="1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600" spc="825" baseline="1000" dirty="0"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3600" i="1" spc="825" baseline="1000" dirty="0">
                  <a:latin typeface="Times New Roman" panose="02020603050405020304"/>
                  <a:cs typeface="Times New Roman" panose="02020603050405020304"/>
                </a:rPr>
                <a:t>u</a:t>
              </a:r>
              <a:r>
                <a:rPr sz="3600" spc="825" baseline="1000" dirty="0"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3600" spc="-337" baseline="1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600" i="1" spc="907" baseline="1000" dirty="0">
                  <a:latin typeface="Times New Roman" panose="02020603050405020304"/>
                  <a:cs typeface="Times New Roman" panose="02020603050405020304"/>
                </a:rPr>
                <a:t>v</a:t>
              </a:r>
              <a:r>
                <a:rPr sz="3600" spc="907" baseline="1000" dirty="0">
                  <a:latin typeface="Times New Roman" panose="02020603050405020304"/>
                  <a:cs typeface="Times New Roman" panose="02020603050405020304"/>
                </a:rPr>
                <a:t>)</a:t>
              </a:r>
              <a:endParaRPr sz="3600" baseline="10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1" name="object 13"/>
            <p:cNvSpPr txBox="1"/>
            <p:nvPr/>
          </p:nvSpPr>
          <p:spPr>
            <a:xfrm>
              <a:off x="3018140" y="3426786"/>
              <a:ext cx="2856865" cy="38481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5"/>
                </a:spcBef>
                <a:tabLst>
                  <a:tab pos="1476375" algn="l"/>
                  <a:tab pos="1887855" algn="l"/>
                </a:tabLst>
              </a:pPr>
              <a:r>
                <a:rPr sz="2400" i="1" spc="880" dirty="0"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sz="2400" i="1" spc="-18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550" dirty="0"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2400" i="1" spc="550" dirty="0">
                  <a:latin typeface="Times New Roman" panose="02020603050405020304"/>
                  <a:cs typeface="Times New Roman" panose="02020603050405020304"/>
                </a:rPr>
                <a:t>u</a:t>
              </a:r>
              <a:r>
                <a:rPr sz="2400" spc="550" dirty="0"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2400" spc="-18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605" dirty="0">
                  <a:latin typeface="Times New Roman" panose="02020603050405020304"/>
                  <a:cs typeface="Times New Roman" panose="02020603050405020304"/>
                </a:rPr>
                <a:t>v</a:t>
              </a:r>
              <a:r>
                <a:rPr sz="2400" spc="605" dirty="0">
                  <a:latin typeface="Times New Roman" panose="02020603050405020304"/>
                  <a:cs typeface="Times New Roman" panose="02020603050405020304"/>
                </a:rPr>
                <a:t>)	</a:t>
              </a:r>
              <a:r>
                <a:rPr sz="2400" spc="79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400" spc="79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400" i="1" spc="745" dirty="0">
                  <a:latin typeface="Times New Roman" panose="02020603050405020304"/>
                  <a:cs typeface="Times New Roman" panose="02020603050405020304"/>
                </a:rPr>
                <a:t>INT</a:t>
              </a:r>
              <a:r>
                <a:rPr sz="2400" i="1" spc="-39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475" dirty="0">
                  <a:latin typeface="Times New Roman" panose="02020603050405020304"/>
                  <a:cs typeface="Times New Roman" panose="02020603050405020304"/>
                </a:rPr>
                <a:t>[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18218" y="3579915"/>
            <a:ext cx="8955564" cy="1285352"/>
            <a:chOff x="1248296" y="3074801"/>
            <a:chExt cx="8955564" cy="1285352"/>
          </a:xfrm>
        </p:grpSpPr>
        <p:sp>
          <p:nvSpPr>
            <p:cNvPr id="15" name="文本框 14"/>
            <p:cNvSpPr txBox="1"/>
            <p:nvPr/>
          </p:nvSpPr>
          <p:spPr>
            <a:xfrm>
              <a:off x="1248296" y="3074801"/>
              <a:ext cx="8955564" cy="1285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E579B6"/>
                </a:buClr>
                <a:buFont typeface="Wingdings" panose="05000000000000000000" pitchFamily="2" charset="2"/>
                <a:buChar char="l"/>
              </a:pPr>
              <a:r>
                <a:rPr lang="en-US" altLang="zh-CN" dirty="0"/>
                <a:t>F (u, v)</a:t>
              </a:r>
              <a:r>
                <a:rPr lang="zh-CN" altLang="en-US" dirty="0"/>
                <a:t>是一张像素表，噔噔蹬蹬是量化后的像素矩阵表。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Clr>
                  <a:srgbClr val="E579B6"/>
                </a:buClr>
                <a:buFont typeface="Wingdings" panose="05000000000000000000" pitchFamily="2" charset="2"/>
                <a:buChar char="l"/>
              </a:pPr>
              <a:r>
                <a:rPr lang="en-US" altLang="zh-CN" dirty="0"/>
                <a:t>S(</a:t>
              </a:r>
              <a:r>
                <a:rPr lang="en-US" altLang="zh-CN" dirty="0" err="1"/>
                <a:t>u,v</a:t>
              </a:r>
              <a:r>
                <a:rPr lang="en-US" altLang="zh-CN" dirty="0"/>
                <a:t>)</a:t>
              </a:r>
              <a:r>
                <a:rPr lang="zh-CN" altLang="en-US" dirty="0"/>
                <a:t>是一张量化表，给出</a:t>
              </a:r>
              <a:r>
                <a:rPr lang="en-US" altLang="zh-CN" dirty="0"/>
                <a:t>8×8</a:t>
              </a:r>
              <a:r>
                <a:rPr lang="zh-CN" altLang="en-US" dirty="0"/>
                <a:t>子块中每个像素的量化步长，这是根据人眼对量化</a:t>
              </a:r>
              <a:endParaRPr lang="zh-CN" altLang="en-US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误差的视觉阈值来确定的，</a:t>
              </a:r>
              <a:r>
                <a:rPr lang="en-US" altLang="zh-CN" dirty="0"/>
                <a:t>±0.5</a:t>
              </a:r>
              <a:r>
                <a:rPr lang="zh-CN" altLang="en-US" dirty="0"/>
                <a:t>是对量化结果进行四舍五入。</a:t>
              </a:r>
              <a:endParaRPr lang="zh-CN" altLang="en-US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32421" y="3160758"/>
              <a:ext cx="952583" cy="3276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1" y="903514"/>
            <a:ext cx="10525125" cy="4167867"/>
            <a:chOff x="666205" y="2209800"/>
            <a:chExt cx="10525125" cy="416786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66205" y="2720067"/>
              <a:ext cx="10525125" cy="3657600"/>
            </a:xfrm>
            <a:prstGeom prst="rect">
              <a:avLst/>
            </a:prstGeom>
          </p:spPr>
        </p:pic>
        <p:sp>
          <p:nvSpPr>
            <p:cNvPr id="3" name="object 172"/>
            <p:cNvSpPr txBox="1"/>
            <p:nvPr/>
          </p:nvSpPr>
          <p:spPr>
            <a:xfrm>
              <a:off x="2100943" y="2209800"/>
              <a:ext cx="8686801" cy="3199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5349875" algn="l"/>
                </a:tabLst>
              </a:pPr>
              <a:r>
                <a:rPr sz="2000" spc="-5" dirty="0">
                  <a:solidFill>
                    <a:srgbClr val="00B0F0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亮度量化步长表	</a:t>
              </a:r>
              <a:r>
                <a:rPr lang="en-US" sz="2000" spc="-5" dirty="0">
                  <a:solidFill>
                    <a:srgbClr val="00B0F0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		</a:t>
              </a:r>
              <a:r>
                <a:rPr sz="2000" spc="-5" dirty="0" err="1">
                  <a:solidFill>
                    <a:srgbClr val="00B0F0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色度量化步长表</a:t>
              </a:r>
              <a:endParaRPr sz="2000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object 173"/>
          <p:cNvSpPr txBox="1"/>
          <p:nvPr/>
        </p:nvSpPr>
        <p:spPr>
          <a:xfrm>
            <a:off x="462143" y="5603331"/>
            <a:ext cx="10955020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量化以后</a:t>
            </a:r>
            <a:r>
              <a:rPr sz="2200" b="1" spc="-5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200" b="1" spc="-5" dirty="0">
                <a:solidFill>
                  <a:srgbClr val="FF6B5A"/>
                </a:solidFill>
                <a:latin typeface="Times New Roman" panose="02020603050405020304"/>
                <a:cs typeface="Times New Roman" panose="02020603050405020304"/>
              </a:rPr>
              <a:t>DCT</a:t>
            </a:r>
            <a:r>
              <a:rPr sz="22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系</a:t>
            </a:r>
            <a:r>
              <a:rPr sz="22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2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矩阵</a:t>
            </a:r>
            <a:r>
              <a:rPr sz="22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变</a:t>
            </a:r>
            <a:r>
              <a:rPr sz="22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得稀</a:t>
            </a:r>
            <a:r>
              <a:rPr sz="22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疏</a:t>
            </a:r>
            <a:r>
              <a:rPr sz="22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，位</a:t>
            </a:r>
            <a:r>
              <a:rPr sz="22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22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矩阵</a:t>
            </a:r>
            <a:r>
              <a:rPr sz="22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右</a:t>
            </a:r>
            <a:r>
              <a:rPr sz="22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下角</a:t>
            </a:r>
            <a:r>
              <a:rPr sz="22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2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高频</a:t>
            </a:r>
            <a:r>
              <a:rPr sz="22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分</a:t>
            </a:r>
            <a:r>
              <a:rPr sz="22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量系</a:t>
            </a:r>
            <a:r>
              <a:rPr sz="22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2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大部</a:t>
            </a:r>
            <a:r>
              <a:rPr sz="22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分</a:t>
            </a:r>
            <a:r>
              <a:rPr sz="22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被量</a:t>
            </a:r>
            <a:r>
              <a:rPr sz="22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化</a:t>
            </a:r>
            <a:r>
              <a:rPr sz="22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为零。</a:t>
            </a:r>
            <a:endParaRPr sz="22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6800" y="805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B0F0"/>
                </a:solidFill>
                <a:effectLst/>
                <a:latin typeface="-apple-system"/>
              </a:rPr>
              <a:t> D. </a:t>
            </a:r>
            <a:r>
              <a:rPr lang="zh-CN" altLang="en-US" b="1" i="0" dirty="0">
                <a:solidFill>
                  <a:srgbClr val="00B0F0"/>
                </a:solidFill>
                <a:effectLst/>
                <a:latin typeface="-apple-system"/>
              </a:rPr>
              <a:t>编码分类：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6800" y="1734236"/>
            <a:ext cx="960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编码信息分两类，一类是每个</a:t>
            </a:r>
            <a:r>
              <a:rPr lang="en-US" altLang="zh-CN" dirty="0"/>
              <a:t>8*8</a:t>
            </a:r>
            <a:r>
              <a:rPr lang="zh-CN" altLang="en-US" dirty="0"/>
              <a:t>格子</a:t>
            </a:r>
            <a:r>
              <a:rPr lang="en-US" altLang="zh-CN" dirty="0"/>
              <a:t>F</a:t>
            </a:r>
            <a:r>
              <a:rPr lang="zh-CN" altLang="en-US" dirty="0"/>
              <a:t>中的</a:t>
            </a:r>
            <a:r>
              <a:rPr lang="en-US" altLang="zh-CN" dirty="0"/>
              <a:t>[0,0]</a:t>
            </a:r>
            <a:r>
              <a:rPr lang="zh-CN" altLang="en-US" dirty="0"/>
              <a:t>位置上元素，这是</a:t>
            </a:r>
            <a:r>
              <a:rPr lang="en-US" altLang="zh-CN" dirty="0"/>
              <a:t>DC</a:t>
            </a:r>
            <a:r>
              <a:rPr lang="zh-CN" altLang="en-US" dirty="0"/>
              <a:t>（直流分量）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66800" y="25255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579B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对直流</a:t>
            </a:r>
            <a:r>
              <a:rPr lang="en-US" altLang="zh-CN" dirty="0"/>
              <a:t>DC</a:t>
            </a:r>
            <a:r>
              <a:rPr lang="zh-CN" altLang="en-US" dirty="0"/>
              <a:t>系数进行差分编码</a:t>
            </a:r>
            <a:r>
              <a:rPr lang="en-US" altLang="zh-CN" dirty="0"/>
              <a:t>DPCM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306" y="3429000"/>
            <a:ext cx="4006850" cy="29019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30846" y="3583824"/>
            <a:ext cx="3461657" cy="234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highlight>
                  <a:srgbClr val="D5D5D5"/>
                </a:highlight>
              </a:rPr>
              <a:t>编码方法：</a:t>
            </a:r>
            <a:endParaRPr lang="en-US" altLang="zh-CN" sz="2000" dirty="0">
              <a:highlight>
                <a:srgbClr val="D5D5D5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DC</a:t>
            </a:r>
            <a:r>
              <a:rPr lang="zh-CN" altLang="en-US" sz="2000" dirty="0"/>
              <a:t>系数使用一维前值预测，即用前一个子块的</a:t>
            </a:r>
            <a:r>
              <a:rPr lang="en-US" altLang="zh-CN" sz="2000" dirty="0"/>
              <a:t>DC</a:t>
            </a:r>
            <a:r>
              <a:rPr lang="zh-CN" altLang="en-US" sz="2000" dirty="0"/>
              <a:t>系数预测当前子块的</a:t>
            </a:r>
            <a:r>
              <a:rPr lang="en-US" altLang="zh-CN" sz="2000" dirty="0"/>
              <a:t>DC</a:t>
            </a:r>
            <a:r>
              <a:rPr lang="zh-CN" altLang="en-US" sz="2000" dirty="0"/>
              <a:t>系数，而后将预测误差进行编码。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6800" y="805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B0F0"/>
                </a:solidFill>
                <a:effectLst/>
                <a:latin typeface="-apple-system"/>
              </a:rPr>
              <a:t> D. </a:t>
            </a:r>
            <a:r>
              <a:rPr lang="zh-CN" altLang="en-US" b="1" i="0" dirty="0">
                <a:solidFill>
                  <a:srgbClr val="00B0F0"/>
                </a:solidFill>
                <a:effectLst/>
                <a:latin typeface="-apple-system"/>
              </a:rPr>
              <a:t>编码分类：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6800" y="23918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579B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对交流</a:t>
            </a:r>
            <a:r>
              <a:rPr lang="en-US" altLang="zh-CN" dirty="0"/>
              <a:t>AC</a:t>
            </a:r>
            <a:r>
              <a:rPr lang="zh-CN" altLang="en-US" dirty="0"/>
              <a:t>系数采用行程编码</a:t>
            </a:r>
            <a:r>
              <a:rPr lang="en-US" altLang="zh-CN" dirty="0"/>
              <a:t>RLE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30846" y="3757982"/>
            <a:ext cx="3541211" cy="235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highlight>
                  <a:srgbClr val="D5D5D5"/>
                </a:highlight>
              </a:rPr>
              <a:t>编码方法：</a:t>
            </a:r>
            <a:endParaRPr lang="en-US" altLang="zh-CN" sz="2000" dirty="0">
              <a:highlight>
                <a:srgbClr val="D5D5D5"/>
              </a:highlight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spc="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采</a:t>
            </a:r>
            <a:r>
              <a:rPr lang="zh-CN" altLang="en-US" sz="2000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zh-CN" altLang="en-US" sz="2000" spc="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游</a:t>
            </a:r>
            <a:r>
              <a:rPr lang="zh-CN" altLang="en-US" sz="2000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程</a:t>
            </a:r>
            <a:r>
              <a:rPr lang="zh-CN" altLang="en-US" sz="2000" spc="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编</a:t>
            </a:r>
            <a:r>
              <a:rPr lang="zh-CN" altLang="en-US" sz="2000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</a:t>
            </a:r>
            <a:r>
              <a:rPr lang="zh-CN" altLang="en-US" sz="2000" spc="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方</a:t>
            </a:r>
            <a:r>
              <a:rPr lang="zh-CN" altLang="en-US" sz="2000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法</a:t>
            </a:r>
            <a:r>
              <a:rPr lang="zh-CN" altLang="en-US" sz="2000" spc="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lang="en-US" altLang="zh-CN" sz="2000" spc="20" dirty="0">
                <a:latin typeface="Times New Roman" panose="02020603050405020304"/>
                <a:cs typeface="Times New Roman" panose="02020603050405020304"/>
              </a:rPr>
              <a:t>AC</a:t>
            </a:r>
            <a:r>
              <a:rPr lang="zh-CN" altLang="en-US" sz="2000" spc="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系</a:t>
            </a:r>
            <a:r>
              <a:rPr lang="zh-CN" altLang="en-US" sz="2000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lang="zh-CN" altLang="en-US" sz="2000" spc="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进</a:t>
            </a:r>
            <a:r>
              <a:rPr lang="zh-CN" altLang="en-US" sz="2000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zh-CN" altLang="en-US" sz="2000" spc="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编</a:t>
            </a:r>
            <a:r>
              <a:rPr lang="zh-CN" altLang="en-US" sz="2000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</a:t>
            </a:r>
            <a:r>
              <a:rPr lang="zh-CN" altLang="en-US" sz="2000" spc="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并</a:t>
            </a:r>
            <a:r>
              <a:rPr lang="zh-CN" altLang="en-US" sz="2000" spc="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建</a:t>
            </a:r>
            <a:r>
              <a:rPr lang="zh-CN" altLang="en-US" sz="2000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议</a:t>
            </a:r>
            <a:r>
              <a:rPr lang="zh-CN" altLang="en-US" sz="2000" spc="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lang="en-US" altLang="zh-CN" sz="20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×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8</a:t>
            </a:r>
            <a:endParaRPr lang="zh-CN" altLang="en-US"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矩阵中按照</a:t>
            </a:r>
            <a:r>
              <a:rPr lang="zh-CN" altLang="en-US" sz="20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Z”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形次序进行扫</a:t>
            </a:r>
            <a:r>
              <a:rPr lang="zh-CN" altLang="en-US" sz="20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描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19943" y="3450379"/>
            <a:ext cx="3541212" cy="2983077"/>
            <a:chOff x="2566856" y="3317112"/>
            <a:chExt cx="3471099" cy="2781882"/>
          </a:xfrm>
        </p:grpSpPr>
        <p:sp>
          <p:nvSpPr>
            <p:cNvPr id="9" name="object 4"/>
            <p:cNvSpPr/>
            <p:nvPr/>
          </p:nvSpPr>
          <p:spPr>
            <a:xfrm>
              <a:off x="2566856" y="3317112"/>
              <a:ext cx="446405" cy="340360"/>
            </a:xfrm>
            <a:custGeom>
              <a:avLst/>
              <a:gdLst/>
              <a:ahLst/>
              <a:cxnLst/>
              <a:rect l="l" t="t" r="r" b="b"/>
              <a:pathLst>
                <a:path w="446405" h="340360">
                  <a:moveTo>
                    <a:pt x="0" y="339958"/>
                  </a:moveTo>
                  <a:lnTo>
                    <a:pt x="445991" y="339958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5"/>
            <p:cNvSpPr/>
            <p:nvPr/>
          </p:nvSpPr>
          <p:spPr>
            <a:xfrm>
              <a:off x="3012848" y="3317112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6"/>
            <p:cNvSpPr/>
            <p:nvPr/>
          </p:nvSpPr>
          <p:spPr>
            <a:xfrm>
              <a:off x="3866050" y="3317112"/>
              <a:ext cx="446405" cy="340360"/>
            </a:xfrm>
            <a:custGeom>
              <a:avLst/>
              <a:gdLst/>
              <a:ahLst/>
              <a:cxnLst/>
              <a:rect l="l" t="t" r="r" b="b"/>
              <a:pathLst>
                <a:path w="446404" h="340360">
                  <a:moveTo>
                    <a:pt x="0" y="339958"/>
                  </a:moveTo>
                  <a:lnTo>
                    <a:pt x="445991" y="339958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7"/>
            <p:cNvSpPr/>
            <p:nvPr/>
          </p:nvSpPr>
          <p:spPr>
            <a:xfrm>
              <a:off x="4738642" y="3317112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8"/>
            <p:cNvSpPr/>
            <p:nvPr/>
          </p:nvSpPr>
          <p:spPr>
            <a:xfrm>
              <a:off x="5611235" y="3317112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9"/>
            <p:cNvSpPr/>
            <p:nvPr/>
          </p:nvSpPr>
          <p:spPr>
            <a:xfrm>
              <a:off x="3439449" y="3317112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0"/>
            <p:cNvSpPr/>
            <p:nvPr/>
          </p:nvSpPr>
          <p:spPr>
            <a:xfrm>
              <a:off x="4312041" y="3317112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1"/>
            <p:cNvSpPr/>
            <p:nvPr/>
          </p:nvSpPr>
          <p:spPr>
            <a:xfrm>
              <a:off x="5165243" y="3317112"/>
              <a:ext cx="446405" cy="340360"/>
            </a:xfrm>
            <a:custGeom>
              <a:avLst/>
              <a:gdLst/>
              <a:ahLst/>
              <a:cxnLst/>
              <a:rect l="l" t="t" r="r" b="b"/>
              <a:pathLst>
                <a:path w="446404" h="340360">
                  <a:moveTo>
                    <a:pt x="0" y="339958"/>
                  </a:moveTo>
                  <a:lnTo>
                    <a:pt x="445991" y="339958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2"/>
            <p:cNvSpPr/>
            <p:nvPr/>
          </p:nvSpPr>
          <p:spPr>
            <a:xfrm>
              <a:off x="2566856" y="3657071"/>
              <a:ext cx="446405" cy="355600"/>
            </a:xfrm>
            <a:custGeom>
              <a:avLst/>
              <a:gdLst/>
              <a:ahLst/>
              <a:cxnLst/>
              <a:rect l="l" t="t" r="r" b="b"/>
              <a:pathLst>
                <a:path w="446405" h="355600">
                  <a:moveTo>
                    <a:pt x="0" y="355411"/>
                  </a:moveTo>
                  <a:lnTo>
                    <a:pt x="445991" y="355411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3"/>
            <p:cNvSpPr/>
            <p:nvPr/>
          </p:nvSpPr>
          <p:spPr>
            <a:xfrm>
              <a:off x="2566856" y="4012482"/>
              <a:ext cx="446405" cy="340360"/>
            </a:xfrm>
            <a:custGeom>
              <a:avLst/>
              <a:gdLst/>
              <a:ahLst/>
              <a:cxnLst/>
              <a:rect l="l" t="t" r="r" b="b"/>
              <a:pathLst>
                <a:path w="446405" h="340360">
                  <a:moveTo>
                    <a:pt x="0" y="339958"/>
                  </a:moveTo>
                  <a:lnTo>
                    <a:pt x="445991" y="339958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4"/>
            <p:cNvSpPr/>
            <p:nvPr/>
          </p:nvSpPr>
          <p:spPr>
            <a:xfrm>
              <a:off x="3012848" y="3657071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15"/>
            <p:cNvSpPr/>
            <p:nvPr/>
          </p:nvSpPr>
          <p:spPr>
            <a:xfrm>
              <a:off x="2566856" y="4352441"/>
              <a:ext cx="446405" cy="355600"/>
            </a:xfrm>
            <a:custGeom>
              <a:avLst/>
              <a:gdLst/>
              <a:ahLst/>
              <a:cxnLst/>
              <a:rect l="l" t="t" r="r" b="b"/>
              <a:pathLst>
                <a:path w="446405" h="355600">
                  <a:moveTo>
                    <a:pt x="0" y="355411"/>
                  </a:moveTo>
                  <a:lnTo>
                    <a:pt x="445991" y="355411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16"/>
            <p:cNvSpPr/>
            <p:nvPr/>
          </p:nvSpPr>
          <p:spPr>
            <a:xfrm>
              <a:off x="3439449" y="3657071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17"/>
            <p:cNvSpPr/>
            <p:nvPr/>
          </p:nvSpPr>
          <p:spPr>
            <a:xfrm>
              <a:off x="3012848" y="4012482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18"/>
            <p:cNvSpPr/>
            <p:nvPr/>
          </p:nvSpPr>
          <p:spPr>
            <a:xfrm>
              <a:off x="3866050" y="3657071"/>
              <a:ext cx="446405" cy="355600"/>
            </a:xfrm>
            <a:custGeom>
              <a:avLst/>
              <a:gdLst/>
              <a:ahLst/>
              <a:cxnLst/>
              <a:rect l="l" t="t" r="r" b="b"/>
              <a:pathLst>
                <a:path w="446404" h="355600">
                  <a:moveTo>
                    <a:pt x="0" y="355411"/>
                  </a:moveTo>
                  <a:lnTo>
                    <a:pt x="445991" y="355411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19"/>
            <p:cNvSpPr/>
            <p:nvPr/>
          </p:nvSpPr>
          <p:spPr>
            <a:xfrm>
              <a:off x="3439449" y="4012482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0"/>
            <p:cNvSpPr/>
            <p:nvPr/>
          </p:nvSpPr>
          <p:spPr>
            <a:xfrm>
              <a:off x="3012848" y="4352441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1"/>
            <p:cNvSpPr/>
            <p:nvPr/>
          </p:nvSpPr>
          <p:spPr>
            <a:xfrm>
              <a:off x="4312041" y="3657071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2"/>
            <p:cNvSpPr/>
            <p:nvPr/>
          </p:nvSpPr>
          <p:spPr>
            <a:xfrm>
              <a:off x="3439449" y="4352441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3"/>
            <p:cNvSpPr/>
            <p:nvPr/>
          </p:nvSpPr>
          <p:spPr>
            <a:xfrm>
              <a:off x="3866050" y="4012482"/>
              <a:ext cx="446405" cy="340360"/>
            </a:xfrm>
            <a:custGeom>
              <a:avLst/>
              <a:gdLst/>
              <a:ahLst/>
              <a:cxnLst/>
              <a:rect l="l" t="t" r="r" b="b"/>
              <a:pathLst>
                <a:path w="446404" h="340360">
                  <a:moveTo>
                    <a:pt x="0" y="339958"/>
                  </a:moveTo>
                  <a:lnTo>
                    <a:pt x="445991" y="339958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4"/>
            <p:cNvSpPr/>
            <p:nvPr/>
          </p:nvSpPr>
          <p:spPr>
            <a:xfrm>
              <a:off x="4738642" y="3657071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25"/>
            <p:cNvSpPr/>
            <p:nvPr/>
          </p:nvSpPr>
          <p:spPr>
            <a:xfrm>
              <a:off x="5611235" y="3657071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26"/>
            <p:cNvSpPr/>
            <p:nvPr/>
          </p:nvSpPr>
          <p:spPr>
            <a:xfrm>
              <a:off x="5165243" y="3657071"/>
              <a:ext cx="446405" cy="355600"/>
            </a:xfrm>
            <a:custGeom>
              <a:avLst/>
              <a:gdLst/>
              <a:ahLst/>
              <a:cxnLst/>
              <a:rect l="l" t="t" r="r" b="b"/>
              <a:pathLst>
                <a:path w="446404" h="355600">
                  <a:moveTo>
                    <a:pt x="0" y="355411"/>
                  </a:moveTo>
                  <a:lnTo>
                    <a:pt x="445991" y="355411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27"/>
            <p:cNvSpPr/>
            <p:nvPr/>
          </p:nvSpPr>
          <p:spPr>
            <a:xfrm>
              <a:off x="4312041" y="4012482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28"/>
            <p:cNvSpPr/>
            <p:nvPr/>
          </p:nvSpPr>
          <p:spPr>
            <a:xfrm>
              <a:off x="3866050" y="4352441"/>
              <a:ext cx="446405" cy="355600"/>
            </a:xfrm>
            <a:custGeom>
              <a:avLst/>
              <a:gdLst/>
              <a:ahLst/>
              <a:cxnLst/>
              <a:rect l="l" t="t" r="r" b="b"/>
              <a:pathLst>
                <a:path w="446404" h="355600">
                  <a:moveTo>
                    <a:pt x="0" y="355411"/>
                  </a:moveTo>
                  <a:lnTo>
                    <a:pt x="445991" y="355411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29"/>
            <p:cNvSpPr/>
            <p:nvPr/>
          </p:nvSpPr>
          <p:spPr>
            <a:xfrm>
              <a:off x="4738642" y="4012482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0"/>
            <p:cNvSpPr/>
            <p:nvPr/>
          </p:nvSpPr>
          <p:spPr>
            <a:xfrm>
              <a:off x="4312041" y="4352441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1"/>
            <p:cNvSpPr/>
            <p:nvPr/>
          </p:nvSpPr>
          <p:spPr>
            <a:xfrm>
              <a:off x="5165243" y="4012482"/>
              <a:ext cx="446405" cy="340360"/>
            </a:xfrm>
            <a:custGeom>
              <a:avLst/>
              <a:gdLst/>
              <a:ahLst/>
              <a:cxnLst/>
              <a:rect l="l" t="t" r="r" b="b"/>
              <a:pathLst>
                <a:path w="446404" h="340360">
                  <a:moveTo>
                    <a:pt x="0" y="339958"/>
                  </a:moveTo>
                  <a:lnTo>
                    <a:pt x="445991" y="339958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2"/>
            <p:cNvSpPr/>
            <p:nvPr/>
          </p:nvSpPr>
          <p:spPr>
            <a:xfrm>
              <a:off x="4738642" y="4352441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3"/>
            <p:cNvSpPr/>
            <p:nvPr/>
          </p:nvSpPr>
          <p:spPr>
            <a:xfrm>
              <a:off x="5611235" y="4012482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4"/>
            <p:cNvSpPr/>
            <p:nvPr/>
          </p:nvSpPr>
          <p:spPr>
            <a:xfrm>
              <a:off x="5165243" y="4352441"/>
              <a:ext cx="446405" cy="355600"/>
            </a:xfrm>
            <a:custGeom>
              <a:avLst/>
              <a:gdLst/>
              <a:ahLst/>
              <a:cxnLst/>
              <a:rect l="l" t="t" r="r" b="b"/>
              <a:pathLst>
                <a:path w="446404" h="355600">
                  <a:moveTo>
                    <a:pt x="0" y="355411"/>
                  </a:moveTo>
                  <a:lnTo>
                    <a:pt x="445991" y="355411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35"/>
            <p:cNvSpPr/>
            <p:nvPr/>
          </p:nvSpPr>
          <p:spPr>
            <a:xfrm>
              <a:off x="5611235" y="4352441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36"/>
            <p:cNvSpPr/>
            <p:nvPr/>
          </p:nvSpPr>
          <p:spPr>
            <a:xfrm>
              <a:off x="2566856" y="4707853"/>
              <a:ext cx="446405" cy="340360"/>
            </a:xfrm>
            <a:custGeom>
              <a:avLst/>
              <a:gdLst/>
              <a:ahLst/>
              <a:cxnLst/>
              <a:rect l="l" t="t" r="r" b="b"/>
              <a:pathLst>
                <a:path w="446405" h="340360">
                  <a:moveTo>
                    <a:pt x="0" y="339958"/>
                  </a:moveTo>
                  <a:lnTo>
                    <a:pt x="445991" y="339958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37"/>
            <p:cNvSpPr/>
            <p:nvPr/>
          </p:nvSpPr>
          <p:spPr>
            <a:xfrm>
              <a:off x="3012848" y="4707853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38"/>
            <p:cNvSpPr/>
            <p:nvPr/>
          </p:nvSpPr>
          <p:spPr>
            <a:xfrm>
              <a:off x="3866050" y="4707853"/>
              <a:ext cx="446405" cy="340360"/>
            </a:xfrm>
            <a:custGeom>
              <a:avLst/>
              <a:gdLst/>
              <a:ahLst/>
              <a:cxnLst/>
              <a:rect l="l" t="t" r="r" b="b"/>
              <a:pathLst>
                <a:path w="446404" h="340360">
                  <a:moveTo>
                    <a:pt x="0" y="339958"/>
                  </a:moveTo>
                  <a:lnTo>
                    <a:pt x="445991" y="339958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39"/>
            <p:cNvSpPr/>
            <p:nvPr/>
          </p:nvSpPr>
          <p:spPr>
            <a:xfrm>
              <a:off x="4738642" y="4707853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0"/>
            <p:cNvSpPr/>
            <p:nvPr/>
          </p:nvSpPr>
          <p:spPr>
            <a:xfrm>
              <a:off x="5611235" y="4707853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1"/>
            <p:cNvSpPr/>
            <p:nvPr/>
          </p:nvSpPr>
          <p:spPr>
            <a:xfrm>
              <a:off x="3439449" y="4707853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2"/>
            <p:cNvSpPr/>
            <p:nvPr/>
          </p:nvSpPr>
          <p:spPr>
            <a:xfrm>
              <a:off x="4312041" y="4707853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3"/>
            <p:cNvSpPr/>
            <p:nvPr/>
          </p:nvSpPr>
          <p:spPr>
            <a:xfrm>
              <a:off x="5165243" y="4707853"/>
              <a:ext cx="446405" cy="340360"/>
            </a:xfrm>
            <a:custGeom>
              <a:avLst/>
              <a:gdLst/>
              <a:ahLst/>
              <a:cxnLst/>
              <a:rect l="l" t="t" r="r" b="b"/>
              <a:pathLst>
                <a:path w="446404" h="340360">
                  <a:moveTo>
                    <a:pt x="0" y="339958"/>
                  </a:moveTo>
                  <a:lnTo>
                    <a:pt x="445991" y="339958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4"/>
            <p:cNvSpPr/>
            <p:nvPr/>
          </p:nvSpPr>
          <p:spPr>
            <a:xfrm>
              <a:off x="2566856" y="5047812"/>
              <a:ext cx="446405" cy="355600"/>
            </a:xfrm>
            <a:custGeom>
              <a:avLst/>
              <a:gdLst/>
              <a:ahLst/>
              <a:cxnLst/>
              <a:rect l="l" t="t" r="r" b="b"/>
              <a:pathLst>
                <a:path w="446405" h="355600">
                  <a:moveTo>
                    <a:pt x="0" y="355411"/>
                  </a:moveTo>
                  <a:lnTo>
                    <a:pt x="445991" y="355411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45"/>
            <p:cNvSpPr/>
            <p:nvPr/>
          </p:nvSpPr>
          <p:spPr>
            <a:xfrm>
              <a:off x="2566856" y="5403223"/>
              <a:ext cx="446405" cy="355600"/>
            </a:xfrm>
            <a:custGeom>
              <a:avLst/>
              <a:gdLst/>
              <a:ahLst/>
              <a:cxnLst/>
              <a:rect l="l" t="t" r="r" b="b"/>
              <a:pathLst>
                <a:path w="446405" h="355600">
                  <a:moveTo>
                    <a:pt x="0" y="355411"/>
                  </a:moveTo>
                  <a:lnTo>
                    <a:pt x="445991" y="355411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46"/>
            <p:cNvSpPr/>
            <p:nvPr/>
          </p:nvSpPr>
          <p:spPr>
            <a:xfrm>
              <a:off x="3012848" y="5047812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47"/>
            <p:cNvSpPr/>
            <p:nvPr/>
          </p:nvSpPr>
          <p:spPr>
            <a:xfrm>
              <a:off x="2566856" y="5758634"/>
              <a:ext cx="446405" cy="340360"/>
            </a:xfrm>
            <a:custGeom>
              <a:avLst/>
              <a:gdLst/>
              <a:ahLst/>
              <a:cxnLst/>
              <a:rect l="l" t="t" r="r" b="b"/>
              <a:pathLst>
                <a:path w="446405" h="340360">
                  <a:moveTo>
                    <a:pt x="0" y="339958"/>
                  </a:moveTo>
                  <a:lnTo>
                    <a:pt x="445991" y="339958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48"/>
            <p:cNvSpPr/>
            <p:nvPr/>
          </p:nvSpPr>
          <p:spPr>
            <a:xfrm>
              <a:off x="3439449" y="5047812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49"/>
            <p:cNvSpPr/>
            <p:nvPr/>
          </p:nvSpPr>
          <p:spPr>
            <a:xfrm>
              <a:off x="3012848" y="5403223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0"/>
            <p:cNvSpPr/>
            <p:nvPr/>
          </p:nvSpPr>
          <p:spPr>
            <a:xfrm>
              <a:off x="3866050" y="5047812"/>
              <a:ext cx="446405" cy="355600"/>
            </a:xfrm>
            <a:custGeom>
              <a:avLst/>
              <a:gdLst/>
              <a:ahLst/>
              <a:cxnLst/>
              <a:rect l="l" t="t" r="r" b="b"/>
              <a:pathLst>
                <a:path w="446404" h="355600">
                  <a:moveTo>
                    <a:pt x="0" y="355411"/>
                  </a:moveTo>
                  <a:lnTo>
                    <a:pt x="445991" y="355411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1"/>
            <p:cNvSpPr/>
            <p:nvPr/>
          </p:nvSpPr>
          <p:spPr>
            <a:xfrm>
              <a:off x="3439449" y="5403223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2"/>
            <p:cNvSpPr/>
            <p:nvPr/>
          </p:nvSpPr>
          <p:spPr>
            <a:xfrm>
              <a:off x="3012848" y="5758634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3"/>
            <p:cNvSpPr/>
            <p:nvPr/>
          </p:nvSpPr>
          <p:spPr>
            <a:xfrm>
              <a:off x="4312041" y="5047812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4"/>
            <p:cNvSpPr/>
            <p:nvPr/>
          </p:nvSpPr>
          <p:spPr>
            <a:xfrm>
              <a:off x="3439449" y="5758634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55"/>
            <p:cNvSpPr/>
            <p:nvPr/>
          </p:nvSpPr>
          <p:spPr>
            <a:xfrm>
              <a:off x="3866050" y="5403223"/>
              <a:ext cx="446405" cy="355600"/>
            </a:xfrm>
            <a:custGeom>
              <a:avLst/>
              <a:gdLst/>
              <a:ahLst/>
              <a:cxnLst/>
              <a:rect l="l" t="t" r="r" b="b"/>
              <a:pathLst>
                <a:path w="446404" h="355600">
                  <a:moveTo>
                    <a:pt x="0" y="355411"/>
                  </a:moveTo>
                  <a:lnTo>
                    <a:pt x="445991" y="355411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56"/>
            <p:cNvSpPr/>
            <p:nvPr/>
          </p:nvSpPr>
          <p:spPr>
            <a:xfrm>
              <a:off x="4738642" y="5047812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57"/>
            <p:cNvSpPr/>
            <p:nvPr/>
          </p:nvSpPr>
          <p:spPr>
            <a:xfrm>
              <a:off x="5611235" y="5047812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58"/>
            <p:cNvSpPr/>
            <p:nvPr/>
          </p:nvSpPr>
          <p:spPr>
            <a:xfrm>
              <a:off x="5165243" y="5047812"/>
              <a:ext cx="446405" cy="355600"/>
            </a:xfrm>
            <a:custGeom>
              <a:avLst/>
              <a:gdLst/>
              <a:ahLst/>
              <a:cxnLst/>
              <a:rect l="l" t="t" r="r" b="b"/>
              <a:pathLst>
                <a:path w="446404" h="355600">
                  <a:moveTo>
                    <a:pt x="0" y="355411"/>
                  </a:moveTo>
                  <a:lnTo>
                    <a:pt x="445991" y="355411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59"/>
            <p:cNvSpPr/>
            <p:nvPr/>
          </p:nvSpPr>
          <p:spPr>
            <a:xfrm>
              <a:off x="4312041" y="5403223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0"/>
            <p:cNvSpPr/>
            <p:nvPr/>
          </p:nvSpPr>
          <p:spPr>
            <a:xfrm>
              <a:off x="3866050" y="5758634"/>
              <a:ext cx="446405" cy="340360"/>
            </a:xfrm>
            <a:custGeom>
              <a:avLst/>
              <a:gdLst/>
              <a:ahLst/>
              <a:cxnLst/>
              <a:rect l="l" t="t" r="r" b="b"/>
              <a:pathLst>
                <a:path w="446404" h="340360">
                  <a:moveTo>
                    <a:pt x="0" y="339958"/>
                  </a:moveTo>
                  <a:lnTo>
                    <a:pt x="445991" y="339958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1"/>
            <p:cNvSpPr/>
            <p:nvPr/>
          </p:nvSpPr>
          <p:spPr>
            <a:xfrm>
              <a:off x="4738642" y="5403223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2"/>
            <p:cNvSpPr/>
            <p:nvPr/>
          </p:nvSpPr>
          <p:spPr>
            <a:xfrm>
              <a:off x="4312041" y="5758634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3"/>
            <p:cNvSpPr/>
            <p:nvPr/>
          </p:nvSpPr>
          <p:spPr>
            <a:xfrm>
              <a:off x="5165243" y="5403223"/>
              <a:ext cx="446405" cy="355600"/>
            </a:xfrm>
            <a:custGeom>
              <a:avLst/>
              <a:gdLst/>
              <a:ahLst/>
              <a:cxnLst/>
              <a:rect l="l" t="t" r="r" b="b"/>
              <a:pathLst>
                <a:path w="446404" h="355600">
                  <a:moveTo>
                    <a:pt x="0" y="355411"/>
                  </a:moveTo>
                  <a:lnTo>
                    <a:pt x="445991" y="355411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4"/>
            <p:cNvSpPr/>
            <p:nvPr/>
          </p:nvSpPr>
          <p:spPr>
            <a:xfrm>
              <a:off x="4738642" y="5758634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65"/>
            <p:cNvSpPr/>
            <p:nvPr/>
          </p:nvSpPr>
          <p:spPr>
            <a:xfrm>
              <a:off x="5611235" y="5403223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0" y="355411"/>
                  </a:moveTo>
                  <a:lnTo>
                    <a:pt x="426600" y="355411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55411"/>
                  </a:lnTo>
                  <a:close/>
                </a:path>
              </a:pathLst>
            </a:custGeom>
            <a:ln w="1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66"/>
            <p:cNvSpPr/>
            <p:nvPr/>
          </p:nvSpPr>
          <p:spPr>
            <a:xfrm>
              <a:off x="5165243" y="5758634"/>
              <a:ext cx="446405" cy="340360"/>
            </a:xfrm>
            <a:custGeom>
              <a:avLst/>
              <a:gdLst/>
              <a:ahLst/>
              <a:cxnLst/>
              <a:rect l="l" t="t" r="r" b="b"/>
              <a:pathLst>
                <a:path w="446404" h="340360">
                  <a:moveTo>
                    <a:pt x="0" y="339958"/>
                  </a:moveTo>
                  <a:lnTo>
                    <a:pt x="445991" y="339958"/>
                  </a:lnTo>
                  <a:lnTo>
                    <a:pt x="445991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67"/>
            <p:cNvSpPr/>
            <p:nvPr/>
          </p:nvSpPr>
          <p:spPr>
            <a:xfrm>
              <a:off x="5611235" y="5758634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39958"/>
                  </a:moveTo>
                  <a:lnTo>
                    <a:pt x="426600" y="339958"/>
                  </a:lnTo>
                  <a:lnTo>
                    <a:pt x="426600" y="0"/>
                  </a:lnTo>
                  <a:lnTo>
                    <a:pt x="0" y="0"/>
                  </a:lnTo>
                  <a:lnTo>
                    <a:pt x="0" y="339958"/>
                  </a:lnTo>
                  <a:close/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68"/>
            <p:cNvSpPr/>
            <p:nvPr/>
          </p:nvSpPr>
          <p:spPr>
            <a:xfrm>
              <a:off x="2780147" y="3471636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>
                  <a:moveTo>
                    <a:pt x="0" y="0"/>
                  </a:moveTo>
                  <a:lnTo>
                    <a:pt x="329646" y="0"/>
                  </a:lnTo>
                </a:path>
              </a:pathLst>
            </a:custGeom>
            <a:ln w="15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69"/>
            <p:cNvSpPr/>
            <p:nvPr/>
          </p:nvSpPr>
          <p:spPr>
            <a:xfrm>
              <a:off x="2877102" y="3487088"/>
              <a:ext cx="349250" cy="278765"/>
            </a:xfrm>
            <a:custGeom>
              <a:avLst/>
              <a:gdLst/>
              <a:ahLst/>
              <a:cxnLst/>
              <a:rect l="l" t="t" r="r" b="b"/>
              <a:pathLst>
                <a:path w="349250" h="278764">
                  <a:moveTo>
                    <a:pt x="349037" y="0"/>
                  </a:moveTo>
                  <a:lnTo>
                    <a:pt x="0" y="278148"/>
                  </a:lnTo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0"/>
            <p:cNvSpPr/>
            <p:nvPr/>
          </p:nvSpPr>
          <p:spPr>
            <a:xfrm>
              <a:off x="2780147" y="3827047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89">
                  <a:moveTo>
                    <a:pt x="0" y="0"/>
                  </a:moveTo>
                  <a:lnTo>
                    <a:pt x="0" y="262695"/>
                  </a:lnTo>
                </a:path>
              </a:pathLst>
            </a:custGeom>
            <a:ln w="19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1"/>
            <p:cNvSpPr/>
            <p:nvPr/>
          </p:nvSpPr>
          <p:spPr>
            <a:xfrm>
              <a:off x="2780147" y="3548899"/>
              <a:ext cx="795655" cy="633730"/>
            </a:xfrm>
            <a:custGeom>
              <a:avLst/>
              <a:gdLst/>
              <a:ahLst/>
              <a:cxnLst/>
              <a:rect l="l" t="t" r="r" b="b"/>
              <a:pathLst>
                <a:path w="795654" h="633729">
                  <a:moveTo>
                    <a:pt x="0" y="633559"/>
                  </a:moveTo>
                  <a:lnTo>
                    <a:pt x="795028" y="0"/>
                  </a:lnTo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2"/>
            <p:cNvSpPr/>
            <p:nvPr/>
          </p:nvSpPr>
          <p:spPr>
            <a:xfrm>
              <a:off x="3652740" y="3471636"/>
              <a:ext cx="310515" cy="0"/>
            </a:xfrm>
            <a:custGeom>
              <a:avLst/>
              <a:gdLst/>
              <a:ahLst/>
              <a:cxnLst/>
              <a:rect l="l" t="t" r="r" b="b"/>
              <a:pathLst>
                <a:path w="310514">
                  <a:moveTo>
                    <a:pt x="0" y="0"/>
                  </a:moveTo>
                  <a:lnTo>
                    <a:pt x="310255" y="0"/>
                  </a:lnTo>
                </a:path>
              </a:pathLst>
            </a:custGeom>
            <a:ln w="15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3"/>
            <p:cNvSpPr/>
            <p:nvPr/>
          </p:nvSpPr>
          <p:spPr>
            <a:xfrm>
              <a:off x="2877102" y="3487088"/>
              <a:ext cx="1202690" cy="974090"/>
            </a:xfrm>
            <a:custGeom>
              <a:avLst/>
              <a:gdLst/>
              <a:ahLst/>
              <a:cxnLst/>
              <a:rect l="l" t="t" r="r" b="b"/>
              <a:pathLst>
                <a:path w="1202689" h="974089">
                  <a:moveTo>
                    <a:pt x="1202238" y="0"/>
                  </a:moveTo>
                  <a:lnTo>
                    <a:pt x="0" y="973518"/>
                  </a:lnTo>
                </a:path>
              </a:pathLst>
            </a:custGeom>
            <a:ln w="17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4"/>
            <p:cNvSpPr/>
            <p:nvPr/>
          </p:nvSpPr>
          <p:spPr>
            <a:xfrm>
              <a:off x="2780147" y="4522417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89">
                  <a:moveTo>
                    <a:pt x="0" y="0"/>
                  </a:moveTo>
                  <a:lnTo>
                    <a:pt x="0" y="262695"/>
                  </a:lnTo>
                </a:path>
              </a:pathLst>
            </a:custGeom>
            <a:ln w="19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75"/>
            <p:cNvSpPr/>
            <p:nvPr/>
          </p:nvSpPr>
          <p:spPr>
            <a:xfrm>
              <a:off x="2780147" y="3548899"/>
              <a:ext cx="1648460" cy="1329055"/>
            </a:xfrm>
            <a:custGeom>
              <a:avLst/>
              <a:gdLst/>
              <a:ahLst/>
              <a:cxnLst/>
              <a:rect l="l" t="t" r="r" b="b"/>
              <a:pathLst>
                <a:path w="1648460" h="1329054">
                  <a:moveTo>
                    <a:pt x="0" y="1328929"/>
                  </a:moveTo>
                  <a:lnTo>
                    <a:pt x="1648230" y="0"/>
                  </a:lnTo>
                </a:path>
              </a:pathLst>
            </a:custGeom>
            <a:ln w="17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76"/>
            <p:cNvSpPr/>
            <p:nvPr/>
          </p:nvSpPr>
          <p:spPr>
            <a:xfrm>
              <a:off x="4544723" y="3471636"/>
              <a:ext cx="291465" cy="0"/>
            </a:xfrm>
            <a:custGeom>
              <a:avLst/>
              <a:gdLst/>
              <a:ahLst/>
              <a:cxnLst/>
              <a:rect l="l" t="t" r="r" b="b"/>
              <a:pathLst>
                <a:path w="291464">
                  <a:moveTo>
                    <a:pt x="0" y="0"/>
                  </a:moveTo>
                  <a:lnTo>
                    <a:pt x="290864" y="0"/>
                  </a:lnTo>
                </a:path>
              </a:pathLst>
            </a:custGeom>
            <a:ln w="15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77"/>
            <p:cNvSpPr/>
            <p:nvPr/>
          </p:nvSpPr>
          <p:spPr>
            <a:xfrm>
              <a:off x="2877102" y="3487088"/>
              <a:ext cx="2075180" cy="1669414"/>
            </a:xfrm>
            <a:custGeom>
              <a:avLst/>
              <a:gdLst/>
              <a:ahLst/>
              <a:cxnLst/>
              <a:rect l="l" t="t" r="r" b="b"/>
              <a:pathLst>
                <a:path w="2075179" h="1669414">
                  <a:moveTo>
                    <a:pt x="2074831" y="0"/>
                  </a:moveTo>
                  <a:lnTo>
                    <a:pt x="0" y="1668888"/>
                  </a:lnTo>
                </a:path>
              </a:pathLst>
            </a:custGeom>
            <a:ln w="16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78"/>
            <p:cNvSpPr/>
            <p:nvPr/>
          </p:nvSpPr>
          <p:spPr>
            <a:xfrm>
              <a:off x="2780147" y="523324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242"/>
                  </a:lnTo>
                </a:path>
              </a:pathLst>
            </a:custGeom>
            <a:ln w="19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79"/>
            <p:cNvSpPr/>
            <p:nvPr/>
          </p:nvSpPr>
          <p:spPr>
            <a:xfrm>
              <a:off x="2780147" y="3548899"/>
              <a:ext cx="2520950" cy="2024380"/>
            </a:xfrm>
            <a:custGeom>
              <a:avLst/>
              <a:gdLst/>
              <a:ahLst/>
              <a:cxnLst/>
              <a:rect l="l" t="t" r="r" b="b"/>
              <a:pathLst>
                <a:path w="2520950" h="2024379">
                  <a:moveTo>
                    <a:pt x="0" y="2024300"/>
                  </a:moveTo>
                  <a:lnTo>
                    <a:pt x="2520822" y="0"/>
                  </a:lnTo>
                </a:path>
              </a:pathLst>
            </a:custGeom>
            <a:ln w="169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0"/>
            <p:cNvSpPr/>
            <p:nvPr/>
          </p:nvSpPr>
          <p:spPr>
            <a:xfrm>
              <a:off x="5397925" y="3471636"/>
              <a:ext cx="310515" cy="0"/>
            </a:xfrm>
            <a:custGeom>
              <a:avLst/>
              <a:gdLst/>
              <a:ahLst/>
              <a:cxnLst/>
              <a:rect l="l" t="t" r="r" b="b"/>
              <a:pathLst>
                <a:path w="310514">
                  <a:moveTo>
                    <a:pt x="0" y="0"/>
                  </a:moveTo>
                  <a:lnTo>
                    <a:pt x="310255" y="0"/>
                  </a:lnTo>
                </a:path>
              </a:pathLst>
            </a:custGeom>
            <a:ln w="15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1"/>
            <p:cNvSpPr/>
            <p:nvPr/>
          </p:nvSpPr>
          <p:spPr>
            <a:xfrm>
              <a:off x="2877102" y="3487088"/>
              <a:ext cx="2947670" cy="2379980"/>
            </a:xfrm>
            <a:custGeom>
              <a:avLst/>
              <a:gdLst/>
              <a:ahLst/>
              <a:cxnLst/>
              <a:rect l="l" t="t" r="r" b="b"/>
              <a:pathLst>
                <a:path w="2947670" h="2379979">
                  <a:moveTo>
                    <a:pt x="2947423" y="0"/>
                  </a:moveTo>
                  <a:lnTo>
                    <a:pt x="0" y="2379711"/>
                  </a:lnTo>
                </a:path>
              </a:pathLst>
            </a:custGeom>
            <a:ln w="170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2"/>
            <p:cNvSpPr/>
            <p:nvPr/>
          </p:nvSpPr>
          <p:spPr>
            <a:xfrm>
              <a:off x="2799538" y="5913158"/>
              <a:ext cx="310515" cy="15875"/>
            </a:xfrm>
            <a:custGeom>
              <a:avLst/>
              <a:gdLst/>
              <a:ahLst/>
              <a:cxnLst/>
              <a:rect l="l" t="t" r="r" b="b"/>
              <a:pathLst>
                <a:path w="310514" h="15875">
                  <a:moveTo>
                    <a:pt x="0" y="0"/>
                  </a:moveTo>
                  <a:lnTo>
                    <a:pt x="310255" y="15452"/>
                  </a:lnTo>
                </a:path>
              </a:pathLst>
            </a:custGeom>
            <a:ln w="15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3"/>
            <p:cNvSpPr/>
            <p:nvPr/>
          </p:nvSpPr>
          <p:spPr>
            <a:xfrm>
              <a:off x="3226139" y="3904310"/>
              <a:ext cx="2520950" cy="2024380"/>
            </a:xfrm>
            <a:custGeom>
              <a:avLst/>
              <a:gdLst/>
              <a:ahLst/>
              <a:cxnLst/>
              <a:rect l="l" t="t" r="r" b="b"/>
              <a:pathLst>
                <a:path w="2520950" h="2024379">
                  <a:moveTo>
                    <a:pt x="0" y="2024300"/>
                  </a:moveTo>
                  <a:lnTo>
                    <a:pt x="2520822" y="0"/>
                  </a:lnTo>
                </a:path>
              </a:pathLst>
            </a:custGeom>
            <a:ln w="169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4"/>
            <p:cNvSpPr/>
            <p:nvPr/>
          </p:nvSpPr>
          <p:spPr>
            <a:xfrm>
              <a:off x="5824526" y="3827047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89">
                  <a:moveTo>
                    <a:pt x="0" y="0"/>
                  </a:moveTo>
                  <a:lnTo>
                    <a:pt x="0" y="262695"/>
                  </a:lnTo>
                </a:path>
              </a:pathLst>
            </a:custGeom>
            <a:ln w="19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85"/>
            <p:cNvSpPr/>
            <p:nvPr/>
          </p:nvSpPr>
          <p:spPr>
            <a:xfrm>
              <a:off x="3730304" y="4182459"/>
              <a:ext cx="2094230" cy="1684655"/>
            </a:xfrm>
            <a:custGeom>
              <a:avLst/>
              <a:gdLst/>
              <a:ahLst/>
              <a:cxnLst/>
              <a:rect l="l" t="t" r="r" b="b"/>
              <a:pathLst>
                <a:path w="2094229" h="1684654">
                  <a:moveTo>
                    <a:pt x="2094222" y="0"/>
                  </a:moveTo>
                  <a:lnTo>
                    <a:pt x="0" y="1684341"/>
                  </a:lnTo>
                </a:path>
              </a:pathLst>
            </a:custGeom>
            <a:ln w="16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86"/>
            <p:cNvSpPr/>
            <p:nvPr/>
          </p:nvSpPr>
          <p:spPr>
            <a:xfrm>
              <a:off x="3652740" y="5928611"/>
              <a:ext cx="310515" cy="0"/>
            </a:xfrm>
            <a:custGeom>
              <a:avLst/>
              <a:gdLst/>
              <a:ahLst/>
              <a:cxnLst/>
              <a:rect l="l" t="t" r="r" b="b"/>
              <a:pathLst>
                <a:path w="310514">
                  <a:moveTo>
                    <a:pt x="0" y="0"/>
                  </a:moveTo>
                  <a:lnTo>
                    <a:pt x="310255" y="0"/>
                  </a:lnTo>
                </a:path>
              </a:pathLst>
            </a:custGeom>
            <a:ln w="15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87"/>
            <p:cNvSpPr/>
            <p:nvPr/>
          </p:nvSpPr>
          <p:spPr>
            <a:xfrm>
              <a:off x="4079340" y="4599681"/>
              <a:ext cx="1668145" cy="1329055"/>
            </a:xfrm>
            <a:custGeom>
              <a:avLst/>
              <a:gdLst/>
              <a:ahLst/>
              <a:cxnLst/>
              <a:rect l="l" t="t" r="r" b="b"/>
              <a:pathLst>
                <a:path w="1668145" h="1329054">
                  <a:moveTo>
                    <a:pt x="0" y="1328929"/>
                  </a:moveTo>
                  <a:lnTo>
                    <a:pt x="1667621" y="0"/>
                  </a:lnTo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88"/>
            <p:cNvSpPr/>
            <p:nvPr/>
          </p:nvSpPr>
          <p:spPr>
            <a:xfrm>
              <a:off x="5824526" y="4537870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242"/>
                  </a:lnTo>
                </a:path>
              </a:pathLst>
            </a:custGeom>
            <a:ln w="19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89"/>
            <p:cNvSpPr/>
            <p:nvPr/>
          </p:nvSpPr>
          <p:spPr>
            <a:xfrm>
              <a:off x="4602896" y="4877829"/>
              <a:ext cx="1221740" cy="989330"/>
            </a:xfrm>
            <a:custGeom>
              <a:avLst/>
              <a:gdLst/>
              <a:ahLst/>
              <a:cxnLst/>
              <a:rect l="l" t="t" r="r" b="b"/>
              <a:pathLst>
                <a:path w="1221739" h="989329">
                  <a:moveTo>
                    <a:pt x="1221629" y="0"/>
                  </a:moveTo>
                  <a:lnTo>
                    <a:pt x="0" y="988971"/>
                  </a:lnTo>
                </a:path>
              </a:pathLst>
            </a:custGeom>
            <a:ln w="17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0"/>
            <p:cNvSpPr/>
            <p:nvPr/>
          </p:nvSpPr>
          <p:spPr>
            <a:xfrm>
              <a:off x="4525332" y="5928611"/>
              <a:ext cx="310515" cy="0"/>
            </a:xfrm>
            <a:custGeom>
              <a:avLst/>
              <a:gdLst/>
              <a:ahLst/>
              <a:cxnLst/>
              <a:rect l="l" t="t" r="r" b="b"/>
              <a:pathLst>
                <a:path w="310514">
                  <a:moveTo>
                    <a:pt x="0" y="0"/>
                  </a:moveTo>
                  <a:lnTo>
                    <a:pt x="310255" y="0"/>
                  </a:lnTo>
                </a:path>
              </a:pathLst>
            </a:custGeom>
            <a:ln w="15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1"/>
            <p:cNvSpPr/>
            <p:nvPr/>
          </p:nvSpPr>
          <p:spPr>
            <a:xfrm>
              <a:off x="4951933" y="5295051"/>
              <a:ext cx="795655" cy="633730"/>
            </a:xfrm>
            <a:custGeom>
              <a:avLst/>
              <a:gdLst/>
              <a:ahLst/>
              <a:cxnLst/>
              <a:rect l="l" t="t" r="r" b="b"/>
              <a:pathLst>
                <a:path w="795654" h="633729">
                  <a:moveTo>
                    <a:pt x="0" y="633559"/>
                  </a:moveTo>
                  <a:lnTo>
                    <a:pt x="795028" y="0"/>
                  </a:lnTo>
                </a:path>
              </a:pathLst>
            </a:custGeom>
            <a:ln w="16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2"/>
            <p:cNvSpPr/>
            <p:nvPr/>
          </p:nvSpPr>
          <p:spPr>
            <a:xfrm>
              <a:off x="5824526" y="523324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242"/>
                  </a:lnTo>
                </a:path>
              </a:pathLst>
            </a:custGeom>
            <a:ln w="19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3"/>
            <p:cNvSpPr/>
            <p:nvPr/>
          </p:nvSpPr>
          <p:spPr>
            <a:xfrm>
              <a:off x="5475489" y="5573199"/>
              <a:ext cx="349250" cy="294005"/>
            </a:xfrm>
            <a:custGeom>
              <a:avLst/>
              <a:gdLst/>
              <a:ahLst/>
              <a:cxnLst/>
              <a:rect l="l" t="t" r="r" b="b"/>
              <a:pathLst>
                <a:path w="349250" h="294004">
                  <a:moveTo>
                    <a:pt x="349037" y="0"/>
                  </a:moveTo>
                  <a:lnTo>
                    <a:pt x="0" y="293600"/>
                  </a:lnTo>
                </a:path>
              </a:pathLst>
            </a:custGeom>
            <a:ln w="17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4"/>
            <p:cNvSpPr/>
            <p:nvPr/>
          </p:nvSpPr>
          <p:spPr>
            <a:xfrm>
              <a:off x="5397925" y="5928611"/>
              <a:ext cx="310515" cy="0"/>
            </a:xfrm>
            <a:custGeom>
              <a:avLst/>
              <a:gdLst/>
              <a:ahLst/>
              <a:cxnLst/>
              <a:rect l="l" t="t" r="r" b="b"/>
              <a:pathLst>
                <a:path w="310514">
                  <a:moveTo>
                    <a:pt x="0" y="0"/>
                  </a:moveTo>
                  <a:lnTo>
                    <a:pt x="310255" y="0"/>
                  </a:lnTo>
                </a:path>
              </a:pathLst>
            </a:custGeom>
            <a:ln w="15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95"/>
            <p:cNvSpPr/>
            <p:nvPr/>
          </p:nvSpPr>
          <p:spPr>
            <a:xfrm>
              <a:off x="3032218" y="3456177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10" h="46989">
                  <a:moveTo>
                    <a:pt x="0" y="46373"/>
                  </a:moveTo>
                  <a:lnTo>
                    <a:pt x="38801" y="15452"/>
                  </a:lnTo>
                  <a:lnTo>
                    <a:pt x="0" y="0"/>
                  </a:lnTo>
                  <a:lnTo>
                    <a:pt x="193909" y="15452"/>
                  </a:lnTo>
                  <a:lnTo>
                    <a:pt x="0" y="46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96"/>
            <p:cNvSpPr/>
            <p:nvPr/>
          </p:nvSpPr>
          <p:spPr>
            <a:xfrm>
              <a:off x="3032230" y="3456183"/>
              <a:ext cx="194310" cy="46355"/>
            </a:xfrm>
            <a:custGeom>
              <a:avLst/>
              <a:gdLst/>
              <a:ahLst/>
              <a:cxnLst/>
              <a:rect l="l" t="t" r="r" b="b"/>
              <a:pathLst>
                <a:path w="194310" h="46354">
                  <a:moveTo>
                    <a:pt x="0" y="0"/>
                  </a:moveTo>
                  <a:lnTo>
                    <a:pt x="38781" y="15452"/>
                  </a:lnTo>
                  <a:lnTo>
                    <a:pt x="0" y="46358"/>
                  </a:lnTo>
                  <a:lnTo>
                    <a:pt x="193909" y="15452"/>
                  </a:lnTo>
                  <a:lnTo>
                    <a:pt x="0" y="0"/>
                  </a:lnTo>
                  <a:close/>
                </a:path>
              </a:pathLst>
            </a:custGeom>
            <a:ln w="15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97"/>
            <p:cNvSpPr/>
            <p:nvPr/>
          </p:nvSpPr>
          <p:spPr>
            <a:xfrm>
              <a:off x="3904810" y="3456177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10" h="46989">
                  <a:moveTo>
                    <a:pt x="0" y="46373"/>
                  </a:moveTo>
                  <a:lnTo>
                    <a:pt x="38801" y="15452"/>
                  </a:lnTo>
                  <a:lnTo>
                    <a:pt x="0" y="0"/>
                  </a:lnTo>
                  <a:lnTo>
                    <a:pt x="193909" y="15452"/>
                  </a:lnTo>
                  <a:lnTo>
                    <a:pt x="0" y="46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98"/>
            <p:cNvSpPr/>
            <p:nvPr/>
          </p:nvSpPr>
          <p:spPr>
            <a:xfrm>
              <a:off x="3904822" y="3456183"/>
              <a:ext cx="194310" cy="46355"/>
            </a:xfrm>
            <a:custGeom>
              <a:avLst/>
              <a:gdLst/>
              <a:ahLst/>
              <a:cxnLst/>
              <a:rect l="l" t="t" r="r" b="b"/>
              <a:pathLst>
                <a:path w="194310" h="46354">
                  <a:moveTo>
                    <a:pt x="0" y="0"/>
                  </a:moveTo>
                  <a:lnTo>
                    <a:pt x="38781" y="15452"/>
                  </a:lnTo>
                  <a:lnTo>
                    <a:pt x="0" y="46358"/>
                  </a:lnTo>
                  <a:lnTo>
                    <a:pt x="193909" y="15452"/>
                  </a:lnTo>
                  <a:lnTo>
                    <a:pt x="0" y="0"/>
                  </a:lnTo>
                  <a:close/>
                </a:path>
              </a:pathLst>
            </a:custGeom>
            <a:ln w="15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99"/>
            <p:cNvSpPr/>
            <p:nvPr/>
          </p:nvSpPr>
          <p:spPr>
            <a:xfrm>
              <a:off x="4777407" y="3456177"/>
              <a:ext cx="174625" cy="46990"/>
            </a:xfrm>
            <a:custGeom>
              <a:avLst/>
              <a:gdLst/>
              <a:ahLst/>
              <a:cxnLst/>
              <a:rect l="l" t="t" r="r" b="b"/>
              <a:pathLst>
                <a:path w="174625" h="46989">
                  <a:moveTo>
                    <a:pt x="0" y="46373"/>
                  </a:moveTo>
                  <a:lnTo>
                    <a:pt x="19390" y="15452"/>
                  </a:lnTo>
                  <a:lnTo>
                    <a:pt x="0" y="0"/>
                  </a:lnTo>
                  <a:lnTo>
                    <a:pt x="174518" y="15452"/>
                  </a:lnTo>
                  <a:lnTo>
                    <a:pt x="0" y="46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0"/>
            <p:cNvSpPr/>
            <p:nvPr/>
          </p:nvSpPr>
          <p:spPr>
            <a:xfrm>
              <a:off x="4777414" y="3456183"/>
              <a:ext cx="174625" cy="46355"/>
            </a:xfrm>
            <a:custGeom>
              <a:avLst/>
              <a:gdLst/>
              <a:ahLst/>
              <a:cxnLst/>
              <a:rect l="l" t="t" r="r" b="b"/>
              <a:pathLst>
                <a:path w="174625" h="46354">
                  <a:moveTo>
                    <a:pt x="0" y="0"/>
                  </a:moveTo>
                  <a:lnTo>
                    <a:pt x="19390" y="15452"/>
                  </a:lnTo>
                  <a:lnTo>
                    <a:pt x="0" y="46358"/>
                  </a:lnTo>
                  <a:lnTo>
                    <a:pt x="174518" y="15452"/>
                  </a:lnTo>
                  <a:lnTo>
                    <a:pt x="0" y="0"/>
                  </a:lnTo>
                  <a:close/>
                </a:path>
              </a:pathLst>
            </a:custGeom>
            <a:ln w="15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1"/>
            <p:cNvSpPr/>
            <p:nvPr/>
          </p:nvSpPr>
          <p:spPr>
            <a:xfrm>
              <a:off x="5649999" y="3456177"/>
              <a:ext cx="174625" cy="46990"/>
            </a:xfrm>
            <a:custGeom>
              <a:avLst/>
              <a:gdLst/>
              <a:ahLst/>
              <a:cxnLst/>
              <a:rect l="l" t="t" r="r" b="b"/>
              <a:pathLst>
                <a:path w="174625" h="46989">
                  <a:moveTo>
                    <a:pt x="0" y="46373"/>
                  </a:moveTo>
                  <a:lnTo>
                    <a:pt x="19390" y="15452"/>
                  </a:lnTo>
                  <a:lnTo>
                    <a:pt x="0" y="0"/>
                  </a:lnTo>
                  <a:lnTo>
                    <a:pt x="174518" y="15452"/>
                  </a:lnTo>
                  <a:lnTo>
                    <a:pt x="0" y="46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2"/>
            <p:cNvSpPr/>
            <p:nvPr/>
          </p:nvSpPr>
          <p:spPr>
            <a:xfrm>
              <a:off x="5650007" y="3456183"/>
              <a:ext cx="174625" cy="46355"/>
            </a:xfrm>
            <a:custGeom>
              <a:avLst/>
              <a:gdLst/>
              <a:ahLst/>
              <a:cxnLst/>
              <a:rect l="l" t="t" r="r" b="b"/>
              <a:pathLst>
                <a:path w="174625" h="46354">
                  <a:moveTo>
                    <a:pt x="0" y="0"/>
                  </a:moveTo>
                  <a:lnTo>
                    <a:pt x="19390" y="15452"/>
                  </a:lnTo>
                  <a:lnTo>
                    <a:pt x="0" y="46358"/>
                  </a:lnTo>
                  <a:lnTo>
                    <a:pt x="174518" y="15452"/>
                  </a:lnTo>
                  <a:lnTo>
                    <a:pt x="0" y="0"/>
                  </a:lnTo>
                  <a:close/>
                </a:path>
              </a:pathLst>
            </a:custGeom>
            <a:ln w="15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3"/>
            <p:cNvSpPr/>
            <p:nvPr/>
          </p:nvSpPr>
          <p:spPr>
            <a:xfrm>
              <a:off x="5776373" y="4018561"/>
              <a:ext cx="96305" cy="15781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4"/>
            <p:cNvSpPr/>
            <p:nvPr/>
          </p:nvSpPr>
          <p:spPr>
            <a:xfrm>
              <a:off x="5776320" y="5424701"/>
              <a:ext cx="96411" cy="1733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05"/>
            <p:cNvSpPr/>
            <p:nvPr/>
          </p:nvSpPr>
          <p:spPr>
            <a:xfrm>
              <a:off x="5776320" y="4713878"/>
              <a:ext cx="96411" cy="1733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06"/>
            <p:cNvSpPr/>
            <p:nvPr/>
          </p:nvSpPr>
          <p:spPr>
            <a:xfrm>
              <a:off x="5661347" y="5889654"/>
              <a:ext cx="190620" cy="77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07"/>
            <p:cNvSpPr/>
            <p:nvPr/>
          </p:nvSpPr>
          <p:spPr>
            <a:xfrm>
              <a:off x="4769363" y="5889654"/>
              <a:ext cx="190620" cy="77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08"/>
            <p:cNvSpPr/>
            <p:nvPr/>
          </p:nvSpPr>
          <p:spPr>
            <a:xfrm>
              <a:off x="3896824" y="5889707"/>
              <a:ext cx="209905" cy="778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09"/>
            <p:cNvSpPr/>
            <p:nvPr/>
          </p:nvSpPr>
          <p:spPr>
            <a:xfrm>
              <a:off x="3024232" y="5889707"/>
              <a:ext cx="209905" cy="778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0"/>
            <p:cNvSpPr/>
            <p:nvPr/>
          </p:nvSpPr>
          <p:spPr>
            <a:xfrm>
              <a:off x="2731995" y="4018561"/>
              <a:ext cx="96305" cy="15781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1"/>
            <p:cNvSpPr/>
            <p:nvPr/>
          </p:nvSpPr>
          <p:spPr>
            <a:xfrm>
              <a:off x="2731941" y="4713878"/>
              <a:ext cx="96411" cy="1733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2"/>
            <p:cNvSpPr/>
            <p:nvPr/>
          </p:nvSpPr>
          <p:spPr>
            <a:xfrm>
              <a:off x="2731941" y="5424701"/>
              <a:ext cx="96411" cy="1733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3"/>
            <p:cNvSpPr/>
            <p:nvPr/>
          </p:nvSpPr>
          <p:spPr>
            <a:xfrm>
              <a:off x="2771436" y="3694715"/>
              <a:ext cx="172549" cy="1410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4"/>
            <p:cNvSpPr/>
            <p:nvPr/>
          </p:nvSpPr>
          <p:spPr>
            <a:xfrm>
              <a:off x="2771567" y="4405669"/>
              <a:ext cx="172287" cy="1253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15"/>
            <p:cNvSpPr/>
            <p:nvPr/>
          </p:nvSpPr>
          <p:spPr>
            <a:xfrm>
              <a:off x="2771436" y="5085455"/>
              <a:ext cx="172549" cy="1410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16"/>
            <p:cNvSpPr/>
            <p:nvPr/>
          </p:nvSpPr>
          <p:spPr>
            <a:xfrm>
              <a:off x="3508292" y="3462925"/>
              <a:ext cx="172549" cy="1410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17"/>
            <p:cNvSpPr/>
            <p:nvPr/>
          </p:nvSpPr>
          <p:spPr>
            <a:xfrm>
              <a:off x="4380885" y="3462925"/>
              <a:ext cx="172549" cy="1410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18"/>
            <p:cNvSpPr/>
            <p:nvPr/>
          </p:nvSpPr>
          <p:spPr>
            <a:xfrm>
              <a:off x="5253477" y="3462925"/>
              <a:ext cx="172549" cy="1410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19"/>
            <p:cNvSpPr/>
            <p:nvPr/>
          </p:nvSpPr>
          <p:spPr>
            <a:xfrm>
              <a:off x="5660687" y="3818336"/>
              <a:ext cx="172549" cy="1410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0"/>
            <p:cNvSpPr/>
            <p:nvPr/>
          </p:nvSpPr>
          <p:spPr>
            <a:xfrm>
              <a:off x="5660818" y="4529290"/>
              <a:ext cx="172287" cy="12532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1"/>
            <p:cNvSpPr/>
            <p:nvPr/>
          </p:nvSpPr>
          <p:spPr>
            <a:xfrm>
              <a:off x="5660687" y="5224529"/>
              <a:ext cx="172549" cy="1410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2"/>
            <p:cNvSpPr/>
            <p:nvPr/>
          </p:nvSpPr>
          <p:spPr>
            <a:xfrm>
              <a:off x="5369823" y="5796279"/>
              <a:ext cx="172549" cy="1410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3"/>
            <p:cNvSpPr/>
            <p:nvPr/>
          </p:nvSpPr>
          <p:spPr>
            <a:xfrm>
              <a:off x="4497230" y="5796279"/>
              <a:ext cx="172549" cy="1410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4"/>
            <p:cNvSpPr/>
            <p:nvPr/>
          </p:nvSpPr>
          <p:spPr>
            <a:xfrm>
              <a:off x="3644029" y="5796279"/>
              <a:ext cx="172549" cy="1410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25"/>
            <p:cNvSpPr/>
            <p:nvPr/>
          </p:nvSpPr>
          <p:spPr>
            <a:xfrm>
              <a:off x="2771436" y="5796279"/>
              <a:ext cx="172549" cy="1410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2" name="图片 1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91942" y="452810"/>
            <a:ext cx="5442857" cy="144491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6800" y="1598873"/>
            <a:ext cx="8752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另一类是</a:t>
            </a:r>
            <a:r>
              <a:rPr lang="en-US" altLang="zh-CN" dirty="0"/>
              <a:t>8×8</a:t>
            </a:r>
            <a:r>
              <a:rPr lang="zh-CN" altLang="en-US" dirty="0"/>
              <a:t>块的其它</a:t>
            </a:r>
            <a:r>
              <a:rPr lang="en-US" altLang="zh-CN" dirty="0"/>
              <a:t>63</a:t>
            </a:r>
            <a:r>
              <a:rPr lang="zh-CN" altLang="en-US" dirty="0"/>
              <a:t>个子块，即交流</a:t>
            </a:r>
            <a:r>
              <a:rPr lang="en-US" altLang="zh-CN" dirty="0"/>
              <a:t>(AC)</a:t>
            </a:r>
            <a:r>
              <a:rPr lang="zh-CN" altLang="en-US" dirty="0"/>
              <a:t>系数</a:t>
            </a:r>
            <a:endParaRPr lang="zh-CN" altLang="en-US" dirty="0"/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68643" y="2347443"/>
            <a:ext cx="4889456" cy="92384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7685" y="7950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B0F0"/>
                </a:solidFill>
                <a:effectLst/>
                <a:latin typeface="-apple-system"/>
              </a:rPr>
              <a:t>E. </a:t>
            </a:r>
            <a:r>
              <a:rPr lang="zh-CN" altLang="en-US" b="1" i="0" dirty="0">
                <a:solidFill>
                  <a:srgbClr val="00B0F0"/>
                </a:solidFill>
                <a:effectLst/>
                <a:latin typeface="-apple-system"/>
              </a:rPr>
              <a:t>编码格式：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7685" y="1349046"/>
            <a:ext cx="9427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编码时，</a:t>
            </a:r>
            <a:r>
              <a:rPr lang="en-US" altLang="zh-CN" dirty="0"/>
              <a:t>DC</a:t>
            </a:r>
            <a:r>
              <a:rPr lang="zh-CN" altLang="en-US" dirty="0"/>
              <a:t>系数与</a:t>
            </a:r>
            <a:r>
              <a:rPr lang="en-US" altLang="zh-CN" dirty="0"/>
              <a:t>AC</a:t>
            </a:r>
            <a:r>
              <a:rPr lang="zh-CN" altLang="en-US" dirty="0"/>
              <a:t>系数分别使用 不同的哈夫曼编码表，亮度与色度也需要不同的哈夫曼编码表，所以 一共需要</a:t>
            </a:r>
            <a:r>
              <a:rPr lang="en-US" altLang="zh-CN" dirty="0"/>
              <a:t>4</a:t>
            </a:r>
            <a:r>
              <a:rPr lang="zh-CN" altLang="en-US" dirty="0"/>
              <a:t>个编码表：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03392" y="5093455"/>
            <a:ext cx="3799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sz="2400" dirty="0"/>
              <a:t>前方高能，大家跟进脚步！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77685" y="2690336"/>
            <a:ext cx="44087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579B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补充知识：</a:t>
            </a:r>
            <a:r>
              <a:rPr lang="en-US" altLang="zh-CN" dirty="0"/>
              <a:t>	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JPEG</a:t>
            </a:r>
            <a:r>
              <a:rPr lang="zh-CN" altLang="en-US" dirty="0"/>
              <a:t>中为了更进一步节约空间，并不直接保存数据的具体数值，而是将数据按照位数分为</a:t>
            </a:r>
            <a:r>
              <a:rPr lang="en-US" altLang="zh-CN" dirty="0"/>
              <a:t>16</a:t>
            </a:r>
            <a:r>
              <a:rPr lang="zh-CN" altLang="en-US" dirty="0"/>
              <a:t>组，保存在表里面。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5534" y="1817915"/>
            <a:ext cx="5724723" cy="4832443"/>
          </a:xfrm>
          <a:prstGeom prst="rect">
            <a:avLst/>
          </a:prstGeom>
        </p:spPr>
      </p:pic>
      <p:pic>
        <p:nvPicPr>
          <p:cNvPr id="13" name="图形 12" descr="教室 轮廓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94" y="5508954"/>
            <a:ext cx="1243298" cy="124329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5656" y="762002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DC</a:t>
            </a:r>
            <a:r>
              <a:rPr lang="zh-CN" altLang="en-US" b="1" dirty="0">
                <a:solidFill>
                  <a:srgbClr val="00B0F0"/>
                </a:solidFill>
              </a:rPr>
              <a:t>系数编码表：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72770" y="1769898"/>
          <a:ext cx="11046459" cy="4465856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255395"/>
                <a:gridCol w="4184650"/>
                <a:gridCol w="1255395"/>
                <a:gridCol w="1255395"/>
                <a:gridCol w="1255395"/>
                <a:gridCol w="1840229"/>
              </a:tblGrid>
              <a:tr h="3435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229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SSSS</a:t>
                      </a:r>
                      <a:endParaRPr sz="1900" dirty="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17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Diff</a:t>
                      </a:r>
                      <a:endParaRPr sz="1900" dirty="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b="1" spc="355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亮度码长</a:t>
                      </a:r>
                      <a:endParaRPr sz="1500">
                        <a:solidFill>
                          <a:sysClr val="windowText" lastClr="00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b="1" spc="355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亮度码字</a:t>
                      </a:r>
                      <a:endParaRPr sz="1500">
                        <a:solidFill>
                          <a:sysClr val="windowText" lastClr="00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b="1" spc="355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色度码长</a:t>
                      </a:r>
                      <a:endParaRPr sz="1500">
                        <a:solidFill>
                          <a:sysClr val="windowText" lastClr="00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b="1" spc="355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色度码字</a:t>
                      </a:r>
                      <a:endParaRPr sz="1500">
                        <a:solidFill>
                          <a:sysClr val="windowText" lastClr="00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3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900" dirty="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3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245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-1</a:t>
                      </a:r>
                      <a:r>
                        <a:rPr sz="1900" b="1" spc="245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sz="1900" b="1" spc="245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010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01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3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155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-3,-2,2,3</a:t>
                      </a:r>
                      <a:endParaRPr sz="1900" dirty="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011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3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215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-7,</a:t>
                      </a:r>
                      <a:r>
                        <a:rPr sz="1900" b="1" spc="215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1900" b="1" spc="215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,-4,4,</a:t>
                      </a:r>
                      <a:r>
                        <a:rPr sz="1900" b="1" spc="215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…，</a:t>
                      </a:r>
                      <a:r>
                        <a:rPr sz="1900" b="1" spc="215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35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-15,</a:t>
                      </a: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,-8,8</a:t>
                      </a: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,15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101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1110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3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195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-31,</a:t>
                      </a:r>
                      <a:r>
                        <a:rPr sz="1900" b="1" spc="195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1900" b="1" spc="195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,-16,16,</a:t>
                      </a:r>
                      <a:r>
                        <a:rPr sz="1900" b="1" spc="195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1900" b="1" spc="195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,31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11110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3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195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-63,</a:t>
                      </a:r>
                      <a:r>
                        <a:rPr sz="1900" b="1" spc="195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1900" b="1" spc="195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,-32,32,</a:t>
                      </a:r>
                      <a:r>
                        <a:rPr sz="1900" b="1" spc="195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1900" b="1" spc="195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,63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1110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111110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35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195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-127,</a:t>
                      </a:r>
                      <a:r>
                        <a:rPr sz="1900" b="1" spc="195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1900" b="1" spc="195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,-64,64,</a:t>
                      </a:r>
                      <a:r>
                        <a:rPr sz="1900" b="1" spc="195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1900" b="1" spc="195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,127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11110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1111110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35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-255,</a:t>
                      </a: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,-128,128</a:t>
                      </a: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,255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111110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11111110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35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-511,</a:t>
                      </a: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,-256,256,</a:t>
                      </a: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511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17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1111110</a:t>
                      </a:r>
                      <a:endParaRPr sz="15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111111110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35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204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-1023,</a:t>
                      </a:r>
                      <a:r>
                        <a:rPr sz="1900" b="1" spc="204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1900" b="1" spc="204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,-512,512</a:t>
                      </a:r>
                      <a:r>
                        <a:rPr sz="1900" b="1" spc="204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1900" b="1" spc="204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1023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17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11111110</a:t>
                      </a:r>
                      <a:endParaRPr sz="15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1111111110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35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-2047,</a:t>
                      </a: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,-1024,1024,</a:t>
                      </a: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1900" b="1" spc="20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,2047</a:t>
                      </a:r>
                      <a:endParaRPr sz="190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b="1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900" dirty="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b="1" spc="165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111111110</a:t>
                      </a:r>
                      <a:endParaRPr sz="1300" dirty="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b="1" spc="21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sz="1900" dirty="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170" dirty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11111111110</a:t>
                      </a:r>
                      <a:endParaRPr sz="1500" dirty="0">
                        <a:solidFill>
                          <a:sysClr val="windowText" lastClr="00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5656" y="762002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AC</a:t>
            </a:r>
            <a:r>
              <a:rPr lang="zh-CN" altLang="en-US" b="1" dirty="0">
                <a:solidFill>
                  <a:srgbClr val="00B0F0"/>
                </a:solidFill>
              </a:rPr>
              <a:t>系数编码表：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07402" y="1450481"/>
          <a:ext cx="10577195" cy="4964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3095"/>
                <a:gridCol w="7404100"/>
              </a:tblGrid>
              <a:tr h="4137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SSSS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AC</a:t>
                      </a: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系数的尾码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位</a:t>
                      </a: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数表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1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3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-1,1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1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-3, -2, 2,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37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-7~-4,</a:t>
                      </a: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4~7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-15~-8,</a:t>
                      </a:r>
                      <a:r>
                        <a:rPr sz="2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8~15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37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-31~-16,</a:t>
                      </a:r>
                      <a:r>
                        <a:rPr sz="2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16~31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3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-63~-17,</a:t>
                      </a:r>
                      <a:r>
                        <a:rPr sz="2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17~63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1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-127~-64,</a:t>
                      </a:r>
                      <a:r>
                        <a:rPr sz="2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64~127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1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-255~-128,</a:t>
                      </a:r>
                      <a:r>
                        <a:rPr sz="2000" b="1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128~255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-511~256,</a:t>
                      </a:r>
                      <a:r>
                        <a:rPr sz="2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20" dirty="0">
                          <a:latin typeface="Times New Roman" panose="02020603050405020304"/>
                          <a:cs typeface="Times New Roman" panose="02020603050405020304"/>
                        </a:rPr>
                        <a:t>256~511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37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-1023~-512,</a:t>
                      </a:r>
                      <a:r>
                        <a:rPr sz="2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512~1023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5656" y="762002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亮度</a:t>
            </a:r>
            <a:r>
              <a:rPr lang="en-US" altLang="zh-CN" b="1" dirty="0">
                <a:solidFill>
                  <a:srgbClr val="00B0F0"/>
                </a:solidFill>
              </a:rPr>
              <a:t>AC</a:t>
            </a:r>
            <a:r>
              <a:rPr lang="zh-CN" altLang="en-US" b="1" dirty="0">
                <a:solidFill>
                  <a:srgbClr val="00B0F0"/>
                </a:solidFill>
              </a:rPr>
              <a:t>系数编码表：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5656" y="1257884"/>
            <a:ext cx="9492112" cy="547773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5656" y="762002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色度</a:t>
            </a:r>
            <a:r>
              <a:rPr lang="en-US" altLang="zh-CN" b="1" dirty="0">
                <a:solidFill>
                  <a:srgbClr val="00B0F0"/>
                </a:solidFill>
              </a:rPr>
              <a:t>AC</a:t>
            </a:r>
            <a:r>
              <a:rPr lang="zh-CN" altLang="en-US" b="1" dirty="0">
                <a:solidFill>
                  <a:srgbClr val="00B0F0"/>
                </a:solidFill>
              </a:rPr>
              <a:t>系数编码表：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8061" y="1376030"/>
            <a:ext cx="10115877" cy="53144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5656" y="762002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DC</a:t>
            </a:r>
            <a:r>
              <a:rPr lang="zh-CN" altLang="en-US" b="1" dirty="0">
                <a:solidFill>
                  <a:srgbClr val="00B0F0"/>
                </a:solidFill>
              </a:rPr>
              <a:t>系数编码：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object 9"/>
          <p:cNvSpPr txBox="1"/>
          <p:nvPr/>
        </p:nvSpPr>
        <p:spPr>
          <a:xfrm>
            <a:off x="1004346" y="1544386"/>
            <a:ext cx="5117465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【例】对于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Diff=17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的亮度差值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进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行编</a:t>
            </a:r>
            <a:r>
              <a:rPr sz="22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2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5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5754" y="2208209"/>
          <a:ext cx="10572114" cy="2910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1420"/>
                <a:gridCol w="4004309"/>
                <a:gridCol w="1201420"/>
                <a:gridCol w="1201420"/>
                <a:gridCol w="1201420"/>
                <a:gridCol w="1762125"/>
              </a:tblGrid>
              <a:tr h="363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120" dirty="0">
                          <a:latin typeface="Times New Roman" panose="02020603050405020304"/>
                          <a:cs typeface="Times New Roman" panose="02020603050405020304"/>
                        </a:rPr>
                        <a:t>SSSS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90" dirty="0">
                          <a:latin typeface="Times New Roman" panose="02020603050405020304"/>
                          <a:cs typeface="Times New Roman" panose="02020603050405020304"/>
                        </a:rPr>
                        <a:t>Diff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18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亮度码长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18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亮度码字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18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色度码长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18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色度码字</a:t>
                      </a:r>
                      <a:endParaRPr sz="16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8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110" dirty="0">
                          <a:latin typeface="Times New Roman" panose="02020603050405020304"/>
                          <a:cs typeface="Times New Roman" panose="02020603050405020304"/>
                        </a:rPr>
                        <a:t>00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110" dirty="0">
                          <a:latin typeface="Times New Roman" panose="02020603050405020304"/>
                          <a:cs typeface="Times New Roman" panose="02020603050405020304"/>
                        </a:rPr>
                        <a:t>00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spc="130" dirty="0">
                          <a:latin typeface="Times New Roman" panose="02020603050405020304"/>
                          <a:cs typeface="Times New Roman" panose="02020603050405020304"/>
                        </a:rPr>
                        <a:t>-1</a:t>
                      </a:r>
                      <a:r>
                        <a:rPr sz="2000" spc="1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sz="2000" b="1" spc="13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110" dirty="0">
                          <a:latin typeface="Times New Roman" panose="02020603050405020304"/>
                          <a:cs typeface="Times New Roman" panose="02020603050405020304"/>
                        </a:rPr>
                        <a:t>010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110" dirty="0">
                          <a:latin typeface="Times New Roman" panose="02020603050405020304"/>
                          <a:cs typeface="Times New Roman" panose="02020603050405020304"/>
                        </a:rPr>
                        <a:t>01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85" dirty="0">
                          <a:latin typeface="Times New Roman" panose="02020603050405020304"/>
                          <a:cs typeface="Times New Roman" panose="02020603050405020304"/>
                        </a:rPr>
                        <a:t>-3,-2,2,3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110" dirty="0">
                          <a:latin typeface="Times New Roman" panose="02020603050405020304"/>
                          <a:cs typeface="Times New Roman" panose="02020603050405020304"/>
                        </a:rPr>
                        <a:t>011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110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spc="114" dirty="0">
                          <a:latin typeface="Times New Roman" panose="02020603050405020304"/>
                          <a:cs typeface="Times New Roman" panose="02020603050405020304"/>
                        </a:rPr>
                        <a:t>-7,</a:t>
                      </a:r>
                      <a:r>
                        <a:rPr sz="2000" spc="114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2000" b="1" spc="114" dirty="0">
                          <a:latin typeface="Times New Roman" panose="02020603050405020304"/>
                          <a:cs typeface="Times New Roman" panose="02020603050405020304"/>
                        </a:rPr>
                        <a:t>,-4,4,</a:t>
                      </a:r>
                      <a:r>
                        <a:rPr sz="2000" spc="114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…，</a:t>
                      </a:r>
                      <a:r>
                        <a:rPr sz="2000" b="1" spc="114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110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110" dirty="0">
                          <a:latin typeface="Times New Roman" panose="02020603050405020304"/>
                          <a:cs typeface="Times New Roman" panose="02020603050405020304"/>
                        </a:rPr>
                        <a:t>110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spc="105" dirty="0">
                          <a:latin typeface="Times New Roman" panose="02020603050405020304"/>
                          <a:cs typeface="Times New Roman" panose="02020603050405020304"/>
                        </a:rPr>
                        <a:t>-15,</a:t>
                      </a:r>
                      <a:r>
                        <a:rPr sz="2000" spc="10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2000" b="1" spc="105" dirty="0">
                          <a:latin typeface="Times New Roman" panose="02020603050405020304"/>
                          <a:cs typeface="Times New Roman" panose="02020603050405020304"/>
                        </a:rPr>
                        <a:t>,-8,8</a:t>
                      </a:r>
                      <a:r>
                        <a:rPr sz="2000" spc="10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2000" b="1" spc="105" dirty="0">
                          <a:latin typeface="Times New Roman" panose="02020603050405020304"/>
                          <a:cs typeface="Times New Roman" panose="02020603050405020304"/>
                        </a:rPr>
                        <a:t>,15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110" dirty="0">
                          <a:latin typeface="Times New Roman" panose="02020603050405020304"/>
                          <a:cs typeface="Times New Roman" panose="02020603050405020304"/>
                        </a:rPr>
                        <a:t>101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110" dirty="0">
                          <a:latin typeface="Times New Roman" panose="02020603050405020304"/>
                          <a:cs typeface="Times New Roman" panose="02020603050405020304"/>
                        </a:rPr>
                        <a:t>1110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spc="105" dirty="0">
                          <a:latin typeface="Times New Roman" panose="02020603050405020304"/>
                          <a:cs typeface="Times New Roman" panose="02020603050405020304"/>
                        </a:rPr>
                        <a:t>-31,</a:t>
                      </a:r>
                      <a:r>
                        <a:rPr sz="2000" spc="10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2000" b="1" spc="105" dirty="0">
                          <a:latin typeface="Times New Roman" panose="02020603050405020304"/>
                          <a:cs typeface="Times New Roman" panose="02020603050405020304"/>
                        </a:rPr>
                        <a:t>,-16,16,</a:t>
                      </a:r>
                      <a:r>
                        <a:rPr sz="2000" spc="10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2000" b="1" spc="105" dirty="0">
                          <a:latin typeface="Times New Roman" panose="02020603050405020304"/>
                          <a:cs typeface="Times New Roman" panose="02020603050405020304"/>
                        </a:rPr>
                        <a:t>,31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110" dirty="0">
                          <a:latin typeface="Times New Roman" panose="02020603050405020304"/>
                          <a:cs typeface="Times New Roman" panose="02020603050405020304"/>
                        </a:rPr>
                        <a:t>110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6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110" dirty="0">
                          <a:latin typeface="Times New Roman" panose="02020603050405020304"/>
                          <a:cs typeface="Times New Roman" panose="02020603050405020304"/>
                        </a:rPr>
                        <a:t>11110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spc="105" dirty="0">
                          <a:latin typeface="Times New Roman" panose="02020603050405020304"/>
                          <a:cs typeface="Times New Roman" panose="02020603050405020304"/>
                        </a:rPr>
                        <a:t>-63,</a:t>
                      </a:r>
                      <a:r>
                        <a:rPr sz="2000" spc="10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2000" b="1" spc="105" dirty="0">
                          <a:latin typeface="Times New Roman" panose="02020603050405020304"/>
                          <a:cs typeface="Times New Roman" panose="02020603050405020304"/>
                        </a:rPr>
                        <a:t>,-32,32,</a:t>
                      </a:r>
                      <a:r>
                        <a:rPr sz="2000" spc="10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2000" b="1" spc="105" dirty="0">
                          <a:latin typeface="Times New Roman" panose="02020603050405020304"/>
                          <a:cs typeface="Times New Roman" panose="02020603050405020304"/>
                        </a:rPr>
                        <a:t>,63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110" dirty="0">
                          <a:latin typeface="Times New Roman" panose="02020603050405020304"/>
                          <a:cs typeface="Times New Roman" panose="02020603050405020304"/>
                        </a:rPr>
                        <a:t>1110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110" dirty="0">
                          <a:latin typeface="Times New Roman" panose="02020603050405020304"/>
                          <a:cs typeface="Times New Roman" panose="02020603050405020304"/>
                        </a:rPr>
                        <a:t>111110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5"/>
          <p:cNvSpPr/>
          <p:nvPr/>
        </p:nvSpPr>
        <p:spPr>
          <a:xfrm>
            <a:off x="2704971" y="4389716"/>
            <a:ext cx="2784475" cy="347345"/>
          </a:xfrm>
          <a:custGeom>
            <a:avLst/>
            <a:gdLst/>
            <a:ahLst/>
            <a:cxnLst/>
            <a:rect l="l" t="t" r="r" b="b"/>
            <a:pathLst>
              <a:path w="2784475" h="347345">
                <a:moveTo>
                  <a:pt x="0" y="173507"/>
                </a:moveTo>
                <a:lnTo>
                  <a:pt x="34317" y="135048"/>
                </a:lnTo>
                <a:lnTo>
                  <a:pt x="75805" y="116888"/>
                </a:lnTo>
                <a:lnTo>
                  <a:pt x="132257" y="99597"/>
                </a:lnTo>
                <a:lnTo>
                  <a:pt x="202735" y="83292"/>
                </a:lnTo>
                <a:lnTo>
                  <a:pt x="242939" y="75546"/>
                </a:lnTo>
                <a:lnTo>
                  <a:pt x="286298" y="68091"/>
                </a:lnTo>
                <a:lnTo>
                  <a:pt x="332692" y="60941"/>
                </a:lnTo>
                <a:lnTo>
                  <a:pt x="382006" y="54111"/>
                </a:lnTo>
                <a:lnTo>
                  <a:pt x="434120" y="47615"/>
                </a:lnTo>
                <a:lnTo>
                  <a:pt x="488919" y="41468"/>
                </a:lnTo>
                <a:lnTo>
                  <a:pt x="546283" y="35686"/>
                </a:lnTo>
                <a:lnTo>
                  <a:pt x="606096" y="30281"/>
                </a:lnTo>
                <a:lnTo>
                  <a:pt x="668241" y="25270"/>
                </a:lnTo>
                <a:lnTo>
                  <a:pt x="732599" y="20666"/>
                </a:lnTo>
                <a:lnTo>
                  <a:pt x="799053" y="16485"/>
                </a:lnTo>
                <a:lnTo>
                  <a:pt x="867486" y="12741"/>
                </a:lnTo>
                <a:lnTo>
                  <a:pt x="937780" y="9448"/>
                </a:lnTo>
                <a:lnTo>
                  <a:pt x="1009817" y="6622"/>
                </a:lnTo>
                <a:lnTo>
                  <a:pt x="1083481" y="4277"/>
                </a:lnTo>
                <a:lnTo>
                  <a:pt x="1158653" y="2428"/>
                </a:lnTo>
                <a:lnTo>
                  <a:pt x="1235217" y="1088"/>
                </a:lnTo>
                <a:lnTo>
                  <a:pt x="1313054" y="274"/>
                </a:lnTo>
                <a:lnTo>
                  <a:pt x="1392047" y="0"/>
                </a:lnTo>
                <a:lnTo>
                  <a:pt x="1471041" y="274"/>
                </a:lnTo>
                <a:lnTo>
                  <a:pt x="1548879" y="1088"/>
                </a:lnTo>
                <a:lnTo>
                  <a:pt x="1625443" y="2428"/>
                </a:lnTo>
                <a:lnTo>
                  <a:pt x="1700616" y="4277"/>
                </a:lnTo>
                <a:lnTo>
                  <a:pt x="1774281" y="6622"/>
                </a:lnTo>
                <a:lnTo>
                  <a:pt x="1846320" y="9448"/>
                </a:lnTo>
                <a:lnTo>
                  <a:pt x="1916614" y="12741"/>
                </a:lnTo>
                <a:lnTo>
                  <a:pt x="1985048" y="16485"/>
                </a:lnTo>
                <a:lnTo>
                  <a:pt x="2051503" y="20666"/>
                </a:lnTo>
                <a:lnTo>
                  <a:pt x="2115861" y="25270"/>
                </a:lnTo>
                <a:lnTo>
                  <a:pt x="2178006" y="30281"/>
                </a:lnTo>
                <a:lnTo>
                  <a:pt x="2237820" y="35686"/>
                </a:lnTo>
                <a:lnTo>
                  <a:pt x="2295185" y="41468"/>
                </a:lnTo>
                <a:lnTo>
                  <a:pt x="2349984" y="47615"/>
                </a:lnTo>
                <a:lnTo>
                  <a:pt x="2402098" y="54111"/>
                </a:lnTo>
                <a:lnTo>
                  <a:pt x="2451412" y="60941"/>
                </a:lnTo>
                <a:lnTo>
                  <a:pt x="2497807" y="68091"/>
                </a:lnTo>
                <a:lnTo>
                  <a:pt x="2541166" y="75546"/>
                </a:lnTo>
                <a:lnTo>
                  <a:pt x="2581370" y="83292"/>
                </a:lnTo>
                <a:lnTo>
                  <a:pt x="2651848" y="99597"/>
                </a:lnTo>
                <a:lnTo>
                  <a:pt x="2708301" y="116888"/>
                </a:lnTo>
                <a:lnTo>
                  <a:pt x="2749788" y="135048"/>
                </a:lnTo>
                <a:lnTo>
                  <a:pt x="2781903" y="163661"/>
                </a:lnTo>
                <a:lnTo>
                  <a:pt x="2784106" y="173507"/>
                </a:lnTo>
                <a:lnTo>
                  <a:pt x="2781903" y="183352"/>
                </a:lnTo>
                <a:lnTo>
                  <a:pt x="2749788" y="211966"/>
                </a:lnTo>
                <a:lnTo>
                  <a:pt x="2708301" y="230126"/>
                </a:lnTo>
                <a:lnTo>
                  <a:pt x="2651848" y="247417"/>
                </a:lnTo>
                <a:lnTo>
                  <a:pt x="2581370" y="263722"/>
                </a:lnTo>
                <a:lnTo>
                  <a:pt x="2541166" y="271467"/>
                </a:lnTo>
                <a:lnTo>
                  <a:pt x="2497807" y="278923"/>
                </a:lnTo>
                <a:lnTo>
                  <a:pt x="2451412" y="286073"/>
                </a:lnTo>
                <a:lnTo>
                  <a:pt x="2402098" y="292903"/>
                </a:lnTo>
                <a:lnTo>
                  <a:pt x="2349984" y="299399"/>
                </a:lnTo>
                <a:lnTo>
                  <a:pt x="2295185" y="305545"/>
                </a:lnTo>
                <a:lnTo>
                  <a:pt x="2237820" y="311328"/>
                </a:lnTo>
                <a:lnTo>
                  <a:pt x="2178006" y="316733"/>
                </a:lnTo>
                <a:lnTo>
                  <a:pt x="2115861" y="321744"/>
                </a:lnTo>
                <a:lnTo>
                  <a:pt x="2051503" y="326348"/>
                </a:lnTo>
                <a:lnTo>
                  <a:pt x="1985048" y="330529"/>
                </a:lnTo>
                <a:lnTo>
                  <a:pt x="1916614" y="334273"/>
                </a:lnTo>
                <a:lnTo>
                  <a:pt x="1846320" y="337565"/>
                </a:lnTo>
                <a:lnTo>
                  <a:pt x="1774281" y="340392"/>
                </a:lnTo>
                <a:lnTo>
                  <a:pt x="1700616" y="342737"/>
                </a:lnTo>
                <a:lnTo>
                  <a:pt x="1625443" y="344586"/>
                </a:lnTo>
                <a:lnTo>
                  <a:pt x="1548879" y="345925"/>
                </a:lnTo>
                <a:lnTo>
                  <a:pt x="1471041" y="346740"/>
                </a:lnTo>
                <a:lnTo>
                  <a:pt x="1392047" y="347014"/>
                </a:lnTo>
                <a:lnTo>
                  <a:pt x="1313054" y="346740"/>
                </a:lnTo>
                <a:lnTo>
                  <a:pt x="1235217" y="345925"/>
                </a:lnTo>
                <a:lnTo>
                  <a:pt x="1158653" y="344586"/>
                </a:lnTo>
                <a:lnTo>
                  <a:pt x="1083481" y="342737"/>
                </a:lnTo>
                <a:lnTo>
                  <a:pt x="1009817" y="340392"/>
                </a:lnTo>
                <a:lnTo>
                  <a:pt x="937780" y="337565"/>
                </a:lnTo>
                <a:lnTo>
                  <a:pt x="867486" y="334273"/>
                </a:lnTo>
                <a:lnTo>
                  <a:pt x="799053" y="330529"/>
                </a:lnTo>
                <a:lnTo>
                  <a:pt x="732599" y="326348"/>
                </a:lnTo>
                <a:lnTo>
                  <a:pt x="668241" y="321744"/>
                </a:lnTo>
                <a:lnTo>
                  <a:pt x="606096" y="316733"/>
                </a:lnTo>
                <a:lnTo>
                  <a:pt x="546283" y="311328"/>
                </a:lnTo>
                <a:lnTo>
                  <a:pt x="488919" y="305545"/>
                </a:lnTo>
                <a:lnTo>
                  <a:pt x="434120" y="299399"/>
                </a:lnTo>
                <a:lnTo>
                  <a:pt x="382006" y="292903"/>
                </a:lnTo>
                <a:lnTo>
                  <a:pt x="332692" y="286073"/>
                </a:lnTo>
                <a:lnTo>
                  <a:pt x="286298" y="278923"/>
                </a:lnTo>
                <a:lnTo>
                  <a:pt x="242939" y="271467"/>
                </a:lnTo>
                <a:lnTo>
                  <a:pt x="202735" y="263722"/>
                </a:lnTo>
                <a:lnTo>
                  <a:pt x="132257" y="247417"/>
                </a:lnTo>
                <a:lnTo>
                  <a:pt x="75805" y="230126"/>
                </a:lnTo>
                <a:lnTo>
                  <a:pt x="34317" y="211966"/>
                </a:lnTo>
                <a:lnTo>
                  <a:pt x="2203" y="183352"/>
                </a:lnTo>
                <a:lnTo>
                  <a:pt x="0" y="173507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6"/>
          <p:cNvSpPr/>
          <p:nvPr/>
        </p:nvSpPr>
        <p:spPr>
          <a:xfrm>
            <a:off x="830577" y="4400118"/>
            <a:ext cx="1187450" cy="347345"/>
          </a:xfrm>
          <a:custGeom>
            <a:avLst/>
            <a:gdLst/>
            <a:ahLst/>
            <a:cxnLst/>
            <a:rect l="l" t="t" r="r" b="b"/>
            <a:pathLst>
              <a:path w="1187450" h="347345">
                <a:moveTo>
                  <a:pt x="0" y="173507"/>
                </a:moveTo>
                <a:lnTo>
                  <a:pt x="15677" y="133725"/>
                </a:lnTo>
                <a:lnTo>
                  <a:pt x="60336" y="97204"/>
                </a:lnTo>
                <a:lnTo>
                  <a:pt x="130410" y="64989"/>
                </a:lnTo>
                <a:lnTo>
                  <a:pt x="173866" y="50820"/>
                </a:lnTo>
                <a:lnTo>
                  <a:pt x="222339" y="38118"/>
                </a:lnTo>
                <a:lnTo>
                  <a:pt x="275384" y="27013"/>
                </a:lnTo>
                <a:lnTo>
                  <a:pt x="332557" y="17636"/>
                </a:lnTo>
                <a:lnTo>
                  <a:pt x="393412" y="10115"/>
                </a:lnTo>
                <a:lnTo>
                  <a:pt x="457502" y="4582"/>
                </a:lnTo>
                <a:lnTo>
                  <a:pt x="524383" y="1167"/>
                </a:lnTo>
                <a:lnTo>
                  <a:pt x="593610" y="0"/>
                </a:lnTo>
                <a:lnTo>
                  <a:pt x="662839" y="1167"/>
                </a:lnTo>
                <a:lnTo>
                  <a:pt x="729722" y="4582"/>
                </a:lnTo>
                <a:lnTo>
                  <a:pt x="793814" y="10115"/>
                </a:lnTo>
                <a:lnTo>
                  <a:pt x="854669" y="17636"/>
                </a:lnTo>
                <a:lnTo>
                  <a:pt x="911842" y="27013"/>
                </a:lnTo>
                <a:lnTo>
                  <a:pt x="964887" y="38118"/>
                </a:lnTo>
                <a:lnTo>
                  <a:pt x="1013359" y="50820"/>
                </a:lnTo>
                <a:lnTo>
                  <a:pt x="1056814" y="64989"/>
                </a:lnTo>
                <a:lnTo>
                  <a:pt x="1094805" y="80493"/>
                </a:lnTo>
                <a:lnTo>
                  <a:pt x="1152615" y="114992"/>
                </a:lnTo>
                <a:lnTo>
                  <a:pt x="1183227" y="153273"/>
                </a:lnTo>
                <a:lnTo>
                  <a:pt x="1187221" y="173507"/>
                </a:lnTo>
                <a:lnTo>
                  <a:pt x="1183227" y="193741"/>
                </a:lnTo>
                <a:lnTo>
                  <a:pt x="1152615" y="232022"/>
                </a:lnTo>
                <a:lnTo>
                  <a:pt x="1094805" y="266520"/>
                </a:lnTo>
                <a:lnTo>
                  <a:pt x="1056814" y="282025"/>
                </a:lnTo>
                <a:lnTo>
                  <a:pt x="1013359" y="296194"/>
                </a:lnTo>
                <a:lnTo>
                  <a:pt x="964887" y="308895"/>
                </a:lnTo>
                <a:lnTo>
                  <a:pt x="911842" y="320000"/>
                </a:lnTo>
                <a:lnTo>
                  <a:pt x="854669" y="329378"/>
                </a:lnTo>
                <a:lnTo>
                  <a:pt x="793814" y="336899"/>
                </a:lnTo>
                <a:lnTo>
                  <a:pt x="729722" y="342432"/>
                </a:lnTo>
                <a:lnTo>
                  <a:pt x="662839" y="345847"/>
                </a:lnTo>
                <a:lnTo>
                  <a:pt x="593610" y="347014"/>
                </a:lnTo>
                <a:lnTo>
                  <a:pt x="524383" y="345847"/>
                </a:lnTo>
                <a:lnTo>
                  <a:pt x="457502" y="342432"/>
                </a:lnTo>
                <a:lnTo>
                  <a:pt x="393412" y="336899"/>
                </a:lnTo>
                <a:lnTo>
                  <a:pt x="332557" y="329378"/>
                </a:lnTo>
                <a:lnTo>
                  <a:pt x="275384" y="320000"/>
                </a:lnTo>
                <a:lnTo>
                  <a:pt x="222339" y="308895"/>
                </a:lnTo>
                <a:lnTo>
                  <a:pt x="173866" y="296194"/>
                </a:lnTo>
                <a:lnTo>
                  <a:pt x="130410" y="282025"/>
                </a:lnTo>
                <a:lnTo>
                  <a:pt x="92419" y="266520"/>
                </a:lnTo>
                <a:lnTo>
                  <a:pt x="34607" y="232022"/>
                </a:lnTo>
                <a:lnTo>
                  <a:pt x="3993" y="193741"/>
                </a:lnTo>
                <a:lnTo>
                  <a:pt x="0" y="173507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7"/>
          <p:cNvSpPr/>
          <p:nvPr/>
        </p:nvSpPr>
        <p:spPr>
          <a:xfrm>
            <a:off x="7310065" y="4401683"/>
            <a:ext cx="1118870" cy="328295"/>
          </a:xfrm>
          <a:custGeom>
            <a:avLst/>
            <a:gdLst/>
            <a:ahLst/>
            <a:cxnLst/>
            <a:rect l="l" t="t" r="r" b="b"/>
            <a:pathLst>
              <a:path w="1118870" h="328295">
                <a:moveTo>
                  <a:pt x="0" y="163918"/>
                </a:moveTo>
                <a:lnTo>
                  <a:pt x="17080" y="123559"/>
                </a:lnTo>
                <a:lnTo>
                  <a:pt x="65527" y="86861"/>
                </a:lnTo>
                <a:lnTo>
                  <a:pt x="100202" y="70270"/>
                </a:lnTo>
                <a:lnTo>
                  <a:pt x="141146" y="55055"/>
                </a:lnTo>
                <a:lnTo>
                  <a:pt x="187836" y="41370"/>
                </a:lnTo>
                <a:lnTo>
                  <a:pt x="239746" y="29369"/>
                </a:lnTo>
                <a:lnTo>
                  <a:pt x="296354" y="19206"/>
                </a:lnTo>
                <a:lnTo>
                  <a:pt x="357134" y="11034"/>
                </a:lnTo>
                <a:lnTo>
                  <a:pt x="421562" y="5006"/>
                </a:lnTo>
                <a:lnTo>
                  <a:pt x="489116" y="1277"/>
                </a:lnTo>
                <a:lnTo>
                  <a:pt x="559269" y="0"/>
                </a:lnTo>
                <a:lnTo>
                  <a:pt x="629420" y="1277"/>
                </a:lnTo>
                <a:lnTo>
                  <a:pt x="696971" y="5006"/>
                </a:lnTo>
                <a:lnTo>
                  <a:pt x="761398" y="11034"/>
                </a:lnTo>
                <a:lnTo>
                  <a:pt x="822177" y="19206"/>
                </a:lnTo>
                <a:lnTo>
                  <a:pt x="878783" y="29369"/>
                </a:lnTo>
                <a:lnTo>
                  <a:pt x="930692" y="41370"/>
                </a:lnTo>
                <a:lnTo>
                  <a:pt x="977381" y="55055"/>
                </a:lnTo>
                <a:lnTo>
                  <a:pt x="1018325" y="70270"/>
                </a:lnTo>
                <a:lnTo>
                  <a:pt x="1053000" y="86861"/>
                </a:lnTo>
                <a:lnTo>
                  <a:pt x="1101446" y="123559"/>
                </a:lnTo>
                <a:lnTo>
                  <a:pt x="1118527" y="163918"/>
                </a:lnTo>
                <a:lnTo>
                  <a:pt x="1114169" y="184479"/>
                </a:lnTo>
                <a:lnTo>
                  <a:pt x="1080882" y="223161"/>
                </a:lnTo>
                <a:lnTo>
                  <a:pt x="1018325" y="257567"/>
                </a:lnTo>
                <a:lnTo>
                  <a:pt x="977381" y="272782"/>
                </a:lnTo>
                <a:lnTo>
                  <a:pt x="930692" y="286466"/>
                </a:lnTo>
                <a:lnTo>
                  <a:pt x="878783" y="298467"/>
                </a:lnTo>
                <a:lnTo>
                  <a:pt x="822177" y="308631"/>
                </a:lnTo>
                <a:lnTo>
                  <a:pt x="761398" y="316803"/>
                </a:lnTo>
                <a:lnTo>
                  <a:pt x="696971" y="322831"/>
                </a:lnTo>
                <a:lnTo>
                  <a:pt x="629420" y="326560"/>
                </a:lnTo>
                <a:lnTo>
                  <a:pt x="559269" y="327837"/>
                </a:lnTo>
                <a:lnTo>
                  <a:pt x="489116" y="326560"/>
                </a:lnTo>
                <a:lnTo>
                  <a:pt x="421562" y="322831"/>
                </a:lnTo>
                <a:lnTo>
                  <a:pt x="357134" y="316803"/>
                </a:lnTo>
                <a:lnTo>
                  <a:pt x="296354" y="308631"/>
                </a:lnTo>
                <a:lnTo>
                  <a:pt x="239746" y="298467"/>
                </a:lnTo>
                <a:lnTo>
                  <a:pt x="187836" y="286466"/>
                </a:lnTo>
                <a:lnTo>
                  <a:pt x="141146" y="272782"/>
                </a:lnTo>
                <a:lnTo>
                  <a:pt x="100202" y="257567"/>
                </a:lnTo>
                <a:lnTo>
                  <a:pt x="65527" y="240976"/>
                </a:lnTo>
                <a:lnTo>
                  <a:pt x="17080" y="204278"/>
                </a:lnTo>
                <a:lnTo>
                  <a:pt x="0" y="16391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文本框 9"/>
          <p:cNvSpPr txBox="1"/>
          <p:nvPr/>
        </p:nvSpPr>
        <p:spPr>
          <a:xfrm>
            <a:off x="743490" y="5389934"/>
            <a:ext cx="10838909" cy="95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altLang="zh-CN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解</a:t>
            </a:r>
            <a:r>
              <a:rPr lang="en-US" altLang="zh-CN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查表发现</a:t>
            </a:r>
            <a:r>
              <a:rPr lang="en-US" altLang="zh-CN" sz="2000" b="1" spc="-5" dirty="0">
                <a:solidFill>
                  <a:srgbClr val="FF6B5A"/>
                </a:solidFill>
                <a:latin typeface="Times New Roman" panose="02020603050405020304"/>
                <a:cs typeface="Times New Roman" panose="02020603050405020304"/>
              </a:rPr>
              <a:t>Diff</a:t>
            </a:r>
            <a:r>
              <a:rPr lang="zh-CN" altLang="en-US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落入</a:t>
            </a:r>
            <a:r>
              <a:rPr lang="en-US" altLang="zh-CN" sz="2000" b="1" dirty="0">
                <a:solidFill>
                  <a:srgbClr val="FF6B5A"/>
                </a:solidFill>
                <a:latin typeface="Times New Roman" panose="02020603050405020304"/>
                <a:cs typeface="Times New Roman" panose="02020603050405020304"/>
              </a:rPr>
              <a:t>(-31</a:t>
            </a:r>
            <a:r>
              <a:rPr lang="zh-CN" altLang="en-US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FF6B5A"/>
                </a:solidFill>
                <a:latin typeface="Times New Roman" panose="02020603050405020304"/>
                <a:cs typeface="Times New Roman" panose="02020603050405020304"/>
              </a:rPr>
              <a:t>…</a:t>
            </a:r>
            <a:r>
              <a:rPr lang="zh-CN" altLang="en-US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FF6B5A"/>
                </a:solidFill>
                <a:latin typeface="Times New Roman" panose="02020603050405020304"/>
                <a:cs typeface="Times New Roman" panose="02020603050405020304"/>
              </a:rPr>
              <a:t>31)</a:t>
            </a:r>
            <a:r>
              <a:rPr lang="zh-CN" altLang="en-US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的区间</a:t>
            </a:r>
            <a:r>
              <a:rPr lang="zh-CN" altLang="en-US" sz="20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所以</a:t>
            </a:r>
            <a:r>
              <a:rPr lang="zh-CN" altLang="en-US" sz="20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得</a:t>
            </a:r>
            <a:r>
              <a:rPr lang="en-US" altLang="zh-CN" sz="2000" b="1" spc="-5" dirty="0">
                <a:solidFill>
                  <a:srgbClr val="FF6B5A"/>
                </a:solidFill>
                <a:latin typeface="Times New Roman" panose="02020603050405020304"/>
                <a:cs typeface="Times New Roman" panose="02020603050405020304"/>
              </a:rPr>
              <a:t>SSSS=5</a:t>
            </a:r>
            <a:r>
              <a:rPr lang="zh-CN" altLang="en-US" sz="2000" b="1" spc="-5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其前</a:t>
            </a:r>
            <a:r>
              <a:rPr lang="zh-CN" altLang="en-US" sz="20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缀</a:t>
            </a:r>
            <a:r>
              <a:rPr lang="zh-CN" altLang="en-US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码字</a:t>
            </a:r>
            <a:r>
              <a:rPr lang="zh-CN" altLang="en-US" sz="20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en-US" altLang="zh-CN" sz="2000" b="1" spc="-35" dirty="0">
                <a:solidFill>
                  <a:srgbClr val="FF6B5A"/>
                </a:solidFill>
                <a:latin typeface="Times New Roman" panose="02020603050405020304"/>
                <a:cs typeface="Times New Roman" panose="02020603050405020304"/>
              </a:rPr>
              <a:t>110</a:t>
            </a:r>
            <a:r>
              <a:rPr lang="zh-CN" altLang="en-US" sz="2000" b="1" spc="-35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zh-CN" altLang="en-US" sz="20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lang="zh-CN" altLang="en-US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时尾码 的长度是</a:t>
            </a:r>
            <a:r>
              <a:rPr lang="en-US" altLang="zh-CN" sz="2000" b="1" dirty="0">
                <a:solidFill>
                  <a:srgbClr val="FF6B5A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lang="zh-CN" altLang="en-US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，并且采</a:t>
            </a:r>
            <a:r>
              <a:rPr lang="zh-CN" altLang="en-US" sz="20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en-US" altLang="zh-CN" sz="2000" b="1" spc="-5" dirty="0">
                <a:solidFill>
                  <a:srgbClr val="FF6B5A"/>
                </a:solidFill>
                <a:latin typeface="Times New Roman" panose="02020603050405020304"/>
                <a:cs typeface="Times New Roman" panose="02020603050405020304"/>
              </a:rPr>
              <a:t>17</a:t>
            </a:r>
            <a:r>
              <a:rPr lang="zh-CN" altLang="en-US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0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自</a:t>
            </a:r>
            <a:r>
              <a:rPr lang="zh-CN" altLang="en-US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然二</a:t>
            </a:r>
            <a:r>
              <a:rPr lang="zh-CN" altLang="en-US" sz="20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</a:t>
            </a:r>
            <a:r>
              <a:rPr lang="zh-CN" altLang="en-US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制码</a:t>
            </a:r>
            <a:r>
              <a:rPr lang="zh-CN" altLang="en-US" sz="20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zh-CN" altLang="en-US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示，</a:t>
            </a:r>
            <a:r>
              <a:rPr lang="zh-CN" altLang="en-US" sz="20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lang="en-US" altLang="zh-CN" sz="2000" b="1" spc="-5" dirty="0">
                <a:solidFill>
                  <a:srgbClr val="FF6B5A"/>
                </a:solidFill>
                <a:latin typeface="Times New Roman" panose="02020603050405020304"/>
                <a:cs typeface="Times New Roman" panose="02020603050405020304"/>
              </a:rPr>
              <a:t>10001</a:t>
            </a:r>
            <a:r>
              <a:rPr lang="zh-CN" altLang="en-US" sz="2000" b="1" spc="-5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从</a:t>
            </a:r>
            <a:r>
              <a:rPr lang="zh-CN" altLang="en-US" sz="2000" b="1" spc="-5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而</a:t>
            </a:r>
            <a:r>
              <a:rPr lang="en-US" altLang="zh-CN" sz="2000" b="1" spc="-5" dirty="0">
                <a:solidFill>
                  <a:srgbClr val="FF6B5A"/>
                </a:solidFill>
                <a:latin typeface="Times New Roman" panose="02020603050405020304"/>
                <a:cs typeface="Times New Roman" panose="02020603050405020304"/>
              </a:rPr>
              <a:t>Diff=17</a:t>
            </a:r>
            <a:r>
              <a:rPr lang="zh-CN" altLang="en-US" sz="20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编码</a:t>
            </a:r>
            <a:r>
              <a:rPr lang="zh-CN" altLang="en-US" sz="2000" b="1" spc="-10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zh-CN" altLang="en-US" sz="2000" b="1" spc="-35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2000" b="1" u="heavy" spc="-35" dirty="0">
                <a:solidFill>
                  <a:srgbClr val="FF6B5A"/>
                </a:solidFill>
                <a:uFill>
                  <a:solidFill>
                    <a:srgbClr val="FF6B5A"/>
                  </a:solidFill>
                </a:uFill>
                <a:latin typeface="Times New Roman" panose="02020603050405020304"/>
                <a:cs typeface="Times New Roman" panose="02020603050405020304"/>
              </a:rPr>
              <a:t>110</a:t>
            </a:r>
            <a:r>
              <a:rPr lang="zh-CN" altLang="en-US" sz="2000" b="1" u="heavy" spc="5" dirty="0">
                <a:solidFill>
                  <a:srgbClr val="FF6B5A"/>
                </a:solidFill>
                <a:uFill>
                  <a:solidFill>
                    <a:srgbClr val="FF6B5A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b="1" u="heavy" dirty="0">
                <a:solidFill>
                  <a:srgbClr val="FF6B5A"/>
                </a:solidFill>
                <a:uFill>
                  <a:solidFill>
                    <a:srgbClr val="FF6B5A"/>
                  </a:solidFill>
                </a:uFill>
                <a:latin typeface="Times New Roman" panose="02020603050405020304"/>
                <a:cs typeface="Times New Roman" panose="02020603050405020304"/>
              </a:rPr>
              <a:t>10001</a:t>
            </a:r>
            <a:r>
              <a:rPr lang="zh-CN" altLang="en-US" sz="2000" b="1" dirty="0">
                <a:solidFill>
                  <a:srgbClr val="FF6B5A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lang="zh-CN" altLang="en-US" sz="2000" b="1" dirty="0">
                <a:solidFill>
                  <a:srgbClr val="FF6B5A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96505" y="592725"/>
            <a:ext cx="9027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采用“</a:t>
            </a:r>
            <a:r>
              <a:rPr lang="zh-CN" altLang="en-US" sz="2000" dirty="0">
                <a:solidFill>
                  <a:srgbClr val="E579B6"/>
                </a:solidFill>
              </a:rPr>
              <a:t>前缀码</a:t>
            </a:r>
            <a:r>
              <a:rPr lang="en-US" altLang="zh-CN" sz="2000" dirty="0">
                <a:solidFill>
                  <a:srgbClr val="E579B6"/>
                </a:solidFill>
              </a:rPr>
              <a:t>(SSSS)</a:t>
            </a:r>
            <a:r>
              <a:rPr lang="zh-CN" altLang="en-US" sz="2000" dirty="0">
                <a:solidFill>
                  <a:srgbClr val="E579B6"/>
                </a:solidFill>
              </a:rPr>
              <a:t>＋尾码</a:t>
            </a:r>
            <a:r>
              <a:rPr lang="zh-CN" altLang="en-US" sz="2000" dirty="0"/>
              <a:t>”的形式：前缀码指 明尾码的有效位数（设为</a:t>
            </a:r>
            <a:r>
              <a:rPr lang="en-US" altLang="zh-CN" sz="2000" dirty="0"/>
              <a:t>B</a:t>
            </a:r>
            <a:r>
              <a:rPr lang="zh-CN" altLang="en-US" sz="2000" dirty="0"/>
              <a:t>位），用标准的哈夫曼 编码；尾码则直接采用</a:t>
            </a:r>
            <a:r>
              <a:rPr lang="en-US" altLang="zh-CN" sz="2000" dirty="0"/>
              <a:t>B</a:t>
            </a:r>
            <a:r>
              <a:rPr lang="zh-CN" altLang="en-US" sz="2000" dirty="0"/>
              <a:t>位自然二进制码。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7087" y="2117401"/>
            <a:ext cx="7317821" cy="35123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0469" y="46626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None/>
              <a:defRPr sz="3200"/>
            </a:lvl1pPr>
          </a:lstStyle>
          <a:p>
            <a:r>
              <a:rPr lang="zh-CN" altLang="en-US" dirty="0"/>
              <a:t>基础知识：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358055" y="587139"/>
            <a:ext cx="660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多媒体技术所指的媒体：</a:t>
            </a:r>
            <a:r>
              <a:rPr lang="zh-CN" altLang="en-US" sz="2000" dirty="0">
                <a:solidFill>
                  <a:srgbClr val="E579B6"/>
                </a:solidFill>
              </a:rPr>
              <a:t>感觉媒体</a:t>
            </a:r>
            <a:r>
              <a:rPr lang="zh-CN" altLang="en-US" sz="2000" dirty="0"/>
              <a:t>及相应的</a:t>
            </a:r>
            <a:r>
              <a:rPr lang="zh-CN" altLang="en-US" sz="2000" dirty="0">
                <a:solidFill>
                  <a:srgbClr val="E579B6"/>
                </a:solidFill>
              </a:rPr>
              <a:t>表示媒体</a:t>
            </a:r>
            <a:endParaRPr lang="zh-CN" altLang="en-US" sz="2000" dirty="0">
              <a:solidFill>
                <a:srgbClr val="E579B6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81197" y="604002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框架：基础知识</a:t>
            </a:r>
            <a:r>
              <a:rPr lang="en-US" altLang="zh-CN" sz="2400" dirty="0"/>
              <a:t>--</a:t>
            </a:r>
            <a:r>
              <a:rPr lang="zh-CN" altLang="en-US" sz="2400" dirty="0"/>
              <a:t>数据压缩</a:t>
            </a:r>
            <a:r>
              <a:rPr lang="en-US" altLang="zh-CN" sz="2400" dirty="0"/>
              <a:t>--</a:t>
            </a:r>
            <a:r>
              <a:rPr lang="zh-CN" altLang="en-US" sz="2400" dirty="0"/>
              <a:t>音频处理</a:t>
            </a:r>
            <a:r>
              <a:rPr lang="en-US" altLang="zh-CN" sz="2400" dirty="0"/>
              <a:t>--</a:t>
            </a:r>
            <a:r>
              <a:rPr lang="zh-CN" altLang="en-US" sz="2400" dirty="0"/>
              <a:t>图像处理</a:t>
            </a:r>
            <a:r>
              <a:rPr lang="en-US" altLang="zh-CN" sz="2400" dirty="0"/>
              <a:t>--</a:t>
            </a:r>
            <a:r>
              <a:rPr lang="zh-CN" altLang="en-US" sz="2400" dirty="0"/>
              <a:t>视频处理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358055" y="1266828"/>
            <a:ext cx="723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感觉媒体：</a:t>
            </a:r>
            <a:r>
              <a:rPr lang="en-US" altLang="zh-CN" sz="2000" dirty="0"/>
              <a:t>voice</a:t>
            </a:r>
            <a:r>
              <a:rPr lang="zh-CN" altLang="en-US" sz="2000" dirty="0"/>
              <a:t>，</a:t>
            </a:r>
            <a:r>
              <a:rPr lang="en-US" altLang="zh-CN" sz="2000" dirty="0"/>
              <a:t>picture		</a:t>
            </a:r>
            <a:r>
              <a:rPr lang="zh-CN" altLang="en-US" sz="2000" dirty="0"/>
              <a:t>表示媒体：各种编码技术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5656" y="762002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AC</a:t>
            </a:r>
            <a:r>
              <a:rPr lang="zh-CN" altLang="en-US" b="1" dirty="0">
                <a:solidFill>
                  <a:srgbClr val="00B0F0"/>
                </a:solidFill>
              </a:rPr>
              <a:t>系数编码：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8328" y="2025430"/>
            <a:ext cx="10635343" cy="3969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1025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581660" algn="l"/>
              </a:tabLst>
            </a:pPr>
            <a:r>
              <a:rPr lang="zh-CN" altLang="en-US" sz="2000" spc="35" dirty="0"/>
              <a:t>经</a:t>
            </a:r>
            <a:r>
              <a:rPr lang="zh-CN" altLang="en-US" sz="2000" spc="30" dirty="0"/>
              <a:t>过</a:t>
            </a:r>
            <a:r>
              <a:rPr lang="zh-CN" altLang="en-US" sz="2000" spc="35" dirty="0"/>
              <a:t>量</a:t>
            </a:r>
            <a:r>
              <a:rPr lang="zh-CN" altLang="en-US" sz="2000" spc="25" dirty="0"/>
              <a:t>化</a:t>
            </a:r>
            <a:r>
              <a:rPr lang="zh-CN" altLang="en-US" sz="2000" spc="35" dirty="0"/>
              <a:t>以及</a:t>
            </a:r>
            <a:r>
              <a:rPr lang="en-US" altLang="zh-CN" sz="2000" spc="3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lang="zh-CN" altLang="en-US" sz="2000" spc="35" dirty="0"/>
              <a:t>形</a:t>
            </a:r>
            <a:r>
              <a:rPr lang="zh-CN" altLang="en-US" sz="2000" spc="30" dirty="0"/>
              <a:t>扫</a:t>
            </a:r>
            <a:r>
              <a:rPr lang="zh-CN" altLang="en-US" sz="2000" spc="35" dirty="0"/>
              <a:t>描</a:t>
            </a:r>
            <a:r>
              <a:rPr lang="zh-CN" altLang="en-US" sz="2000" spc="30" dirty="0"/>
              <a:t>后</a:t>
            </a:r>
            <a:r>
              <a:rPr lang="zh-CN" altLang="en-US" sz="2000" spc="35" dirty="0"/>
              <a:t>，ＡＣ</a:t>
            </a:r>
            <a:r>
              <a:rPr lang="zh-CN" altLang="en-US" sz="2000" spc="30" dirty="0"/>
              <a:t>系</a:t>
            </a:r>
            <a:r>
              <a:rPr lang="zh-CN" altLang="en-US" sz="2000" spc="35" dirty="0"/>
              <a:t>数</a:t>
            </a:r>
            <a:r>
              <a:rPr lang="zh-CN" altLang="en-US" sz="2000" spc="30" dirty="0"/>
              <a:t>中</a:t>
            </a:r>
            <a:r>
              <a:rPr lang="zh-CN" altLang="en-US" sz="2000" spc="35" dirty="0"/>
              <a:t>会</a:t>
            </a:r>
            <a:r>
              <a:rPr lang="zh-CN" altLang="en-US" sz="2000" spc="30" dirty="0"/>
              <a:t>出</a:t>
            </a:r>
            <a:r>
              <a:rPr lang="zh-CN" altLang="en-US" sz="2000" spc="35" dirty="0"/>
              <a:t>现</a:t>
            </a:r>
            <a:r>
              <a:rPr lang="zh-CN" altLang="en-US" sz="2000" spc="30" dirty="0"/>
              <a:t>较</a:t>
            </a:r>
            <a:r>
              <a:rPr lang="zh-CN" altLang="en-US" sz="2000" spc="35" dirty="0"/>
              <a:t>多</a:t>
            </a:r>
            <a:r>
              <a:rPr lang="zh-CN" altLang="en-US" sz="2000" spc="30" dirty="0"/>
              <a:t>的０，</a:t>
            </a:r>
            <a:r>
              <a:rPr lang="zh-CN" altLang="en-US" sz="2000" spc="35" dirty="0"/>
              <a:t>所</a:t>
            </a:r>
            <a:r>
              <a:rPr lang="zh-CN" altLang="en-US" sz="2000" spc="30" dirty="0"/>
              <a:t>以</a:t>
            </a:r>
            <a:r>
              <a:rPr lang="zh-CN" altLang="en-US" sz="2000" spc="35" dirty="0"/>
              <a:t>采</a:t>
            </a:r>
            <a:r>
              <a:rPr lang="zh-CN" altLang="en-US" sz="2000" spc="30" dirty="0"/>
              <a:t>取对０系数的游</a:t>
            </a:r>
            <a:endParaRPr lang="zh-CN" altLang="en-US" sz="2000" spc="30" dirty="0"/>
          </a:p>
          <a:p>
            <a:pPr marL="225425">
              <a:lnSpc>
                <a:spcPct val="100000"/>
              </a:lnSpc>
              <a:spcBef>
                <a:spcPts val="50"/>
              </a:spcBef>
            </a:pPr>
            <a:endParaRPr lang="zh-CN" alt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580390">
              <a:lnSpc>
                <a:spcPct val="100000"/>
              </a:lnSpc>
            </a:pPr>
            <a:r>
              <a:rPr lang="zh-CN" altLang="en-US" sz="2000" dirty="0"/>
              <a:t>程长度编码。</a:t>
            </a:r>
            <a:endParaRPr lang="zh-CN" altLang="en-US" sz="2000" dirty="0"/>
          </a:p>
          <a:p>
            <a:pPr marL="581660" marR="5080" indent="-1270">
              <a:lnSpc>
                <a:spcPct val="250000"/>
              </a:lnSpc>
            </a:pPr>
            <a:r>
              <a:rPr lang="zh-CN" altLang="en-US" sz="2000" spc="60" dirty="0"/>
              <a:t>先</a:t>
            </a:r>
            <a:r>
              <a:rPr lang="zh-CN" altLang="en-US" sz="2000" spc="50" dirty="0"/>
              <a:t>将</a:t>
            </a:r>
            <a:r>
              <a:rPr lang="zh-CN" altLang="en-US" sz="2000" spc="55" dirty="0"/>
              <a:t>所有ＡＣ系</a:t>
            </a:r>
            <a:r>
              <a:rPr lang="zh-CN" altLang="en-US" sz="2000" spc="50" dirty="0"/>
              <a:t>数</a:t>
            </a:r>
            <a:r>
              <a:rPr lang="zh-CN" altLang="en-US" sz="2000" spc="60" dirty="0"/>
              <a:t>表</a:t>
            </a:r>
            <a:r>
              <a:rPr lang="zh-CN" altLang="en-US" sz="2000" spc="50" dirty="0"/>
              <a:t>示</a:t>
            </a:r>
            <a:r>
              <a:rPr lang="zh-CN" altLang="en-US" sz="2000" spc="55" dirty="0"/>
              <a:t>为</a:t>
            </a:r>
            <a:r>
              <a:rPr lang="en-US" altLang="zh-CN" sz="2000" spc="20" dirty="0">
                <a:latin typeface="Times New Roman" panose="02020603050405020304"/>
                <a:cs typeface="Times New Roman" panose="02020603050405020304"/>
              </a:rPr>
              <a:t>00…0X</a:t>
            </a:r>
            <a:r>
              <a:rPr lang="zh-CN" altLang="en-US" sz="2000" spc="20" dirty="0"/>
              <a:t>，</a:t>
            </a:r>
            <a:r>
              <a:rPr lang="en-US" altLang="zh-CN" sz="2000" spc="20" dirty="0">
                <a:latin typeface="Times New Roman" panose="02020603050405020304"/>
                <a:cs typeface="Times New Roman" panose="02020603050405020304"/>
              </a:rPr>
              <a:t>00…0X</a:t>
            </a:r>
            <a:r>
              <a:rPr lang="zh-CN" altLang="en-US" sz="2000" spc="20" dirty="0"/>
              <a:t>，</a:t>
            </a:r>
            <a:r>
              <a:rPr lang="en-US" altLang="zh-CN" sz="2000" spc="20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lang="zh-CN" altLang="en-US" sz="2000" spc="20" dirty="0"/>
              <a:t>，</a:t>
            </a:r>
            <a:r>
              <a:rPr lang="en-US" altLang="zh-CN" sz="2000" spc="20" dirty="0">
                <a:latin typeface="Times New Roman" panose="02020603050405020304"/>
                <a:cs typeface="Times New Roman" panose="02020603050405020304"/>
              </a:rPr>
              <a:t>00…0X</a:t>
            </a:r>
            <a:r>
              <a:rPr lang="zh-CN" altLang="en-US" sz="2000" spc="55" dirty="0"/>
              <a:t>形式，</a:t>
            </a:r>
            <a:r>
              <a:rPr lang="zh-CN" altLang="en-US" sz="2000" spc="50" dirty="0"/>
              <a:t>其</a:t>
            </a:r>
            <a:r>
              <a:rPr lang="zh-CN" altLang="en-US" sz="2000" spc="60" dirty="0"/>
              <a:t>中</a:t>
            </a:r>
            <a:r>
              <a:rPr lang="en-US" altLang="zh-CN" sz="2000" spc="5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lang="zh-CN" altLang="en-US" sz="2000" spc="55" dirty="0"/>
              <a:t>为</a:t>
            </a:r>
            <a:r>
              <a:rPr lang="zh-CN" altLang="en-US" sz="2000" spc="50" dirty="0"/>
              <a:t>非</a:t>
            </a:r>
            <a:r>
              <a:rPr lang="zh-CN" altLang="en-US" sz="2000" spc="55" dirty="0"/>
              <a:t>０值</a:t>
            </a:r>
            <a:r>
              <a:rPr lang="zh-CN" altLang="en-US" sz="2000" dirty="0"/>
              <a:t>。 </a:t>
            </a:r>
            <a:r>
              <a:rPr lang="zh-CN" altLang="en-US" sz="2000" dirty="0">
                <a:solidFill>
                  <a:srgbClr val="E579B6"/>
                </a:solidFill>
              </a:rPr>
              <a:t>若干个０和一个非０值</a:t>
            </a:r>
            <a:r>
              <a:rPr lang="zh-CN" altLang="en-US" sz="2000" spc="-10" dirty="0"/>
              <a:t>组</a:t>
            </a:r>
            <a:r>
              <a:rPr lang="zh-CN" altLang="en-US" sz="2000" dirty="0"/>
              <a:t>成一</a:t>
            </a:r>
            <a:r>
              <a:rPr lang="zh-CN" altLang="en-US" sz="2000" spc="-10" dirty="0"/>
              <a:t>个</a:t>
            </a:r>
            <a:r>
              <a:rPr lang="zh-CN" altLang="en-US" sz="2000" dirty="0"/>
              <a:t>基本</a:t>
            </a:r>
            <a:r>
              <a:rPr lang="zh-CN" altLang="en-US" sz="2000" spc="-10" dirty="0"/>
              <a:t>编</a:t>
            </a:r>
            <a:r>
              <a:rPr lang="zh-CN" altLang="en-US" sz="2000" dirty="0"/>
              <a:t>码单</a:t>
            </a:r>
            <a:r>
              <a:rPr lang="zh-CN" altLang="en-US" sz="2000" spc="-10" dirty="0"/>
              <a:t>位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580390" marR="281940">
              <a:lnSpc>
                <a:spcPct val="250000"/>
              </a:lnSpc>
            </a:pPr>
            <a:r>
              <a:rPr lang="zh-CN" altLang="en-US" sz="2000" spc="10" dirty="0"/>
              <a:t>基</a:t>
            </a:r>
            <a:r>
              <a:rPr lang="zh-CN" altLang="en-US" sz="2000" spc="5" dirty="0"/>
              <a:t>本</a:t>
            </a:r>
            <a:r>
              <a:rPr lang="zh-CN" altLang="en-US" sz="2000" spc="10" dirty="0"/>
              <a:t>编</a:t>
            </a:r>
            <a:r>
              <a:rPr lang="zh-CN" altLang="en-US" sz="2000" spc="5" dirty="0"/>
              <a:t>码</a:t>
            </a:r>
            <a:r>
              <a:rPr lang="zh-CN" altLang="en-US" sz="2000" spc="10" dirty="0"/>
              <a:t>单</a:t>
            </a:r>
            <a:r>
              <a:rPr lang="zh-CN" altLang="en-US" sz="2000" spc="5" dirty="0"/>
              <a:t>位</a:t>
            </a:r>
            <a:r>
              <a:rPr lang="zh-CN" altLang="en-US" sz="2000" spc="10" dirty="0"/>
              <a:t>中</a:t>
            </a:r>
            <a:r>
              <a:rPr lang="zh-CN" altLang="en-US" sz="2000" spc="5" dirty="0"/>
              <a:t>一</a:t>
            </a:r>
            <a:r>
              <a:rPr lang="zh-CN" altLang="en-US" sz="2000" spc="10" dirty="0"/>
              <a:t>连</a:t>
            </a:r>
            <a:r>
              <a:rPr lang="zh-CN" altLang="en-US" sz="2000" spc="5" dirty="0"/>
              <a:t>串</a:t>
            </a:r>
            <a:r>
              <a:rPr lang="zh-CN" altLang="en-US" sz="2000" spc="10" dirty="0"/>
              <a:t>的</a:t>
            </a:r>
            <a:r>
              <a:rPr lang="zh-CN" altLang="en-US" sz="2000" spc="5" dirty="0"/>
              <a:t>０</a:t>
            </a:r>
            <a:r>
              <a:rPr lang="zh-CN" altLang="en-US" sz="2000" spc="10" dirty="0"/>
              <a:t>可</a:t>
            </a:r>
            <a:r>
              <a:rPr lang="zh-CN" altLang="en-US" sz="2000" spc="5" dirty="0"/>
              <a:t>以</a:t>
            </a:r>
            <a:r>
              <a:rPr lang="zh-CN" altLang="en-US" sz="2000" spc="10" dirty="0"/>
              <a:t>用</a:t>
            </a:r>
            <a:r>
              <a:rPr lang="zh-CN" altLang="en-US" sz="2000" spc="5" dirty="0"/>
              <a:t>其游程即０的个数表示</a:t>
            </a:r>
            <a:r>
              <a:rPr lang="zh-CN" altLang="en-US" sz="2000" spc="-5" dirty="0"/>
              <a:t>，</a:t>
            </a:r>
            <a:r>
              <a:rPr lang="zh-CN" altLang="en-US" sz="2000" spc="5" dirty="0"/>
              <a:t>后面跟类似于ＤＣ系 </a:t>
            </a:r>
            <a:r>
              <a:rPr lang="zh-CN" altLang="en-US" sz="2000" dirty="0"/>
              <a:t>数编码中的前缀码＋尾</a:t>
            </a:r>
            <a:r>
              <a:rPr lang="zh-CN" altLang="en-US" sz="2000" spc="-10" dirty="0"/>
              <a:t>码</a:t>
            </a:r>
            <a:r>
              <a:rPr lang="zh-CN" altLang="en-US" sz="2000" dirty="0"/>
              <a:t>，构</a:t>
            </a:r>
            <a:r>
              <a:rPr lang="zh-CN" altLang="en-US" sz="2000" spc="-10" dirty="0"/>
              <a:t>成</a:t>
            </a:r>
            <a:r>
              <a:rPr lang="zh-CN" altLang="en-US" sz="2000" dirty="0"/>
              <a:t>一个</a:t>
            </a:r>
            <a:r>
              <a:rPr lang="zh-CN" altLang="en-US" sz="2000" spc="-10" dirty="0"/>
              <a:t>“</a:t>
            </a:r>
            <a:r>
              <a:rPr lang="zh-CN" altLang="en-US" sz="2000" dirty="0"/>
              <a:t>零游</a:t>
            </a:r>
            <a:r>
              <a:rPr lang="zh-CN" altLang="en-US" sz="2000" spc="-10" dirty="0"/>
              <a:t>程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lang="zh-CN" altLang="en-US" sz="2000" dirty="0"/>
              <a:t>类别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lang="zh-CN" altLang="en-US" sz="2000" dirty="0"/>
              <a:t>非</a:t>
            </a:r>
            <a:r>
              <a:rPr lang="zh-CN" altLang="en-US" sz="2000" spc="-10" dirty="0"/>
              <a:t>０</a:t>
            </a:r>
            <a:r>
              <a:rPr lang="zh-CN" altLang="en-US" sz="2000" dirty="0"/>
              <a:t>值”</a:t>
            </a:r>
            <a:r>
              <a:rPr lang="zh-CN" altLang="en-US" sz="2000" spc="-130" dirty="0"/>
              <a:t> </a:t>
            </a:r>
            <a:r>
              <a:rPr lang="zh-CN" altLang="en-US" sz="2000" dirty="0"/>
              <a:t>的结构。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13014" y="2076510"/>
            <a:ext cx="10765972" cy="338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lang="zh-CN" altLang="en-US" sz="2000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编</a:t>
            </a:r>
            <a:r>
              <a:rPr lang="zh-CN" altLang="en-US" sz="2000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</a:t>
            </a:r>
            <a:r>
              <a:rPr lang="zh-CN" altLang="en-US" sz="2000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单</a:t>
            </a:r>
            <a:r>
              <a:rPr lang="zh-CN" altLang="en-US" sz="2000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zh-CN" altLang="en-US" sz="2000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lang="zh-CN" altLang="en-US" sz="2000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000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每</a:t>
            </a:r>
            <a:r>
              <a:rPr lang="zh-CN" altLang="en-US" sz="2000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en-US" sz="2000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zh-CN" altLang="en-US" sz="2000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非</a:t>
            </a:r>
            <a:r>
              <a:rPr lang="zh-CN" altLang="en-US" sz="2000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零的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AC</a:t>
            </a:r>
            <a:r>
              <a:rPr lang="zh-CN" altLang="en-US" sz="2000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系</a:t>
            </a:r>
            <a:r>
              <a:rPr lang="zh-CN" altLang="en-US" sz="2000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lang="zh-CN" altLang="en-US" sz="2000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都</a:t>
            </a:r>
            <a:r>
              <a:rPr lang="zh-CN" altLang="en-US" sz="2000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zh-CN" altLang="en-US" sz="2000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示</a:t>
            </a:r>
            <a:r>
              <a:rPr lang="zh-CN" altLang="en-US" sz="2000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：“</a:t>
            </a:r>
            <a:r>
              <a:rPr lang="en-US" altLang="zh-CN" sz="2000" dirty="0">
                <a:solidFill>
                  <a:srgbClr val="E579B6"/>
                </a:solidFill>
                <a:latin typeface="Times New Roman" panose="02020603050405020304"/>
                <a:cs typeface="Times New Roman" panose="02020603050405020304"/>
              </a:rPr>
              <a:t>NNNNSSSS</a:t>
            </a:r>
            <a:endParaRPr lang="en-US" altLang="zh-CN" sz="2000" dirty="0">
              <a:solidFill>
                <a:srgbClr val="E579B6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55600" marR="6985" indent="-635">
              <a:lnSpc>
                <a:spcPct val="200000"/>
              </a:lnSpc>
              <a:tabLst>
                <a:tab pos="1916430" algn="l"/>
              </a:tabLst>
            </a:pPr>
            <a:r>
              <a:rPr lang="zh-CN" altLang="en-US" sz="2000" spc="30" dirty="0">
                <a:solidFill>
                  <a:srgbClr val="E579B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＋尾码</a:t>
            </a:r>
            <a:r>
              <a:rPr lang="zh-CN" altLang="en-US" sz="2000" spc="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。	</a:t>
            </a:r>
            <a:r>
              <a:rPr lang="zh-CN" altLang="en-US" sz="2000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其</a:t>
            </a:r>
            <a:r>
              <a:rPr lang="zh-CN" altLang="en-US" sz="2000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中，</a:t>
            </a:r>
            <a:r>
              <a:rPr lang="en-US" altLang="zh-CN" sz="2000" spc="2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lang="zh-CN" altLang="en-US" sz="2000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位的</a:t>
            </a:r>
            <a:r>
              <a:rPr lang="zh-CN" altLang="en-US" sz="2000" spc="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sz="2000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NN</a:t>
            </a:r>
            <a:r>
              <a:rPr lang="zh-CN" altLang="en-US" sz="2000" spc="25" dirty="0">
                <a:latin typeface="Times New Roman" panose="02020603050405020304"/>
                <a:cs typeface="Times New Roman" panose="02020603050405020304"/>
              </a:rPr>
              <a:t>”</a:t>
            </a:r>
            <a:r>
              <a:rPr lang="zh-CN" altLang="en-US" sz="2000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表示编码单位中连续</a:t>
            </a:r>
            <a:r>
              <a:rPr lang="zh-CN" altLang="en-US" sz="2000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０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 个数，表示为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ZRL</a:t>
            </a:r>
            <a:r>
              <a:rPr lang="zh-CN" altLang="en-US" sz="20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Zero</a:t>
            </a:r>
            <a:r>
              <a:rPr lang="zh-CN" alt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Run</a:t>
            </a:r>
            <a:r>
              <a:rPr lang="zh-CN" alt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Length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）＝０～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15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marR="5080" indent="-635">
              <a:lnSpc>
                <a:spcPct val="200000"/>
              </a:lnSpc>
              <a:tabLst>
                <a:tab pos="4844415" algn="l"/>
              </a:tabLst>
            </a:pPr>
            <a:r>
              <a:rPr lang="zh-CN" altLang="en-US" sz="2000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如果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ZR</a:t>
            </a:r>
            <a:r>
              <a:rPr lang="en-US" altLang="zh-CN" sz="2000" spc="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zh-CN" altLang="en-US" sz="2000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＞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altLang="zh-CN" sz="2000" spc="2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lang="zh-CN" altLang="en-US" sz="2000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lang="en-US" altLang="zh-CN" sz="2000" spc="2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zh-CN" altLang="en-US" sz="2000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游</a:t>
            </a:r>
            <a:r>
              <a:rPr lang="zh-CN" altLang="en-US" sz="2000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程长度超过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lang="zh-CN" altLang="en-US" sz="2000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个以上，这时</a:t>
            </a:r>
            <a:r>
              <a:rPr lang="zh-CN" altLang="en-US" sz="2000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sz="2000" spc="2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zh-CN" altLang="en-US" sz="2000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游程分 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部分编码，即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ZRL=16</a:t>
            </a:r>
            <a:r>
              <a:rPr lang="zh-CN" altLang="en-US" sz="20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ZRL=ZRL-16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marR="8255" indent="69850">
              <a:lnSpc>
                <a:spcPct val="200000"/>
              </a:lnSpc>
            </a:pPr>
            <a:r>
              <a:rPr lang="zh-CN" altLang="en-US" sz="2000" spc="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2000" spc="35" dirty="0">
                <a:latin typeface="Times New Roman" panose="02020603050405020304"/>
                <a:cs typeface="Times New Roman" panose="02020603050405020304"/>
              </a:rPr>
              <a:t>SSSS</a:t>
            </a:r>
            <a:r>
              <a:rPr lang="zh-CN" altLang="en-US" sz="2000" spc="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 spc="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及</a:t>
            </a:r>
            <a:r>
              <a:rPr lang="zh-CN" altLang="en-US" sz="2000" spc="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 spc="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尾</a:t>
            </a:r>
            <a:r>
              <a:rPr lang="zh-CN" altLang="en-US" sz="2000" spc="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</a:t>
            </a:r>
            <a:r>
              <a:rPr lang="zh-CN" altLang="en-US" sz="2000" spc="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 spc="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000" spc="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含</a:t>
            </a:r>
            <a:r>
              <a:rPr lang="zh-CN" altLang="en-US" sz="2000" spc="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义</a:t>
            </a:r>
            <a:r>
              <a:rPr lang="zh-CN" altLang="en-US" sz="2000" spc="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spc="30" dirty="0">
                <a:latin typeface="Times New Roman" panose="02020603050405020304"/>
                <a:cs typeface="Times New Roman" panose="02020603050405020304"/>
              </a:rPr>
              <a:t>DC</a:t>
            </a:r>
            <a:r>
              <a:rPr lang="zh-CN" altLang="en-US" sz="2000" spc="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系</a:t>
            </a:r>
            <a:r>
              <a:rPr lang="zh-CN" altLang="en-US" sz="2000" spc="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lang="zh-CN" altLang="en-US" sz="2000" spc="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lang="zh-CN" altLang="en-US" sz="2000" spc="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 spc="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前</a:t>
            </a:r>
            <a:r>
              <a:rPr lang="zh-CN" altLang="en-US" sz="2000" spc="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缀</a:t>
            </a:r>
            <a:r>
              <a:rPr lang="zh-CN" altLang="en-US" sz="2000" spc="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</a:t>
            </a:r>
            <a:r>
              <a:rPr lang="zh-CN" altLang="en-US" sz="2000" spc="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 spc="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zh-CN" altLang="en-US" sz="2000" spc="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尾 码”类似。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5656" y="762002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AC</a:t>
            </a:r>
            <a:r>
              <a:rPr lang="zh-CN" altLang="en-US" b="1" dirty="0">
                <a:solidFill>
                  <a:srgbClr val="00B0F0"/>
                </a:solidFill>
              </a:rPr>
              <a:t>系数编码：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5656" y="762002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AC</a:t>
            </a:r>
            <a:r>
              <a:rPr lang="zh-CN" altLang="en-US" b="1" dirty="0">
                <a:solidFill>
                  <a:srgbClr val="00B0F0"/>
                </a:solidFill>
              </a:rPr>
              <a:t>系数编码：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8571" y="2133601"/>
            <a:ext cx="9764485" cy="326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j-ea"/>
                <a:ea typeface="+mj-ea"/>
              </a:rPr>
              <a:t>“</a:t>
            </a:r>
            <a:r>
              <a:rPr lang="en-US" altLang="zh-CN" sz="2000" spc="10" dirty="0">
                <a:latin typeface="微软雅黑" panose="020B0503020204020204" pitchFamily="34" charset="-122"/>
              </a:rPr>
              <a:t>SSSS”</a:t>
            </a:r>
            <a:r>
              <a:rPr lang="zh-CN" altLang="en-US" sz="2000" spc="10" dirty="0">
                <a:latin typeface="微软雅黑" panose="020B0503020204020204" pitchFamily="34" charset="-122"/>
              </a:rPr>
              <a:t>及“尾码”的含义与</a:t>
            </a:r>
            <a:r>
              <a:rPr lang="en-US" altLang="zh-CN" sz="2000" spc="10" dirty="0">
                <a:latin typeface="微软雅黑" panose="020B0503020204020204" pitchFamily="34" charset="-122"/>
              </a:rPr>
              <a:t>DC</a:t>
            </a:r>
            <a:r>
              <a:rPr lang="zh-CN" altLang="en-US" sz="2000" spc="10" dirty="0">
                <a:latin typeface="微软雅黑" panose="020B0503020204020204" pitchFamily="34" charset="-122"/>
              </a:rPr>
              <a:t>系数中“前缀码”和“尾码”</a:t>
            </a:r>
            <a:endParaRPr lang="zh-CN" altLang="en-US" sz="2000" spc="1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" dirty="0">
                <a:latin typeface="微软雅黑" panose="020B0503020204020204" pitchFamily="34" charset="-122"/>
              </a:rPr>
              <a:t>类似。“</a:t>
            </a:r>
            <a:r>
              <a:rPr lang="en-US" altLang="zh-CN" sz="2000" spc="10" dirty="0">
                <a:latin typeface="微软雅黑" panose="020B0503020204020204" pitchFamily="34" charset="-122"/>
              </a:rPr>
              <a:t>NNNNSSSS”</a:t>
            </a:r>
            <a:r>
              <a:rPr lang="zh-CN" altLang="en-US" sz="2000" spc="10" dirty="0">
                <a:latin typeface="微软雅黑" panose="020B0503020204020204" pitchFamily="34" charset="-122"/>
              </a:rPr>
              <a:t>组合为一个新的“前缀码”，用二维哈夫 曼编码。</a:t>
            </a:r>
            <a:endParaRPr lang="zh-CN" altLang="en-US" sz="2000" spc="1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spc="1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" dirty="0">
                <a:latin typeface="微软雅黑" panose="020B0503020204020204" pitchFamily="34" charset="-122"/>
              </a:rPr>
              <a:t>在每一个像块的编码结束后加一个</a:t>
            </a:r>
            <a:r>
              <a:rPr lang="en-US" altLang="zh-CN" sz="2000" spc="10" dirty="0">
                <a:latin typeface="微软雅黑" panose="020B0503020204020204" pitchFamily="34" charset="-122"/>
              </a:rPr>
              <a:t>EOB(End	Of	Block)</a:t>
            </a:r>
            <a:r>
              <a:rPr lang="zh-CN" altLang="en-US" sz="2000" spc="10" dirty="0">
                <a:latin typeface="微软雅黑" panose="020B0503020204020204" pitchFamily="34" charset="-122"/>
              </a:rPr>
              <a:t>块结 束标志。</a:t>
            </a:r>
            <a:endParaRPr lang="zh-CN" altLang="en-US" sz="2000" spc="1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spc="1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10" dirty="0">
                <a:latin typeface="微软雅黑" panose="020B0503020204020204" pitchFamily="34" charset="-122"/>
              </a:rPr>
              <a:t>用一个特殊码字“</a:t>
            </a:r>
            <a:r>
              <a:rPr lang="en-US" altLang="zh-CN" sz="2000" spc="10" dirty="0">
                <a:latin typeface="微软雅黑" panose="020B0503020204020204" pitchFamily="34" charset="-122"/>
              </a:rPr>
              <a:t>NNNNSSSS”</a:t>
            </a:r>
            <a:r>
              <a:rPr lang="zh-CN" altLang="en-US" sz="2000" spc="10" dirty="0">
                <a:latin typeface="微软雅黑" panose="020B0503020204020204" pitchFamily="34" charset="-122"/>
              </a:rPr>
              <a:t>＝“（</a:t>
            </a:r>
            <a:r>
              <a:rPr lang="en-US" altLang="zh-CN" sz="2000" spc="10" dirty="0">
                <a:latin typeface="微软雅黑" panose="020B0503020204020204" pitchFamily="34" charset="-122"/>
              </a:rPr>
              <a:t>0</a:t>
            </a:r>
            <a:r>
              <a:rPr lang="zh-CN" altLang="en-US" sz="2000" spc="10" dirty="0">
                <a:latin typeface="微软雅黑" panose="020B0503020204020204" pitchFamily="34" charset="-122"/>
              </a:rPr>
              <a:t>，</a:t>
            </a:r>
            <a:r>
              <a:rPr lang="en-US" altLang="zh-CN" sz="2000" spc="10" dirty="0">
                <a:latin typeface="微软雅黑" panose="020B0503020204020204" pitchFamily="34" charset="-122"/>
              </a:rPr>
              <a:t>0</a:t>
            </a:r>
            <a:r>
              <a:rPr lang="zh-CN" altLang="en-US" sz="2000" spc="10" dirty="0">
                <a:latin typeface="微软雅黑" panose="020B0503020204020204" pitchFamily="34" charset="-122"/>
              </a:rPr>
              <a:t>）”代表“</a:t>
            </a:r>
            <a:r>
              <a:rPr lang="en-US" altLang="zh-CN" sz="2000" spc="10" dirty="0">
                <a:latin typeface="微软雅黑" panose="020B0503020204020204" pitchFamily="34" charset="-122"/>
              </a:rPr>
              <a:t>EOB”</a:t>
            </a:r>
            <a:r>
              <a:rPr lang="zh-CN" altLang="en-US" sz="2000" spc="10" dirty="0">
                <a:latin typeface="微软雅黑" panose="020B0503020204020204" pitchFamily="34" charset="-122"/>
              </a:rPr>
              <a:t>，  标志该子块中所有剩余系数均为零而无需再编码。表示该图 像块的剩余系数均为</a:t>
            </a:r>
            <a:r>
              <a:rPr lang="en-US" altLang="zh-CN" sz="2000" spc="10" dirty="0">
                <a:latin typeface="微软雅黑" panose="020B0503020204020204" pitchFamily="34" charset="-122"/>
              </a:rPr>
              <a:t>0.</a:t>
            </a:r>
            <a:endParaRPr lang="en-US" altLang="zh-CN" sz="2000" spc="1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5656" y="762002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AC</a:t>
            </a:r>
            <a:r>
              <a:rPr lang="zh-CN" altLang="en-US" b="1" dirty="0">
                <a:solidFill>
                  <a:srgbClr val="00B0F0"/>
                </a:solidFill>
              </a:rPr>
              <a:t>系数编码：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7683" y="1472978"/>
            <a:ext cx="82404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" dirty="0"/>
              <a:t>例如</a:t>
            </a:r>
            <a:r>
              <a:rPr lang="zh-CN" altLang="en-US" sz="2400" spc="25" dirty="0"/>
              <a:t>，</a:t>
            </a:r>
            <a:r>
              <a:rPr lang="zh-CN" altLang="en-US" sz="2400" spc="30" dirty="0"/>
              <a:t>某</a:t>
            </a:r>
            <a:r>
              <a:rPr lang="en-US" altLang="zh-CN" sz="2400" spc="10" dirty="0">
                <a:latin typeface="Times New Roman" panose="02020603050405020304"/>
                <a:cs typeface="Times New Roman" panose="02020603050405020304"/>
              </a:rPr>
              <a:t>AC</a:t>
            </a:r>
            <a:r>
              <a:rPr lang="zh-CN" altLang="en-US" sz="2400" spc="25" dirty="0"/>
              <a:t>系</a:t>
            </a:r>
            <a:r>
              <a:rPr lang="zh-CN" altLang="en-US" sz="2400" spc="20" dirty="0"/>
              <a:t>数</a:t>
            </a:r>
            <a:r>
              <a:rPr lang="zh-CN" altLang="en-US" sz="2400" spc="25" dirty="0"/>
              <a:t>为</a:t>
            </a:r>
            <a:r>
              <a:rPr lang="en-US" altLang="zh-CN" sz="2400" spc="5" dirty="0">
                <a:latin typeface="Times New Roman" panose="02020603050405020304"/>
                <a:cs typeface="Times New Roman" panose="02020603050405020304"/>
              </a:rPr>
              <a:t>00006</a:t>
            </a:r>
            <a:r>
              <a:rPr lang="zh-CN" altLang="en-US" sz="2400" spc="5" dirty="0"/>
              <a:t>，</a:t>
            </a:r>
            <a:r>
              <a:rPr lang="zh-CN" altLang="en-US" sz="2400" spc="30" dirty="0"/>
              <a:t>那么</a:t>
            </a:r>
            <a:r>
              <a:rPr lang="zh-CN" altLang="en-US" sz="2400" spc="25" dirty="0"/>
              <a:t>，</a:t>
            </a:r>
            <a:r>
              <a:rPr lang="zh-CN" altLang="en-US" sz="2400" spc="30" dirty="0"/>
              <a:t>零游程为</a:t>
            </a:r>
            <a:r>
              <a:rPr lang="en-US" altLang="zh-CN" sz="2400" spc="2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lang="zh-CN" altLang="en-US" sz="2400" spc="20" dirty="0"/>
              <a:t>，</a:t>
            </a:r>
            <a:r>
              <a:rPr lang="zh-CN" altLang="en-US" sz="2400" spc="30" dirty="0"/>
              <a:t>尾码是</a:t>
            </a:r>
            <a:r>
              <a:rPr lang="en-US" altLang="zh-CN" sz="2400" spc="25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lang="zh-CN" altLang="en-US" sz="2400" spc="25" dirty="0"/>
              <a:t>，</a:t>
            </a:r>
            <a:r>
              <a:rPr lang="zh-CN" altLang="en-US" sz="2400" spc="30" dirty="0"/>
              <a:t>查表得</a:t>
            </a:r>
            <a:r>
              <a:rPr lang="zh-CN" altLang="en-US" sz="2400" spc="25" dirty="0"/>
              <a:t>，</a:t>
            </a:r>
            <a:r>
              <a:rPr lang="zh-CN" altLang="en-US" sz="2400" spc="30" dirty="0"/>
              <a:t>对应的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SSSS</a:t>
            </a:r>
            <a:r>
              <a:rPr lang="zh-CN" altLang="en-US" sz="2400" spc="20" dirty="0"/>
              <a:t>为</a:t>
            </a:r>
            <a:r>
              <a:rPr lang="en-US" altLang="zh-CN" sz="2400" spc="10" dirty="0">
                <a:latin typeface="Times New Roman" panose="02020603050405020304"/>
                <a:cs typeface="Times New Roman" panose="02020603050405020304"/>
              </a:rPr>
              <a:t>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77683" y="2460953"/>
            <a:ext cx="7717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即尾码的有效位数是</a:t>
            </a:r>
            <a:r>
              <a:rPr lang="en-US" altLang="zh-CN" sz="2400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zh-CN" altLang="en-US" sz="2400" spc="-5" dirty="0"/>
              <a:t>；</a:t>
            </a:r>
            <a:r>
              <a:rPr lang="zh-CN" altLang="en-US" sz="2400" dirty="0"/>
              <a:t>又</a:t>
            </a:r>
            <a:r>
              <a:rPr lang="zh-CN" altLang="en-US" sz="2400" spc="-10" dirty="0"/>
              <a:t>故</a:t>
            </a:r>
            <a:r>
              <a:rPr lang="zh-CN" altLang="en-US" sz="2400" dirty="0"/>
              <a:t>编码</a:t>
            </a:r>
            <a:r>
              <a:rPr lang="zh-CN" altLang="en-US" sz="2400" spc="-10" dirty="0"/>
              <a:t>单</a:t>
            </a:r>
            <a:r>
              <a:rPr lang="zh-CN" altLang="en-US" sz="2400" dirty="0"/>
              <a:t>元为</a:t>
            </a:r>
            <a:r>
              <a:rPr lang="zh-CN" altLang="en-US" sz="2400" spc="-5" dirty="0">
                <a:solidFill>
                  <a:srgbClr val="E579B6"/>
                </a:solidFill>
              </a:rPr>
              <a:t>（</a:t>
            </a:r>
            <a:r>
              <a:rPr lang="en-US" altLang="zh-CN" sz="2400" spc="-5" dirty="0">
                <a:solidFill>
                  <a:srgbClr val="E579B6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lang="zh-CN" altLang="en-US" sz="2400" spc="-5" dirty="0">
                <a:solidFill>
                  <a:srgbClr val="E579B6"/>
                </a:solidFill>
              </a:rPr>
              <a:t>，</a:t>
            </a:r>
            <a:r>
              <a:rPr lang="en-US" altLang="zh-CN" sz="2400" spc="-5" dirty="0">
                <a:solidFill>
                  <a:srgbClr val="E579B6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zh-CN" altLang="en-US" sz="2400" spc="-5" dirty="0">
                <a:solidFill>
                  <a:srgbClr val="E579B6"/>
                </a:solidFill>
              </a:rPr>
              <a:t>）（</a:t>
            </a:r>
            <a:r>
              <a:rPr lang="en-US" altLang="zh-CN" sz="2400" spc="-5" dirty="0">
                <a:solidFill>
                  <a:srgbClr val="E579B6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lang="zh-CN" altLang="en-US" sz="2400" spc="-5" dirty="0">
                <a:solidFill>
                  <a:srgbClr val="E579B6"/>
                </a:solidFill>
              </a:rPr>
              <a:t>）</a:t>
            </a:r>
            <a:endParaRPr lang="zh-CN" altLang="en-US" sz="2400" dirty="0">
              <a:solidFill>
                <a:srgbClr val="E579B6"/>
              </a:solidFill>
            </a:endParaRPr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1077683" y="3208433"/>
          <a:ext cx="10222865" cy="288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0"/>
                <a:gridCol w="7155815"/>
              </a:tblGrid>
              <a:tr h="5784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000" spc="-10" dirty="0">
                          <a:latin typeface="Times New Roman" panose="02020603050405020304"/>
                          <a:cs typeface="Times New Roman" panose="02020603050405020304"/>
                        </a:rPr>
                        <a:t>SSSS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spc="-10" dirty="0">
                          <a:latin typeface="Times New Roman" panose="02020603050405020304"/>
                          <a:cs typeface="Times New Roman" panose="02020603050405020304"/>
                        </a:rPr>
                        <a:t>AC</a:t>
                      </a: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系数的尾码位数表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</a:tr>
              <a:tr h="5761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</a:tr>
              <a:tr h="5784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spc="-5" dirty="0">
                          <a:latin typeface="Times New Roman" panose="02020603050405020304"/>
                          <a:cs typeface="Times New Roman" panose="02020603050405020304"/>
                        </a:rPr>
                        <a:t>-1,1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</a:tr>
              <a:tr h="576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spc="-5" dirty="0">
                          <a:latin typeface="Times New Roman" panose="02020603050405020304"/>
                          <a:cs typeface="Times New Roman" panose="02020603050405020304"/>
                        </a:rPr>
                        <a:t>-3, -2, 2,</a:t>
                      </a:r>
                      <a:r>
                        <a:rPr sz="20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spc="-5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</a:tr>
              <a:tr h="5784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spc="-5" dirty="0">
                          <a:latin typeface="Times New Roman" panose="02020603050405020304"/>
                          <a:cs typeface="Times New Roman" panose="02020603050405020304"/>
                        </a:rPr>
                        <a:t>-7~-4,</a:t>
                      </a:r>
                      <a:r>
                        <a:rPr sz="20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spc="-5" dirty="0">
                          <a:latin typeface="Times New Roman" panose="02020603050405020304"/>
                          <a:cs typeface="Times New Roman" panose="02020603050405020304"/>
                        </a:rPr>
                        <a:t>4~7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6"/>
          <p:cNvSpPr/>
          <p:nvPr/>
        </p:nvSpPr>
        <p:spPr>
          <a:xfrm>
            <a:off x="6677864" y="5635152"/>
            <a:ext cx="2160905" cy="354330"/>
          </a:xfrm>
          <a:custGeom>
            <a:avLst/>
            <a:gdLst/>
            <a:ahLst/>
            <a:cxnLst/>
            <a:rect l="l" t="t" r="r" b="b"/>
            <a:pathLst>
              <a:path w="2160904" h="354329">
                <a:moveTo>
                  <a:pt x="0" y="176987"/>
                </a:moveTo>
                <a:lnTo>
                  <a:pt x="23863" y="139816"/>
                </a:lnTo>
                <a:lnTo>
                  <a:pt x="64764" y="116484"/>
                </a:lnTo>
                <a:lnTo>
                  <a:pt x="123952" y="94592"/>
                </a:lnTo>
                <a:lnTo>
                  <a:pt x="199964" y="74378"/>
                </a:lnTo>
                <a:lnTo>
                  <a:pt x="243823" y="64976"/>
                </a:lnTo>
                <a:lnTo>
                  <a:pt x="291339" y="56082"/>
                </a:lnTo>
                <a:lnTo>
                  <a:pt x="342331" y="47729"/>
                </a:lnTo>
                <a:lnTo>
                  <a:pt x="396614" y="39944"/>
                </a:lnTo>
                <a:lnTo>
                  <a:pt x="454007" y="32759"/>
                </a:lnTo>
                <a:lnTo>
                  <a:pt x="514326" y="26203"/>
                </a:lnTo>
                <a:lnTo>
                  <a:pt x="577389" y="20306"/>
                </a:lnTo>
                <a:lnTo>
                  <a:pt x="643013" y="15098"/>
                </a:lnTo>
                <a:lnTo>
                  <a:pt x="711015" y="10609"/>
                </a:lnTo>
                <a:lnTo>
                  <a:pt x="781213" y="6870"/>
                </a:lnTo>
                <a:lnTo>
                  <a:pt x="853423" y="3909"/>
                </a:lnTo>
                <a:lnTo>
                  <a:pt x="927462" y="1757"/>
                </a:lnTo>
                <a:lnTo>
                  <a:pt x="1003149" y="444"/>
                </a:lnTo>
                <a:lnTo>
                  <a:pt x="1080300" y="0"/>
                </a:lnTo>
                <a:lnTo>
                  <a:pt x="1157449" y="444"/>
                </a:lnTo>
                <a:lnTo>
                  <a:pt x="1233134" y="1757"/>
                </a:lnTo>
                <a:lnTo>
                  <a:pt x="1307172" y="3909"/>
                </a:lnTo>
                <a:lnTo>
                  <a:pt x="1379381" y="6870"/>
                </a:lnTo>
                <a:lnTo>
                  <a:pt x="1449577" y="10609"/>
                </a:lnTo>
                <a:lnTo>
                  <a:pt x="1517578" y="15098"/>
                </a:lnTo>
                <a:lnTo>
                  <a:pt x="1583201" y="20306"/>
                </a:lnTo>
                <a:lnTo>
                  <a:pt x="1646264" y="26203"/>
                </a:lnTo>
                <a:lnTo>
                  <a:pt x="1706582" y="32759"/>
                </a:lnTo>
                <a:lnTo>
                  <a:pt x="1763975" y="39944"/>
                </a:lnTo>
                <a:lnTo>
                  <a:pt x="1818258" y="47729"/>
                </a:lnTo>
                <a:lnTo>
                  <a:pt x="1869249" y="56082"/>
                </a:lnTo>
                <a:lnTo>
                  <a:pt x="1916765" y="64976"/>
                </a:lnTo>
                <a:lnTo>
                  <a:pt x="1960623" y="74378"/>
                </a:lnTo>
                <a:lnTo>
                  <a:pt x="2000641" y="84260"/>
                </a:lnTo>
                <a:lnTo>
                  <a:pt x="2068423" y="105343"/>
                </a:lnTo>
                <a:lnTo>
                  <a:pt x="2118650" y="127985"/>
                </a:lnTo>
                <a:lnTo>
                  <a:pt x="2149859" y="151946"/>
                </a:lnTo>
                <a:lnTo>
                  <a:pt x="2160587" y="176987"/>
                </a:lnTo>
                <a:lnTo>
                  <a:pt x="2157875" y="189627"/>
                </a:lnTo>
                <a:lnTo>
                  <a:pt x="2118650" y="225988"/>
                </a:lnTo>
                <a:lnTo>
                  <a:pt x="2068423" y="248630"/>
                </a:lnTo>
                <a:lnTo>
                  <a:pt x="2000641" y="269713"/>
                </a:lnTo>
                <a:lnTo>
                  <a:pt x="1960623" y="279595"/>
                </a:lnTo>
                <a:lnTo>
                  <a:pt x="1916765" y="288998"/>
                </a:lnTo>
                <a:lnTo>
                  <a:pt x="1869249" y="297891"/>
                </a:lnTo>
                <a:lnTo>
                  <a:pt x="1818258" y="306245"/>
                </a:lnTo>
                <a:lnTo>
                  <a:pt x="1763975" y="314029"/>
                </a:lnTo>
                <a:lnTo>
                  <a:pt x="1706582" y="321215"/>
                </a:lnTo>
                <a:lnTo>
                  <a:pt x="1646264" y="327771"/>
                </a:lnTo>
                <a:lnTo>
                  <a:pt x="1583201" y="333667"/>
                </a:lnTo>
                <a:lnTo>
                  <a:pt x="1517578" y="338875"/>
                </a:lnTo>
                <a:lnTo>
                  <a:pt x="1449577" y="343364"/>
                </a:lnTo>
                <a:lnTo>
                  <a:pt x="1379381" y="347104"/>
                </a:lnTo>
                <a:lnTo>
                  <a:pt x="1307172" y="350064"/>
                </a:lnTo>
                <a:lnTo>
                  <a:pt x="1233134" y="352216"/>
                </a:lnTo>
                <a:lnTo>
                  <a:pt x="1157449" y="353530"/>
                </a:lnTo>
                <a:lnTo>
                  <a:pt x="1080300" y="353974"/>
                </a:lnTo>
                <a:lnTo>
                  <a:pt x="1003149" y="353530"/>
                </a:lnTo>
                <a:lnTo>
                  <a:pt x="927462" y="352216"/>
                </a:lnTo>
                <a:lnTo>
                  <a:pt x="853423" y="350064"/>
                </a:lnTo>
                <a:lnTo>
                  <a:pt x="781213" y="347104"/>
                </a:lnTo>
                <a:lnTo>
                  <a:pt x="711015" y="343364"/>
                </a:lnTo>
                <a:lnTo>
                  <a:pt x="643013" y="338875"/>
                </a:lnTo>
                <a:lnTo>
                  <a:pt x="577389" y="333667"/>
                </a:lnTo>
                <a:lnTo>
                  <a:pt x="514326" y="327771"/>
                </a:lnTo>
                <a:lnTo>
                  <a:pt x="454007" y="321215"/>
                </a:lnTo>
                <a:lnTo>
                  <a:pt x="396614" y="314029"/>
                </a:lnTo>
                <a:lnTo>
                  <a:pt x="342331" y="306245"/>
                </a:lnTo>
                <a:lnTo>
                  <a:pt x="291339" y="297891"/>
                </a:lnTo>
                <a:lnTo>
                  <a:pt x="243823" y="288998"/>
                </a:lnTo>
                <a:lnTo>
                  <a:pt x="199964" y="279595"/>
                </a:lnTo>
                <a:lnTo>
                  <a:pt x="159946" y="269713"/>
                </a:lnTo>
                <a:lnTo>
                  <a:pt x="92163" y="248630"/>
                </a:lnTo>
                <a:lnTo>
                  <a:pt x="41936" y="225988"/>
                </a:lnTo>
                <a:lnTo>
                  <a:pt x="10727" y="202027"/>
                </a:lnTo>
                <a:lnTo>
                  <a:pt x="0" y="176987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7"/>
          <p:cNvSpPr/>
          <p:nvPr/>
        </p:nvSpPr>
        <p:spPr>
          <a:xfrm>
            <a:off x="2078390" y="5668464"/>
            <a:ext cx="1069975" cy="287655"/>
          </a:xfrm>
          <a:custGeom>
            <a:avLst/>
            <a:gdLst/>
            <a:ahLst/>
            <a:cxnLst/>
            <a:rect l="l" t="t" r="r" b="b"/>
            <a:pathLst>
              <a:path w="1069975" h="287654">
                <a:moveTo>
                  <a:pt x="0" y="143675"/>
                </a:moveTo>
                <a:lnTo>
                  <a:pt x="19110" y="105480"/>
                </a:lnTo>
                <a:lnTo>
                  <a:pt x="73041" y="71159"/>
                </a:lnTo>
                <a:lnTo>
                  <a:pt x="111471" y="55879"/>
                </a:lnTo>
                <a:lnTo>
                  <a:pt x="156694" y="42081"/>
                </a:lnTo>
                <a:lnTo>
                  <a:pt x="208072" y="29936"/>
                </a:lnTo>
                <a:lnTo>
                  <a:pt x="264969" y="19615"/>
                </a:lnTo>
                <a:lnTo>
                  <a:pt x="326746" y="11290"/>
                </a:lnTo>
                <a:lnTo>
                  <a:pt x="392766" y="5132"/>
                </a:lnTo>
                <a:lnTo>
                  <a:pt x="462392" y="1311"/>
                </a:lnTo>
                <a:lnTo>
                  <a:pt x="534987" y="0"/>
                </a:lnTo>
                <a:lnTo>
                  <a:pt x="607582" y="1311"/>
                </a:lnTo>
                <a:lnTo>
                  <a:pt x="677208" y="5132"/>
                </a:lnTo>
                <a:lnTo>
                  <a:pt x="743228" y="11290"/>
                </a:lnTo>
                <a:lnTo>
                  <a:pt x="805005" y="19615"/>
                </a:lnTo>
                <a:lnTo>
                  <a:pt x="861902" y="29936"/>
                </a:lnTo>
                <a:lnTo>
                  <a:pt x="913280" y="42081"/>
                </a:lnTo>
                <a:lnTo>
                  <a:pt x="958503" y="55879"/>
                </a:lnTo>
                <a:lnTo>
                  <a:pt x="996933" y="71159"/>
                </a:lnTo>
                <a:lnTo>
                  <a:pt x="1050864" y="105480"/>
                </a:lnTo>
                <a:lnTo>
                  <a:pt x="1069975" y="143675"/>
                </a:lnTo>
                <a:lnTo>
                  <a:pt x="1065091" y="163170"/>
                </a:lnTo>
                <a:lnTo>
                  <a:pt x="1027933" y="199599"/>
                </a:lnTo>
                <a:lnTo>
                  <a:pt x="958503" y="231470"/>
                </a:lnTo>
                <a:lnTo>
                  <a:pt x="913280" y="245268"/>
                </a:lnTo>
                <a:lnTo>
                  <a:pt x="861902" y="257413"/>
                </a:lnTo>
                <a:lnTo>
                  <a:pt x="805005" y="267734"/>
                </a:lnTo>
                <a:lnTo>
                  <a:pt x="743228" y="276059"/>
                </a:lnTo>
                <a:lnTo>
                  <a:pt x="677208" y="282217"/>
                </a:lnTo>
                <a:lnTo>
                  <a:pt x="607582" y="286038"/>
                </a:lnTo>
                <a:lnTo>
                  <a:pt x="534987" y="287350"/>
                </a:lnTo>
                <a:lnTo>
                  <a:pt x="462392" y="286038"/>
                </a:lnTo>
                <a:lnTo>
                  <a:pt x="392766" y="282217"/>
                </a:lnTo>
                <a:lnTo>
                  <a:pt x="326746" y="276059"/>
                </a:lnTo>
                <a:lnTo>
                  <a:pt x="264969" y="267734"/>
                </a:lnTo>
                <a:lnTo>
                  <a:pt x="208072" y="257413"/>
                </a:lnTo>
                <a:lnTo>
                  <a:pt x="156694" y="245268"/>
                </a:lnTo>
                <a:lnTo>
                  <a:pt x="111471" y="231470"/>
                </a:lnTo>
                <a:lnTo>
                  <a:pt x="73041" y="216190"/>
                </a:lnTo>
                <a:lnTo>
                  <a:pt x="19110" y="181869"/>
                </a:lnTo>
                <a:lnTo>
                  <a:pt x="0" y="14367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7685" y="1364120"/>
            <a:ext cx="10450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spc="30" dirty="0"/>
              <a:t>编码单元为</a:t>
            </a:r>
            <a:r>
              <a:rPr lang="zh-CN" altLang="en-US" sz="2000" spc="30" dirty="0">
                <a:solidFill>
                  <a:srgbClr val="E579B6"/>
                </a:solidFill>
              </a:rPr>
              <a:t>（</a:t>
            </a:r>
            <a:r>
              <a:rPr lang="en-US" altLang="zh-CN" sz="2000" spc="30" dirty="0">
                <a:solidFill>
                  <a:srgbClr val="E579B6"/>
                </a:solidFill>
              </a:rPr>
              <a:t>4</a:t>
            </a:r>
            <a:r>
              <a:rPr lang="zh-CN" altLang="en-US" sz="2000" spc="30" dirty="0">
                <a:solidFill>
                  <a:srgbClr val="E579B6"/>
                </a:solidFill>
              </a:rPr>
              <a:t>，</a:t>
            </a:r>
            <a:r>
              <a:rPr lang="en-US" altLang="zh-CN" sz="2000" spc="30" dirty="0">
                <a:solidFill>
                  <a:srgbClr val="E579B6"/>
                </a:solidFill>
              </a:rPr>
              <a:t>3</a:t>
            </a:r>
            <a:r>
              <a:rPr lang="zh-CN" altLang="en-US" sz="2000" spc="30" dirty="0">
                <a:solidFill>
                  <a:srgbClr val="E579B6"/>
                </a:solidFill>
              </a:rPr>
              <a:t>）（</a:t>
            </a:r>
            <a:r>
              <a:rPr lang="en-US" altLang="zh-CN" sz="2000" spc="30" dirty="0">
                <a:solidFill>
                  <a:srgbClr val="E579B6"/>
                </a:solidFill>
              </a:rPr>
              <a:t>6</a:t>
            </a:r>
            <a:r>
              <a:rPr lang="zh-CN" altLang="en-US" sz="2000" spc="30" dirty="0">
                <a:solidFill>
                  <a:srgbClr val="E579B6"/>
                </a:solidFill>
              </a:rPr>
              <a:t>）</a:t>
            </a:r>
            <a:r>
              <a:rPr lang="zh-CN" altLang="en-US" sz="2000" spc="30" dirty="0"/>
              <a:t>查表，得到</a:t>
            </a:r>
            <a:r>
              <a:rPr lang="en-US" altLang="zh-CN" sz="2000" spc="30" dirty="0"/>
              <a:t>SSSSNNNN</a:t>
            </a:r>
            <a:r>
              <a:rPr lang="zh-CN" altLang="en-US" sz="2000" spc="30" dirty="0"/>
              <a:t>； 再加上尾码</a:t>
            </a:r>
            <a:r>
              <a:rPr lang="en-US" altLang="zh-CN" sz="2000" spc="30" dirty="0"/>
              <a:t>6</a:t>
            </a:r>
            <a:r>
              <a:rPr lang="zh-CN" altLang="en-US" sz="2000" spc="30" dirty="0"/>
              <a:t>的二进制表示</a:t>
            </a:r>
            <a:r>
              <a:rPr lang="en-US" altLang="zh-CN" sz="2000" spc="30" dirty="0"/>
              <a:t>110</a:t>
            </a:r>
            <a:endParaRPr lang="zh-CN" altLang="en-US" sz="2000" spc="30" dirty="0"/>
          </a:p>
        </p:txBody>
      </p:sp>
      <p:sp>
        <p:nvSpPr>
          <p:cNvPr id="4" name="文本框 3"/>
          <p:cNvSpPr txBox="1"/>
          <p:nvPr/>
        </p:nvSpPr>
        <p:spPr>
          <a:xfrm>
            <a:off x="1175656" y="762002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AC</a:t>
            </a:r>
            <a:r>
              <a:rPr lang="zh-CN" altLang="en-US" b="1" dirty="0">
                <a:solidFill>
                  <a:srgbClr val="00B0F0"/>
                </a:solidFill>
              </a:rPr>
              <a:t>系数编码：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1322108" y="1997016"/>
            <a:ext cx="8686798" cy="46974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5"/>
          <p:cNvSpPr/>
          <p:nvPr/>
        </p:nvSpPr>
        <p:spPr>
          <a:xfrm>
            <a:off x="1376538" y="3925998"/>
            <a:ext cx="2902585" cy="318135"/>
          </a:xfrm>
          <a:custGeom>
            <a:avLst/>
            <a:gdLst/>
            <a:ahLst/>
            <a:cxnLst/>
            <a:rect l="l" t="t" r="r" b="b"/>
            <a:pathLst>
              <a:path w="2902585" h="318135">
                <a:moveTo>
                  <a:pt x="0" y="158788"/>
                </a:moveTo>
                <a:lnTo>
                  <a:pt x="33472" y="124725"/>
                </a:lnTo>
                <a:lnTo>
                  <a:pt x="73984" y="108599"/>
                </a:lnTo>
                <a:lnTo>
                  <a:pt x="129166" y="93207"/>
                </a:lnTo>
                <a:lnTo>
                  <a:pt x="198134" y="78645"/>
                </a:lnTo>
                <a:lnTo>
                  <a:pt x="237510" y="71706"/>
                </a:lnTo>
                <a:lnTo>
                  <a:pt x="280001" y="65011"/>
                </a:lnTo>
                <a:lnTo>
                  <a:pt x="325495" y="58571"/>
                </a:lnTo>
                <a:lnTo>
                  <a:pt x="373883" y="52400"/>
                </a:lnTo>
                <a:lnTo>
                  <a:pt x="425053" y="46508"/>
                </a:lnTo>
                <a:lnTo>
                  <a:pt x="478894" y="40910"/>
                </a:lnTo>
                <a:lnTo>
                  <a:pt x="535296" y="35615"/>
                </a:lnTo>
                <a:lnTo>
                  <a:pt x="594149" y="30637"/>
                </a:lnTo>
                <a:lnTo>
                  <a:pt x="655342" y="25988"/>
                </a:lnTo>
                <a:lnTo>
                  <a:pt x="718763" y="21679"/>
                </a:lnTo>
                <a:lnTo>
                  <a:pt x="784303" y="17724"/>
                </a:lnTo>
                <a:lnTo>
                  <a:pt x="851850" y="14133"/>
                </a:lnTo>
                <a:lnTo>
                  <a:pt x="921295" y="10919"/>
                </a:lnTo>
                <a:lnTo>
                  <a:pt x="992526" y="8095"/>
                </a:lnTo>
                <a:lnTo>
                  <a:pt x="1065432" y="5672"/>
                </a:lnTo>
                <a:lnTo>
                  <a:pt x="1139904" y="3662"/>
                </a:lnTo>
                <a:lnTo>
                  <a:pt x="1215830" y="2078"/>
                </a:lnTo>
                <a:lnTo>
                  <a:pt x="1293100" y="931"/>
                </a:lnTo>
                <a:lnTo>
                  <a:pt x="1371603" y="234"/>
                </a:lnTo>
                <a:lnTo>
                  <a:pt x="1451229" y="0"/>
                </a:lnTo>
                <a:lnTo>
                  <a:pt x="1530853" y="234"/>
                </a:lnTo>
                <a:lnTo>
                  <a:pt x="1609354" y="931"/>
                </a:lnTo>
                <a:lnTo>
                  <a:pt x="1686623" y="2078"/>
                </a:lnTo>
                <a:lnTo>
                  <a:pt x="1762548" y="3662"/>
                </a:lnTo>
                <a:lnTo>
                  <a:pt x="1837019" y="5672"/>
                </a:lnTo>
                <a:lnTo>
                  <a:pt x="1909925" y="8095"/>
                </a:lnTo>
                <a:lnTo>
                  <a:pt x="1981155" y="10919"/>
                </a:lnTo>
                <a:lnTo>
                  <a:pt x="2050599" y="14133"/>
                </a:lnTo>
                <a:lnTo>
                  <a:pt x="2118146" y="17724"/>
                </a:lnTo>
                <a:lnTo>
                  <a:pt x="2183685" y="21679"/>
                </a:lnTo>
                <a:lnTo>
                  <a:pt x="2247106" y="25988"/>
                </a:lnTo>
                <a:lnTo>
                  <a:pt x="2308298" y="30637"/>
                </a:lnTo>
                <a:lnTo>
                  <a:pt x="2367150" y="35615"/>
                </a:lnTo>
                <a:lnTo>
                  <a:pt x="2423552" y="40910"/>
                </a:lnTo>
                <a:lnTo>
                  <a:pt x="2477393" y="46508"/>
                </a:lnTo>
                <a:lnTo>
                  <a:pt x="2528563" y="52400"/>
                </a:lnTo>
                <a:lnTo>
                  <a:pt x="2576950" y="58571"/>
                </a:lnTo>
                <a:lnTo>
                  <a:pt x="2622444" y="65011"/>
                </a:lnTo>
                <a:lnTo>
                  <a:pt x="2664935" y="71706"/>
                </a:lnTo>
                <a:lnTo>
                  <a:pt x="2704311" y="78645"/>
                </a:lnTo>
                <a:lnTo>
                  <a:pt x="2773278" y="93207"/>
                </a:lnTo>
                <a:lnTo>
                  <a:pt x="2828461" y="108599"/>
                </a:lnTo>
                <a:lnTo>
                  <a:pt x="2868973" y="124725"/>
                </a:lnTo>
                <a:lnTo>
                  <a:pt x="2900297" y="150076"/>
                </a:lnTo>
                <a:lnTo>
                  <a:pt x="2902445" y="158788"/>
                </a:lnTo>
                <a:lnTo>
                  <a:pt x="2900297" y="167500"/>
                </a:lnTo>
                <a:lnTo>
                  <a:pt x="2868973" y="192851"/>
                </a:lnTo>
                <a:lnTo>
                  <a:pt x="2828461" y="208976"/>
                </a:lnTo>
                <a:lnTo>
                  <a:pt x="2773278" y="224368"/>
                </a:lnTo>
                <a:lnTo>
                  <a:pt x="2704311" y="238930"/>
                </a:lnTo>
                <a:lnTo>
                  <a:pt x="2664935" y="245869"/>
                </a:lnTo>
                <a:lnTo>
                  <a:pt x="2622444" y="252565"/>
                </a:lnTo>
                <a:lnTo>
                  <a:pt x="2576950" y="259004"/>
                </a:lnTo>
                <a:lnTo>
                  <a:pt x="2528563" y="265176"/>
                </a:lnTo>
                <a:lnTo>
                  <a:pt x="2477393" y="271067"/>
                </a:lnTo>
                <a:lnTo>
                  <a:pt x="2423552" y="276666"/>
                </a:lnTo>
                <a:lnTo>
                  <a:pt x="2367150" y="281960"/>
                </a:lnTo>
                <a:lnTo>
                  <a:pt x="2308298" y="286938"/>
                </a:lnTo>
                <a:lnTo>
                  <a:pt x="2247106" y="291587"/>
                </a:lnTo>
                <a:lnTo>
                  <a:pt x="2183685" y="295896"/>
                </a:lnTo>
                <a:lnTo>
                  <a:pt x="2118146" y="299852"/>
                </a:lnTo>
                <a:lnTo>
                  <a:pt x="2050599" y="303442"/>
                </a:lnTo>
                <a:lnTo>
                  <a:pt x="1981155" y="306656"/>
                </a:lnTo>
                <a:lnTo>
                  <a:pt x="1909925" y="309480"/>
                </a:lnTo>
                <a:lnTo>
                  <a:pt x="1837019" y="311903"/>
                </a:lnTo>
                <a:lnTo>
                  <a:pt x="1762548" y="313913"/>
                </a:lnTo>
                <a:lnTo>
                  <a:pt x="1686623" y="315497"/>
                </a:lnTo>
                <a:lnTo>
                  <a:pt x="1609354" y="316644"/>
                </a:lnTo>
                <a:lnTo>
                  <a:pt x="1530853" y="317341"/>
                </a:lnTo>
                <a:lnTo>
                  <a:pt x="1451229" y="317576"/>
                </a:lnTo>
                <a:lnTo>
                  <a:pt x="1371603" y="317341"/>
                </a:lnTo>
                <a:lnTo>
                  <a:pt x="1293100" y="316644"/>
                </a:lnTo>
                <a:lnTo>
                  <a:pt x="1215830" y="315497"/>
                </a:lnTo>
                <a:lnTo>
                  <a:pt x="1139904" y="313913"/>
                </a:lnTo>
                <a:lnTo>
                  <a:pt x="1065432" y="311903"/>
                </a:lnTo>
                <a:lnTo>
                  <a:pt x="992526" y="309480"/>
                </a:lnTo>
                <a:lnTo>
                  <a:pt x="921295" y="306656"/>
                </a:lnTo>
                <a:lnTo>
                  <a:pt x="851850" y="303442"/>
                </a:lnTo>
                <a:lnTo>
                  <a:pt x="784303" y="299852"/>
                </a:lnTo>
                <a:lnTo>
                  <a:pt x="718763" y="295896"/>
                </a:lnTo>
                <a:lnTo>
                  <a:pt x="655342" y="291587"/>
                </a:lnTo>
                <a:lnTo>
                  <a:pt x="594149" y="286938"/>
                </a:lnTo>
                <a:lnTo>
                  <a:pt x="535296" y="281960"/>
                </a:lnTo>
                <a:lnTo>
                  <a:pt x="478894" y="276666"/>
                </a:lnTo>
                <a:lnTo>
                  <a:pt x="425053" y="271067"/>
                </a:lnTo>
                <a:lnTo>
                  <a:pt x="373883" y="265176"/>
                </a:lnTo>
                <a:lnTo>
                  <a:pt x="325495" y="259004"/>
                </a:lnTo>
                <a:lnTo>
                  <a:pt x="280001" y="252565"/>
                </a:lnTo>
                <a:lnTo>
                  <a:pt x="237510" y="245869"/>
                </a:lnTo>
                <a:lnTo>
                  <a:pt x="198134" y="238930"/>
                </a:lnTo>
                <a:lnTo>
                  <a:pt x="129166" y="224368"/>
                </a:lnTo>
                <a:lnTo>
                  <a:pt x="73984" y="208976"/>
                </a:lnTo>
                <a:lnTo>
                  <a:pt x="33472" y="192851"/>
                </a:lnTo>
                <a:lnTo>
                  <a:pt x="2147" y="167500"/>
                </a:lnTo>
                <a:lnTo>
                  <a:pt x="0" y="158788"/>
                </a:lnTo>
                <a:close/>
              </a:path>
            </a:pathLst>
          </a:custGeom>
          <a:ln w="2540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1247" y="4624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141472" y="1538172"/>
            <a:ext cx="5773420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图像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f(x</a:t>
            </a:r>
            <a:r>
              <a:rPr sz="22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y)</a:t>
            </a:r>
            <a:r>
              <a:rPr sz="22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2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利用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JPEG</a:t>
            </a:r>
            <a:r>
              <a:rPr sz="22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基本系统进行编</a:t>
            </a:r>
            <a:r>
              <a:rPr sz="22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解</a:t>
            </a:r>
            <a:r>
              <a:rPr sz="22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码：</a:t>
            </a:r>
            <a:endParaRPr sz="22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477" y="2286359"/>
            <a:ext cx="8278808" cy="420118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039" y="2780660"/>
            <a:ext cx="7711761" cy="3556895"/>
          </a:xfrm>
          <a:prstGeom prst="rect">
            <a:avLst/>
          </a:prstGeom>
        </p:spPr>
      </p:pic>
      <p:sp>
        <p:nvSpPr>
          <p:cNvPr id="4" name="object 2"/>
          <p:cNvSpPr txBox="1"/>
          <p:nvPr/>
        </p:nvSpPr>
        <p:spPr>
          <a:xfrm>
            <a:off x="3365183" y="637540"/>
            <a:ext cx="5461635" cy="462915"/>
          </a:xfrm>
          <a:prstGeom prst="rect">
            <a:avLst/>
          </a:prstGeom>
          <a:solidFill>
            <a:srgbClr val="E36C09"/>
          </a:solidFill>
        </p:spPr>
        <p:txBody>
          <a:bodyPr vert="horz" wrap="square" lIns="0" tIns="33019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sz="28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sz="2800" b="1" spc="-75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2800" b="1" spc="-5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DCT</a:t>
            </a: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变换</a:t>
            </a:r>
            <a:endParaRPr lang="zh-CN" altLang="en-US" sz="2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5039" y="1536013"/>
            <a:ext cx="6525170" cy="838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755650">
              <a:lnSpc>
                <a:spcPct val="128000"/>
              </a:lnSpc>
              <a:spcBef>
                <a:spcPts val="100"/>
              </a:spcBef>
            </a:pP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f(</a:t>
            </a:r>
            <a:r>
              <a:rPr lang="en-US" altLang="zh-CN" sz="2000" spc="-5" dirty="0" err="1">
                <a:latin typeface="Times New Roman" panose="02020603050405020304"/>
                <a:cs typeface="Times New Roman" panose="02020603050405020304"/>
              </a:rPr>
              <a:t>x,y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进行电平位移，即每个像素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减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去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128</a:t>
            </a:r>
            <a:r>
              <a:rPr lang="zh-CN" altLang="en-US" sz="20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再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进行 </a:t>
            </a:r>
            <a:r>
              <a:rPr lang="zh-CN" altLang="en-US" sz="2000" dirty="0">
                <a:solidFill>
                  <a:srgbClr val="4472C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正向</a:t>
            </a:r>
            <a:r>
              <a:rPr lang="en-US" altLang="zh-CN" sz="2000" spc="-5" dirty="0">
                <a:solidFill>
                  <a:srgbClr val="4472C4"/>
                </a:solidFill>
                <a:latin typeface="Times New Roman" panose="02020603050405020304"/>
                <a:cs typeface="Times New Roman" panose="02020603050405020304"/>
              </a:rPr>
              <a:t>DCT</a:t>
            </a:r>
            <a:r>
              <a:rPr lang="zh-CN" altLang="en-US" sz="2000" dirty="0">
                <a:solidFill>
                  <a:srgbClr val="4472C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变换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，得到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DCT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系数：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60226" y="1438094"/>
            <a:ext cx="3646717" cy="32645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在进行变换之前，要将数字图像采样数据从无符号 整数转换到带正负号的整数，即把范围为［</a:t>
            </a:r>
            <a:r>
              <a:rPr lang="en-US" altLang="zh-CN" sz="2000" dirty="0"/>
              <a:t>0,2</a:t>
            </a:r>
            <a:r>
              <a:rPr lang="en-US" altLang="zh-CN" sz="2000" baseline="30000" dirty="0"/>
              <a:t>8</a:t>
            </a:r>
            <a:r>
              <a:rPr lang="en-US" altLang="zh-CN" sz="2000" dirty="0"/>
              <a:t>-1</a:t>
            </a:r>
            <a:r>
              <a:rPr lang="zh-CN" altLang="en-US" sz="2000" dirty="0"/>
              <a:t>］的整 数映射为［－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8-1</a:t>
            </a:r>
            <a:r>
              <a:rPr lang="en-US" altLang="zh-CN" sz="2000" dirty="0"/>
              <a:t>,2</a:t>
            </a:r>
            <a:r>
              <a:rPr lang="en-US" altLang="zh-CN" sz="2000" baseline="30000" dirty="0"/>
              <a:t>8-1</a:t>
            </a:r>
            <a:r>
              <a:rPr lang="en-US" altLang="zh-CN" sz="2000" dirty="0"/>
              <a:t> -1</a:t>
            </a:r>
            <a:r>
              <a:rPr lang="zh-CN" altLang="en-US" sz="2000" dirty="0"/>
              <a:t>］范围内的整数。变换的方法是 将输入数据减去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8-1</a:t>
            </a:r>
            <a:endParaRPr lang="zh-CN" altLang="en-US" sz="2000" baseline="30000" dirty="0"/>
          </a:p>
        </p:txBody>
      </p:sp>
      <p:sp>
        <p:nvSpPr>
          <p:cNvPr id="9" name="文本框 8"/>
          <p:cNvSpPr txBox="1"/>
          <p:nvPr/>
        </p:nvSpPr>
        <p:spPr>
          <a:xfrm>
            <a:off x="521247" y="4624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1247" y="4624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  <p:sp>
        <p:nvSpPr>
          <p:cNvPr id="4" name="object 2"/>
          <p:cNvSpPr txBox="1"/>
          <p:nvPr/>
        </p:nvSpPr>
        <p:spPr>
          <a:xfrm>
            <a:off x="3365183" y="508635"/>
            <a:ext cx="5461635" cy="462915"/>
          </a:xfrm>
          <a:prstGeom prst="rect">
            <a:avLst/>
          </a:prstGeom>
          <a:solidFill>
            <a:srgbClr val="E36C09"/>
          </a:solidFill>
        </p:spPr>
        <p:txBody>
          <a:bodyPr vert="horz" wrap="square" lIns="0" tIns="33019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800" b="1" spc="-8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b="1" spc="-5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DCT</a:t>
            </a: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系数的量化</a:t>
            </a:r>
            <a:endParaRPr lang="zh-CN" altLang="en-US" sz="2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37" y="2599473"/>
            <a:ext cx="7631410" cy="402284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86551" y="1430250"/>
            <a:ext cx="6883287" cy="838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lang="en-US" altLang="zh-CN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用量化系数表进行量化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选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推荐的</a:t>
            </a:r>
            <a:r>
              <a:rPr lang="zh-CN" altLang="en-US" sz="2000" dirty="0">
                <a:solidFill>
                  <a:srgbClr val="E579B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亮</a:t>
            </a:r>
            <a:r>
              <a:rPr lang="zh-CN" altLang="en-US" sz="2000" spc="-10" dirty="0">
                <a:solidFill>
                  <a:srgbClr val="E579B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度</a:t>
            </a:r>
            <a:r>
              <a:rPr lang="zh-CN" altLang="en-US" sz="2000" dirty="0">
                <a:solidFill>
                  <a:srgbClr val="E579B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分量 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量化步长表），得到量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化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后的</a:t>
            </a:r>
            <a:r>
              <a:rPr lang="en-US" altLang="zh-CN" sz="2000" spc="-10" dirty="0">
                <a:latin typeface="Times New Roman" panose="02020603050405020304"/>
                <a:cs typeface="Times New Roman" panose="02020603050405020304"/>
              </a:rPr>
              <a:t>DCT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系数：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1247" y="4624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365183" y="518795"/>
            <a:ext cx="5461635" cy="462915"/>
          </a:xfrm>
          <a:prstGeom prst="rect">
            <a:avLst/>
          </a:prstGeom>
          <a:solidFill>
            <a:srgbClr val="E36C09"/>
          </a:solidFill>
        </p:spPr>
        <p:txBody>
          <a:bodyPr vert="horz" wrap="square" lIns="0" tIns="33019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800" b="1" spc="-8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DC</a:t>
            </a: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系数编码</a:t>
            </a:r>
            <a:endParaRPr lang="zh-CN" altLang="en-US" sz="2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09426" y="3859383"/>
          <a:ext cx="10142220" cy="2536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525"/>
                <a:gridCol w="3841750"/>
                <a:gridCol w="1152525"/>
                <a:gridCol w="1152525"/>
                <a:gridCol w="1152525"/>
                <a:gridCol w="1690370"/>
              </a:tblGrid>
              <a:tr h="422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spc="-125" dirty="0">
                          <a:latin typeface="Times New Roman" panose="02020603050405020304"/>
                          <a:cs typeface="Times New Roman" panose="02020603050405020304"/>
                        </a:rPr>
                        <a:t>SSSS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spc="-90" dirty="0">
                          <a:latin typeface="Times New Roman" panose="02020603050405020304"/>
                          <a:cs typeface="Times New Roman" panose="02020603050405020304"/>
                        </a:rPr>
                        <a:t>Diff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50" spc="-14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亮度码长</a:t>
                      </a:r>
                      <a:endParaRPr sz="18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50" spc="-14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亮度码字</a:t>
                      </a:r>
                      <a:endParaRPr sz="18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50" spc="-14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色度码长</a:t>
                      </a:r>
                      <a:endParaRPr sz="185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50" spc="-14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色度码字</a:t>
                      </a:r>
                      <a:endParaRPr sz="18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spc="-110" dirty="0">
                          <a:latin typeface="Times New Roman" panose="02020603050405020304"/>
                          <a:cs typeface="Times New Roman" panose="02020603050405020304"/>
                        </a:rPr>
                        <a:t>00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spc="-110" dirty="0">
                          <a:latin typeface="Times New Roman" panose="02020603050405020304"/>
                          <a:cs typeface="Times New Roman" panose="02020603050405020304"/>
                        </a:rPr>
                        <a:t>00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350" b="1" spc="-125" dirty="0">
                          <a:latin typeface="Times New Roman" panose="02020603050405020304"/>
                          <a:cs typeface="Times New Roman" panose="02020603050405020304"/>
                        </a:rPr>
                        <a:t>-1</a:t>
                      </a:r>
                      <a:r>
                        <a:rPr sz="2350" spc="-1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sz="2350" b="1" spc="-125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spc="-110" dirty="0">
                          <a:latin typeface="Times New Roman" panose="02020603050405020304"/>
                          <a:cs typeface="Times New Roman" panose="02020603050405020304"/>
                        </a:rPr>
                        <a:t>010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spc="-110" dirty="0">
                          <a:latin typeface="Times New Roman" panose="02020603050405020304"/>
                          <a:cs typeface="Times New Roman" panose="02020603050405020304"/>
                        </a:rPr>
                        <a:t>01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6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35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spc="-85" dirty="0">
                          <a:latin typeface="Times New Roman" panose="02020603050405020304"/>
                          <a:cs typeface="Times New Roman" panose="02020603050405020304"/>
                        </a:rPr>
                        <a:t>-3,-2,2,3</a:t>
                      </a:r>
                      <a:endParaRPr sz="235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spc="-110" dirty="0">
                          <a:latin typeface="Times New Roman" panose="02020603050405020304"/>
                          <a:cs typeface="Times New Roman" panose="02020603050405020304"/>
                        </a:rPr>
                        <a:t>011</a:t>
                      </a:r>
                      <a:endParaRPr sz="235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spc="-110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7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350" b="1" spc="-110" dirty="0">
                          <a:latin typeface="Times New Roman" panose="02020603050405020304"/>
                          <a:cs typeface="Times New Roman" panose="02020603050405020304"/>
                        </a:rPr>
                        <a:t>-7,</a:t>
                      </a:r>
                      <a:r>
                        <a:rPr sz="2350" spc="-1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2350" b="1" spc="-110" dirty="0">
                          <a:latin typeface="Times New Roman" panose="02020603050405020304"/>
                          <a:cs typeface="Times New Roman" panose="02020603050405020304"/>
                        </a:rPr>
                        <a:t>,-4,4,</a:t>
                      </a:r>
                      <a:r>
                        <a:rPr sz="2350" spc="-1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…，</a:t>
                      </a:r>
                      <a:r>
                        <a:rPr sz="2350" b="1" spc="-11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spc="-110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spc="-110" dirty="0">
                          <a:latin typeface="Times New Roman" panose="02020603050405020304"/>
                          <a:cs typeface="Times New Roman" panose="02020603050405020304"/>
                        </a:rPr>
                        <a:t>110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350" b="1" spc="-105" dirty="0">
                          <a:latin typeface="Times New Roman" panose="02020603050405020304"/>
                          <a:cs typeface="Times New Roman" panose="02020603050405020304"/>
                        </a:rPr>
                        <a:t>-15,</a:t>
                      </a:r>
                      <a:r>
                        <a:rPr sz="2350" spc="-10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2350" b="1" spc="-105" dirty="0">
                          <a:latin typeface="Times New Roman" panose="02020603050405020304"/>
                          <a:cs typeface="Times New Roman" panose="02020603050405020304"/>
                        </a:rPr>
                        <a:t>,-8,8</a:t>
                      </a:r>
                      <a:r>
                        <a:rPr sz="2350" spc="-10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r>
                        <a:rPr sz="2350" b="1" spc="-105" dirty="0">
                          <a:latin typeface="Times New Roman" panose="02020603050405020304"/>
                          <a:cs typeface="Times New Roman" panose="02020603050405020304"/>
                        </a:rPr>
                        <a:t>,15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spc="-110" dirty="0">
                          <a:latin typeface="Times New Roman" panose="02020603050405020304"/>
                          <a:cs typeface="Times New Roman" panose="02020603050405020304"/>
                        </a:rPr>
                        <a:t>101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350" b="1" spc="-110" dirty="0">
                          <a:latin typeface="Times New Roman" panose="02020603050405020304"/>
                          <a:cs typeface="Times New Roman" panose="02020603050405020304"/>
                        </a:rPr>
                        <a:t>1110</a:t>
                      </a:r>
                      <a:endParaRPr sz="235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566076" y="5127464"/>
            <a:ext cx="1402715" cy="362585"/>
          </a:xfrm>
          <a:custGeom>
            <a:avLst/>
            <a:gdLst/>
            <a:ahLst/>
            <a:cxnLst/>
            <a:rect l="l" t="t" r="r" b="b"/>
            <a:pathLst>
              <a:path w="1402714" h="362585">
                <a:moveTo>
                  <a:pt x="0" y="181254"/>
                </a:moveTo>
                <a:lnTo>
                  <a:pt x="14249" y="144726"/>
                </a:lnTo>
                <a:lnTo>
                  <a:pt x="55116" y="110703"/>
                </a:lnTo>
                <a:lnTo>
                  <a:pt x="119780" y="79914"/>
                </a:lnTo>
                <a:lnTo>
                  <a:pt x="160155" y="65960"/>
                </a:lnTo>
                <a:lnTo>
                  <a:pt x="205422" y="53089"/>
                </a:lnTo>
                <a:lnTo>
                  <a:pt x="255228" y="41390"/>
                </a:lnTo>
                <a:lnTo>
                  <a:pt x="309221" y="30956"/>
                </a:lnTo>
                <a:lnTo>
                  <a:pt x="367048" y="21876"/>
                </a:lnTo>
                <a:lnTo>
                  <a:pt x="428357" y="14244"/>
                </a:lnTo>
                <a:lnTo>
                  <a:pt x="492794" y="8149"/>
                </a:lnTo>
                <a:lnTo>
                  <a:pt x="560009" y="3682"/>
                </a:lnTo>
                <a:lnTo>
                  <a:pt x="629647" y="935"/>
                </a:lnTo>
                <a:lnTo>
                  <a:pt x="701357" y="0"/>
                </a:lnTo>
                <a:lnTo>
                  <a:pt x="773067" y="935"/>
                </a:lnTo>
                <a:lnTo>
                  <a:pt x="842705" y="3682"/>
                </a:lnTo>
                <a:lnTo>
                  <a:pt x="909920" y="8149"/>
                </a:lnTo>
                <a:lnTo>
                  <a:pt x="974357" y="14244"/>
                </a:lnTo>
                <a:lnTo>
                  <a:pt x="1035666" y="21876"/>
                </a:lnTo>
                <a:lnTo>
                  <a:pt x="1093493" y="30956"/>
                </a:lnTo>
                <a:lnTo>
                  <a:pt x="1147486" y="41390"/>
                </a:lnTo>
                <a:lnTo>
                  <a:pt x="1197292" y="53089"/>
                </a:lnTo>
                <a:lnTo>
                  <a:pt x="1242559" y="65960"/>
                </a:lnTo>
                <a:lnTo>
                  <a:pt x="1282934" y="79914"/>
                </a:lnTo>
                <a:lnTo>
                  <a:pt x="1318065" y="94858"/>
                </a:lnTo>
                <a:lnTo>
                  <a:pt x="1371183" y="127355"/>
                </a:lnTo>
                <a:lnTo>
                  <a:pt x="1399093" y="162722"/>
                </a:lnTo>
                <a:lnTo>
                  <a:pt x="1402715" y="181254"/>
                </a:lnTo>
                <a:lnTo>
                  <a:pt x="1399093" y="199786"/>
                </a:lnTo>
                <a:lnTo>
                  <a:pt x="1371183" y="235152"/>
                </a:lnTo>
                <a:lnTo>
                  <a:pt x="1318065" y="267649"/>
                </a:lnTo>
                <a:lnTo>
                  <a:pt x="1282934" y="282594"/>
                </a:lnTo>
                <a:lnTo>
                  <a:pt x="1242559" y="296547"/>
                </a:lnTo>
                <a:lnTo>
                  <a:pt x="1197292" y="309419"/>
                </a:lnTo>
                <a:lnTo>
                  <a:pt x="1147486" y="321118"/>
                </a:lnTo>
                <a:lnTo>
                  <a:pt x="1093493" y="331552"/>
                </a:lnTo>
                <a:lnTo>
                  <a:pt x="1035666" y="340631"/>
                </a:lnTo>
                <a:lnTo>
                  <a:pt x="974357" y="348264"/>
                </a:lnTo>
                <a:lnTo>
                  <a:pt x="909920" y="354359"/>
                </a:lnTo>
                <a:lnTo>
                  <a:pt x="842705" y="358826"/>
                </a:lnTo>
                <a:lnTo>
                  <a:pt x="773067" y="361572"/>
                </a:lnTo>
                <a:lnTo>
                  <a:pt x="701357" y="362508"/>
                </a:lnTo>
                <a:lnTo>
                  <a:pt x="629647" y="361572"/>
                </a:lnTo>
                <a:lnTo>
                  <a:pt x="560009" y="358826"/>
                </a:lnTo>
                <a:lnTo>
                  <a:pt x="492794" y="354359"/>
                </a:lnTo>
                <a:lnTo>
                  <a:pt x="428357" y="348264"/>
                </a:lnTo>
                <a:lnTo>
                  <a:pt x="367048" y="340631"/>
                </a:lnTo>
                <a:lnTo>
                  <a:pt x="309221" y="331552"/>
                </a:lnTo>
                <a:lnTo>
                  <a:pt x="255228" y="321118"/>
                </a:lnTo>
                <a:lnTo>
                  <a:pt x="205422" y="309419"/>
                </a:lnTo>
                <a:lnTo>
                  <a:pt x="160155" y="296547"/>
                </a:lnTo>
                <a:lnTo>
                  <a:pt x="119780" y="282594"/>
                </a:lnTo>
                <a:lnTo>
                  <a:pt x="84649" y="267649"/>
                </a:lnTo>
                <a:lnTo>
                  <a:pt x="31531" y="235152"/>
                </a:lnTo>
                <a:lnTo>
                  <a:pt x="3621" y="199786"/>
                </a:lnTo>
                <a:lnTo>
                  <a:pt x="0" y="18125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67168" y="5178631"/>
            <a:ext cx="720725" cy="254000"/>
          </a:xfrm>
          <a:custGeom>
            <a:avLst/>
            <a:gdLst/>
            <a:ahLst/>
            <a:cxnLst/>
            <a:rect l="l" t="t" r="r" b="b"/>
            <a:pathLst>
              <a:path w="720725" h="254000">
                <a:moveTo>
                  <a:pt x="0" y="126999"/>
                </a:moveTo>
                <a:lnTo>
                  <a:pt x="22545" y="82684"/>
                </a:lnTo>
                <a:lnTo>
                  <a:pt x="84753" y="45174"/>
                </a:lnTo>
                <a:lnTo>
                  <a:pt x="128185" y="29868"/>
                </a:lnTo>
                <a:lnTo>
                  <a:pt x="178481" y="17338"/>
                </a:lnTo>
                <a:lnTo>
                  <a:pt x="234620" y="7945"/>
                </a:lnTo>
                <a:lnTo>
                  <a:pt x="295587" y="2046"/>
                </a:lnTo>
                <a:lnTo>
                  <a:pt x="360362" y="0"/>
                </a:lnTo>
                <a:lnTo>
                  <a:pt x="425137" y="2046"/>
                </a:lnTo>
                <a:lnTo>
                  <a:pt x="486104" y="7945"/>
                </a:lnTo>
                <a:lnTo>
                  <a:pt x="542243" y="17338"/>
                </a:lnTo>
                <a:lnTo>
                  <a:pt x="592539" y="29868"/>
                </a:lnTo>
                <a:lnTo>
                  <a:pt x="635971" y="45174"/>
                </a:lnTo>
                <a:lnTo>
                  <a:pt x="671524" y="62899"/>
                </a:lnTo>
                <a:lnTo>
                  <a:pt x="714919" y="104171"/>
                </a:lnTo>
                <a:lnTo>
                  <a:pt x="720725" y="126999"/>
                </a:lnTo>
                <a:lnTo>
                  <a:pt x="714919" y="149828"/>
                </a:lnTo>
                <a:lnTo>
                  <a:pt x="671524" y="191100"/>
                </a:lnTo>
                <a:lnTo>
                  <a:pt x="635971" y="208825"/>
                </a:lnTo>
                <a:lnTo>
                  <a:pt x="592539" y="224131"/>
                </a:lnTo>
                <a:lnTo>
                  <a:pt x="542243" y="236661"/>
                </a:lnTo>
                <a:lnTo>
                  <a:pt x="486104" y="246054"/>
                </a:lnTo>
                <a:lnTo>
                  <a:pt x="425137" y="251953"/>
                </a:lnTo>
                <a:lnTo>
                  <a:pt x="360362" y="253999"/>
                </a:lnTo>
                <a:lnTo>
                  <a:pt x="295587" y="251953"/>
                </a:lnTo>
                <a:lnTo>
                  <a:pt x="234620" y="246054"/>
                </a:lnTo>
                <a:lnTo>
                  <a:pt x="178481" y="236661"/>
                </a:lnTo>
                <a:lnTo>
                  <a:pt x="128185" y="224131"/>
                </a:lnTo>
                <a:lnTo>
                  <a:pt x="84753" y="208825"/>
                </a:lnTo>
                <a:lnTo>
                  <a:pt x="49200" y="191100"/>
                </a:lnTo>
                <a:lnTo>
                  <a:pt x="5805" y="149828"/>
                </a:lnTo>
                <a:lnTo>
                  <a:pt x="0" y="12699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52415" y="5160155"/>
            <a:ext cx="900430" cy="311785"/>
          </a:xfrm>
          <a:custGeom>
            <a:avLst/>
            <a:gdLst/>
            <a:ahLst/>
            <a:cxnLst/>
            <a:rect l="l" t="t" r="r" b="b"/>
            <a:pathLst>
              <a:path w="900429" h="311785">
                <a:moveTo>
                  <a:pt x="0" y="155676"/>
                </a:moveTo>
                <a:lnTo>
                  <a:pt x="19054" y="110714"/>
                </a:lnTo>
                <a:lnTo>
                  <a:pt x="72506" y="70908"/>
                </a:lnTo>
                <a:lnTo>
                  <a:pt x="110391" y="53540"/>
                </a:lnTo>
                <a:lnTo>
                  <a:pt x="154785" y="38184"/>
                </a:lnTo>
                <a:lnTo>
                  <a:pt x="204994" y="25080"/>
                </a:lnTo>
                <a:lnTo>
                  <a:pt x="260321" y="14468"/>
                </a:lnTo>
                <a:lnTo>
                  <a:pt x="320071" y="6591"/>
                </a:lnTo>
                <a:lnTo>
                  <a:pt x="383545" y="1687"/>
                </a:lnTo>
                <a:lnTo>
                  <a:pt x="450049" y="0"/>
                </a:lnTo>
                <a:lnTo>
                  <a:pt x="516557" y="1687"/>
                </a:lnTo>
                <a:lnTo>
                  <a:pt x="580034" y="6591"/>
                </a:lnTo>
                <a:lnTo>
                  <a:pt x="639785" y="14468"/>
                </a:lnTo>
                <a:lnTo>
                  <a:pt x="695114" y="25080"/>
                </a:lnTo>
                <a:lnTo>
                  <a:pt x="745324" y="38184"/>
                </a:lnTo>
                <a:lnTo>
                  <a:pt x="789720" y="53540"/>
                </a:lnTo>
                <a:lnTo>
                  <a:pt x="827605" y="70908"/>
                </a:lnTo>
                <a:lnTo>
                  <a:pt x="881057" y="110714"/>
                </a:lnTo>
                <a:lnTo>
                  <a:pt x="900112" y="155676"/>
                </a:lnTo>
                <a:lnTo>
                  <a:pt x="895232" y="178681"/>
                </a:lnTo>
                <a:lnTo>
                  <a:pt x="858282" y="221306"/>
                </a:lnTo>
                <a:lnTo>
                  <a:pt x="789720" y="257812"/>
                </a:lnTo>
                <a:lnTo>
                  <a:pt x="745324" y="273168"/>
                </a:lnTo>
                <a:lnTo>
                  <a:pt x="695114" y="286273"/>
                </a:lnTo>
                <a:lnTo>
                  <a:pt x="639785" y="296884"/>
                </a:lnTo>
                <a:lnTo>
                  <a:pt x="580034" y="304762"/>
                </a:lnTo>
                <a:lnTo>
                  <a:pt x="516557" y="309665"/>
                </a:lnTo>
                <a:lnTo>
                  <a:pt x="450049" y="311353"/>
                </a:lnTo>
                <a:lnTo>
                  <a:pt x="383545" y="309665"/>
                </a:lnTo>
                <a:lnTo>
                  <a:pt x="320071" y="304762"/>
                </a:lnTo>
                <a:lnTo>
                  <a:pt x="260321" y="296884"/>
                </a:lnTo>
                <a:lnTo>
                  <a:pt x="204994" y="286273"/>
                </a:lnTo>
                <a:lnTo>
                  <a:pt x="154785" y="273168"/>
                </a:lnTo>
                <a:lnTo>
                  <a:pt x="110391" y="257812"/>
                </a:lnTo>
                <a:lnTo>
                  <a:pt x="72506" y="240444"/>
                </a:lnTo>
                <a:lnTo>
                  <a:pt x="19054" y="200638"/>
                </a:lnTo>
                <a:lnTo>
                  <a:pt x="0" y="15567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文本框 8"/>
          <p:cNvSpPr txBox="1"/>
          <p:nvPr/>
        </p:nvSpPr>
        <p:spPr>
          <a:xfrm>
            <a:off x="1508915" y="1672464"/>
            <a:ext cx="9343241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DC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系数查表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进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行编码</a:t>
            </a:r>
            <a:r>
              <a:rPr lang="zh-CN" altLang="en-US" sz="2000" spc="-1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假设在前一个子块中，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量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化后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DC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系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数是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12</a:t>
            </a:r>
            <a:r>
              <a:rPr lang="zh-CN" altLang="en-US" sz="20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那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么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差值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15-12=3</a:t>
            </a:r>
            <a:r>
              <a:rPr lang="zh-CN" altLang="en-US" sz="20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查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得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SSSS=2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，前缀码为</a:t>
            </a:r>
            <a:r>
              <a:rPr lang="zh-CN" altLang="en-US" sz="20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011”</a:t>
            </a:r>
            <a:r>
              <a:rPr lang="zh-CN" altLang="en-US" sz="20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尾码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二进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制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形式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并采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比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特表</a:t>
            </a:r>
            <a:r>
              <a:rPr lang="zh-CN" altLang="en-US" sz="20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示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，即</a:t>
            </a:r>
            <a:r>
              <a:rPr lang="en-US" altLang="zh-CN" sz="2000" spc="-5" dirty="0">
                <a:latin typeface="Times New Roman" panose="02020603050405020304"/>
                <a:cs typeface="Times New Roman" panose="02020603050405020304"/>
              </a:rPr>
              <a:t>11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pc="-5" dirty="0">
              <a:solidFill>
                <a:srgbClr val="4472C4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411480" algn="ctr">
              <a:lnSpc>
                <a:spcPct val="100000"/>
              </a:lnSpc>
              <a:spcBef>
                <a:spcPts val="1865"/>
              </a:spcBef>
            </a:pPr>
            <a:r>
              <a:rPr lang="zh-CN" altLang="en-US" spc="-5" dirty="0">
                <a:solidFill>
                  <a:srgbClr val="4472C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前缀码</a:t>
            </a:r>
            <a:r>
              <a:rPr lang="en-US" altLang="zh-CN" spc="-5" dirty="0">
                <a:solidFill>
                  <a:srgbClr val="4472C4"/>
                </a:solidFill>
                <a:latin typeface="Times New Roman" panose="02020603050405020304"/>
                <a:cs typeface="Times New Roman" panose="02020603050405020304"/>
              </a:rPr>
              <a:t>(SSSS)</a:t>
            </a:r>
            <a:r>
              <a:rPr lang="zh-CN" altLang="en-US" spc="-5" dirty="0">
                <a:solidFill>
                  <a:srgbClr val="4472C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的码表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1247" y="4624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365183" y="558800"/>
            <a:ext cx="5461635" cy="462915"/>
          </a:xfrm>
          <a:prstGeom prst="rect">
            <a:avLst/>
          </a:prstGeom>
          <a:solidFill>
            <a:srgbClr val="E36C09"/>
          </a:solidFill>
        </p:spPr>
        <p:txBody>
          <a:bodyPr vert="horz" wrap="square" lIns="0" tIns="33019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800" b="1" spc="-8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</a:t>
            </a: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系数编码</a:t>
            </a:r>
            <a:endParaRPr lang="zh-CN" altLang="en-US" sz="2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735" y="1366319"/>
            <a:ext cx="11235055" cy="153352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系数查表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进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行编码</a:t>
            </a:r>
            <a:r>
              <a:rPr sz="2200" spc="-1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22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">
              <a:lnSpc>
                <a:spcPct val="150000"/>
              </a:lnSpc>
            </a:pP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根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据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之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字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形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扫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描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顺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序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非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零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系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en-US" altLang="zh-CN" sz="22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查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表得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SSSS=2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它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之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前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系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  我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们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2200" b="1" spc="-5" dirty="0">
                <a:solidFill>
                  <a:srgbClr val="FF6B5A"/>
                </a:solidFill>
                <a:latin typeface="Times New Roman" panose="02020603050405020304"/>
                <a:cs typeface="Times New Roman" panose="02020603050405020304"/>
              </a:rPr>
              <a:t>(1,2)(-2)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来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示该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系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零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系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游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程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长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度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SSSS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值</a:t>
            </a:r>
            <a:r>
              <a:rPr sz="22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-2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尾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取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值。</a:t>
            </a:r>
            <a:endParaRPr sz="22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93832" y="3137930"/>
          <a:ext cx="9973945" cy="3161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2120"/>
                <a:gridCol w="6981825"/>
              </a:tblGrid>
              <a:tr h="5268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SSSS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2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AC</a:t>
                      </a: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系数的尾码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位</a:t>
                      </a: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数表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2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6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2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-1,1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-3, -2, 2,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-7~-4,</a:t>
                      </a: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4~7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6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-15~-8,</a:t>
                      </a:r>
                      <a:r>
                        <a:rPr sz="2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8~15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339543" y="4820727"/>
            <a:ext cx="2160905" cy="311785"/>
          </a:xfrm>
          <a:custGeom>
            <a:avLst/>
            <a:gdLst/>
            <a:ahLst/>
            <a:cxnLst/>
            <a:rect l="l" t="t" r="r" b="b"/>
            <a:pathLst>
              <a:path w="2160904" h="311785">
                <a:moveTo>
                  <a:pt x="0" y="155625"/>
                </a:moveTo>
                <a:lnTo>
                  <a:pt x="23863" y="122941"/>
                </a:lnTo>
                <a:lnTo>
                  <a:pt x="64764" y="102425"/>
                </a:lnTo>
                <a:lnTo>
                  <a:pt x="123952" y="83175"/>
                </a:lnTo>
                <a:lnTo>
                  <a:pt x="199964" y="65401"/>
                </a:lnTo>
                <a:lnTo>
                  <a:pt x="243823" y="57133"/>
                </a:lnTo>
                <a:lnTo>
                  <a:pt x="291339" y="49314"/>
                </a:lnTo>
                <a:lnTo>
                  <a:pt x="342331" y="41968"/>
                </a:lnTo>
                <a:lnTo>
                  <a:pt x="396614" y="35123"/>
                </a:lnTo>
                <a:lnTo>
                  <a:pt x="454007" y="28805"/>
                </a:lnTo>
                <a:lnTo>
                  <a:pt x="514326" y="23040"/>
                </a:lnTo>
                <a:lnTo>
                  <a:pt x="577389" y="17855"/>
                </a:lnTo>
                <a:lnTo>
                  <a:pt x="643013" y="13276"/>
                </a:lnTo>
                <a:lnTo>
                  <a:pt x="711015" y="9329"/>
                </a:lnTo>
                <a:lnTo>
                  <a:pt x="781213" y="6041"/>
                </a:lnTo>
                <a:lnTo>
                  <a:pt x="853423" y="3437"/>
                </a:lnTo>
                <a:lnTo>
                  <a:pt x="927462" y="1545"/>
                </a:lnTo>
                <a:lnTo>
                  <a:pt x="1003149" y="390"/>
                </a:lnTo>
                <a:lnTo>
                  <a:pt x="1080300" y="0"/>
                </a:lnTo>
                <a:lnTo>
                  <a:pt x="1157449" y="390"/>
                </a:lnTo>
                <a:lnTo>
                  <a:pt x="1233134" y="1545"/>
                </a:lnTo>
                <a:lnTo>
                  <a:pt x="1307172" y="3437"/>
                </a:lnTo>
                <a:lnTo>
                  <a:pt x="1379381" y="6041"/>
                </a:lnTo>
                <a:lnTo>
                  <a:pt x="1449577" y="9329"/>
                </a:lnTo>
                <a:lnTo>
                  <a:pt x="1517578" y="13276"/>
                </a:lnTo>
                <a:lnTo>
                  <a:pt x="1583201" y="17855"/>
                </a:lnTo>
                <a:lnTo>
                  <a:pt x="1646264" y="23040"/>
                </a:lnTo>
                <a:lnTo>
                  <a:pt x="1706582" y="28805"/>
                </a:lnTo>
                <a:lnTo>
                  <a:pt x="1763975" y="35123"/>
                </a:lnTo>
                <a:lnTo>
                  <a:pt x="1818258" y="41968"/>
                </a:lnTo>
                <a:lnTo>
                  <a:pt x="1869249" y="49314"/>
                </a:lnTo>
                <a:lnTo>
                  <a:pt x="1916765" y="57133"/>
                </a:lnTo>
                <a:lnTo>
                  <a:pt x="1960623" y="65401"/>
                </a:lnTo>
                <a:lnTo>
                  <a:pt x="2000641" y="74091"/>
                </a:lnTo>
                <a:lnTo>
                  <a:pt x="2068423" y="92629"/>
                </a:lnTo>
                <a:lnTo>
                  <a:pt x="2118650" y="112538"/>
                </a:lnTo>
                <a:lnTo>
                  <a:pt x="2157875" y="144511"/>
                </a:lnTo>
                <a:lnTo>
                  <a:pt x="2160587" y="155625"/>
                </a:lnTo>
                <a:lnTo>
                  <a:pt x="2157875" y="166740"/>
                </a:lnTo>
                <a:lnTo>
                  <a:pt x="2118650" y="198712"/>
                </a:lnTo>
                <a:lnTo>
                  <a:pt x="2068423" y="218622"/>
                </a:lnTo>
                <a:lnTo>
                  <a:pt x="2000641" y="237160"/>
                </a:lnTo>
                <a:lnTo>
                  <a:pt x="1960623" y="245849"/>
                </a:lnTo>
                <a:lnTo>
                  <a:pt x="1916765" y="254117"/>
                </a:lnTo>
                <a:lnTo>
                  <a:pt x="1869249" y="261937"/>
                </a:lnTo>
                <a:lnTo>
                  <a:pt x="1818258" y="269283"/>
                </a:lnTo>
                <a:lnTo>
                  <a:pt x="1763975" y="276128"/>
                </a:lnTo>
                <a:lnTo>
                  <a:pt x="1706582" y="282446"/>
                </a:lnTo>
                <a:lnTo>
                  <a:pt x="1646264" y="288210"/>
                </a:lnTo>
                <a:lnTo>
                  <a:pt x="1583201" y="293396"/>
                </a:lnTo>
                <a:lnTo>
                  <a:pt x="1517578" y="297975"/>
                </a:lnTo>
                <a:lnTo>
                  <a:pt x="1449577" y="301922"/>
                </a:lnTo>
                <a:lnTo>
                  <a:pt x="1379381" y="305210"/>
                </a:lnTo>
                <a:lnTo>
                  <a:pt x="1307172" y="307814"/>
                </a:lnTo>
                <a:lnTo>
                  <a:pt x="1233134" y="309706"/>
                </a:lnTo>
                <a:lnTo>
                  <a:pt x="1157449" y="310860"/>
                </a:lnTo>
                <a:lnTo>
                  <a:pt x="1080300" y="311251"/>
                </a:lnTo>
                <a:lnTo>
                  <a:pt x="1003149" y="310860"/>
                </a:lnTo>
                <a:lnTo>
                  <a:pt x="927462" y="309706"/>
                </a:lnTo>
                <a:lnTo>
                  <a:pt x="853423" y="307814"/>
                </a:lnTo>
                <a:lnTo>
                  <a:pt x="781213" y="305210"/>
                </a:lnTo>
                <a:lnTo>
                  <a:pt x="711015" y="301922"/>
                </a:lnTo>
                <a:lnTo>
                  <a:pt x="643013" y="297975"/>
                </a:lnTo>
                <a:lnTo>
                  <a:pt x="577389" y="293396"/>
                </a:lnTo>
                <a:lnTo>
                  <a:pt x="514326" y="288210"/>
                </a:lnTo>
                <a:lnTo>
                  <a:pt x="454007" y="282446"/>
                </a:lnTo>
                <a:lnTo>
                  <a:pt x="396614" y="276128"/>
                </a:lnTo>
                <a:lnTo>
                  <a:pt x="342331" y="269283"/>
                </a:lnTo>
                <a:lnTo>
                  <a:pt x="291339" y="261937"/>
                </a:lnTo>
                <a:lnTo>
                  <a:pt x="243823" y="254117"/>
                </a:lnTo>
                <a:lnTo>
                  <a:pt x="199964" y="245849"/>
                </a:lnTo>
                <a:lnTo>
                  <a:pt x="159946" y="237160"/>
                </a:lnTo>
                <a:lnTo>
                  <a:pt x="92163" y="218622"/>
                </a:lnTo>
                <a:lnTo>
                  <a:pt x="41936" y="198712"/>
                </a:lnTo>
                <a:lnTo>
                  <a:pt x="2712" y="166740"/>
                </a:lnTo>
                <a:lnTo>
                  <a:pt x="0" y="15562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18842" y="4857029"/>
            <a:ext cx="865505" cy="287655"/>
          </a:xfrm>
          <a:custGeom>
            <a:avLst/>
            <a:gdLst/>
            <a:ahLst/>
            <a:cxnLst/>
            <a:rect l="l" t="t" r="r" b="b"/>
            <a:pathLst>
              <a:path w="865505" h="287654">
                <a:moveTo>
                  <a:pt x="0" y="143675"/>
                </a:moveTo>
                <a:lnTo>
                  <a:pt x="22053" y="98262"/>
                </a:lnTo>
                <a:lnTo>
                  <a:pt x="83464" y="58822"/>
                </a:lnTo>
                <a:lnTo>
                  <a:pt x="126703" y="42081"/>
                </a:lnTo>
                <a:lnTo>
                  <a:pt x="177109" y="27720"/>
                </a:lnTo>
                <a:lnTo>
                  <a:pt x="233792" y="16036"/>
                </a:lnTo>
                <a:lnTo>
                  <a:pt x="295862" y="7324"/>
                </a:lnTo>
                <a:lnTo>
                  <a:pt x="362428" y="1880"/>
                </a:lnTo>
                <a:lnTo>
                  <a:pt x="432600" y="0"/>
                </a:lnTo>
                <a:lnTo>
                  <a:pt x="502768" y="1880"/>
                </a:lnTo>
                <a:lnTo>
                  <a:pt x="569331" y="7324"/>
                </a:lnTo>
                <a:lnTo>
                  <a:pt x="631399" y="16036"/>
                </a:lnTo>
                <a:lnTo>
                  <a:pt x="688081" y="27720"/>
                </a:lnTo>
                <a:lnTo>
                  <a:pt x="738485" y="42081"/>
                </a:lnTo>
                <a:lnTo>
                  <a:pt x="781723" y="58822"/>
                </a:lnTo>
                <a:lnTo>
                  <a:pt x="816903" y="77648"/>
                </a:lnTo>
                <a:lnTo>
                  <a:pt x="859525" y="120370"/>
                </a:lnTo>
                <a:lnTo>
                  <a:pt x="865187" y="143675"/>
                </a:lnTo>
                <a:lnTo>
                  <a:pt x="859525" y="166979"/>
                </a:lnTo>
                <a:lnTo>
                  <a:pt x="816903" y="209702"/>
                </a:lnTo>
                <a:lnTo>
                  <a:pt x="781723" y="228527"/>
                </a:lnTo>
                <a:lnTo>
                  <a:pt x="738485" y="245268"/>
                </a:lnTo>
                <a:lnTo>
                  <a:pt x="688081" y="259629"/>
                </a:lnTo>
                <a:lnTo>
                  <a:pt x="631399" y="271313"/>
                </a:lnTo>
                <a:lnTo>
                  <a:pt x="569331" y="280025"/>
                </a:lnTo>
                <a:lnTo>
                  <a:pt x="502768" y="285469"/>
                </a:lnTo>
                <a:lnTo>
                  <a:pt x="432600" y="287350"/>
                </a:lnTo>
                <a:lnTo>
                  <a:pt x="362428" y="285469"/>
                </a:lnTo>
                <a:lnTo>
                  <a:pt x="295862" y="280025"/>
                </a:lnTo>
                <a:lnTo>
                  <a:pt x="233792" y="271313"/>
                </a:lnTo>
                <a:lnTo>
                  <a:pt x="177109" y="259629"/>
                </a:lnTo>
                <a:lnTo>
                  <a:pt x="126703" y="245268"/>
                </a:lnTo>
                <a:lnTo>
                  <a:pt x="83464" y="228527"/>
                </a:lnTo>
                <a:lnTo>
                  <a:pt x="48284" y="209702"/>
                </a:lnTo>
                <a:lnTo>
                  <a:pt x="5661" y="166979"/>
                </a:lnTo>
                <a:lnTo>
                  <a:pt x="0" y="14367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香农编码：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1247" y="4624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365183" y="489585"/>
            <a:ext cx="5461635" cy="462915"/>
          </a:xfrm>
          <a:prstGeom prst="rect">
            <a:avLst/>
          </a:prstGeom>
          <a:solidFill>
            <a:srgbClr val="E36C09"/>
          </a:solidFill>
        </p:spPr>
        <p:txBody>
          <a:bodyPr vert="horz" wrap="square" lIns="0" tIns="33019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800" b="1" spc="-8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</a:t>
            </a: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系数编码</a:t>
            </a:r>
            <a:endParaRPr lang="zh-CN" altLang="en-US" sz="2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585" y="1506909"/>
            <a:ext cx="10998200" cy="153352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系数查表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进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行编码</a:t>
            </a:r>
            <a:r>
              <a:rPr sz="2200" spc="-1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22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" indent="-635">
              <a:lnSpc>
                <a:spcPct val="150000"/>
              </a:lnSpc>
            </a:pP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接下来三个非零的系数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都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2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它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们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之前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数都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2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都可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sz="2200" b="1" spc="-5" dirty="0">
                <a:solidFill>
                  <a:srgbClr val="FF6B5A"/>
                </a:solidFill>
                <a:latin typeface="Times New Roman" panose="02020603050405020304"/>
                <a:cs typeface="Times New Roman" panose="02020603050405020304"/>
              </a:rPr>
              <a:t>(0,1)(-1)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表示；最后一个非 零系数也是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2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它之前的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的个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</a:t>
            </a:r>
            <a:r>
              <a:rPr sz="22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sz="2200" b="1" spc="-5" dirty="0">
                <a:solidFill>
                  <a:srgbClr val="FF6B5A"/>
                </a:solidFill>
                <a:latin typeface="Times New Roman" panose="02020603050405020304"/>
                <a:cs typeface="Times New Roman" panose="02020603050405020304"/>
              </a:rPr>
              <a:t>(2,1)(-1)</a:t>
            </a:r>
            <a:r>
              <a:rPr sz="2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表示。</a:t>
            </a:r>
            <a:endParaRPr sz="22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91578" y="3340534"/>
          <a:ext cx="9808844" cy="3055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590"/>
                <a:gridCol w="6866254"/>
              </a:tblGrid>
              <a:tr h="5091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SSSS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AC</a:t>
                      </a: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系数的尾码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位</a:t>
                      </a: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数表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9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91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-1,1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9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-3, -2, 2,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9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-7~-4,</a:t>
                      </a: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4~7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91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-15~-8,</a:t>
                      </a:r>
                      <a:r>
                        <a:rPr sz="2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8~15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470170" y="4463512"/>
            <a:ext cx="2160905" cy="325120"/>
          </a:xfrm>
          <a:custGeom>
            <a:avLst/>
            <a:gdLst/>
            <a:ahLst/>
            <a:cxnLst/>
            <a:rect l="l" t="t" r="r" b="b"/>
            <a:pathLst>
              <a:path w="2160904" h="325120">
                <a:moveTo>
                  <a:pt x="0" y="162534"/>
                </a:moveTo>
                <a:lnTo>
                  <a:pt x="23863" y="128400"/>
                </a:lnTo>
                <a:lnTo>
                  <a:pt x="64764" y="106975"/>
                </a:lnTo>
                <a:lnTo>
                  <a:pt x="123952" y="86870"/>
                </a:lnTo>
                <a:lnTo>
                  <a:pt x="199964" y="68307"/>
                </a:lnTo>
                <a:lnTo>
                  <a:pt x="243823" y="59672"/>
                </a:lnTo>
                <a:lnTo>
                  <a:pt x="291339" y="51505"/>
                </a:lnTo>
                <a:lnTo>
                  <a:pt x="342331" y="43833"/>
                </a:lnTo>
                <a:lnTo>
                  <a:pt x="396614" y="36684"/>
                </a:lnTo>
                <a:lnTo>
                  <a:pt x="454007" y="30085"/>
                </a:lnTo>
                <a:lnTo>
                  <a:pt x="514326" y="24064"/>
                </a:lnTo>
                <a:lnTo>
                  <a:pt x="577389" y="18649"/>
                </a:lnTo>
                <a:lnTo>
                  <a:pt x="643013" y="13866"/>
                </a:lnTo>
                <a:lnTo>
                  <a:pt x="711015" y="9744"/>
                </a:lnTo>
                <a:lnTo>
                  <a:pt x="781213" y="6309"/>
                </a:lnTo>
                <a:lnTo>
                  <a:pt x="853423" y="3590"/>
                </a:lnTo>
                <a:lnTo>
                  <a:pt x="927462" y="1614"/>
                </a:lnTo>
                <a:lnTo>
                  <a:pt x="1003149" y="408"/>
                </a:lnTo>
                <a:lnTo>
                  <a:pt x="1080300" y="0"/>
                </a:lnTo>
                <a:lnTo>
                  <a:pt x="1157449" y="408"/>
                </a:lnTo>
                <a:lnTo>
                  <a:pt x="1233134" y="1614"/>
                </a:lnTo>
                <a:lnTo>
                  <a:pt x="1307172" y="3590"/>
                </a:lnTo>
                <a:lnTo>
                  <a:pt x="1379381" y="6309"/>
                </a:lnTo>
                <a:lnTo>
                  <a:pt x="1449577" y="9744"/>
                </a:lnTo>
                <a:lnTo>
                  <a:pt x="1517578" y="13866"/>
                </a:lnTo>
                <a:lnTo>
                  <a:pt x="1583201" y="18649"/>
                </a:lnTo>
                <a:lnTo>
                  <a:pt x="1646264" y="24064"/>
                </a:lnTo>
                <a:lnTo>
                  <a:pt x="1706582" y="30085"/>
                </a:lnTo>
                <a:lnTo>
                  <a:pt x="1763975" y="36684"/>
                </a:lnTo>
                <a:lnTo>
                  <a:pt x="1818258" y="43833"/>
                </a:lnTo>
                <a:lnTo>
                  <a:pt x="1869249" y="51505"/>
                </a:lnTo>
                <a:lnTo>
                  <a:pt x="1916765" y="59672"/>
                </a:lnTo>
                <a:lnTo>
                  <a:pt x="1960623" y="68307"/>
                </a:lnTo>
                <a:lnTo>
                  <a:pt x="2000641" y="77382"/>
                </a:lnTo>
                <a:lnTo>
                  <a:pt x="2068423" y="96744"/>
                </a:lnTo>
                <a:lnTo>
                  <a:pt x="2118650" y="117536"/>
                </a:lnTo>
                <a:lnTo>
                  <a:pt x="2149859" y="139540"/>
                </a:lnTo>
                <a:lnTo>
                  <a:pt x="2160587" y="162534"/>
                </a:lnTo>
                <a:lnTo>
                  <a:pt x="2157875" y="174141"/>
                </a:lnTo>
                <a:lnTo>
                  <a:pt x="2118650" y="207532"/>
                </a:lnTo>
                <a:lnTo>
                  <a:pt x="2068423" y="228324"/>
                </a:lnTo>
                <a:lnTo>
                  <a:pt x="2000641" y="247686"/>
                </a:lnTo>
                <a:lnTo>
                  <a:pt x="1960623" y="256761"/>
                </a:lnTo>
                <a:lnTo>
                  <a:pt x="1916765" y="265396"/>
                </a:lnTo>
                <a:lnTo>
                  <a:pt x="1869249" y="273563"/>
                </a:lnTo>
                <a:lnTo>
                  <a:pt x="1818258" y="281235"/>
                </a:lnTo>
                <a:lnTo>
                  <a:pt x="1763975" y="288384"/>
                </a:lnTo>
                <a:lnTo>
                  <a:pt x="1706582" y="294983"/>
                </a:lnTo>
                <a:lnTo>
                  <a:pt x="1646264" y="301004"/>
                </a:lnTo>
                <a:lnTo>
                  <a:pt x="1583201" y="306419"/>
                </a:lnTo>
                <a:lnTo>
                  <a:pt x="1517578" y="311202"/>
                </a:lnTo>
                <a:lnTo>
                  <a:pt x="1449577" y="315325"/>
                </a:lnTo>
                <a:lnTo>
                  <a:pt x="1379381" y="318759"/>
                </a:lnTo>
                <a:lnTo>
                  <a:pt x="1307172" y="321478"/>
                </a:lnTo>
                <a:lnTo>
                  <a:pt x="1233134" y="323455"/>
                </a:lnTo>
                <a:lnTo>
                  <a:pt x="1157449" y="324661"/>
                </a:lnTo>
                <a:lnTo>
                  <a:pt x="1080300" y="325069"/>
                </a:lnTo>
                <a:lnTo>
                  <a:pt x="1003149" y="324661"/>
                </a:lnTo>
                <a:lnTo>
                  <a:pt x="927462" y="323455"/>
                </a:lnTo>
                <a:lnTo>
                  <a:pt x="853423" y="321478"/>
                </a:lnTo>
                <a:lnTo>
                  <a:pt x="781213" y="318759"/>
                </a:lnTo>
                <a:lnTo>
                  <a:pt x="711015" y="315325"/>
                </a:lnTo>
                <a:lnTo>
                  <a:pt x="643013" y="311202"/>
                </a:lnTo>
                <a:lnTo>
                  <a:pt x="577389" y="306419"/>
                </a:lnTo>
                <a:lnTo>
                  <a:pt x="514326" y="301004"/>
                </a:lnTo>
                <a:lnTo>
                  <a:pt x="454007" y="294983"/>
                </a:lnTo>
                <a:lnTo>
                  <a:pt x="396614" y="288384"/>
                </a:lnTo>
                <a:lnTo>
                  <a:pt x="342331" y="281235"/>
                </a:lnTo>
                <a:lnTo>
                  <a:pt x="291339" y="273563"/>
                </a:lnTo>
                <a:lnTo>
                  <a:pt x="243823" y="265396"/>
                </a:lnTo>
                <a:lnTo>
                  <a:pt x="199964" y="256761"/>
                </a:lnTo>
                <a:lnTo>
                  <a:pt x="159946" y="247686"/>
                </a:lnTo>
                <a:lnTo>
                  <a:pt x="92163" y="228324"/>
                </a:lnTo>
                <a:lnTo>
                  <a:pt x="41936" y="207532"/>
                </a:lnTo>
                <a:lnTo>
                  <a:pt x="10727" y="185529"/>
                </a:lnTo>
                <a:lnTo>
                  <a:pt x="0" y="16253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26539" y="4463502"/>
            <a:ext cx="863600" cy="287655"/>
          </a:xfrm>
          <a:custGeom>
            <a:avLst/>
            <a:gdLst/>
            <a:ahLst/>
            <a:cxnLst/>
            <a:rect l="l" t="t" r="r" b="b"/>
            <a:pathLst>
              <a:path w="863600" h="287654">
                <a:moveTo>
                  <a:pt x="0" y="143675"/>
                </a:moveTo>
                <a:lnTo>
                  <a:pt x="22013" y="98262"/>
                </a:lnTo>
                <a:lnTo>
                  <a:pt x="83311" y="58822"/>
                </a:lnTo>
                <a:lnTo>
                  <a:pt x="126469" y="42081"/>
                </a:lnTo>
                <a:lnTo>
                  <a:pt x="176782" y="27720"/>
                </a:lnTo>
                <a:lnTo>
                  <a:pt x="233361" y="16036"/>
                </a:lnTo>
                <a:lnTo>
                  <a:pt x="295316" y="7324"/>
                </a:lnTo>
                <a:lnTo>
                  <a:pt x="361758" y="1880"/>
                </a:lnTo>
                <a:lnTo>
                  <a:pt x="431800" y="0"/>
                </a:lnTo>
                <a:lnTo>
                  <a:pt x="501841" y="1880"/>
                </a:lnTo>
                <a:lnTo>
                  <a:pt x="568283" y="7324"/>
                </a:lnTo>
                <a:lnTo>
                  <a:pt x="630238" y="16036"/>
                </a:lnTo>
                <a:lnTo>
                  <a:pt x="686817" y="27720"/>
                </a:lnTo>
                <a:lnTo>
                  <a:pt x="737130" y="42081"/>
                </a:lnTo>
                <a:lnTo>
                  <a:pt x="780288" y="58822"/>
                </a:lnTo>
                <a:lnTo>
                  <a:pt x="815404" y="77648"/>
                </a:lnTo>
                <a:lnTo>
                  <a:pt x="857948" y="120370"/>
                </a:lnTo>
                <a:lnTo>
                  <a:pt x="863600" y="143675"/>
                </a:lnTo>
                <a:lnTo>
                  <a:pt x="857948" y="166979"/>
                </a:lnTo>
                <a:lnTo>
                  <a:pt x="815404" y="209702"/>
                </a:lnTo>
                <a:lnTo>
                  <a:pt x="780288" y="228527"/>
                </a:lnTo>
                <a:lnTo>
                  <a:pt x="737130" y="245268"/>
                </a:lnTo>
                <a:lnTo>
                  <a:pt x="686817" y="259629"/>
                </a:lnTo>
                <a:lnTo>
                  <a:pt x="630238" y="271313"/>
                </a:lnTo>
                <a:lnTo>
                  <a:pt x="568283" y="280025"/>
                </a:lnTo>
                <a:lnTo>
                  <a:pt x="501841" y="285469"/>
                </a:lnTo>
                <a:lnTo>
                  <a:pt x="431800" y="287350"/>
                </a:lnTo>
                <a:lnTo>
                  <a:pt x="361758" y="285469"/>
                </a:lnTo>
                <a:lnTo>
                  <a:pt x="295316" y="280025"/>
                </a:lnTo>
                <a:lnTo>
                  <a:pt x="233361" y="271313"/>
                </a:lnTo>
                <a:lnTo>
                  <a:pt x="176782" y="259629"/>
                </a:lnTo>
                <a:lnTo>
                  <a:pt x="126469" y="245268"/>
                </a:lnTo>
                <a:lnTo>
                  <a:pt x="83311" y="228527"/>
                </a:lnTo>
                <a:lnTo>
                  <a:pt x="48195" y="209702"/>
                </a:lnTo>
                <a:lnTo>
                  <a:pt x="5651" y="166979"/>
                </a:lnTo>
                <a:lnTo>
                  <a:pt x="0" y="14367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1247" y="1912945"/>
            <a:ext cx="11371632" cy="3783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" marR="295275" indent="419100">
              <a:lnSpc>
                <a:spcPct val="150000"/>
              </a:lnSpc>
              <a:spcBef>
                <a:spcPts val="95"/>
              </a:spcBef>
            </a:pP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在最后一个非零系数的</a:t>
            </a:r>
            <a:r>
              <a:rPr lang="zh-CN" altLang="en-US" sz="24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后</a:t>
            </a: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面加</a:t>
            </a:r>
            <a:r>
              <a:rPr lang="zh-CN" altLang="en-US" sz="24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上</a:t>
            </a: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终止</a:t>
            </a:r>
            <a:r>
              <a:rPr lang="zh-CN" altLang="en-US" sz="24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</a:t>
            </a:r>
            <a:r>
              <a:rPr lang="en-US" altLang="zh-CN" sz="2400" spc="-5" dirty="0">
                <a:latin typeface="Times New Roman" panose="02020603050405020304"/>
                <a:cs typeface="Times New Roman" panose="02020603050405020304"/>
              </a:rPr>
              <a:t>EOB</a:t>
            </a:r>
            <a:r>
              <a:rPr lang="zh-CN" altLang="en-US" sz="24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  <a:r>
              <a:rPr lang="en-US" altLang="zh-CN" sz="2400" spc="-5" dirty="0">
                <a:latin typeface="Times New Roman" panose="02020603050405020304"/>
                <a:cs typeface="Times New Roman" panose="02020603050405020304"/>
              </a:rPr>
              <a:t>(0,0)</a:t>
            </a: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。由此得 到该</a:t>
            </a:r>
            <a:r>
              <a:rPr lang="en-US" altLang="zh-CN" sz="2400" spc="-5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lang="en-US" altLang="zh-CN"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×</a:t>
            </a:r>
            <a:r>
              <a:rPr lang="en-US" altLang="zh-CN" sz="2400" spc="-5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子块的最终符号</a:t>
            </a:r>
            <a:r>
              <a:rPr lang="zh-CN" altLang="en-US" sz="24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序</a:t>
            </a: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列如</a:t>
            </a:r>
            <a:r>
              <a:rPr lang="zh-CN" altLang="en-US" sz="24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下</a:t>
            </a: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69900" marR="1626235">
              <a:lnSpc>
                <a:spcPts val="4460"/>
              </a:lnSpc>
              <a:spcBef>
                <a:spcPts val="455"/>
              </a:spcBef>
            </a:pPr>
            <a:r>
              <a:rPr lang="en-US" altLang="zh-CN" sz="2400" spc="-5" dirty="0">
                <a:latin typeface="Times New Roman" panose="02020603050405020304"/>
                <a:cs typeface="Times New Roman" panose="02020603050405020304"/>
              </a:rPr>
              <a:t>(2)(3)</a:t>
            </a:r>
            <a:r>
              <a:rPr lang="zh-CN" altLang="en-US"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spc="-5" dirty="0">
                <a:latin typeface="Times New Roman" panose="02020603050405020304"/>
                <a:cs typeface="Times New Roman" panose="02020603050405020304"/>
              </a:rPr>
              <a:t>(1,2)(-2)</a:t>
            </a:r>
            <a:r>
              <a:rPr lang="zh-CN" altLang="en-US"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spc="-5" dirty="0">
                <a:latin typeface="Times New Roman" panose="02020603050405020304"/>
                <a:cs typeface="Times New Roman" panose="02020603050405020304"/>
              </a:rPr>
              <a:t>(0,1)(-1)</a:t>
            </a:r>
            <a:r>
              <a:rPr lang="zh-CN" altLang="en-US"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spc="-5" dirty="0">
                <a:latin typeface="Times New Roman" panose="02020603050405020304"/>
                <a:cs typeface="Times New Roman" panose="02020603050405020304"/>
              </a:rPr>
              <a:t>(0,1)(-1)</a:t>
            </a:r>
            <a:r>
              <a:rPr lang="zh-CN" altLang="en-US"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spc="-5" dirty="0">
                <a:latin typeface="Times New Roman" panose="02020603050405020304"/>
                <a:cs typeface="Times New Roman" panose="02020603050405020304"/>
              </a:rPr>
              <a:t>(0,1)(-1)</a:t>
            </a:r>
            <a:r>
              <a:rPr lang="zh-CN" altLang="en-US"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  </a:t>
            </a:r>
            <a:r>
              <a:rPr lang="en-US" altLang="zh-CN" sz="2400" spc="-5" dirty="0">
                <a:latin typeface="Times New Roman" panose="02020603050405020304"/>
                <a:cs typeface="Times New Roman" panose="02020603050405020304"/>
              </a:rPr>
              <a:t>(2,1)(-1)</a:t>
            </a:r>
            <a:r>
              <a:rPr lang="zh-CN" altLang="en-US"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spc="-5" dirty="0">
                <a:latin typeface="Times New Roman" panose="02020603050405020304"/>
                <a:cs typeface="Times New Roman" panose="02020603050405020304"/>
              </a:rPr>
              <a:t>(0,0)</a:t>
            </a:r>
            <a:endParaRPr lang="zh-CN" alt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432435">
              <a:lnSpc>
                <a:spcPct val="100000"/>
              </a:lnSpc>
              <a:spcBef>
                <a:spcPts val="1865"/>
              </a:spcBef>
            </a:pP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经</a:t>
            </a:r>
            <a:r>
              <a:rPr lang="zh-CN" altLang="en-US" sz="2400" spc="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查</a:t>
            </a:r>
            <a:r>
              <a:rPr lang="zh-CN" altLang="en-US" sz="2400" spc="9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zh-CN" altLang="en-US" sz="2400" spc="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</a:t>
            </a:r>
            <a:r>
              <a:rPr lang="zh-CN" altLang="en-US" sz="2400" spc="9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得</a:t>
            </a:r>
            <a:r>
              <a:rPr lang="zh-CN" altLang="en-US" sz="2400" spc="9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zh-CN" altLang="en-US" sz="24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zh-CN" altLang="en-US" sz="24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zh-CN" altLang="en-US" sz="24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zh-CN" altLang="en-US" sz="24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zh-CN" altLang="en-US" sz="24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—</a:t>
            </a:r>
            <a:r>
              <a:rPr lang="zh-CN" altLang="en-US" sz="24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—</a:t>
            </a:r>
            <a:r>
              <a:rPr lang="zh-CN" altLang="en-US" sz="24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zh-CN" altLang="en-US" sz="24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zh-CN" altLang="en-US" sz="24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zh-CN" altLang="en-US" sz="24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zh-CN" altLang="en-US" sz="24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400" spc="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zh-CN" altLang="en-US" sz="24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zh-CN" altLang="en-US" sz="24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zh-CN" altLang="en-US" sz="24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zh-CN" altLang="en-US" sz="24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zh-CN" altLang="en-US" sz="24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—</a:t>
            </a:r>
            <a:r>
              <a:rPr lang="zh-CN" altLang="en-US" sz="24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—</a:t>
            </a:r>
            <a:r>
              <a:rPr lang="zh-CN" altLang="en-US" sz="24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zh-CN" altLang="en-US" sz="24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zh-CN" altLang="en-US" sz="24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zh-CN" altLang="en-US"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zh-CN" altLang="en-US" sz="2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zh-CN" altLang="en-US"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zh-CN" altLang="en-US"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zh-CN" altLang="en-US"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zh-CN" altLang="en-US"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225" dirty="0">
                <a:latin typeface="Times New Roman" panose="02020603050405020304"/>
                <a:cs typeface="Times New Roman" panose="02020603050405020304"/>
              </a:rPr>
              <a:t>——</a:t>
            </a:r>
            <a:r>
              <a:rPr lang="zh-CN" altLang="en-US" sz="2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85" dirty="0">
                <a:latin typeface="Times New Roman" panose="02020603050405020304"/>
                <a:cs typeface="Times New Roman" panose="02020603050405020304"/>
              </a:rPr>
              <a:t>11</a:t>
            </a:r>
            <a:r>
              <a:rPr lang="zh-CN" altLang="en-US"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zh-CN" altLang="en-US"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85" dirty="0">
                <a:latin typeface="Times New Roman" panose="02020603050405020304"/>
                <a:cs typeface="Times New Roman" panose="02020603050405020304"/>
              </a:rPr>
              <a:t>11</a:t>
            </a:r>
            <a:r>
              <a:rPr lang="zh-CN" altLang="en-US"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400" spc="-204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zh-CN" altLang="en-US" sz="2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zh-CN" altLang="en-US"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zh-CN" altLang="en-US"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zh-CN" altLang="en-US"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zh-CN" altLang="en-US"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220" dirty="0">
                <a:latin typeface="Times New Roman" panose="02020603050405020304"/>
                <a:cs typeface="Times New Roman" panose="02020603050405020304"/>
              </a:rPr>
              <a:t>——</a:t>
            </a:r>
            <a:r>
              <a:rPr lang="zh-CN" altLang="en-US" sz="2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80" dirty="0">
                <a:latin typeface="Times New Roman" panose="02020603050405020304"/>
                <a:cs typeface="Times New Roman" panose="02020603050405020304"/>
              </a:rPr>
              <a:t>11</a:t>
            </a:r>
            <a:r>
              <a:rPr lang="zh-CN" altLang="en-US" sz="240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zh-CN" altLang="en-US"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zh-CN" altLang="en-US"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zh-CN" altLang="en-US"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400" spc="-2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spc="4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尾数及其对应</a:t>
            </a: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400" spc="-204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二进制编码是：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(-2)——01</a:t>
            </a: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Times New Roman" panose="02020603050405020304"/>
                <a:cs typeface="Times New Roman" panose="02020603050405020304"/>
              </a:rPr>
              <a:t>(-1)——0</a:t>
            </a:r>
            <a:r>
              <a:rPr lang="zh-CN" alt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1247" y="4624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  <p:sp>
        <p:nvSpPr>
          <p:cNvPr id="6" name="object 4"/>
          <p:cNvSpPr txBox="1"/>
          <p:nvPr/>
        </p:nvSpPr>
        <p:spPr>
          <a:xfrm>
            <a:off x="3365183" y="578485"/>
            <a:ext cx="5461635" cy="462280"/>
          </a:xfrm>
          <a:prstGeom prst="rect">
            <a:avLst/>
          </a:prstGeom>
          <a:solidFill>
            <a:srgbClr val="E36C09"/>
          </a:solidFill>
        </p:spPr>
        <p:txBody>
          <a:bodyPr vert="horz" wrap="square" lIns="0" tIns="3175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635" algn="ctr">
              <a:lnSpc>
                <a:spcPct val="100000"/>
              </a:lnSpc>
              <a:spcBef>
                <a:spcPts val="250"/>
              </a:spcBef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）汇总编码比特流</a:t>
            </a:r>
            <a:endParaRPr lang="zh-CN" altLang="en-US" sz="2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1247" y="4624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23255" y="1704594"/>
            <a:ext cx="8349344" cy="2244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直流（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DC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）；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交流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	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AC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-2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），（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-1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），（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-1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），（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-1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），（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-1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），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EOB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023255" y="4404551"/>
            <a:ext cx="8349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压缩序列：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01111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1101101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000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000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000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111000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1010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23255" y="542147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总共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31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比特，其压缩比是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64*8/31=16.5</a:t>
            </a:r>
            <a:endParaRPr lang="zh-CN" altLang="en-US" sz="2400" dirty="0"/>
          </a:p>
        </p:txBody>
      </p:sp>
      <p:sp>
        <p:nvSpPr>
          <p:cNvPr id="10" name="object 4"/>
          <p:cNvSpPr txBox="1"/>
          <p:nvPr/>
        </p:nvSpPr>
        <p:spPr>
          <a:xfrm>
            <a:off x="3365183" y="578485"/>
            <a:ext cx="5461635" cy="462280"/>
          </a:xfrm>
          <a:prstGeom prst="rect">
            <a:avLst/>
          </a:prstGeom>
          <a:solidFill>
            <a:srgbClr val="E36C09"/>
          </a:solidFill>
        </p:spPr>
        <p:txBody>
          <a:bodyPr vert="horz" wrap="square" lIns="0" tIns="3175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635" algn="ctr">
              <a:lnSpc>
                <a:spcPct val="100000"/>
              </a:lnSpc>
              <a:spcBef>
                <a:spcPts val="250"/>
              </a:spcBef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）汇总编码比特流</a:t>
            </a:r>
            <a:endParaRPr lang="zh-CN" altLang="en-US" sz="2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附加大题：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14879" y="1401988"/>
            <a:ext cx="2952750" cy="479425"/>
            <a:chOff x="755650" y="1412875"/>
            <a:chExt cx="2952750" cy="47942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2051050" y="1484313"/>
            <a:ext cx="1657350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875665" imgH="215900" progId="Equation.3">
                    <p:embed/>
                  </p:oleObj>
                </mc:Choice>
                <mc:Fallback>
                  <p:oleObj name="" r:id="rId1" imgW="875665" imgH="215900" progId="Equation.3">
                    <p:embed/>
                    <p:pic>
                      <p:nvPicPr>
                        <p:cNvPr id="0" name="Object 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51050" y="1484313"/>
                          <a:ext cx="1657350" cy="4079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10"/>
            <p:cNvSpPr/>
            <p:nvPr/>
          </p:nvSpPr>
          <p:spPr>
            <a:xfrm>
              <a:off x="755650" y="1412875"/>
              <a:ext cx="21399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rgbClr val="008000"/>
                </a:buClr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相加：</a:t>
              </a: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19331" y="614974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基础知识：</a:t>
            </a:r>
            <a:endParaRPr lang="zh-CN" altLang="en-US" sz="3200" dirty="0"/>
          </a:p>
        </p:txBody>
      </p:sp>
      <p:sp>
        <p:nvSpPr>
          <p:cNvPr id="8" name="Text Box 5"/>
          <p:cNvSpPr txBox="1"/>
          <p:nvPr/>
        </p:nvSpPr>
        <p:spPr>
          <a:xfrm>
            <a:off x="1848189" y="4385641"/>
            <a:ext cx="76739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重要结论：任意信号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f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）可分解为偶分量与奇分量之和</a:t>
            </a:r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9" name="Group 11"/>
          <p:cNvGrpSpPr/>
          <p:nvPr/>
        </p:nvGrpSpPr>
        <p:grpSpPr>
          <a:xfrm>
            <a:off x="1706108" y="2111093"/>
            <a:ext cx="8075613" cy="2151063"/>
            <a:chOff x="385" y="1344"/>
            <a:chExt cx="5087" cy="1355"/>
          </a:xfrm>
        </p:grpSpPr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1039" y="2427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14300" imgH="215900" progId="Equation.3">
                    <p:embed/>
                  </p:oleObj>
                </mc:Choice>
                <mc:Fallback>
                  <p:oleObj name="" r:id="rId3" imgW="114300" imgH="215900" progId="Equation.3">
                    <p:embed/>
                    <p:pic>
                      <p:nvPicPr>
                        <p:cNvPr id="0" name="Object 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39" y="2427"/>
                          <a:ext cx="72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3"/>
            <p:cNvSpPr/>
            <p:nvPr/>
          </p:nvSpPr>
          <p:spPr>
            <a:xfrm>
              <a:off x="385" y="2302"/>
              <a:ext cx="1405" cy="0"/>
            </a:xfrm>
            <a:prstGeom prst="line">
              <a:avLst/>
            </a:prstGeom>
            <a:ln w="28575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/>
            <p:nvPr/>
          </p:nvSpPr>
          <p:spPr>
            <a:xfrm flipH="1" flipV="1">
              <a:off x="1065" y="1540"/>
              <a:ext cx="0" cy="897"/>
            </a:xfrm>
            <a:prstGeom prst="line">
              <a:avLst/>
            </a:prstGeom>
            <a:ln w="28575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/>
            <p:cNvSpPr/>
            <p:nvPr/>
          </p:nvSpPr>
          <p:spPr>
            <a:xfrm>
              <a:off x="2126" y="2295"/>
              <a:ext cx="1270" cy="0"/>
            </a:xfrm>
            <a:prstGeom prst="line">
              <a:avLst/>
            </a:prstGeom>
            <a:ln w="28575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/>
            <p:cNvSpPr/>
            <p:nvPr/>
          </p:nvSpPr>
          <p:spPr>
            <a:xfrm flipV="1">
              <a:off x="2761" y="1525"/>
              <a:ext cx="0" cy="897"/>
            </a:xfrm>
            <a:prstGeom prst="line">
              <a:avLst/>
            </a:prstGeom>
            <a:ln w="28575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/>
            <p:cNvSpPr/>
            <p:nvPr/>
          </p:nvSpPr>
          <p:spPr>
            <a:xfrm flipV="1">
              <a:off x="2262" y="2133"/>
              <a:ext cx="1043" cy="313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/>
            <p:cNvSpPr/>
            <p:nvPr/>
          </p:nvSpPr>
          <p:spPr>
            <a:xfrm>
              <a:off x="531" y="1865"/>
              <a:ext cx="998" cy="0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9"/>
            <p:cNvSpPr/>
            <p:nvPr/>
          </p:nvSpPr>
          <p:spPr>
            <a:xfrm>
              <a:off x="1880" y="2089"/>
              <a:ext cx="13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0"/>
            <p:cNvSpPr/>
            <p:nvPr/>
          </p:nvSpPr>
          <p:spPr>
            <a:xfrm>
              <a:off x="1944" y="2025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21"/>
            <p:cNvSpPr txBox="1"/>
            <p:nvPr/>
          </p:nvSpPr>
          <p:spPr>
            <a:xfrm>
              <a:off x="3336" y="2176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/>
                <a:t> t</a:t>
              </a:r>
              <a:endParaRPr lang="en-US" altLang="zh-CN" sz="1800" dirty="0"/>
            </a:p>
          </p:txBody>
        </p:sp>
        <p:graphicFrame>
          <p:nvGraphicFramePr>
            <p:cNvPr id="20" name="Object 22"/>
            <p:cNvGraphicFramePr>
              <a:graphicFrameLocks noChangeAspect="1"/>
            </p:cNvGraphicFramePr>
            <p:nvPr/>
          </p:nvGraphicFramePr>
          <p:xfrm>
            <a:off x="876" y="2483"/>
            <a:ext cx="44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5" imgW="342900" imgH="215900" progId="Equation.3">
                    <p:embed/>
                  </p:oleObj>
                </mc:Choice>
                <mc:Fallback>
                  <p:oleObj name="" r:id="rId5" imgW="342900" imgH="215900" progId="Equation.3">
                    <p:embed/>
                    <p:pic>
                      <p:nvPicPr>
                        <p:cNvPr id="0" name="Object 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76" y="2483"/>
                          <a:ext cx="442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3"/>
            <p:cNvGraphicFramePr>
              <a:graphicFrameLocks noChangeAspect="1"/>
            </p:cNvGraphicFramePr>
            <p:nvPr/>
          </p:nvGraphicFramePr>
          <p:xfrm>
            <a:off x="883" y="1344"/>
            <a:ext cx="58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7" imgW="494665" imgH="215900" progId="Equation.3">
                    <p:embed/>
                  </p:oleObj>
                </mc:Choice>
                <mc:Fallback>
                  <p:oleObj name="" r:id="rId7" imgW="494665" imgH="215900" progId="Equation.3">
                    <p:embed/>
                    <p:pic>
                      <p:nvPicPr>
                        <p:cNvPr id="0" name="Object 2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83" y="1344"/>
                          <a:ext cx="584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24"/>
            <p:cNvSpPr txBox="1"/>
            <p:nvPr/>
          </p:nvSpPr>
          <p:spPr>
            <a:xfrm>
              <a:off x="2520" y="2320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/>
                <a:t>0</a:t>
              </a:r>
              <a:endParaRPr lang="en-US" altLang="zh-CN" sz="1800" dirty="0"/>
            </a:p>
          </p:txBody>
        </p:sp>
        <p:sp>
          <p:nvSpPr>
            <p:cNvPr id="24" name="Freeform 25"/>
            <p:cNvSpPr/>
            <p:nvPr/>
          </p:nvSpPr>
          <p:spPr>
            <a:xfrm>
              <a:off x="531" y="1879"/>
              <a:ext cx="8" cy="435"/>
            </a:xfrm>
            <a:custGeom>
              <a:avLst/>
              <a:gdLst>
                <a:gd name="txL" fmla="*/ 0 w 8"/>
                <a:gd name="txT" fmla="*/ 0 h 435"/>
                <a:gd name="txR" fmla="*/ 8 w 8"/>
                <a:gd name="txB" fmla="*/ 435 h 435"/>
              </a:gdLst>
              <a:ahLst/>
              <a:cxnLst>
                <a:cxn ang="0">
                  <a:pos x="0" y="0"/>
                </a:cxn>
                <a:cxn ang="0">
                  <a:pos x="8" y="435"/>
                </a:cxn>
              </a:cxnLst>
              <a:rect l="txL" t="txT" r="txR" b="txB"/>
              <a:pathLst>
                <a:path w="8" h="435">
                  <a:moveTo>
                    <a:pt x="0" y="0"/>
                  </a:moveTo>
                  <a:lnTo>
                    <a:pt x="8" y="435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6"/>
            <p:cNvSpPr/>
            <p:nvPr/>
          </p:nvSpPr>
          <p:spPr>
            <a:xfrm>
              <a:off x="1529" y="1879"/>
              <a:ext cx="2" cy="440"/>
            </a:xfrm>
            <a:custGeom>
              <a:avLst/>
              <a:gdLst>
                <a:gd name="txL" fmla="*/ 0 w 2"/>
                <a:gd name="txT" fmla="*/ 0 h 440"/>
                <a:gd name="txR" fmla="*/ 2 w 2"/>
                <a:gd name="txB" fmla="*/ 440 h 440"/>
              </a:gdLst>
              <a:ahLst/>
              <a:cxnLst>
                <a:cxn ang="0">
                  <a:pos x="0" y="0"/>
                </a:cxn>
                <a:cxn ang="0">
                  <a:pos x="2" y="440"/>
                </a:cxn>
              </a:cxnLst>
              <a:rect l="txL" t="txT" r="txR" b="txB"/>
              <a:pathLst>
                <a:path w="2" h="440">
                  <a:moveTo>
                    <a:pt x="0" y="0"/>
                  </a:moveTo>
                  <a:lnTo>
                    <a:pt x="2" y="440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7"/>
            <p:cNvSpPr/>
            <p:nvPr/>
          </p:nvSpPr>
          <p:spPr>
            <a:xfrm>
              <a:off x="2272" y="2321"/>
              <a:ext cx="2" cy="144"/>
            </a:xfrm>
            <a:custGeom>
              <a:avLst/>
              <a:gdLst>
                <a:gd name="txL" fmla="*/ 0 w 2"/>
                <a:gd name="txT" fmla="*/ 0 h 144"/>
                <a:gd name="txR" fmla="*/ 2 w 2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2" y="144"/>
                </a:cxn>
              </a:cxnLst>
              <a:rect l="txL" t="txT" r="txR" b="txB"/>
              <a:pathLst>
                <a:path w="2" h="144">
                  <a:moveTo>
                    <a:pt x="0" y="0"/>
                  </a:moveTo>
                  <a:lnTo>
                    <a:pt x="2" y="144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8"/>
            <p:cNvSpPr/>
            <p:nvPr/>
          </p:nvSpPr>
          <p:spPr>
            <a:xfrm>
              <a:off x="3314" y="2139"/>
              <a:ext cx="1" cy="174"/>
            </a:xfrm>
            <a:custGeom>
              <a:avLst/>
              <a:gdLst>
                <a:gd name="txL" fmla="*/ 0 w 1"/>
                <a:gd name="txT" fmla="*/ 0 h 174"/>
                <a:gd name="txR" fmla="*/ 1 w 1"/>
                <a:gd name="txB" fmla="*/ 174 h 174"/>
              </a:gdLst>
              <a:ahLst/>
              <a:cxnLst>
                <a:cxn ang="0">
                  <a:pos x="1" y="0"/>
                </a:cxn>
                <a:cxn ang="0">
                  <a:pos x="0" y="174"/>
                </a:cxn>
              </a:cxnLst>
              <a:rect l="txL" t="txT" r="txR" b="txB"/>
              <a:pathLst>
                <a:path w="1" h="174">
                  <a:moveTo>
                    <a:pt x="1" y="0"/>
                  </a:moveTo>
                  <a:lnTo>
                    <a:pt x="0" y="174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/>
            <p:nvPr/>
          </p:nvSpPr>
          <p:spPr>
            <a:xfrm>
              <a:off x="3831" y="2320"/>
              <a:ext cx="1405" cy="0"/>
            </a:xfrm>
            <a:prstGeom prst="line">
              <a:avLst/>
            </a:prstGeom>
            <a:ln w="28575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/>
            <p:nvPr/>
          </p:nvSpPr>
          <p:spPr>
            <a:xfrm flipV="1">
              <a:off x="4555" y="1549"/>
              <a:ext cx="0" cy="942"/>
            </a:xfrm>
            <a:prstGeom prst="line">
              <a:avLst/>
            </a:prstGeom>
            <a:ln w="28575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1"/>
            <p:cNvSpPr/>
            <p:nvPr/>
          </p:nvSpPr>
          <p:spPr>
            <a:xfrm flipV="1">
              <a:off x="4112" y="1738"/>
              <a:ext cx="907" cy="269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/>
            <p:nvPr/>
          </p:nvSpPr>
          <p:spPr>
            <a:xfrm>
              <a:off x="4112" y="2010"/>
              <a:ext cx="0" cy="3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3"/>
            <p:cNvSpPr/>
            <p:nvPr/>
          </p:nvSpPr>
          <p:spPr>
            <a:xfrm>
              <a:off x="5019" y="1738"/>
              <a:ext cx="0" cy="5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" name="Group 34"/>
            <p:cNvGrpSpPr/>
            <p:nvPr/>
          </p:nvGrpSpPr>
          <p:grpSpPr>
            <a:xfrm>
              <a:off x="3647" y="2070"/>
              <a:ext cx="139" cy="57"/>
              <a:chOff x="5055" y="2058"/>
              <a:chExt cx="139" cy="57"/>
            </a:xfrm>
          </p:grpSpPr>
          <p:sp>
            <p:nvSpPr>
              <p:cNvPr id="40" name="Line 35"/>
              <p:cNvSpPr/>
              <p:nvPr/>
            </p:nvSpPr>
            <p:spPr>
              <a:xfrm>
                <a:off x="5055" y="2058"/>
                <a:ext cx="13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36"/>
              <p:cNvSpPr/>
              <p:nvPr/>
            </p:nvSpPr>
            <p:spPr>
              <a:xfrm>
                <a:off x="5057" y="2115"/>
                <a:ext cx="13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Text Box 37"/>
            <p:cNvSpPr txBox="1"/>
            <p:nvPr/>
          </p:nvSpPr>
          <p:spPr>
            <a:xfrm>
              <a:off x="4647" y="1389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2400" dirty="0"/>
            </a:p>
          </p:txBody>
        </p:sp>
        <p:sp>
          <p:nvSpPr>
            <p:cNvPr id="35" name="Text Box 38"/>
            <p:cNvSpPr txBox="1"/>
            <p:nvPr/>
          </p:nvSpPr>
          <p:spPr>
            <a:xfrm>
              <a:off x="5223" y="2215"/>
              <a:ext cx="15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/>
                <a:t>t</a:t>
              </a:r>
              <a:endParaRPr lang="en-US" altLang="zh-CN" sz="1800" dirty="0"/>
            </a:p>
          </p:txBody>
        </p:sp>
        <p:sp>
          <p:nvSpPr>
            <p:cNvPr id="36" name="Text Box 39"/>
            <p:cNvSpPr txBox="1"/>
            <p:nvPr/>
          </p:nvSpPr>
          <p:spPr>
            <a:xfrm>
              <a:off x="4407" y="2311"/>
              <a:ext cx="106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/>
                <a:t>0</a:t>
              </a:r>
              <a:endParaRPr lang="en-US" altLang="zh-CN" sz="1800" dirty="0"/>
            </a:p>
          </p:txBody>
        </p:sp>
        <p:graphicFrame>
          <p:nvGraphicFramePr>
            <p:cNvPr id="37" name="Object 40"/>
            <p:cNvGraphicFramePr>
              <a:graphicFrameLocks noChangeAspect="1"/>
            </p:cNvGraphicFramePr>
            <p:nvPr/>
          </p:nvGraphicFramePr>
          <p:xfrm>
            <a:off x="4611" y="1375"/>
            <a:ext cx="389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" name="" r:id="rId9" imgW="330200" imgH="203200" progId="Equation.3">
                    <p:embed/>
                  </p:oleObj>
                </mc:Choice>
                <mc:Fallback>
                  <p:oleObj name="" r:id="rId9" imgW="330200" imgH="203200" progId="Equation.3">
                    <p:embed/>
                    <p:pic>
                      <p:nvPicPr>
                        <p:cNvPr id="0" name="Object 4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11" y="1375"/>
                          <a:ext cx="389" cy="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1"/>
            <p:cNvGraphicFramePr>
              <a:graphicFrameLocks noChangeAspect="1"/>
            </p:cNvGraphicFramePr>
            <p:nvPr/>
          </p:nvGraphicFramePr>
          <p:xfrm>
            <a:off x="2546" y="1389"/>
            <a:ext cx="61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" name="" r:id="rId11" imgW="520700" imgH="215900" progId="Equation.3">
                    <p:embed/>
                  </p:oleObj>
                </mc:Choice>
                <mc:Fallback>
                  <p:oleObj name="" r:id="rId11" imgW="520700" imgH="215900" progId="Equation.3">
                    <p:embed/>
                    <p:pic>
                      <p:nvPicPr>
                        <p:cNvPr id="0" name="Object 4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46" y="1389"/>
                          <a:ext cx="614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/>
          </p:nvGraphicFramePr>
          <p:xfrm>
            <a:off x="2654" y="2520"/>
            <a:ext cx="47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" name="" r:id="rId13" imgW="368300" imgH="215900" progId="Equation.3">
                    <p:embed/>
                  </p:oleObj>
                </mc:Choice>
                <mc:Fallback>
                  <p:oleObj name="" r:id="rId13" imgW="368300" imgH="215900" progId="Equation.3">
                    <p:embed/>
                    <p:pic>
                      <p:nvPicPr>
                        <p:cNvPr id="0" name="Object 4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654" y="2520"/>
                          <a:ext cx="475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43"/>
            <p:cNvSpPr/>
            <p:nvPr/>
          </p:nvSpPr>
          <p:spPr>
            <a:xfrm>
              <a:off x="1519" y="1860"/>
              <a:ext cx="303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629908" y="4919609"/>
            <a:ext cx="7777163" cy="1753329"/>
            <a:chOff x="410" y="663"/>
            <a:chExt cx="4783" cy="1043"/>
          </a:xfrm>
        </p:grpSpPr>
        <p:sp>
          <p:nvSpPr>
            <p:cNvPr id="47" name="Line 46"/>
            <p:cNvSpPr/>
            <p:nvPr/>
          </p:nvSpPr>
          <p:spPr>
            <a:xfrm flipV="1">
              <a:off x="410" y="1470"/>
              <a:ext cx="1134" cy="0"/>
            </a:xfrm>
            <a:prstGeom prst="line">
              <a:avLst/>
            </a:prstGeom>
            <a:ln w="9525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/>
            <p:nvPr/>
          </p:nvSpPr>
          <p:spPr>
            <a:xfrm flipV="1">
              <a:off x="864" y="1016"/>
              <a:ext cx="0" cy="680"/>
            </a:xfrm>
            <a:prstGeom prst="line">
              <a:avLst/>
            </a:prstGeom>
            <a:ln w="9525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/>
            <p:nvPr/>
          </p:nvSpPr>
          <p:spPr>
            <a:xfrm flipV="1">
              <a:off x="2061" y="1470"/>
              <a:ext cx="1316" cy="0"/>
            </a:xfrm>
            <a:prstGeom prst="line">
              <a:avLst/>
            </a:prstGeom>
            <a:ln w="9525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863" y="935"/>
              <a:ext cx="363" cy="535"/>
            </a:xfrm>
            <a:custGeom>
              <a:avLst/>
              <a:gdLst>
                <a:gd name="txL" fmla="*/ 0 w 363"/>
                <a:gd name="txT" fmla="*/ 0 h 408"/>
                <a:gd name="txR" fmla="*/ 363 w 363"/>
                <a:gd name="txB" fmla="*/ 408 h 408"/>
              </a:gdLst>
              <a:ahLst/>
              <a:cxnLst>
                <a:cxn ang="0">
                  <a:pos x="0" y="6142"/>
                </a:cxn>
                <a:cxn ang="0">
                  <a:pos x="181" y="0"/>
                </a:cxn>
                <a:cxn ang="0">
                  <a:pos x="363" y="6142"/>
                </a:cxn>
              </a:cxnLst>
              <a:rect l="txL" t="txT" r="txR" b="txB"/>
              <a:pathLst>
                <a:path w="363" h="408">
                  <a:moveTo>
                    <a:pt x="0" y="408"/>
                  </a:moveTo>
                  <a:cubicBezTo>
                    <a:pt x="60" y="204"/>
                    <a:pt x="121" y="0"/>
                    <a:pt x="181" y="0"/>
                  </a:cubicBezTo>
                  <a:cubicBezTo>
                    <a:pt x="241" y="0"/>
                    <a:pt x="302" y="204"/>
                    <a:pt x="363" y="408"/>
                  </a:cubicBezTo>
                </a:path>
              </a:pathLst>
            </a:custGeom>
            <a:noFill/>
            <a:ln w="9525" cap="flat" cmpd="sng">
              <a:solidFill>
                <a:srgbClr val="FF66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333" y="1198"/>
              <a:ext cx="726" cy="272"/>
              <a:chOff x="2199" y="663"/>
              <a:chExt cx="726" cy="408"/>
            </a:xfrm>
          </p:grpSpPr>
          <p:sp>
            <p:nvSpPr>
              <p:cNvPr id="61" name="Freeform 51"/>
              <p:cNvSpPr/>
              <p:nvPr/>
            </p:nvSpPr>
            <p:spPr>
              <a:xfrm>
                <a:off x="2199" y="663"/>
                <a:ext cx="363" cy="408"/>
              </a:xfrm>
              <a:custGeom>
                <a:avLst/>
                <a:gdLst>
                  <a:gd name="txL" fmla="*/ 0 w 363"/>
                  <a:gd name="txT" fmla="*/ 0 h 408"/>
                  <a:gd name="txR" fmla="*/ 363 w 363"/>
                  <a:gd name="txB" fmla="*/ 408 h 408"/>
                </a:gdLst>
                <a:ahLst/>
                <a:cxnLst>
                  <a:cxn ang="0">
                    <a:pos x="0" y="408"/>
                  </a:cxn>
                  <a:cxn ang="0">
                    <a:pos x="181" y="0"/>
                  </a:cxn>
                  <a:cxn ang="0">
                    <a:pos x="363" y="408"/>
                  </a:cxn>
                </a:cxnLst>
                <a:rect l="txL" t="txT" r="txR" b="txB"/>
                <a:pathLst>
                  <a:path w="363" h="408">
                    <a:moveTo>
                      <a:pt x="0" y="408"/>
                    </a:moveTo>
                    <a:cubicBezTo>
                      <a:pt x="60" y="204"/>
                      <a:pt x="121" y="0"/>
                      <a:pt x="181" y="0"/>
                    </a:cubicBezTo>
                    <a:cubicBezTo>
                      <a:pt x="241" y="0"/>
                      <a:pt x="302" y="204"/>
                      <a:pt x="363" y="408"/>
                    </a:cubicBezTo>
                  </a:path>
                </a:pathLst>
              </a:custGeom>
              <a:noFill/>
              <a:ln w="9525" cap="flat" cmpd="sng">
                <a:solidFill>
                  <a:srgbClr val="FF66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52"/>
              <p:cNvSpPr/>
              <p:nvPr/>
            </p:nvSpPr>
            <p:spPr>
              <a:xfrm>
                <a:off x="2562" y="663"/>
                <a:ext cx="363" cy="408"/>
              </a:xfrm>
              <a:custGeom>
                <a:avLst/>
                <a:gdLst>
                  <a:gd name="txL" fmla="*/ 0 w 363"/>
                  <a:gd name="txT" fmla="*/ 0 h 408"/>
                  <a:gd name="txR" fmla="*/ 363 w 363"/>
                  <a:gd name="txB" fmla="*/ 408 h 408"/>
                </a:gdLst>
                <a:ahLst/>
                <a:cxnLst>
                  <a:cxn ang="0">
                    <a:pos x="0" y="408"/>
                  </a:cxn>
                  <a:cxn ang="0">
                    <a:pos x="181" y="0"/>
                  </a:cxn>
                  <a:cxn ang="0">
                    <a:pos x="363" y="408"/>
                  </a:cxn>
                </a:cxnLst>
                <a:rect l="txL" t="txT" r="txR" b="txB"/>
                <a:pathLst>
                  <a:path w="363" h="408">
                    <a:moveTo>
                      <a:pt x="0" y="408"/>
                    </a:moveTo>
                    <a:cubicBezTo>
                      <a:pt x="60" y="204"/>
                      <a:pt x="121" y="0"/>
                      <a:pt x="181" y="0"/>
                    </a:cubicBezTo>
                    <a:cubicBezTo>
                      <a:pt x="241" y="0"/>
                      <a:pt x="302" y="204"/>
                      <a:pt x="363" y="408"/>
                    </a:cubicBezTo>
                  </a:path>
                </a:pathLst>
              </a:custGeom>
              <a:noFill/>
              <a:ln w="9525" cap="flat" cmpd="sng">
                <a:solidFill>
                  <a:srgbClr val="FF66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53"/>
            <p:cNvGrpSpPr/>
            <p:nvPr/>
          </p:nvGrpSpPr>
          <p:grpSpPr>
            <a:xfrm>
              <a:off x="4103" y="1215"/>
              <a:ext cx="726" cy="481"/>
              <a:chOff x="3969" y="618"/>
              <a:chExt cx="726" cy="816"/>
            </a:xfrm>
          </p:grpSpPr>
          <p:sp>
            <p:nvSpPr>
              <p:cNvPr id="59" name="Freeform 54"/>
              <p:cNvSpPr/>
              <p:nvPr/>
            </p:nvSpPr>
            <p:spPr>
              <a:xfrm>
                <a:off x="4332" y="618"/>
                <a:ext cx="363" cy="408"/>
              </a:xfrm>
              <a:custGeom>
                <a:avLst/>
                <a:gdLst>
                  <a:gd name="txL" fmla="*/ 0 w 363"/>
                  <a:gd name="txT" fmla="*/ 0 h 408"/>
                  <a:gd name="txR" fmla="*/ 363 w 363"/>
                  <a:gd name="txB" fmla="*/ 408 h 408"/>
                </a:gdLst>
                <a:ahLst/>
                <a:cxnLst>
                  <a:cxn ang="0">
                    <a:pos x="0" y="408"/>
                  </a:cxn>
                  <a:cxn ang="0">
                    <a:pos x="181" y="0"/>
                  </a:cxn>
                  <a:cxn ang="0">
                    <a:pos x="363" y="408"/>
                  </a:cxn>
                </a:cxnLst>
                <a:rect l="txL" t="txT" r="txR" b="txB"/>
                <a:pathLst>
                  <a:path w="363" h="408">
                    <a:moveTo>
                      <a:pt x="0" y="408"/>
                    </a:moveTo>
                    <a:cubicBezTo>
                      <a:pt x="60" y="204"/>
                      <a:pt x="121" y="0"/>
                      <a:pt x="181" y="0"/>
                    </a:cubicBezTo>
                    <a:cubicBezTo>
                      <a:pt x="241" y="0"/>
                      <a:pt x="302" y="204"/>
                      <a:pt x="363" y="408"/>
                    </a:cubicBezTo>
                  </a:path>
                </a:pathLst>
              </a:custGeom>
              <a:noFill/>
              <a:ln w="9525" cap="flat" cmpd="sng">
                <a:solidFill>
                  <a:srgbClr val="FF66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55"/>
              <p:cNvSpPr/>
              <p:nvPr/>
            </p:nvSpPr>
            <p:spPr>
              <a:xfrm rot="10800000">
                <a:off x="3969" y="1026"/>
                <a:ext cx="363" cy="408"/>
              </a:xfrm>
              <a:custGeom>
                <a:avLst/>
                <a:gdLst>
                  <a:gd name="txL" fmla="*/ 0 w 363"/>
                  <a:gd name="txT" fmla="*/ 0 h 408"/>
                  <a:gd name="txR" fmla="*/ 363 w 363"/>
                  <a:gd name="txB" fmla="*/ 408 h 408"/>
                </a:gdLst>
                <a:ahLst/>
                <a:cxnLst>
                  <a:cxn ang="0">
                    <a:pos x="0" y="408"/>
                  </a:cxn>
                  <a:cxn ang="0">
                    <a:pos x="181" y="0"/>
                  </a:cxn>
                  <a:cxn ang="0">
                    <a:pos x="363" y="408"/>
                  </a:cxn>
                </a:cxnLst>
                <a:rect l="txL" t="txT" r="txR" b="txB"/>
                <a:pathLst>
                  <a:path w="363" h="408">
                    <a:moveTo>
                      <a:pt x="0" y="408"/>
                    </a:moveTo>
                    <a:cubicBezTo>
                      <a:pt x="60" y="204"/>
                      <a:pt x="121" y="0"/>
                      <a:pt x="181" y="0"/>
                    </a:cubicBezTo>
                    <a:cubicBezTo>
                      <a:pt x="241" y="0"/>
                      <a:pt x="302" y="204"/>
                      <a:pt x="363" y="408"/>
                    </a:cubicBezTo>
                  </a:path>
                </a:pathLst>
              </a:custGeom>
              <a:noFill/>
              <a:ln w="9525" cap="flat" cmpd="sng">
                <a:solidFill>
                  <a:srgbClr val="FF66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" name="Line 56"/>
            <p:cNvSpPr/>
            <p:nvPr/>
          </p:nvSpPr>
          <p:spPr>
            <a:xfrm>
              <a:off x="3857" y="1470"/>
              <a:ext cx="1225" cy="0"/>
            </a:xfrm>
            <a:prstGeom prst="line">
              <a:avLst/>
            </a:prstGeom>
            <a:ln w="9525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7"/>
            <p:cNvSpPr/>
            <p:nvPr/>
          </p:nvSpPr>
          <p:spPr>
            <a:xfrm>
              <a:off x="1787" y="1469"/>
              <a:ext cx="13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8"/>
            <p:cNvSpPr/>
            <p:nvPr/>
          </p:nvSpPr>
          <p:spPr>
            <a:xfrm>
              <a:off x="1787" y="1514"/>
              <a:ext cx="13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9"/>
            <p:cNvSpPr/>
            <p:nvPr/>
          </p:nvSpPr>
          <p:spPr>
            <a:xfrm>
              <a:off x="3456" y="1506"/>
              <a:ext cx="13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60"/>
            <p:cNvSpPr/>
            <p:nvPr/>
          </p:nvSpPr>
          <p:spPr>
            <a:xfrm>
              <a:off x="3520" y="1442"/>
              <a:ext cx="0" cy="13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61"/>
            <p:cNvSpPr txBox="1"/>
            <p:nvPr/>
          </p:nvSpPr>
          <p:spPr>
            <a:xfrm>
              <a:off x="1526" y="1230"/>
              <a:ext cx="36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/>
                <a:t>t                                 t                               t</a:t>
              </a:r>
              <a:endParaRPr lang="en-US" altLang="zh-CN" sz="2400" dirty="0"/>
            </a:p>
          </p:txBody>
        </p:sp>
        <p:sp>
          <p:nvSpPr>
            <p:cNvPr id="63" name="Text Box 62"/>
            <p:cNvSpPr txBox="1"/>
            <p:nvPr/>
          </p:nvSpPr>
          <p:spPr>
            <a:xfrm>
              <a:off x="854" y="812"/>
              <a:ext cx="1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dirty="0"/>
            </a:p>
          </p:txBody>
        </p:sp>
        <p:graphicFrame>
          <p:nvGraphicFramePr>
            <p:cNvPr id="64" name="Object 63"/>
            <p:cNvGraphicFramePr>
              <a:graphicFrameLocks noChangeAspect="1"/>
            </p:cNvGraphicFramePr>
            <p:nvPr/>
          </p:nvGraphicFramePr>
          <p:xfrm>
            <a:off x="839" y="663"/>
            <a:ext cx="403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" name="" r:id="rId15" imgW="3416300" imgH="228600" progId="Equation.3">
                    <p:embed/>
                  </p:oleObj>
                </mc:Choice>
                <mc:Fallback>
                  <p:oleObj name="" r:id="rId15" imgW="3416300" imgH="228600" progId="Equation.3">
                    <p:embed/>
                    <p:pic>
                      <p:nvPicPr>
                        <p:cNvPr id="0" name="Object 6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39" y="663"/>
                          <a:ext cx="4032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Line 64"/>
            <p:cNvSpPr/>
            <p:nvPr/>
          </p:nvSpPr>
          <p:spPr>
            <a:xfrm flipV="1">
              <a:off x="2699" y="1026"/>
              <a:ext cx="0" cy="680"/>
            </a:xfrm>
            <a:prstGeom prst="line">
              <a:avLst/>
            </a:prstGeom>
            <a:ln w="9525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5"/>
            <p:cNvSpPr/>
            <p:nvPr/>
          </p:nvSpPr>
          <p:spPr>
            <a:xfrm flipV="1">
              <a:off x="4468" y="1008"/>
              <a:ext cx="0" cy="680"/>
            </a:xfrm>
            <a:prstGeom prst="line">
              <a:avLst/>
            </a:prstGeom>
            <a:ln w="9525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53886" y="1556657"/>
            <a:ext cx="2955925" cy="476250"/>
            <a:chOff x="381000" y="1371600"/>
            <a:chExt cx="2955925" cy="476250"/>
          </a:xfrm>
        </p:grpSpPr>
        <p:sp>
          <p:nvSpPr>
            <p:cNvPr id="3" name="Text Box 4"/>
            <p:cNvSpPr txBox="1"/>
            <p:nvPr/>
          </p:nvSpPr>
          <p:spPr>
            <a:xfrm>
              <a:off x="381000" y="1371600"/>
              <a:ext cx="164782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>
                  <a:srgbClr val="008000"/>
                </a:buClr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相乘：</a:t>
              </a: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1828800" y="1447800"/>
            <a:ext cx="1508125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812165" imgH="215900" progId="Equation.3">
                    <p:embed/>
                  </p:oleObj>
                </mc:Choice>
                <mc:Fallback>
                  <p:oleObj name="" r:id="rId1" imgW="812165" imgH="215900" progId="Equation.3">
                    <p:embed/>
                    <p:pic>
                      <p:nvPicPr>
                        <p:cNvPr id="0" name="Object 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28800" y="1447800"/>
                          <a:ext cx="1508125" cy="4000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文本框 4"/>
          <p:cNvSpPr txBox="1"/>
          <p:nvPr/>
        </p:nvSpPr>
        <p:spPr>
          <a:xfrm>
            <a:off x="1019331" y="614974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基础知识：</a:t>
            </a:r>
            <a:endParaRPr lang="zh-CN" altLang="en-US" sz="3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301968" y="2601118"/>
            <a:ext cx="8464550" cy="1655763"/>
            <a:chOff x="571500" y="2743200"/>
            <a:chExt cx="8464550" cy="1655763"/>
          </a:xfrm>
        </p:grpSpPr>
        <p:grpSp>
          <p:nvGrpSpPr>
            <p:cNvPr id="7" name="Group 7"/>
            <p:cNvGrpSpPr/>
            <p:nvPr/>
          </p:nvGrpSpPr>
          <p:grpSpPr>
            <a:xfrm>
              <a:off x="6186488" y="2754313"/>
              <a:ext cx="2849562" cy="1644650"/>
              <a:chOff x="3897" y="2258"/>
              <a:chExt cx="1795" cy="1036"/>
            </a:xfrm>
          </p:grpSpPr>
          <p:sp>
            <p:nvSpPr>
              <p:cNvPr id="30" name="Line 8"/>
              <p:cNvSpPr/>
              <p:nvPr/>
            </p:nvSpPr>
            <p:spPr>
              <a:xfrm>
                <a:off x="3897" y="2855"/>
                <a:ext cx="13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9"/>
              <p:cNvSpPr/>
              <p:nvPr/>
            </p:nvSpPr>
            <p:spPr>
              <a:xfrm>
                <a:off x="3897" y="2907"/>
                <a:ext cx="13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0"/>
              <p:cNvSpPr/>
              <p:nvPr/>
            </p:nvSpPr>
            <p:spPr>
              <a:xfrm>
                <a:off x="4071" y="2876"/>
                <a:ext cx="1548" cy="1"/>
              </a:xfrm>
              <a:prstGeom prst="line">
                <a:avLst/>
              </a:prstGeom>
              <a:ln w="27051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1"/>
              <p:cNvSpPr/>
              <p:nvPr/>
            </p:nvSpPr>
            <p:spPr>
              <a:xfrm>
                <a:off x="5613" y="2845"/>
                <a:ext cx="79" cy="61"/>
              </a:xfrm>
              <a:custGeom>
                <a:avLst/>
                <a:gdLst>
                  <a:gd name="txL" fmla="*/ 0 w 79"/>
                  <a:gd name="txT" fmla="*/ 0 h 53"/>
                  <a:gd name="txR" fmla="*/ 79 w 79"/>
                  <a:gd name="txB" fmla="*/ 53 h 53"/>
                </a:gdLst>
                <a:ahLst/>
                <a:cxnLst>
                  <a:cxn ang="0">
                    <a:pos x="0" y="0"/>
                  </a:cxn>
                  <a:cxn ang="0">
                    <a:pos x="79" y="108"/>
                  </a:cxn>
                  <a:cxn ang="0">
                    <a:pos x="0" y="216"/>
                  </a:cxn>
                  <a:cxn ang="0">
                    <a:pos x="0" y="0"/>
                  </a:cxn>
                </a:cxnLst>
                <a:rect l="txL" t="txT" r="txR" b="txB"/>
                <a:pathLst>
                  <a:path w="79" h="53">
                    <a:moveTo>
                      <a:pt x="0" y="0"/>
                    </a:moveTo>
                    <a:lnTo>
                      <a:pt x="79" y="27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Rectangle 12"/>
              <p:cNvSpPr/>
              <p:nvPr/>
            </p:nvSpPr>
            <p:spPr>
              <a:xfrm>
                <a:off x="5653" y="2882"/>
                <a:ext cx="36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 i="1" dirty="0">
                    <a:solidFill>
                      <a:srgbClr val="000000"/>
                    </a:solidFill>
                    <a:latin typeface="Times New Roman" panose="02020603050405020304" pitchFamily="2" charset="0"/>
                    <a:ea typeface="黑体" panose="02010609060101010101" pitchFamily="49" charset="-122"/>
                  </a:rPr>
                  <a:t>t</a:t>
                </a:r>
                <a:endParaRPr lang="en-US" altLang="zh-CN" sz="1800" dirty="0">
                  <a:latin typeface="Times New Roman" panose="02020603050405020304" pitchFamily="2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>
              <a:xfrm>
                <a:off x="4219" y="2864"/>
                <a:ext cx="5" cy="14"/>
              </a:xfrm>
              <a:custGeom>
                <a:avLst/>
                <a:gdLst>
                  <a:gd name="txL" fmla="*/ 0 w 4"/>
                  <a:gd name="txT" fmla="*/ 0 h 10"/>
                  <a:gd name="txR" fmla="*/ 4 w 4"/>
                  <a:gd name="txB" fmla="*/ 10 h 10"/>
                </a:gdLst>
                <a:ahLst/>
                <a:cxnLst>
                  <a:cxn ang="0">
                    <a:pos x="0" y="295"/>
                  </a:cxn>
                  <a:cxn ang="0">
                    <a:pos x="0" y="211"/>
                  </a:cxn>
                  <a:cxn ang="0">
                    <a:pos x="21" y="112"/>
                  </a:cxn>
                  <a:cxn ang="0">
                    <a:pos x="21" y="1"/>
                  </a:cxn>
                  <a:cxn ang="0">
                    <a:pos x="33" y="0"/>
                  </a:cxn>
                </a:cxnLst>
                <a:rect l="txL" t="txT" r="txR" b="txB"/>
                <a:pathLst>
                  <a:path w="4" h="10">
                    <a:moveTo>
                      <a:pt x="0" y="10"/>
                    </a:moveTo>
                    <a:lnTo>
                      <a:pt x="0" y="7"/>
                    </a:lnTo>
                    <a:lnTo>
                      <a:pt x="2" y="4"/>
                    </a:lnTo>
                    <a:lnTo>
                      <a:pt x="2" y="1"/>
                    </a:lnTo>
                    <a:lnTo>
                      <a:pt x="4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4"/>
              <p:cNvSpPr/>
              <p:nvPr/>
            </p:nvSpPr>
            <p:spPr>
              <a:xfrm>
                <a:off x="4231" y="2836"/>
                <a:ext cx="8" cy="13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140"/>
                  </a:cxn>
                  <a:cxn ang="0">
                    <a:pos x="37" y="101"/>
                  </a:cxn>
                  <a:cxn ang="0">
                    <a:pos x="65" y="78"/>
                  </a:cxn>
                  <a:cxn ang="0">
                    <a:pos x="65" y="35"/>
                  </a:cxn>
                  <a:cxn ang="0">
                    <a:pos x="113" y="0"/>
                  </a:cxn>
                </a:cxnLst>
                <a:rect l="txL" t="txT" r="txR" b="txB"/>
                <a:pathLst>
                  <a:path w="6" h="10">
                    <a:moveTo>
                      <a:pt x="0" y="10"/>
                    </a:moveTo>
                    <a:lnTo>
                      <a:pt x="2" y="7"/>
                    </a:lnTo>
                    <a:lnTo>
                      <a:pt x="4" y="5"/>
                    </a:lnTo>
                    <a:lnTo>
                      <a:pt x="4" y="2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5"/>
              <p:cNvSpPr/>
              <p:nvPr/>
            </p:nvSpPr>
            <p:spPr>
              <a:xfrm>
                <a:off x="4246" y="2810"/>
                <a:ext cx="9" cy="12"/>
              </a:xfrm>
              <a:custGeom>
                <a:avLst/>
                <a:gdLst>
                  <a:gd name="txL" fmla="*/ 0 w 7"/>
                  <a:gd name="txT" fmla="*/ 0 h 8"/>
                  <a:gd name="txR" fmla="*/ 7 w 7"/>
                  <a:gd name="txB" fmla="*/ 8 h 8"/>
                </a:gdLst>
                <a:ahLst/>
                <a:cxnLst>
                  <a:cxn ang="0">
                    <a:pos x="0" y="456"/>
                  </a:cxn>
                  <a:cxn ang="0">
                    <a:pos x="28" y="248"/>
                  </a:cxn>
                  <a:cxn ang="0">
                    <a:pos x="85" y="0"/>
                  </a:cxn>
                  <a:cxn ang="0">
                    <a:pos x="76" y="0"/>
                  </a:cxn>
                </a:cxnLst>
                <a:rect l="txL" t="txT" r="txR" b="txB"/>
                <a:pathLst>
                  <a:path w="7" h="8">
                    <a:moveTo>
                      <a:pt x="0" y="8"/>
                    </a:moveTo>
                    <a:lnTo>
                      <a:pt x="2" y="5"/>
                    </a:lnTo>
                    <a:lnTo>
                      <a:pt x="7" y="0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6"/>
              <p:cNvSpPr/>
              <p:nvPr/>
            </p:nvSpPr>
            <p:spPr>
              <a:xfrm>
                <a:off x="4260" y="2786"/>
                <a:ext cx="7" cy="13"/>
              </a:xfrm>
              <a:custGeom>
                <a:avLst/>
                <a:gdLst>
                  <a:gd name="txL" fmla="*/ 0 w 6"/>
                  <a:gd name="txT" fmla="*/ 0 h 9"/>
                  <a:gd name="txR" fmla="*/ 6 w 6"/>
                  <a:gd name="txB" fmla="*/ 9 h 9"/>
                </a:gdLst>
                <a:ahLst/>
                <a:cxnLst>
                  <a:cxn ang="0">
                    <a:pos x="0" y="352"/>
                  </a:cxn>
                  <a:cxn ang="0">
                    <a:pos x="1" y="325"/>
                  </a:cxn>
                  <a:cxn ang="0">
                    <a:pos x="1" y="244"/>
                  </a:cxn>
                  <a:cxn ang="0">
                    <a:pos x="27" y="117"/>
                  </a:cxn>
                  <a:cxn ang="0">
                    <a:pos x="27" y="0"/>
                  </a:cxn>
                </a:cxnLst>
                <a:rect l="txL" t="txT" r="txR" b="txB"/>
                <a:pathLst>
                  <a:path w="6" h="9">
                    <a:moveTo>
                      <a:pt x="0" y="9"/>
                    </a:moveTo>
                    <a:lnTo>
                      <a:pt x="1" y="8"/>
                    </a:lnTo>
                    <a:lnTo>
                      <a:pt x="1" y="6"/>
                    </a:lnTo>
                    <a:lnTo>
                      <a:pt x="6" y="3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7"/>
              <p:cNvSpPr/>
              <p:nvPr/>
            </p:nvSpPr>
            <p:spPr>
              <a:xfrm flipV="1">
                <a:off x="4267" y="2786"/>
                <a:ext cx="1" cy="5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8"/>
              <p:cNvSpPr/>
              <p:nvPr/>
            </p:nvSpPr>
            <p:spPr>
              <a:xfrm>
                <a:off x="4275" y="2758"/>
                <a:ext cx="7" cy="15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572"/>
                  </a:cxn>
                  <a:cxn ang="0">
                    <a:pos x="1" y="527"/>
                  </a:cxn>
                  <a:cxn ang="0">
                    <a:pos x="18" y="351"/>
                  </a:cxn>
                  <a:cxn ang="0">
                    <a:pos x="27" y="156"/>
                  </a:cxn>
                  <a:cxn ang="0">
                    <a:pos x="27" y="72"/>
                  </a:cxn>
                  <a:cxn ang="0">
                    <a:pos x="27" y="0"/>
                  </a:cxn>
                </a:cxnLst>
                <a:rect l="txL" t="txT" r="txR" b="txB"/>
                <a:pathLst>
                  <a:path w="6" h="10">
                    <a:moveTo>
                      <a:pt x="0" y="10"/>
                    </a:moveTo>
                    <a:lnTo>
                      <a:pt x="1" y="9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6" y="1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19"/>
              <p:cNvSpPr/>
              <p:nvPr/>
            </p:nvSpPr>
            <p:spPr>
              <a:xfrm>
                <a:off x="4291" y="2732"/>
                <a:ext cx="9" cy="13"/>
              </a:xfrm>
              <a:custGeom>
                <a:avLst/>
                <a:gdLst>
                  <a:gd name="txL" fmla="*/ 0 w 7"/>
                  <a:gd name="txT" fmla="*/ 0 h 9"/>
                  <a:gd name="txR" fmla="*/ 7 w 7"/>
                  <a:gd name="txB" fmla="*/ 9 h 9"/>
                </a:gdLst>
                <a:ahLst/>
                <a:cxnLst>
                  <a:cxn ang="0">
                    <a:pos x="0" y="352"/>
                  </a:cxn>
                  <a:cxn ang="0">
                    <a:pos x="0" y="325"/>
                  </a:cxn>
                  <a:cxn ang="0">
                    <a:pos x="59" y="183"/>
                  </a:cxn>
                  <a:cxn ang="0">
                    <a:pos x="59" y="81"/>
                  </a:cxn>
                  <a:cxn ang="0">
                    <a:pos x="85" y="0"/>
                  </a:cxn>
                </a:cxnLst>
                <a:rect l="txL" t="txT" r="txR" b="txB"/>
                <a:pathLst>
                  <a:path w="7" h="9">
                    <a:moveTo>
                      <a:pt x="0" y="9"/>
                    </a:moveTo>
                    <a:lnTo>
                      <a:pt x="0" y="8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7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20"/>
              <p:cNvSpPr/>
              <p:nvPr/>
            </p:nvSpPr>
            <p:spPr>
              <a:xfrm>
                <a:off x="4305" y="2714"/>
                <a:ext cx="7" cy="13"/>
              </a:xfrm>
              <a:custGeom>
                <a:avLst/>
                <a:gdLst>
                  <a:gd name="txL" fmla="*/ 0 w 6"/>
                  <a:gd name="txT" fmla="*/ 0 h 9"/>
                  <a:gd name="txR" fmla="*/ 6 w 6"/>
                  <a:gd name="txB" fmla="*/ 9 h 9"/>
                </a:gdLst>
                <a:ahLst/>
                <a:cxnLst>
                  <a:cxn ang="0">
                    <a:pos x="0" y="352"/>
                  </a:cxn>
                  <a:cxn ang="0">
                    <a:pos x="1" y="264"/>
                  </a:cxn>
                  <a:cxn ang="0">
                    <a:pos x="1" y="169"/>
                  </a:cxn>
                  <a:cxn ang="0">
                    <a:pos x="27" y="1"/>
                  </a:cxn>
                  <a:cxn ang="0">
                    <a:pos x="27" y="0"/>
                  </a:cxn>
                </a:cxnLst>
                <a:rect l="txL" t="txT" r="txR" b="txB"/>
                <a:pathLst>
                  <a:path w="6" h="9">
                    <a:moveTo>
                      <a:pt x="0" y="9"/>
                    </a:moveTo>
                    <a:lnTo>
                      <a:pt x="1" y="7"/>
                    </a:lnTo>
                    <a:lnTo>
                      <a:pt x="1" y="4"/>
                    </a:lnTo>
                    <a:lnTo>
                      <a:pt x="6" y="1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21"/>
              <p:cNvSpPr/>
              <p:nvPr/>
            </p:nvSpPr>
            <p:spPr>
              <a:xfrm>
                <a:off x="4317" y="2691"/>
                <a:ext cx="9" cy="13"/>
              </a:xfrm>
              <a:custGeom>
                <a:avLst/>
                <a:gdLst>
                  <a:gd name="txL" fmla="*/ 0 w 7"/>
                  <a:gd name="txT" fmla="*/ 0 h 9"/>
                  <a:gd name="txR" fmla="*/ 7 w 7"/>
                  <a:gd name="txB" fmla="*/ 9 h 9"/>
                </a:gdLst>
                <a:ahLst/>
                <a:cxnLst>
                  <a:cxn ang="0">
                    <a:pos x="0" y="352"/>
                  </a:cxn>
                  <a:cxn ang="0">
                    <a:pos x="1" y="352"/>
                  </a:cxn>
                  <a:cxn ang="0">
                    <a:pos x="36" y="244"/>
                  </a:cxn>
                  <a:cxn ang="0">
                    <a:pos x="36" y="169"/>
                  </a:cxn>
                  <a:cxn ang="0">
                    <a:pos x="76" y="1"/>
                  </a:cxn>
                  <a:cxn ang="0">
                    <a:pos x="85" y="0"/>
                  </a:cxn>
                </a:cxnLst>
                <a:rect l="txL" t="txT" r="txR" b="txB"/>
                <a:pathLst>
                  <a:path w="7" h="9">
                    <a:moveTo>
                      <a:pt x="0" y="9"/>
                    </a:moveTo>
                    <a:lnTo>
                      <a:pt x="1" y="9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6" y="1"/>
                    </a:lnTo>
                    <a:lnTo>
                      <a:pt x="7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22"/>
              <p:cNvSpPr/>
              <p:nvPr/>
            </p:nvSpPr>
            <p:spPr>
              <a:xfrm>
                <a:off x="4335" y="2663"/>
                <a:ext cx="7" cy="14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295"/>
                  </a:cxn>
                  <a:cxn ang="0">
                    <a:pos x="20" y="157"/>
                  </a:cxn>
                  <a:cxn ang="0">
                    <a:pos x="20" y="80"/>
                  </a:cxn>
                  <a:cxn ang="0">
                    <a:pos x="27" y="0"/>
                  </a:cxn>
                </a:cxnLst>
                <a:rect l="txL" t="txT" r="txR" b="txB"/>
                <a:pathLst>
                  <a:path w="6" h="10">
                    <a:moveTo>
                      <a:pt x="0" y="10"/>
                    </a:moveTo>
                    <a:lnTo>
                      <a:pt x="4" y="6"/>
                    </a:lnTo>
                    <a:lnTo>
                      <a:pt x="4" y="3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3"/>
              <p:cNvSpPr/>
              <p:nvPr/>
            </p:nvSpPr>
            <p:spPr>
              <a:xfrm flipV="1">
                <a:off x="4340" y="2663"/>
                <a:ext cx="2" cy="5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24"/>
              <p:cNvSpPr/>
              <p:nvPr/>
            </p:nvSpPr>
            <p:spPr>
              <a:xfrm>
                <a:off x="4352" y="2639"/>
                <a:ext cx="10" cy="13"/>
              </a:xfrm>
              <a:custGeom>
                <a:avLst/>
                <a:gdLst>
                  <a:gd name="txL" fmla="*/ 0 w 8"/>
                  <a:gd name="txT" fmla="*/ 0 h 9"/>
                  <a:gd name="txR" fmla="*/ 8 w 8"/>
                  <a:gd name="txB" fmla="*/ 9 h 9"/>
                </a:gdLst>
                <a:ahLst/>
                <a:cxnLst>
                  <a:cxn ang="0">
                    <a:pos x="0" y="352"/>
                  </a:cxn>
                  <a:cxn ang="0">
                    <a:pos x="21" y="244"/>
                  </a:cxn>
                  <a:cxn ang="0">
                    <a:pos x="40" y="169"/>
                  </a:cxn>
                  <a:cxn ang="0">
                    <a:pos x="63" y="1"/>
                  </a:cxn>
                  <a:cxn ang="0">
                    <a:pos x="71" y="0"/>
                  </a:cxn>
                </a:cxnLst>
                <a:rect l="txL" t="txT" r="txR" b="txB"/>
                <a:pathLst>
                  <a:path w="8" h="9">
                    <a:moveTo>
                      <a:pt x="0" y="9"/>
                    </a:moveTo>
                    <a:lnTo>
                      <a:pt x="2" y="6"/>
                    </a:lnTo>
                    <a:lnTo>
                      <a:pt x="5" y="4"/>
                    </a:lnTo>
                    <a:lnTo>
                      <a:pt x="7" y="1"/>
                    </a:lnTo>
                    <a:lnTo>
                      <a:pt x="8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25"/>
              <p:cNvSpPr/>
              <p:nvPr/>
            </p:nvSpPr>
            <p:spPr>
              <a:xfrm>
                <a:off x="4372" y="2615"/>
                <a:ext cx="10" cy="10"/>
              </a:xfrm>
              <a:custGeom>
                <a:avLst/>
                <a:gdLst>
                  <a:gd name="txL" fmla="*/ 0 w 8"/>
                  <a:gd name="txT" fmla="*/ 0 h 8"/>
                  <a:gd name="txR" fmla="*/ 8 w 8"/>
                  <a:gd name="txB" fmla="*/ 8 h 8"/>
                </a:gdLst>
                <a:ahLst/>
                <a:cxnLst>
                  <a:cxn ang="0">
                    <a:pos x="0" y="71"/>
                  </a:cxn>
                  <a:cxn ang="0">
                    <a:pos x="1" y="63"/>
                  </a:cxn>
                  <a:cxn ang="0">
                    <a:pos x="28" y="33"/>
                  </a:cxn>
                  <a:cxn ang="0">
                    <a:pos x="51" y="1"/>
                  </a:cxn>
                  <a:cxn ang="0">
                    <a:pos x="71" y="1"/>
                  </a:cxn>
                  <a:cxn ang="0">
                    <a:pos x="71" y="0"/>
                  </a:cxn>
                </a:cxnLst>
                <a:rect l="txL" t="txT" r="txR" b="txB"/>
                <a:pathLst>
                  <a:path w="8" h="8">
                    <a:moveTo>
                      <a:pt x="0" y="8"/>
                    </a:moveTo>
                    <a:lnTo>
                      <a:pt x="1" y="7"/>
                    </a:lnTo>
                    <a:lnTo>
                      <a:pt x="3" y="4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8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26"/>
              <p:cNvSpPr/>
              <p:nvPr/>
            </p:nvSpPr>
            <p:spPr>
              <a:xfrm>
                <a:off x="4392" y="2593"/>
                <a:ext cx="11" cy="11"/>
              </a:xfrm>
              <a:custGeom>
                <a:avLst/>
                <a:gdLst>
                  <a:gd name="txL" fmla="*/ 0 w 9"/>
                  <a:gd name="txT" fmla="*/ 0 h 7"/>
                  <a:gd name="txR" fmla="*/ 9 w 9"/>
                  <a:gd name="txB" fmla="*/ 7 h 7"/>
                </a:gdLst>
                <a:ahLst/>
                <a:cxnLst>
                  <a:cxn ang="0">
                    <a:pos x="0" y="632"/>
                  </a:cxn>
                  <a:cxn ang="0">
                    <a:pos x="2" y="470"/>
                  </a:cxn>
                  <a:cxn ang="0">
                    <a:pos x="29" y="190"/>
                  </a:cxn>
                  <a:cxn ang="0">
                    <a:pos x="53" y="0"/>
                  </a:cxn>
                  <a:cxn ang="0">
                    <a:pos x="65" y="0"/>
                  </a:cxn>
                </a:cxnLst>
                <a:rect l="txL" t="txT" r="txR" b="txB"/>
                <a:pathLst>
                  <a:path w="9" h="7">
                    <a:moveTo>
                      <a:pt x="0" y="7"/>
                    </a:moveTo>
                    <a:lnTo>
                      <a:pt x="2" y="5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9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27"/>
              <p:cNvSpPr/>
              <p:nvPr/>
            </p:nvSpPr>
            <p:spPr>
              <a:xfrm>
                <a:off x="4401" y="2593"/>
                <a:ext cx="2" cy="1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28"/>
              <p:cNvSpPr/>
              <p:nvPr/>
            </p:nvSpPr>
            <p:spPr>
              <a:xfrm>
                <a:off x="4414" y="2573"/>
                <a:ext cx="12" cy="9"/>
              </a:xfrm>
              <a:custGeom>
                <a:avLst/>
                <a:gdLst>
                  <a:gd name="txL" fmla="*/ 0 w 9"/>
                  <a:gd name="txT" fmla="*/ 0 h 6"/>
                  <a:gd name="txR" fmla="*/ 9 w 9"/>
                  <a:gd name="txB" fmla="*/ 6 h 6"/>
                </a:gdLst>
                <a:ahLst/>
                <a:cxnLst>
                  <a:cxn ang="0">
                    <a:pos x="0" y="365"/>
                  </a:cxn>
                  <a:cxn ang="0">
                    <a:pos x="1" y="305"/>
                  </a:cxn>
                  <a:cxn ang="0">
                    <a:pos x="49" y="203"/>
                  </a:cxn>
                  <a:cxn ang="0">
                    <a:pos x="113" y="203"/>
                  </a:cxn>
                  <a:cxn ang="0">
                    <a:pos x="151" y="0"/>
                  </a:cxn>
                  <a:cxn ang="0">
                    <a:pos x="155" y="0"/>
                  </a:cxn>
                </a:cxnLst>
                <a:rect l="txL" t="txT" r="txR" b="txB"/>
                <a:pathLst>
                  <a:path w="9" h="6">
                    <a:moveTo>
                      <a:pt x="0" y="6"/>
                    </a:moveTo>
                    <a:lnTo>
                      <a:pt x="1" y="5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8" y="0"/>
                    </a:lnTo>
                    <a:lnTo>
                      <a:pt x="9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29"/>
              <p:cNvSpPr/>
              <p:nvPr/>
            </p:nvSpPr>
            <p:spPr>
              <a:xfrm>
                <a:off x="4437" y="2558"/>
                <a:ext cx="11" cy="7"/>
              </a:xfrm>
              <a:custGeom>
                <a:avLst/>
                <a:gdLst>
                  <a:gd name="txL" fmla="*/ 0 w 9"/>
                  <a:gd name="txT" fmla="*/ 0 h 5"/>
                  <a:gd name="txR" fmla="*/ 9 w 9"/>
                  <a:gd name="txB" fmla="*/ 5 h 5"/>
                </a:gdLst>
                <a:ahLst/>
                <a:cxnLst>
                  <a:cxn ang="0">
                    <a:pos x="0" y="151"/>
                  </a:cxn>
                  <a:cxn ang="0">
                    <a:pos x="2" y="80"/>
                  </a:cxn>
                  <a:cxn ang="0">
                    <a:pos x="35" y="80"/>
                  </a:cxn>
                  <a:cxn ang="0">
                    <a:pos x="53" y="0"/>
                  </a:cxn>
                  <a:cxn ang="0">
                    <a:pos x="65" y="0"/>
                  </a:cxn>
                </a:cxnLst>
                <a:rect l="txL" t="txT" r="txR" b="txB"/>
                <a:pathLst>
                  <a:path w="9" h="5">
                    <a:moveTo>
                      <a:pt x="0" y="5"/>
                    </a:moveTo>
                    <a:lnTo>
                      <a:pt x="2" y="3"/>
                    </a:lnTo>
                    <a:lnTo>
                      <a:pt x="5" y="3"/>
                    </a:lnTo>
                    <a:lnTo>
                      <a:pt x="7" y="0"/>
                    </a:lnTo>
                    <a:lnTo>
                      <a:pt x="9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30"/>
              <p:cNvSpPr/>
              <p:nvPr/>
            </p:nvSpPr>
            <p:spPr>
              <a:xfrm>
                <a:off x="4461" y="2546"/>
                <a:ext cx="13" cy="3"/>
              </a:xfrm>
              <a:custGeom>
                <a:avLst/>
                <a:gdLst>
                  <a:gd name="txL" fmla="*/ 0 w 11"/>
                  <a:gd name="txT" fmla="*/ 0 h 2"/>
                  <a:gd name="txR" fmla="*/ 11 w 11"/>
                  <a:gd name="txB" fmla="*/ 2 h 2"/>
                </a:gdLst>
                <a:ahLst/>
                <a:cxnLst>
                  <a:cxn ang="0">
                    <a:pos x="0" y="95"/>
                  </a:cxn>
                  <a:cxn ang="0">
                    <a:pos x="18" y="95"/>
                  </a:cxn>
                  <a:cxn ang="0">
                    <a:pos x="25" y="0"/>
                  </a:cxn>
                  <a:cxn ang="0">
                    <a:pos x="35" y="0"/>
                  </a:cxn>
                  <a:cxn ang="0">
                    <a:pos x="54" y="0"/>
                  </a:cxn>
                  <a:cxn ang="0">
                    <a:pos x="57" y="0"/>
                  </a:cxn>
                </a:cxnLst>
                <a:rect l="txL" t="txT" r="txR" b="txB"/>
                <a:pathLst>
                  <a:path w="11" h="2">
                    <a:moveTo>
                      <a:pt x="0" y="2"/>
                    </a:moveTo>
                    <a:lnTo>
                      <a:pt x="3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1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31"/>
              <p:cNvSpPr/>
              <p:nvPr/>
            </p:nvSpPr>
            <p:spPr>
              <a:xfrm>
                <a:off x="4488" y="2537"/>
                <a:ext cx="14" cy="5"/>
              </a:xfrm>
              <a:custGeom>
                <a:avLst/>
                <a:gdLst>
                  <a:gd name="txL" fmla="*/ 0 w 11"/>
                  <a:gd name="txT" fmla="*/ 0 h 3"/>
                  <a:gd name="txR" fmla="*/ 11 w 11"/>
                  <a:gd name="txB" fmla="*/ 3 h 3"/>
                </a:gdLst>
                <a:ahLst/>
                <a:cxnLst>
                  <a:cxn ang="0">
                    <a:pos x="0" y="478"/>
                  </a:cxn>
                  <a:cxn ang="0">
                    <a:pos x="28" y="478"/>
                  </a:cxn>
                  <a:cxn ang="0">
                    <a:pos x="59" y="0"/>
                  </a:cxn>
                  <a:cxn ang="0">
                    <a:pos x="76" y="0"/>
                  </a:cxn>
                  <a:cxn ang="0">
                    <a:pos x="121" y="0"/>
                  </a:cxn>
                  <a:cxn ang="0">
                    <a:pos x="123" y="0"/>
                  </a:cxn>
                </a:cxnLst>
                <a:rect l="txL" t="txT" r="txR" b="txB"/>
                <a:pathLst>
                  <a:path w="11" h="3">
                    <a:moveTo>
                      <a:pt x="0" y="3"/>
                    </a:moveTo>
                    <a:lnTo>
                      <a:pt x="2" y="3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1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32"/>
              <p:cNvSpPr/>
              <p:nvPr/>
            </p:nvSpPr>
            <p:spPr>
              <a:xfrm>
                <a:off x="4517" y="2537"/>
                <a:ext cx="15" cy="1"/>
              </a:xfrm>
              <a:custGeom>
                <a:avLst/>
                <a:gdLst>
                  <a:gd name="txL" fmla="*/ 0 w 12"/>
                  <a:gd name="txT" fmla="*/ 0 h 1"/>
                  <a:gd name="txR" fmla="*/ 12 w 12"/>
                  <a:gd name="txB" fmla="*/ 1 h 1"/>
                </a:gdLst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39" y="0"/>
                  </a:cxn>
                  <a:cxn ang="0">
                    <a:pos x="61" y="0"/>
                  </a:cxn>
                  <a:cxn ang="0">
                    <a:pos x="78" y="0"/>
                  </a:cxn>
                  <a:cxn ang="0">
                    <a:pos x="99" y="0"/>
                  </a:cxn>
                  <a:cxn ang="0">
                    <a:pos x="114" y="1"/>
                  </a:cxn>
                </a:cxnLst>
                <a:rect l="txL" t="txT" r="txR" b="txB"/>
                <a:pathLst>
                  <a:path w="12" h="1">
                    <a:moveTo>
                      <a:pt x="0" y="0"/>
                    </a:moveTo>
                    <a:lnTo>
                      <a:pt x="1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1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>
              <a:xfrm>
                <a:off x="4545" y="2542"/>
                <a:ext cx="13" cy="7"/>
              </a:xfrm>
              <a:custGeom>
                <a:avLst/>
                <a:gdLst>
                  <a:gd name="txL" fmla="*/ 0 w 10"/>
                  <a:gd name="txT" fmla="*/ 0 h 5"/>
                  <a:gd name="txR" fmla="*/ 10 w 10"/>
                  <a:gd name="txB" fmla="*/ 5 h 5"/>
                </a:gdLst>
                <a:ahLst/>
                <a:cxnLst>
                  <a:cxn ang="0">
                    <a:pos x="0" y="0"/>
                  </a:cxn>
                  <a:cxn ang="0">
                    <a:pos x="46" y="80"/>
                  </a:cxn>
                  <a:cxn ang="0">
                    <a:pos x="78" y="80"/>
                  </a:cxn>
                  <a:cxn ang="0">
                    <a:pos x="101" y="80"/>
                  </a:cxn>
                  <a:cxn ang="0">
                    <a:pos x="140" y="151"/>
                  </a:cxn>
                </a:cxnLst>
                <a:rect l="txL" t="txT" r="txR" b="txB"/>
                <a:pathLst>
                  <a:path w="10" h="5">
                    <a:moveTo>
                      <a:pt x="0" y="0"/>
                    </a:moveTo>
                    <a:lnTo>
                      <a:pt x="3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10" y="5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/>
              <p:nvPr/>
            </p:nvSpPr>
            <p:spPr>
              <a:xfrm>
                <a:off x="4560" y="2549"/>
                <a:ext cx="12" cy="6"/>
              </a:xfrm>
              <a:custGeom>
                <a:avLst/>
                <a:gdLst>
                  <a:gd name="txL" fmla="*/ 0 w 9"/>
                  <a:gd name="txT" fmla="*/ 0 h 5"/>
                  <a:gd name="txR" fmla="*/ 9 w 9"/>
                  <a:gd name="txB" fmla="*/ 5 h 5"/>
                </a:gdLst>
                <a:ahLst/>
                <a:cxnLst>
                  <a:cxn ang="0">
                    <a:pos x="0" y="0"/>
                  </a:cxn>
                  <a:cxn ang="0">
                    <a:pos x="49" y="0"/>
                  </a:cxn>
                  <a:cxn ang="0">
                    <a:pos x="87" y="20"/>
                  </a:cxn>
                  <a:cxn ang="0">
                    <a:pos x="151" y="20"/>
                  </a:cxn>
                  <a:cxn ang="0">
                    <a:pos x="155" y="29"/>
                  </a:cxn>
                </a:cxnLst>
                <a:rect l="txL" t="txT" r="txR" b="txB"/>
                <a:pathLst>
                  <a:path w="9" h="5">
                    <a:moveTo>
                      <a:pt x="0" y="0"/>
                    </a:moveTo>
                    <a:lnTo>
                      <a:pt x="3" y="0"/>
                    </a:lnTo>
                    <a:lnTo>
                      <a:pt x="5" y="3"/>
                    </a:lnTo>
                    <a:lnTo>
                      <a:pt x="8" y="3"/>
                    </a:lnTo>
                    <a:lnTo>
                      <a:pt x="9" y="5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35"/>
              <p:cNvSpPr/>
              <p:nvPr/>
            </p:nvSpPr>
            <p:spPr>
              <a:xfrm>
                <a:off x="4584" y="2561"/>
                <a:ext cx="11" cy="9"/>
              </a:xfrm>
              <a:custGeom>
                <a:avLst/>
                <a:gdLst>
                  <a:gd name="txL" fmla="*/ 0 w 9"/>
                  <a:gd name="txT" fmla="*/ 0 h 6"/>
                  <a:gd name="txR" fmla="*/ 9 w 9"/>
                  <a:gd name="txB" fmla="*/ 6 h 6"/>
                </a:gdLst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4" y="135"/>
                  </a:cxn>
                  <a:cxn ang="0">
                    <a:pos x="43" y="135"/>
                  </a:cxn>
                  <a:cxn ang="0">
                    <a:pos x="60" y="305"/>
                  </a:cxn>
                  <a:cxn ang="0">
                    <a:pos x="65" y="365"/>
                  </a:cxn>
                </a:cxnLst>
                <a:rect l="txL" t="txT" r="txR" b="txB"/>
                <a:pathLst>
                  <a:path w="9" h="6">
                    <a:moveTo>
                      <a:pt x="0" y="0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6" y="2"/>
                    </a:lnTo>
                    <a:lnTo>
                      <a:pt x="8" y="5"/>
                    </a:lnTo>
                    <a:lnTo>
                      <a:pt x="9" y="6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36"/>
              <p:cNvSpPr/>
              <p:nvPr/>
            </p:nvSpPr>
            <p:spPr>
              <a:xfrm>
                <a:off x="4606" y="2581"/>
                <a:ext cx="12" cy="8"/>
              </a:xfrm>
              <a:custGeom>
                <a:avLst/>
                <a:gdLst>
                  <a:gd name="txL" fmla="*/ 0 w 9"/>
                  <a:gd name="txT" fmla="*/ 0 h 6"/>
                  <a:gd name="txR" fmla="*/ 9 w 9"/>
                  <a:gd name="txB" fmla="*/ 6 h 6"/>
                </a:gdLst>
                <a:ahLst/>
                <a:cxnLst>
                  <a:cxn ang="0">
                    <a:pos x="0" y="0"/>
                  </a:cxn>
                  <a:cxn ang="0">
                    <a:pos x="37" y="0"/>
                  </a:cxn>
                  <a:cxn ang="0">
                    <a:pos x="87" y="49"/>
                  </a:cxn>
                  <a:cxn ang="0">
                    <a:pos x="116" y="113"/>
                  </a:cxn>
                  <a:cxn ang="0">
                    <a:pos x="155" y="113"/>
                  </a:cxn>
                </a:cxnLst>
                <a:rect l="txL" t="txT" r="txR" b="txB"/>
                <a:pathLst>
                  <a:path w="9" h="6">
                    <a:moveTo>
                      <a:pt x="0" y="0"/>
                    </a:moveTo>
                    <a:lnTo>
                      <a:pt x="2" y="0"/>
                    </a:lnTo>
                    <a:lnTo>
                      <a:pt x="5" y="3"/>
                    </a:lnTo>
                    <a:lnTo>
                      <a:pt x="7" y="6"/>
                    </a:lnTo>
                    <a:lnTo>
                      <a:pt x="9" y="6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37"/>
              <p:cNvSpPr/>
              <p:nvPr/>
            </p:nvSpPr>
            <p:spPr>
              <a:xfrm>
                <a:off x="4629" y="2600"/>
                <a:ext cx="10" cy="12"/>
              </a:xfrm>
              <a:custGeom>
                <a:avLst/>
                <a:gdLst>
                  <a:gd name="txL" fmla="*/ 0 w 8"/>
                  <a:gd name="txT" fmla="*/ 0 h 8"/>
                  <a:gd name="txR" fmla="*/ 8 w 8"/>
                  <a:gd name="txB" fmla="*/ 8 h 8"/>
                </a:gdLst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33" y="141"/>
                  </a:cxn>
                  <a:cxn ang="0">
                    <a:pos x="51" y="317"/>
                  </a:cxn>
                  <a:cxn ang="0">
                    <a:pos x="71" y="456"/>
                  </a:cxn>
                </a:cxnLst>
                <a:rect l="txL" t="txT" r="txR" b="txB"/>
                <a:pathLst>
                  <a:path w="8" h="8">
                    <a:moveTo>
                      <a:pt x="0" y="0"/>
                    </a:moveTo>
                    <a:lnTo>
                      <a:pt x="1" y="0"/>
                    </a:lnTo>
                    <a:lnTo>
                      <a:pt x="4" y="3"/>
                    </a:lnTo>
                    <a:lnTo>
                      <a:pt x="6" y="6"/>
                    </a:lnTo>
                    <a:lnTo>
                      <a:pt x="8" y="8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38"/>
              <p:cNvSpPr/>
              <p:nvPr/>
            </p:nvSpPr>
            <p:spPr>
              <a:xfrm>
                <a:off x="4649" y="2624"/>
                <a:ext cx="9" cy="12"/>
              </a:xfrm>
              <a:custGeom>
                <a:avLst/>
                <a:gdLst>
                  <a:gd name="txL" fmla="*/ 0 w 7"/>
                  <a:gd name="txT" fmla="*/ 0 h 8"/>
                  <a:gd name="txR" fmla="*/ 7 w 7"/>
                  <a:gd name="txB" fmla="*/ 8 h 8"/>
                </a:gdLst>
                <a:ahLst/>
                <a:cxnLst>
                  <a:cxn ang="0">
                    <a:pos x="0" y="0"/>
                  </a:cxn>
                  <a:cxn ang="0">
                    <a:pos x="28" y="141"/>
                  </a:cxn>
                  <a:cxn ang="0">
                    <a:pos x="59" y="141"/>
                  </a:cxn>
                  <a:cxn ang="0">
                    <a:pos x="85" y="456"/>
                  </a:cxn>
                </a:cxnLst>
                <a:rect l="txL" t="txT" r="txR" b="txB"/>
                <a:pathLst>
                  <a:path w="7" h="8">
                    <a:moveTo>
                      <a:pt x="0" y="0"/>
                    </a:moveTo>
                    <a:lnTo>
                      <a:pt x="2" y="3"/>
                    </a:lnTo>
                    <a:lnTo>
                      <a:pt x="5" y="3"/>
                    </a:lnTo>
                    <a:lnTo>
                      <a:pt x="7" y="8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39"/>
              <p:cNvSpPr/>
              <p:nvPr/>
            </p:nvSpPr>
            <p:spPr>
              <a:xfrm>
                <a:off x="4666" y="2647"/>
                <a:ext cx="9" cy="12"/>
              </a:xfrm>
              <a:custGeom>
                <a:avLst/>
                <a:gdLst>
                  <a:gd name="txL" fmla="*/ 0 w 7"/>
                  <a:gd name="txT" fmla="*/ 0 h 8"/>
                  <a:gd name="txR" fmla="*/ 7 w 7"/>
                  <a:gd name="txB" fmla="*/ 8 h 8"/>
                </a:gdLst>
                <a:ahLst/>
                <a:cxnLst>
                  <a:cxn ang="0">
                    <a:pos x="0" y="0"/>
                  </a:cxn>
                  <a:cxn ang="0">
                    <a:pos x="36" y="0"/>
                  </a:cxn>
                  <a:cxn ang="0">
                    <a:pos x="59" y="317"/>
                  </a:cxn>
                  <a:cxn ang="0">
                    <a:pos x="85" y="456"/>
                  </a:cxn>
                </a:cxnLst>
                <a:rect l="txL" t="txT" r="txR" b="txB"/>
                <a:pathLst>
                  <a:path w="7" h="8">
                    <a:moveTo>
                      <a:pt x="0" y="0"/>
                    </a:moveTo>
                    <a:lnTo>
                      <a:pt x="3" y="0"/>
                    </a:lnTo>
                    <a:lnTo>
                      <a:pt x="5" y="6"/>
                    </a:lnTo>
                    <a:lnTo>
                      <a:pt x="7" y="8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40"/>
              <p:cNvSpPr/>
              <p:nvPr/>
            </p:nvSpPr>
            <p:spPr>
              <a:xfrm>
                <a:off x="4685" y="2671"/>
                <a:ext cx="10" cy="14"/>
              </a:xfrm>
              <a:custGeom>
                <a:avLst/>
                <a:gdLst>
                  <a:gd name="txL" fmla="*/ 0 w 8"/>
                  <a:gd name="txT" fmla="*/ 0 h 9"/>
                  <a:gd name="txR" fmla="*/ 8 w 8"/>
                  <a:gd name="txB" fmla="*/ 9 h 9"/>
                </a:gdLst>
                <a:ahLst/>
                <a:cxnLst>
                  <a:cxn ang="0">
                    <a:pos x="0" y="0"/>
                  </a:cxn>
                  <a:cxn ang="0">
                    <a:pos x="21" y="275"/>
                  </a:cxn>
                  <a:cxn ang="0">
                    <a:pos x="40" y="428"/>
                  </a:cxn>
                  <a:cxn ang="0">
                    <a:pos x="63" y="666"/>
                  </a:cxn>
                  <a:cxn ang="0">
                    <a:pos x="71" y="750"/>
                  </a:cxn>
                </a:cxnLst>
                <a:rect l="txL" t="txT" r="txR" b="txB"/>
                <a:pathLst>
                  <a:path w="8" h="9">
                    <a:moveTo>
                      <a:pt x="0" y="0"/>
                    </a:moveTo>
                    <a:lnTo>
                      <a:pt x="2" y="3"/>
                    </a:lnTo>
                    <a:lnTo>
                      <a:pt x="5" y="5"/>
                    </a:lnTo>
                    <a:lnTo>
                      <a:pt x="7" y="8"/>
                    </a:lnTo>
                    <a:lnTo>
                      <a:pt x="8" y="9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41"/>
              <p:cNvSpPr/>
              <p:nvPr/>
            </p:nvSpPr>
            <p:spPr>
              <a:xfrm>
                <a:off x="4703" y="2699"/>
                <a:ext cx="9" cy="13"/>
              </a:xfrm>
              <a:custGeom>
                <a:avLst/>
                <a:gdLst>
                  <a:gd name="txL" fmla="*/ 0 w 8"/>
                  <a:gd name="txT" fmla="*/ 0 h 9"/>
                  <a:gd name="txR" fmla="*/ 8 w 8"/>
                  <a:gd name="txB" fmla="*/ 9 h 9"/>
                </a:gdLst>
                <a:ahLst/>
                <a:cxnLst>
                  <a:cxn ang="0">
                    <a:pos x="0" y="0"/>
                  </a:cxn>
                  <a:cxn ang="0">
                    <a:pos x="3" y="117"/>
                  </a:cxn>
                  <a:cxn ang="0">
                    <a:pos x="18" y="244"/>
                  </a:cxn>
                  <a:cxn ang="0">
                    <a:pos x="24" y="352"/>
                  </a:cxn>
                </a:cxnLst>
                <a:rect l="txL" t="txT" r="txR" b="txB"/>
                <a:pathLst>
                  <a:path w="8" h="9">
                    <a:moveTo>
                      <a:pt x="0" y="0"/>
                    </a:moveTo>
                    <a:lnTo>
                      <a:pt x="3" y="3"/>
                    </a:lnTo>
                    <a:lnTo>
                      <a:pt x="5" y="6"/>
                    </a:lnTo>
                    <a:lnTo>
                      <a:pt x="8" y="9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42"/>
              <p:cNvSpPr/>
              <p:nvPr/>
            </p:nvSpPr>
            <p:spPr>
              <a:xfrm>
                <a:off x="4709" y="2708"/>
                <a:ext cx="3" cy="4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43"/>
              <p:cNvSpPr/>
              <p:nvPr/>
            </p:nvSpPr>
            <p:spPr>
              <a:xfrm>
                <a:off x="4721" y="2723"/>
                <a:ext cx="8" cy="15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0"/>
                  </a:cxn>
                  <a:cxn ang="0">
                    <a:pos x="0" y="156"/>
                  </a:cxn>
                  <a:cxn ang="0">
                    <a:pos x="37" y="305"/>
                  </a:cxn>
                  <a:cxn ang="0">
                    <a:pos x="113" y="572"/>
                  </a:cxn>
                </a:cxnLst>
                <a:rect l="txL" t="txT" r="txR" b="txB"/>
                <a:pathLst>
                  <a:path w="6" h="10">
                    <a:moveTo>
                      <a:pt x="0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6" y="1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44"/>
              <p:cNvSpPr/>
              <p:nvPr/>
            </p:nvSpPr>
            <p:spPr>
              <a:xfrm>
                <a:off x="4736" y="2751"/>
                <a:ext cx="8" cy="15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0"/>
                  </a:cxn>
                  <a:cxn ang="0">
                    <a:pos x="49" y="156"/>
                  </a:cxn>
                  <a:cxn ang="0">
                    <a:pos x="49" y="351"/>
                  </a:cxn>
                  <a:cxn ang="0">
                    <a:pos x="87" y="456"/>
                  </a:cxn>
                  <a:cxn ang="0">
                    <a:pos x="113" y="572"/>
                  </a:cxn>
                </a:cxnLst>
                <a:rect l="txL" t="txT" r="txR" b="txB"/>
                <a:pathLst>
                  <a:path w="6" h="10">
                    <a:moveTo>
                      <a:pt x="0" y="0"/>
                    </a:moveTo>
                    <a:lnTo>
                      <a:pt x="3" y="3"/>
                    </a:lnTo>
                    <a:lnTo>
                      <a:pt x="3" y="6"/>
                    </a:lnTo>
                    <a:lnTo>
                      <a:pt x="5" y="8"/>
                    </a:lnTo>
                    <a:lnTo>
                      <a:pt x="6" y="1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Freeform 45"/>
              <p:cNvSpPr/>
              <p:nvPr/>
            </p:nvSpPr>
            <p:spPr>
              <a:xfrm>
                <a:off x="4751" y="2779"/>
                <a:ext cx="8" cy="8"/>
              </a:xfrm>
              <a:custGeom>
                <a:avLst/>
                <a:gdLst>
                  <a:gd name="txL" fmla="*/ 0 w 6"/>
                  <a:gd name="txT" fmla="*/ 0 h 6"/>
                  <a:gd name="txR" fmla="*/ 6 w 6"/>
                  <a:gd name="txB" fmla="*/ 6 h 6"/>
                </a:gdLst>
                <a:ahLst/>
                <a:cxnLst>
                  <a:cxn ang="0">
                    <a:pos x="0" y="0"/>
                  </a:cxn>
                  <a:cxn ang="0">
                    <a:pos x="87" y="87"/>
                  </a:cxn>
                  <a:cxn ang="0">
                    <a:pos x="49" y="87"/>
                  </a:cxn>
                  <a:cxn ang="0">
                    <a:pos x="87" y="87"/>
                  </a:cxn>
                  <a:cxn ang="0">
                    <a:pos x="113" y="113"/>
                  </a:cxn>
                </a:cxnLst>
                <a:rect l="txL" t="txT" r="txR" b="txB"/>
                <a:pathLst>
                  <a:path w="6" h="6">
                    <a:moveTo>
                      <a:pt x="0" y="0"/>
                    </a:moveTo>
                    <a:lnTo>
                      <a:pt x="5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6" y="6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46"/>
              <p:cNvSpPr/>
              <p:nvPr/>
            </p:nvSpPr>
            <p:spPr>
              <a:xfrm>
                <a:off x="4766" y="2802"/>
                <a:ext cx="8" cy="13"/>
              </a:xfrm>
              <a:custGeom>
                <a:avLst/>
                <a:gdLst>
                  <a:gd name="txL" fmla="*/ 0 w 6"/>
                  <a:gd name="txT" fmla="*/ 0 h 9"/>
                  <a:gd name="txR" fmla="*/ 6 w 6"/>
                  <a:gd name="txB" fmla="*/ 9 h 9"/>
                </a:gdLst>
                <a:ahLst/>
                <a:cxnLst>
                  <a:cxn ang="0">
                    <a:pos x="0" y="0"/>
                  </a:cxn>
                  <a:cxn ang="0">
                    <a:pos x="49" y="117"/>
                  </a:cxn>
                  <a:cxn ang="0">
                    <a:pos x="49" y="244"/>
                  </a:cxn>
                  <a:cxn ang="0">
                    <a:pos x="87" y="325"/>
                  </a:cxn>
                  <a:cxn ang="0">
                    <a:pos x="113" y="352"/>
                  </a:cxn>
                </a:cxnLst>
                <a:rect l="txL" t="txT" r="txR" b="txB"/>
                <a:pathLst>
                  <a:path w="6" h="9">
                    <a:moveTo>
                      <a:pt x="0" y="0"/>
                    </a:moveTo>
                    <a:lnTo>
                      <a:pt x="3" y="3"/>
                    </a:lnTo>
                    <a:lnTo>
                      <a:pt x="3" y="6"/>
                    </a:lnTo>
                    <a:lnTo>
                      <a:pt x="5" y="8"/>
                    </a:lnTo>
                    <a:lnTo>
                      <a:pt x="6" y="9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47"/>
              <p:cNvSpPr/>
              <p:nvPr/>
            </p:nvSpPr>
            <p:spPr>
              <a:xfrm>
                <a:off x="4782" y="2826"/>
                <a:ext cx="5" cy="17"/>
              </a:xfrm>
              <a:custGeom>
                <a:avLst/>
                <a:gdLst>
                  <a:gd name="txL" fmla="*/ 0 w 4"/>
                  <a:gd name="txT" fmla="*/ 0 h 11"/>
                  <a:gd name="txR" fmla="*/ 4 w 4"/>
                  <a:gd name="txB" fmla="*/ 11 h 11"/>
                </a:gdLst>
                <a:ahLst/>
                <a:cxnLst>
                  <a:cxn ang="0">
                    <a:pos x="0" y="0"/>
                  </a:cxn>
                  <a:cxn ang="0">
                    <a:pos x="0" y="167"/>
                  </a:cxn>
                  <a:cxn ang="0">
                    <a:pos x="21" y="399"/>
                  </a:cxn>
                  <a:cxn ang="0">
                    <a:pos x="21" y="617"/>
                  </a:cxn>
                  <a:cxn ang="0">
                    <a:pos x="33" y="845"/>
                  </a:cxn>
                </a:cxnLst>
                <a:rect l="txL" t="txT" r="txR" b="txB"/>
                <a:pathLst>
                  <a:path w="4" h="11">
                    <a:moveTo>
                      <a:pt x="0" y="0"/>
                    </a:moveTo>
                    <a:lnTo>
                      <a:pt x="0" y="2"/>
                    </a:lnTo>
                    <a:lnTo>
                      <a:pt x="2" y="5"/>
                    </a:lnTo>
                    <a:lnTo>
                      <a:pt x="2" y="8"/>
                    </a:lnTo>
                    <a:lnTo>
                      <a:pt x="4" y="11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48"/>
              <p:cNvSpPr/>
              <p:nvPr/>
            </p:nvSpPr>
            <p:spPr>
              <a:xfrm>
                <a:off x="4785" y="2838"/>
                <a:ext cx="2" cy="5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Freeform 49"/>
              <p:cNvSpPr/>
              <p:nvPr/>
            </p:nvSpPr>
            <p:spPr>
              <a:xfrm>
                <a:off x="4795" y="2855"/>
                <a:ext cx="9" cy="15"/>
              </a:xfrm>
              <a:custGeom>
                <a:avLst/>
                <a:gdLst>
                  <a:gd name="txL" fmla="*/ 0 w 7"/>
                  <a:gd name="txT" fmla="*/ 0 h 10"/>
                  <a:gd name="txR" fmla="*/ 7 w 7"/>
                  <a:gd name="txB" fmla="*/ 10 h 10"/>
                </a:gdLst>
                <a:ahLst/>
                <a:cxnLst>
                  <a:cxn ang="0">
                    <a:pos x="0" y="0"/>
                  </a:cxn>
                  <a:cxn ang="0">
                    <a:pos x="28" y="105"/>
                  </a:cxn>
                  <a:cxn ang="0">
                    <a:pos x="46" y="305"/>
                  </a:cxn>
                  <a:cxn ang="0">
                    <a:pos x="46" y="383"/>
                  </a:cxn>
                  <a:cxn ang="0">
                    <a:pos x="85" y="572"/>
                  </a:cxn>
                </a:cxnLst>
                <a:rect l="txL" t="txT" r="txR" b="txB"/>
                <a:pathLst>
                  <a:path w="7" h="10">
                    <a:moveTo>
                      <a:pt x="0" y="0"/>
                    </a:moveTo>
                    <a:lnTo>
                      <a:pt x="2" y="2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7" y="1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50"/>
              <p:cNvSpPr/>
              <p:nvPr/>
            </p:nvSpPr>
            <p:spPr>
              <a:xfrm>
                <a:off x="4800" y="2866"/>
                <a:ext cx="4" cy="4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51"/>
              <p:cNvSpPr/>
              <p:nvPr/>
            </p:nvSpPr>
            <p:spPr>
              <a:xfrm>
                <a:off x="4811" y="2884"/>
                <a:ext cx="8" cy="10"/>
              </a:xfrm>
              <a:custGeom>
                <a:avLst/>
                <a:gdLst>
                  <a:gd name="txL" fmla="*/ 0 w 6"/>
                  <a:gd name="txT" fmla="*/ 0 h 7"/>
                  <a:gd name="txR" fmla="*/ 6 w 6"/>
                  <a:gd name="txB" fmla="*/ 7 h 7"/>
                </a:gdLst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113" y="244"/>
                  </a:cxn>
                  <a:cxn ang="0">
                    <a:pos x="49" y="244"/>
                  </a:cxn>
                </a:cxnLst>
                <a:rect l="txL" t="txT" r="txR" b="txB"/>
                <a:pathLst>
                  <a:path w="6" h="7">
                    <a:moveTo>
                      <a:pt x="0" y="0"/>
                    </a:moveTo>
                    <a:lnTo>
                      <a:pt x="1" y="1"/>
                    </a:lnTo>
                    <a:lnTo>
                      <a:pt x="6" y="7"/>
                    </a:lnTo>
                    <a:lnTo>
                      <a:pt x="3" y="7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52"/>
              <p:cNvSpPr/>
              <p:nvPr/>
            </p:nvSpPr>
            <p:spPr>
              <a:xfrm flipH="1">
                <a:off x="4815" y="2894"/>
                <a:ext cx="4" cy="1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53"/>
              <p:cNvSpPr/>
              <p:nvPr/>
            </p:nvSpPr>
            <p:spPr>
              <a:xfrm>
                <a:off x="4824" y="2905"/>
                <a:ext cx="7" cy="13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1" y="60"/>
                  </a:cxn>
                  <a:cxn ang="0">
                    <a:pos x="18" y="83"/>
                  </a:cxn>
                  <a:cxn ang="0">
                    <a:pos x="25" y="131"/>
                  </a:cxn>
                  <a:cxn ang="0">
                    <a:pos x="27" y="140"/>
                  </a:cxn>
                </a:cxnLst>
                <a:rect l="txL" t="txT" r="txR" b="txB"/>
                <a:pathLst>
                  <a:path w="6" h="10">
                    <a:moveTo>
                      <a:pt x="0" y="0"/>
                    </a:moveTo>
                    <a:lnTo>
                      <a:pt x="1" y="1"/>
                    </a:lnTo>
                    <a:lnTo>
                      <a:pt x="1" y="4"/>
                    </a:lnTo>
                    <a:lnTo>
                      <a:pt x="3" y="6"/>
                    </a:lnTo>
                    <a:lnTo>
                      <a:pt x="5" y="9"/>
                    </a:lnTo>
                    <a:lnTo>
                      <a:pt x="6" y="1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Freeform 54"/>
              <p:cNvSpPr/>
              <p:nvPr/>
            </p:nvSpPr>
            <p:spPr>
              <a:xfrm>
                <a:off x="4838" y="2931"/>
                <a:ext cx="8" cy="13"/>
              </a:xfrm>
              <a:custGeom>
                <a:avLst/>
                <a:gdLst>
                  <a:gd name="txL" fmla="*/ 0 w 6"/>
                  <a:gd name="txT" fmla="*/ 0 h 9"/>
                  <a:gd name="txR" fmla="*/ 6 w 6"/>
                  <a:gd name="txB" fmla="*/ 9 h 9"/>
                </a:gdLst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1" y="169"/>
                  </a:cxn>
                  <a:cxn ang="0">
                    <a:pos x="113" y="264"/>
                  </a:cxn>
                  <a:cxn ang="0">
                    <a:pos x="113" y="352"/>
                  </a:cxn>
                </a:cxnLst>
                <a:rect l="txL" t="txT" r="txR" b="txB"/>
                <a:pathLst>
                  <a:path w="6" h="9">
                    <a:moveTo>
                      <a:pt x="0" y="0"/>
                    </a:moveTo>
                    <a:lnTo>
                      <a:pt x="1" y="1"/>
                    </a:lnTo>
                    <a:lnTo>
                      <a:pt x="1" y="4"/>
                    </a:lnTo>
                    <a:lnTo>
                      <a:pt x="6" y="7"/>
                    </a:lnTo>
                    <a:lnTo>
                      <a:pt x="6" y="9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55"/>
              <p:cNvSpPr/>
              <p:nvPr/>
            </p:nvSpPr>
            <p:spPr>
              <a:xfrm>
                <a:off x="4852" y="2959"/>
                <a:ext cx="9" cy="12"/>
              </a:xfrm>
              <a:custGeom>
                <a:avLst/>
                <a:gdLst>
                  <a:gd name="txL" fmla="*/ 0 w 7"/>
                  <a:gd name="txT" fmla="*/ 0 h 9"/>
                  <a:gd name="txR" fmla="*/ 7 w 7"/>
                  <a:gd name="txB" fmla="*/ 9 h 9"/>
                </a:gdLst>
                <a:ahLst/>
                <a:cxnLst>
                  <a:cxn ang="0">
                    <a:pos x="0" y="0"/>
                  </a:cxn>
                  <a:cxn ang="0">
                    <a:pos x="28" y="37"/>
                  </a:cxn>
                  <a:cxn ang="0">
                    <a:pos x="46" y="65"/>
                  </a:cxn>
                  <a:cxn ang="0">
                    <a:pos x="85" y="116"/>
                  </a:cxn>
                  <a:cxn ang="0">
                    <a:pos x="85" y="155"/>
                  </a:cxn>
                </a:cxnLst>
                <a:rect l="txL" t="txT" r="txR" b="txB"/>
                <a:pathLst>
                  <a:path w="7" h="9">
                    <a:moveTo>
                      <a:pt x="0" y="0"/>
                    </a:moveTo>
                    <a:lnTo>
                      <a:pt x="2" y="2"/>
                    </a:lnTo>
                    <a:lnTo>
                      <a:pt x="4" y="4"/>
                    </a:lnTo>
                    <a:lnTo>
                      <a:pt x="7" y="7"/>
                    </a:lnTo>
                    <a:lnTo>
                      <a:pt x="7" y="9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56"/>
              <p:cNvSpPr/>
              <p:nvPr/>
            </p:nvSpPr>
            <p:spPr>
              <a:xfrm>
                <a:off x="4870" y="2984"/>
                <a:ext cx="7" cy="14"/>
              </a:xfrm>
              <a:custGeom>
                <a:avLst/>
                <a:gdLst>
                  <a:gd name="txL" fmla="*/ 0 w 6"/>
                  <a:gd name="txT" fmla="*/ 0 h 9"/>
                  <a:gd name="txR" fmla="*/ 6 w 6"/>
                  <a:gd name="txB" fmla="*/ 9 h 9"/>
                </a:gdLst>
                <a:ahLst/>
                <a:cxnLst>
                  <a:cxn ang="0">
                    <a:pos x="0" y="0"/>
                  </a:cxn>
                  <a:cxn ang="0">
                    <a:pos x="0" y="275"/>
                  </a:cxn>
                  <a:cxn ang="0">
                    <a:pos x="25" y="482"/>
                  </a:cxn>
                  <a:cxn ang="0">
                    <a:pos x="25" y="666"/>
                  </a:cxn>
                  <a:cxn ang="0">
                    <a:pos x="27" y="750"/>
                  </a:cxn>
                </a:cxnLst>
                <a:rect l="txL" t="txT" r="txR" b="txB"/>
                <a:pathLst>
                  <a:path w="6" h="9">
                    <a:moveTo>
                      <a:pt x="0" y="0"/>
                    </a:moveTo>
                    <a:lnTo>
                      <a:pt x="0" y="3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6" y="9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57"/>
              <p:cNvSpPr/>
              <p:nvPr/>
            </p:nvSpPr>
            <p:spPr>
              <a:xfrm>
                <a:off x="4885" y="3010"/>
                <a:ext cx="3" cy="11"/>
              </a:xfrm>
              <a:custGeom>
                <a:avLst/>
                <a:gdLst>
                  <a:gd name="txL" fmla="*/ 0 w 3"/>
                  <a:gd name="txT" fmla="*/ 0 h 7"/>
                  <a:gd name="txR" fmla="*/ 3 w 3"/>
                  <a:gd name="txB" fmla="*/ 7 h 7"/>
                </a:gdLst>
                <a:ahLst/>
                <a:cxnLst>
                  <a:cxn ang="0">
                    <a:pos x="0" y="0"/>
                  </a:cxn>
                  <a:cxn ang="0">
                    <a:pos x="0" y="190"/>
                  </a:cxn>
                  <a:cxn ang="0">
                    <a:pos x="3" y="333"/>
                  </a:cxn>
                  <a:cxn ang="0">
                    <a:pos x="3" y="632"/>
                  </a:cxn>
                </a:cxnLst>
                <a:rect l="txL" t="txT" r="txR" b="txB"/>
                <a:pathLst>
                  <a:path w="3" h="7">
                    <a:moveTo>
                      <a:pt x="0" y="0"/>
                    </a:moveTo>
                    <a:lnTo>
                      <a:pt x="0" y="2"/>
                    </a:lnTo>
                    <a:lnTo>
                      <a:pt x="3" y="4"/>
                    </a:lnTo>
                    <a:lnTo>
                      <a:pt x="3" y="7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58"/>
              <p:cNvSpPr/>
              <p:nvPr/>
            </p:nvSpPr>
            <p:spPr>
              <a:xfrm>
                <a:off x="4888" y="3021"/>
                <a:ext cx="9" cy="11"/>
              </a:xfrm>
              <a:custGeom>
                <a:avLst/>
                <a:gdLst>
                  <a:gd name="txL" fmla="*/ 0 w 7"/>
                  <a:gd name="txT" fmla="*/ 0 h 8"/>
                  <a:gd name="txR" fmla="*/ 7 w 7"/>
                  <a:gd name="txB" fmla="*/ 8 h 8"/>
                </a:gdLst>
                <a:ahLst/>
                <a:cxnLst>
                  <a:cxn ang="0">
                    <a:pos x="0" y="0"/>
                  </a:cxn>
                  <a:cxn ang="0">
                    <a:pos x="46" y="76"/>
                  </a:cxn>
                  <a:cxn ang="0">
                    <a:pos x="46" y="143"/>
                  </a:cxn>
                  <a:cxn ang="0">
                    <a:pos x="85" y="198"/>
                  </a:cxn>
                </a:cxnLst>
                <a:rect l="txL" t="txT" r="txR" b="txB"/>
                <a:pathLst>
                  <a:path w="7" h="8">
                    <a:moveTo>
                      <a:pt x="0" y="0"/>
                    </a:moveTo>
                    <a:lnTo>
                      <a:pt x="4" y="3"/>
                    </a:lnTo>
                    <a:lnTo>
                      <a:pt x="4" y="6"/>
                    </a:lnTo>
                    <a:lnTo>
                      <a:pt x="7" y="8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59"/>
              <p:cNvSpPr/>
              <p:nvPr/>
            </p:nvSpPr>
            <p:spPr>
              <a:xfrm>
                <a:off x="4905" y="3045"/>
                <a:ext cx="8" cy="12"/>
              </a:xfrm>
              <a:custGeom>
                <a:avLst/>
                <a:gdLst>
                  <a:gd name="txL" fmla="*/ 0 w 7"/>
                  <a:gd name="txT" fmla="*/ 0 h 9"/>
                  <a:gd name="txR" fmla="*/ 7 w 7"/>
                  <a:gd name="txB" fmla="*/ 9 h 9"/>
                </a:gdLst>
                <a:ahLst/>
                <a:cxnLst>
                  <a:cxn ang="0">
                    <a:pos x="0" y="0"/>
                  </a:cxn>
                  <a:cxn ang="0">
                    <a:pos x="17" y="37"/>
                  </a:cxn>
                  <a:cxn ang="0">
                    <a:pos x="17" y="87"/>
                  </a:cxn>
                  <a:cxn ang="0">
                    <a:pos x="22" y="151"/>
                  </a:cxn>
                  <a:cxn ang="0">
                    <a:pos x="25" y="155"/>
                  </a:cxn>
                </a:cxnLst>
                <a:rect l="txL" t="txT" r="txR" b="txB"/>
                <a:pathLst>
                  <a:path w="7" h="9">
                    <a:moveTo>
                      <a:pt x="0" y="0"/>
                    </a:moveTo>
                    <a:lnTo>
                      <a:pt x="4" y="2"/>
                    </a:lnTo>
                    <a:lnTo>
                      <a:pt x="4" y="5"/>
                    </a:lnTo>
                    <a:lnTo>
                      <a:pt x="6" y="8"/>
                    </a:lnTo>
                    <a:lnTo>
                      <a:pt x="7" y="9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60"/>
              <p:cNvSpPr/>
              <p:nvPr/>
            </p:nvSpPr>
            <p:spPr>
              <a:xfrm>
                <a:off x="4920" y="3068"/>
                <a:ext cx="7" cy="12"/>
              </a:xfrm>
              <a:custGeom>
                <a:avLst/>
                <a:gdLst>
                  <a:gd name="txL" fmla="*/ 0 w 6"/>
                  <a:gd name="txT" fmla="*/ 0 h 9"/>
                  <a:gd name="txR" fmla="*/ 6 w 6"/>
                  <a:gd name="txB" fmla="*/ 9 h 9"/>
                </a:gdLst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7" y="113"/>
                  </a:cxn>
                  <a:cxn ang="0">
                    <a:pos x="27" y="155"/>
                  </a:cxn>
                </a:cxnLst>
                <a:rect l="txL" t="txT" r="txR" b="txB"/>
                <a:pathLst>
                  <a:path w="6" h="9">
                    <a:moveTo>
                      <a:pt x="0" y="0"/>
                    </a:moveTo>
                    <a:lnTo>
                      <a:pt x="1" y="0"/>
                    </a:lnTo>
                    <a:lnTo>
                      <a:pt x="6" y="6"/>
                    </a:lnTo>
                    <a:lnTo>
                      <a:pt x="6" y="9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61"/>
              <p:cNvSpPr/>
              <p:nvPr/>
            </p:nvSpPr>
            <p:spPr>
              <a:xfrm>
                <a:off x="4937" y="3093"/>
                <a:ext cx="10" cy="13"/>
              </a:xfrm>
              <a:custGeom>
                <a:avLst/>
                <a:gdLst>
                  <a:gd name="txL" fmla="*/ 0 w 8"/>
                  <a:gd name="txT" fmla="*/ 0 h 9"/>
                  <a:gd name="txR" fmla="*/ 8 w 8"/>
                  <a:gd name="txB" fmla="*/ 9 h 9"/>
                </a:gdLst>
                <a:ahLst/>
                <a:cxnLst>
                  <a:cxn ang="0">
                    <a:pos x="0" y="0"/>
                  </a:cxn>
                  <a:cxn ang="0">
                    <a:pos x="21" y="81"/>
                  </a:cxn>
                  <a:cxn ang="0">
                    <a:pos x="33" y="169"/>
                  </a:cxn>
                  <a:cxn ang="0">
                    <a:pos x="63" y="264"/>
                  </a:cxn>
                  <a:cxn ang="0">
                    <a:pos x="71" y="352"/>
                  </a:cxn>
                </a:cxnLst>
                <a:rect l="txL" t="txT" r="txR" b="txB"/>
                <a:pathLst>
                  <a:path w="8" h="9">
                    <a:moveTo>
                      <a:pt x="0" y="0"/>
                    </a:moveTo>
                    <a:lnTo>
                      <a:pt x="2" y="2"/>
                    </a:lnTo>
                    <a:lnTo>
                      <a:pt x="4" y="4"/>
                    </a:lnTo>
                    <a:lnTo>
                      <a:pt x="7" y="7"/>
                    </a:lnTo>
                    <a:lnTo>
                      <a:pt x="8" y="9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62"/>
              <p:cNvSpPr/>
              <p:nvPr/>
            </p:nvSpPr>
            <p:spPr>
              <a:xfrm>
                <a:off x="4957" y="3119"/>
                <a:ext cx="10" cy="12"/>
              </a:xfrm>
              <a:custGeom>
                <a:avLst/>
                <a:gdLst>
                  <a:gd name="txL" fmla="*/ 0 w 8"/>
                  <a:gd name="txT" fmla="*/ 0 h 8"/>
                  <a:gd name="txR" fmla="*/ 8 w 8"/>
                  <a:gd name="txB" fmla="*/ 8 h 8"/>
                </a:gdLst>
                <a:ahLst/>
                <a:cxnLst>
                  <a:cxn ang="0">
                    <a:pos x="0" y="0"/>
                  </a:cxn>
                  <a:cxn ang="0">
                    <a:pos x="28" y="141"/>
                  </a:cxn>
                  <a:cxn ang="0">
                    <a:pos x="40" y="317"/>
                  </a:cxn>
                  <a:cxn ang="0">
                    <a:pos x="71" y="456"/>
                  </a:cxn>
                </a:cxnLst>
                <a:rect l="txL" t="txT" r="txR" b="txB"/>
                <a:pathLst>
                  <a:path w="8" h="8">
                    <a:moveTo>
                      <a:pt x="0" y="0"/>
                    </a:moveTo>
                    <a:lnTo>
                      <a:pt x="3" y="3"/>
                    </a:lnTo>
                    <a:lnTo>
                      <a:pt x="5" y="6"/>
                    </a:lnTo>
                    <a:lnTo>
                      <a:pt x="8" y="8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63"/>
              <p:cNvSpPr/>
              <p:nvPr/>
            </p:nvSpPr>
            <p:spPr>
              <a:xfrm>
                <a:off x="4977" y="3142"/>
                <a:ext cx="10" cy="12"/>
              </a:xfrm>
              <a:custGeom>
                <a:avLst/>
                <a:gdLst>
                  <a:gd name="txL" fmla="*/ 0 w 8"/>
                  <a:gd name="txT" fmla="*/ 0 h 8"/>
                  <a:gd name="txR" fmla="*/ 8 w 8"/>
                  <a:gd name="txB" fmla="*/ 8 h 8"/>
                </a:gdLst>
                <a:ahLst/>
                <a:cxnLst>
                  <a:cxn ang="0">
                    <a:pos x="0" y="0"/>
                  </a:cxn>
                  <a:cxn ang="0">
                    <a:pos x="1" y="65"/>
                  </a:cxn>
                  <a:cxn ang="0">
                    <a:pos x="33" y="141"/>
                  </a:cxn>
                  <a:cxn ang="0">
                    <a:pos x="51" y="317"/>
                  </a:cxn>
                  <a:cxn ang="0">
                    <a:pos x="71" y="456"/>
                  </a:cxn>
                </a:cxnLst>
                <a:rect l="txL" t="txT" r="txR" b="txB"/>
                <a:pathLst>
                  <a:path w="8" h="8">
                    <a:moveTo>
                      <a:pt x="0" y="0"/>
                    </a:moveTo>
                    <a:lnTo>
                      <a:pt x="1" y="1"/>
                    </a:lnTo>
                    <a:lnTo>
                      <a:pt x="4" y="3"/>
                    </a:lnTo>
                    <a:lnTo>
                      <a:pt x="6" y="6"/>
                    </a:lnTo>
                    <a:lnTo>
                      <a:pt x="8" y="8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64"/>
              <p:cNvSpPr/>
              <p:nvPr/>
            </p:nvSpPr>
            <p:spPr>
              <a:xfrm>
                <a:off x="4998" y="3165"/>
                <a:ext cx="11" cy="10"/>
              </a:xfrm>
              <a:custGeom>
                <a:avLst/>
                <a:gdLst>
                  <a:gd name="txL" fmla="*/ 0 w 9"/>
                  <a:gd name="txT" fmla="*/ 0 h 7"/>
                  <a:gd name="txR" fmla="*/ 9 w 9"/>
                  <a:gd name="txB" fmla="*/ 7 h 7"/>
                </a:gdLst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29" y="163"/>
                  </a:cxn>
                  <a:cxn ang="0">
                    <a:pos x="43" y="163"/>
                  </a:cxn>
                  <a:cxn ang="0">
                    <a:pos x="65" y="244"/>
                  </a:cxn>
                </a:cxnLst>
                <a:rect l="txL" t="txT" r="txR" b="txB"/>
                <a:pathLst>
                  <a:path w="9" h="7">
                    <a:moveTo>
                      <a:pt x="0" y="0"/>
                    </a:moveTo>
                    <a:lnTo>
                      <a:pt x="1" y="1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9" y="7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65"/>
              <p:cNvSpPr/>
              <p:nvPr/>
            </p:nvSpPr>
            <p:spPr>
              <a:xfrm>
                <a:off x="5021" y="3183"/>
                <a:ext cx="11" cy="8"/>
              </a:xfrm>
              <a:custGeom>
                <a:avLst/>
                <a:gdLst>
                  <a:gd name="txL" fmla="*/ 0 w 9"/>
                  <a:gd name="txT" fmla="*/ 0 h 6"/>
                  <a:gd name="txR" fmla="*/ 9 w 9"/>
                  <a:gd name="txB" fmla="*/ 6 h 6"/>
                </a:gdLst>
                <a:ahLst/>
                <a:cxnLst>
                  <a:cxn ang="0">
                    <a:pos x="0" y="0"/>
                  </a:cxn>
                  <a:cxn ang="0">
                    <a:pos x="24" y="49"/>
                  </a:cxn>
                  <a:cxn ang="0">
                    <a:pos x="35" y="113"/>
                  </a:cxn>
                  <a:cxn ang="0">
                    <a:pos x="60" y="113"/>
                  </a:cxn>
                  <a:cxn ang="0">
                    <a:pos x="65" y="113"/>
                  </a:cxn>
                </a:cxnLst>
                <a:rect l="txL" t="txT" r="txR" b="txB"/>
                <a:pathLst>
                  <a:path w="9" h="6">
                    <a:moveTo>
                      <a:pt x="0" y="0"/>
                    </a:moveTo>
                    <a:lnTo>
                      <a:pt x="3" y="3"/>
                    </a:lnTo>
                    <a:lnTo>
                      <a:pt x="5" y="6"/>
                    </a:lnTo>
                    <a:lnTo>
                      <a:pt x="8" y="6"/>
                    </a:lnTo>
                    <a:lnTo>
                      <a:pt x="9" y="6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66"/>
              <p:cNvSpPr/>
              <p:nvPr/>
            </p:nvSpPr>
            <p:spPr>
              <a:xfrm>
                <a:off x="5044" y="3198"/>
                <a:ext cx="13" cy="8"/>
              </a:xfrm>
              <a:custGeom>
                <a:avLst/>
                <a:gdLst>
                  <a:gd name="txL" fmla="*/ 0 w 10"/>
                  <a:gd name="txT" fmla="*/ 0 h 5"/>
                  <a:gd name="txR" fmla="*/ 10 w 10"/>
                  <a:gd name="txB" fmla="*/ 5 h 5"/>
                </a:gdLst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46" y="354"/>
                  </a:cxn>
                  <a:cxn ang="0">
                    <a:pos x="83" y="354"/>
                  </a:cxn>
                  <a:cxn ang="0">
                    <a:pos x="108" y="354"/>
                  </a:cxn>
                  <a:cxn ang="0">
                    <a:pos x="140" y="566"/>
                  </a:cxn>
                </a:cxnLst>
                <a:rect l="txL" t="txT" r="txR" b="txB"/>
                <a:pathLst>
                  <a:path w="10" h="5">
                    <a:moveTo>
                      <a:pt x="0" y="0"/>
                    </a:moveTo>
                    <a:lnTo>
                      <a:pt x="1" y="0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10" y="5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67"/>
              <p:cNvSpPr/>
              <p:nvPr/>
            </p:nvSpPr>
            <p:spPr>
              <a:xfrm>
                <a:off x="5069" y="3211"/>
                <a:ext cx="14" cy="3"/>
              </a:xfrm>
              <a:custGeom>
                <a:avLst/>
                <a:gdLst>
                  <a:gd name="txL" fmla="*/ 0 w 11"/>
                  <a:gd name="txT" fmla="*/ 0 h 2"/>
                  <a:gd name="txR" fmla="*/ 11 w 11"/>
                  <a:gd name="txB" fmla="*/ 2 h 2"/>
                </a:gdLst>
                <a:ahLst/>
                <a:cxnLst>
                  <a:cxn ang="0">
                    <a:pos x="0" y="0"/>
                  </a:cxn>
                  <a:cxn ang="0">
                    <a:pos x="36" y="0"/>
                  </a:cxn>
                  <a:cxn ang="0">
                    <a:pos x="59" y="0"/>
                  </a:cxn>
                  <a:cxn ang="0">
                    <a:pos x="95" y="0"/>
                  </a:cxn>
                  <a:cxn ang="0">
                    <a:pos x="121" y="95"/>
                  </a:cxn>
                  <a:cxn ang="0">
                    <a:pos x="123" y="95"/>
                  </a:cxn>
                </a:cxnLst>
                <a:rect l="txL" t="txT" r="txR" b="txB"/>
                <a:pathLst>
                  <a:path w="11" h="2">
                    <a:moveTo>
                      <a:pt x="0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1" y="2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68"/>
              <p:cNvSpPr/>
              <p:nvPr/>
            </p:nvSpPr>
            <p:spPr>
              <a:xfrm>
                <a:off x="5098" y="3214"/>
                <a:ext cx="15" cy="1"/>
              </a:xfrm>
              <a:custGeom>
                <a:avLst/>
                <a:gdLst>
                  <a:gd name="txL" fmla="*/ 0 w 12"/>
                  <a:gd name="txT" fmla="*/ 0 h 1"/>
                  <a:gd name="txR" fmla="*/ 12 w 12"/>
                  <a:gd name="txB" fmla="*/ 1 h 1"/>
                </a:gdLst>
                <a:ahLst/>
                <a:cxnLst>
                  <a:cxn ang="0">
                    <a:pos x="0" y="0"/>
                  </a:cxn>
                  <a:cxn ang="0">
                    <a:pos x="25" y="0"/>
                  </a:cxn>
                  <a:cxn ang="0">
                    <a:pos x="39" y="0"/>
                  </a:cxn>
                  <a:cxn ang="0">
                    <a:pos x="63" y="0"/>
                  </a:cxn>
                  <a:cxn ang="0">
                    <a:pos x="78" y="0"/>
                  </a:cxn>
                  <a:cxn ang="0">
                    <a:pos x="99" y="0"/>
                  </a:cxn>
                  <a:cxn ang="0">
                    <a:pos x="114" y="0"/>
                  </a:cxn>
                </a:cxnLst>
                <a:rect l="txL" t="txT" r="txR" b="txB"/>
                <a:pathLst>
                  <a:path w="12" h="1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69"/>
              <p:cNvSpPr/>
              <p:nvPr/>
            </p:nvSpPr>
            <p:spPr>
              <a:xfrm>
                <a:off x="5127" y="3207"/>
                <a:ext cx="13" cy="4"/>
              </a:xfrm>
              <a:custGeom>
                <a:avLst/>
                <a:gdLst>
                  <a:gd name="txL" fmla="*/ 0 w 11"/>
                  <a:gd name="txT" fmla="*/ 0 h 3"/>
                  <a:gd name="txR" fmla="*/ 11 w 11"/>
                  <a:gd name="txB" fmla="*/ 3 h 3"/>
                </a:gdLst>
                <a:ahLst/>
                <a:cxnLst>
                  <a:cxn ang="0">
                    <a:pos x="0" y="49"/>
                  </a:cxn>
                  <a:cxn ang="0">
                    <a:pos x="1" y="49"/>
                  </a:cxn>
                  <a:cxn ang="0">
                    <a:pos x="18" y="49"/>
                  </a:cxn>
                  <a:cxn ang="0">
                    <a:pos x="25" y="49"/>
                  </a:cxn>
                  <a:cxn ang="0">
                    <a:pos x="41" y="0"/>
                  </a:cxn>
                  <a:cxn ang="0">
                    <a:pos x="54" y="0"/>
                  </a:cxn>
                  <a:cxn ang="0">
                    <a:pos x="57" y="0"/>
                  </a:cxn>
                </a:cxnLst>
                <a:rect l="txL" t="txT" r="txR" b="txB"/>
                <a:pathLst>
                  <a:path w="11" h="3">
                    <a:moveTo>
                      <a:pt x="0" y="3"/>
                    </a:moveTo>
                    <a:lnTo>
                      <a:pt x="1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70"/>
              <p:cNvSpPr/>
              <p:nvPr/>
            </p:nvSpPr>
            <p:spPr>
              <a:xfrm>
                <a:off x="5154" y="3195"/>
                <a:ext cx="12" cy="7"/>
              </a:xfrm>
              <a:custGeom>
                <a:avLst/>
                <a:gdLst>
                  <a:gd name="txL" fmla="*/ 0 w 10"/>
                  <a:gd name="txT" fmla="*/ 0 h 5"/>
                  <a:gd name="txR" fmla="*/ 10 w 10"/>
                  <a:gd name="txB" fmla="*/ 5 h 5"/>
                </a:gdLst>
                <a:ahLst/>
                <a:cxnLst>
                  <a:cxn ang="0">
                    <a:pos x="0" y="151"/>
                  </a:cxn>
                  <a:cxn ang="0">
                    <a:pos x="20" y="57"/>
                  </a:cxn>
                  <a:cxn ang="0">
                    <a:pos x="29" y="57"/>
                  </a:cxn>
                  <a:cxn ang="0">
                    <a:pos x="50" y="0"/>
                  </a:cxn>
                  <a:cxn ang="0">
                    <a:pos x="60" y="0"/>
                  </a:cxn>
                </a:cxnLst>
                <a:rect l="txL" t="txT" r="txR" b="txB"/>
                <a:pathLst>
                  <a:path w="10" h="5">
                    <a:moveTo>
                      <a:pt x="0" y="5"/>
                    </a:moveTo>
                    <a:lnTo>
                      <a:pt x="3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10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71"/>
              <p:cNvSpPr/>
              <p:nvPr/>
            </p:nvSpPr>
            <p:spPr>
              <a:xfrm>
                <a:off x="5178" y="3178"/>
                <a:ext cx="11" cy="8"/>
              </a:xfrm>
              <a:custGeom>
                <a:avLst/>
                <a:gdLst>
                  <a:gd name="txL" fmla="*/ 0 w 9"/>
                  <a:gd name="txT" fmla="*/ 0 h 6"/>
                  <a:gd name="txR" fmla="*/ 9 w 9"/>
                  <a:gd name="txB" fmla="*/ 6 h 6"/>
                </a:gdLst>
                <a:ahLst/>
                <a:cxnLst>
                  <a:cxn ang="0">
                    <a:pos x="0" y="113"/>
                  </a:cxn>
                  <a:cxn ang="0">
                    <a:pos x="1" y="113"/>
                  </a:cxn>
                  <a:cxn ang="0">
                    <a:pos x="24" y="49"/>
                  </a:cxn>
                  <a:cxn ang="0">
                    <a:pos x="43" y="49"/>
                  </a:cxn>
                  <a:cxn ang="0">
                    <a:pos x="60" y="1"/>
                  </a:cxn>
                  <a:cxn ang="0">
                    <a:pos x="65" y="0"/>
                  </a:cxn>
                </a:cxnLst>
                <a:rect l="txL" t="txT" r="txR" b="txB"/>
                <a:pathLst>
                  <a:path w="9" h="6">
                    <a:moveTo>
                      <a:pt x="0" y="6"/>
                    </a:moveTo>
                    <a:lnTo>
                      <a:pt x="1" y="6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9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72"/>
              <p:cNvSpPr/>
              <p:nvPr/>
            </p:nvSpPr>
            <p:spPr>
              <a:xfrm>
                <a:off x="5200" y="3160"/>
                <a:ext cx="13" cy="6"/>
              </a:xfrm>
              <a:custGeom>
                <a:avLst/>
                <a:gdLst>
                  <a:gd name="txL" fmla="*/ 0 w 10"/>
                  <a:gd name="txT" fmla="*/ 0 h 5"/>
                  <a:gd name="txR" fmla="*/ 10 w 10"/>
                  <a:gd name="txB" fmla="*/ 5 h 5"/>
                </a:gdLst>
                <a:ahLst/>
                <a:cxnLst>
                  <a:cxn ang="0">
                    <a:pos x="0" y="29"/>
                  </a:cxn>
                  <a:cxn ang="0">
                    <a:pos x="35" y="29"/>
                  </a:cxn>
                  <a:cxn ang="0">
                    <a:pos x="78" y="20"/>
                  </a:cxn>
                  <a:cxn ang="0">
                    <a:pos x="101" y="0"/>
                  </a:cxn>
                  <a:cxn ang="0">
                    <a:pos x="140" y="0"/>
                  </a:cxn>
                </a:cxnLst>
                <a:rect l="txL" t="txT" r="txR" b="txB"/>
                <a:pathLst>
                  <a:path w="10" h="5">
                    <a:moveTo>
                      <a:pt x="0" y="5"/>
                    </a:moveTo>
                    <a:lnTo>
                      <a:pt x="2" y="5"/>
                    </a:lnTo>
                    <a:lnTo>
                      <a:pt x="5" y="3"/>
                    </a:lnTo>
                    <a:lnTo>
                      <a:pt x="7" y="0"/>
                    </a:lnTo>
                    <a:lnTo>
                      <a:pt x="10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73"/>
              <p:cNvSpPr/>
              <p:nvPr/>
            </p:nvSpPr>
            <p:spPr>
              <a:xfrm>
                <a:off x="5209" y="3160"/>
                <a:ext cx="4" cy="1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74"/>
              <p:cNvSpPr/>
              <p:nvPr/>
            </p:nvSpPr>
            <p:spPr>
              <a:xfrm>
                <a:off x="5221" y="3137"/>
                <a:ext cx="12" cy="9"/>
              </a:xfrm>
              <a:custGeom>
                <a:avLst/>
                <a:gdLst>
                  <a:gd name="txL" fmla="*/ 0 w 9"/>
                  <a:gd name="txT" fmla="*/ 0 h 7"/>
                  <a:gd name="txR" fmla="*/ 9 w 9"/>
                  <a:gd name="txB" fmla="*/ 7 h 7"/>
                </a:gdLst>
                <a:ahLst/>
                <a:cxnLst>
                  <a:cxn ang="0">
                    <a:pos x="0" y="85"/>
                  </a:cxn>
                  <a:cxn ang="0">
                    <a:pos x="37" y="59"/>
                  </a:cxn>
                  <a:cxn ang="0">
                    <a:pos x="87" y="59"/>
                  </a:cxn>
                  <a:cxn ang="0">
                    <a:pos x="116" y="28"/>
                  </a:cxn>
                  <a:cxn ang="0">
                    <a:pos x="155" y="0"/>
                  </a:cxn>
                </a:cxnLst>
                <a:rect l="txL" t="txT" r="txR" b="txB"/>
                <a:pathLst>
                  <a:path w="9" h="7">
                    <a:moveTo>
                      <a:pt x="0" y="7"/>
                    </a:moveTo>
                    <a:lnTo>
                      <a:pt x="2" y="5"/>
                    </a:lnTo>
                    <a:lnTo>
                      <a:pt x="5" y="5"/>
                    </a:lnTo>
                    <a:lnTo>
                      <a:pt x="7" y="2"/>
                    </a:lnTo>
                    <a:lnTo>
                      <a:pt x="9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75"/>
              <p:cNvSpPr/>
              <p:nvPr/>
            </p:nvSpPr>
            <p:spPr>
              <a:xfrm>
                <a:off x="5243" y="3110"/>
                <a:ext cx="10" cy="13"/>
              </a:xfrm>
              <a:custGeom>
                <a:avLst/>
                <a:gdLst>
                  <a:gd name="txL" fmla="*/ 0 w 8"/>
                  <a:gd name="txT" fmla="*/ 0 h 9"/>
                  <a:gd name="txR" fmla="*/ 8 w 8"/>
                  <a:gd name="txB" fmla="*/ 9 h 9"/>
                </a:gdLst>
                <a:ahLst/>
                <a:cxnLst>
                  <a:cxn ang="0">
                    <a:pos x="0" y="352"/>
                  </a:cxn>
                  <a:cxn ang="0">
                    <a:pos x="21" y="244"/>
                  </a:cxn>
                  <a:cxn ang="0">
                    <a:pos x="40" y="117"/>
                  </a:cxn>
                  <a:cxn ang="0">
                    <a:pos x="63" y="1"/>
                  </a:cxn>
                  <a:cxn ang="0">
                    <a:pos x="71" y="0"/>
                  </a:cxn>
                </a:cxnLst>
                <a:rect l="txL" t="txT" r="txR" b="txB"/>
                <a:pathLst>
                  <a:path w="8" h="9">
                    <a:moveTo>
                      <a:pt x="0" y="9"/>
                    </a:moveTo>
                    <a:lnTo>
                      <a:pt x="2" y="6"/>
                    </a:lnTo>
                    <a:lnTo>
                      <a:pt x="5" y="3"/>
                    </a:lnTo>
                    <a:lnTo>
                      <a:pt x="7" y="1"/>
                    </a:lnTo>
                    <a:lnTo>
                      <a:pt x="8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76"/>
              <p:cNvSpPr/>
              <p:nvPr/>
            </p:nvSpPr>
            <p:spPr>
              <a:xfrm>
                <a:off x="5263" y="3092"/>
                <a:ext cx="3" cy="6"/>
              </a:xfrm>
              <a:custGeom>
                <a:avLst/>
                <a:gdLst>
                  <a:gd name="txL" fmla="*/ 0 w 3"/>
                  <a:gd name="txT" fmla="*/ 0 h 4"/>
                  <a:gd name="txR" fmla="*/ 3 w 3"/>
                  <a:gd name="txB" fmla="*/ 4 h 4"/>
                </a:gdLst>
                <a:ahLst/>
                <a:cxnLst>
                  <a:cxn ang="0">
                    <a:pos x="0" y="213"/>
                  </a:cxn>
                  <a:cxn ang="0">
                    <a:pos x="1" y="141"/>
                  </a:cxn>
                  <a:cxn ang="0">
                    <a:pos x="3" y="0"/>
                  </a:cxn>
                </a:cxnLst>
                <a:rect l="txL" t="txT" r="txR" b="txB"/>
                <a:pathLst>
                  <a:path w="3" h="4">
                    <a:moveTo>
                      <a:pt x="0" y="4"/>
                    </a:moveTo>
                    <a:lnTo>
                      <a:pt x="1" y="3"/>
                    </a:lnTo>
                    <a:lnTo>
                      <a:pt x="3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77"/>
              <p:cNvSpPr/>
              <p:nvPr/>
            </p:nvSpPr>
            <p:spPr>
              <a:xfrm>
                <a:off x="5266" y="3080"/>
                <a:ext cx="10" cy="12"/>
              </a:xfrm>
              <a:custGeom>
                <a:avLst/>
                <a:gdLst>
                  <a:gd name="txL" fmla="*/ 0 w 8"/>
                  <a:gd name="txT" fmla="*/ 0 h 8"/>
                  <a:gd name="txR" fmla="*/ 8 w 8"/>
                  <a:gd name="txB" fmla="*/ 8 h 8"/>
                </a:gdLst>
                <a:ahLst/>
                <a:cxnLst>
                  <a:cxn ang="0">
                    <a:pos x="0" y="456"/>
                  </a:cxn>
                  <a:cxn ang="0">
                    <a:pos x="28" y="248"/>
                  </a:cxn>
                  <a:cxn ang="0">
                    <a:pos x="40" y="95"/>
                  </a:cxn>
                  <a:cxn ang="0">
                    <a:pos x="71" y="0"/>
                  </a:cxn>
                </a:cxnLst>
                <a:rect l="txL" t="txT" r="txR" b="txB"/>
                <a:pathLst>
                  <a:path w="8" h="8">
                    <a:moveTo>
                      <a:pt x="0" y="8"/>
                    </a:moveTo>
                    <a:lnTo>
                      <a:pt x="3" y="5"/>
                    </a:lnTo>
                    <a:lnTo>
                      <a:pt x="5" y="2"/>
                    </a:lnTo>
                    <a:lnTo>
                      <a:pt x="8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78"/>
              <p:cNvSpPr/>
              <p:nvPr/>
            </p:nvSpPr>
            <p:spPr>
              <a:xfrm>
                <a:off x="5282" y="3062"/>
                <a:ext cx="7" cy="8"/>
              </a:xfrm>
              <a:custGeom>
                <a:avLst/>
                <a:gdLst>
                  <a:gd name="txL" fmla="*/ 0 w 5"/>
                  <a:gd name="txT" fmla="*/ 0 h 6"/>
                  <a:gd name="txR" fmla="*/ 5 w 5"/>
                  <a:gd name="txB" fmla="*/ 6 h 6"/>
                </a:gdLst>
                <a:ahLst/>
                <a:cxnLst>
                  <a:cxn ang="0">
                    <a:pos x="0" y="113"/>
                  </a:cxn>
                  <a:cxn ang="0">
                    <a:pos x="112" y="1"/>
                  </a:cxn>
                  <a:cxn ang="0">
                    <a:pos x="57" y="1"/>
                  </a:cxn>
                  <a:cxn ang="0">
                    <a:pos x="112" y="1"/>
                  </a:cxn>
                  <a:cxn ang="0">
                    <a:pos x="151" y="0"/>
                  </a:cxn>
                </a:cxnLst>
                <a:rect l="txL" t="txT" r="txR" b="txB"/>
                <a:pathLst>
                  <a:path w="5" h="6">
                    <a:moveTo>
                      <a:pt x="0" y="6"/>
                    </a:moveTo>
                    <a:lnTo>
                      <a:pt x="4" y="1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5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79"/>
              <p:cNvSpPr/>
              <p:nvPr/>
            </p:nvSpPr>
            <p:spPr>
              <a:xfrm>
                <a:off x="5296" y="3034"/>
                <a:ext cx="8" cy="15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572"/>
                  </a:cxn>
                  <a:cxn ang="0">
                    <a:pos x="1" y="527"/>
                  </a:cxn>
                  <a:cxn ang="0">
                    <a:pos x="87" y="234"/>
                  </a:cxn>
                  <a:cxn ang="0">
                    <a:pos x="87" y="72"/>
                  </a:cxn>
                  <a:cxn ang="0">
                    <a:pos x="113" y="0"/>
                  </a:cxn>
                </a:cxnLst>
                <a:rect l="txL" t="txT" r="txR" b="txB"/>
                <a:pathLst>
                  <a:path w="6" h="10">
                    <a:moveTo>
                      <a:pt x="0" y="10"/>
                    </a:moveTo>
                    <a:lnTo>
                      <a:pt x="1" y="9"/>
                    </a:lnTo>
                    <a:lnTo>
                      <a:pt x="5" y="4"/>
                    </a:lnTo>
                    <a:lnTo>
                      <a:pt x="5" y="1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80"/>
              <p:cNvSpPr/>
              <p:nvPr/>
            </p:nvSpPr>
            <p:spPr>
              <a:xfrm>
                <a:off x="5314" y="3007"/>
                <a:ext cx="7" cy="15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572"/>
                  </a:cxn>
                  <a:cxn ang="0">
                    <a:pos x="20" y="351"/>
                  </a:cxn>
                  <a:cxn ang="0">
                    <a:pos x="20" y="234"/>
                  </a:cxn>
                  <a:cxn ang="0">
                    <a:pos x="27" y="72"/>
                  </a:cxn>
                  <a:cxn ang="0">
                    <a:pos x="27" y="0"/>
                  </a:cxn>
                </a:cxnLst>
                <a:rect l="txL" t="txT" r="txR" b="txB"/>
                <a:pathLst>
                  <a:path w="6" h="10">
                    <a:moveTo>
                      <a:pt x="0" y="10"/>
                    </a:moveTo>
                    <a:lnTo>
                      <a:pt x="4" y="6"/>
                    </a:lnTo>
                    <a:lnTo>
                      <a:pt x="4" y="4"/>
                    </a:lnTo>
                    <a:lnTo>
                      <a:pt x="6" y="1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81"/>
              <p:cNvSpPr/>
              <p:nvPr/>
            </p:nvSpPr>
            <p:spPr>
              <a:xfrm>
                <a:off x="5326" y="2987"/>
                <a:ext cx="8" cy="13"/>
              </a:xfrm>
              <a:custGeom>
                <a:avLst/>
                <a:gdLst>
                  <a:gd name="txL" fmla="*/ 0 w 6"/>
                  <a:gd name="txT" fmla="*/ 0 h 9"/>
                  <a:gd name="txR" fmla="*/ 6 w 6"/>
                  <a:gd name="txB" fmla="*/ 9 h 9"/>
                </a:gdLst>
                <a:ahLst/>
                <a:cxnLst>
                  <a:cxn ang="0">
                    <a:pos x="0" y="352"/>
                  </a:cxn>
                  <a:cxn ang="0">
                    <a:pos x="1" y="352"/>
                  </a:cxn>
                  <a:cxn ang="0">
                    <a:pos x="49" y="244"/>
                  </a:cxn>
                  <a:cxn ang="0">
                    <a:pos x="49" y="169"/>
                  </a:cxn>
                  <a:cxn ang="0">
                    <a:pos x="113" y="0"/>
                  </a:cxn>
                </a:cxnLst>
                <a:rect l="txL" t="txT" r="txR" b="txB"/>
                <a:pathLst>
                  <a:path w="6" h="9">
                    <a:moveTo>
                      <a:pt x="0" y="9"/>
                    </a:moveTo>
                    <a:lnTo>
                      <a:pt x="1" y="9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82"/>
              <p:cNvSpPr/>
              <p:nvPr/>
            </p:nvSpPr>
            <p:spPr>
              <a:xfrm>
                <a:off x="5340" y="2964"/>
                <a:ext cx="9" cy="14"/>
              </a:xfrm>
              <a:custGeom>
                <a:avLst/>
                <a:gdLst>
                  <a:gd name="txL" fmla="*/ 0 w 7"/>
                  <a:gd name="txT" fmla="*/ 0 h 10"/>
                  <a:gd name="txR" fmla="*/ 7 w 7"/>
                  <a:gd name="txB" fmla="*/ 10 h 10"/>
                </a:gdLst>
                <a:ahLst/>
                <a:cxnLst>
                  <a:cxn ang="0">
                    <a:pos x="0" y="295"/>
                  </a:cxn>
                  <a:cxn ang="0">
                    <a:pos x="0" y="266"/>
                  </a:cxn>
                  <a:cxn ang="0">
                    <a:pos x="28" y="157"/>
                  </a:cxn>
                  <a:cxn ang="0">
                    <a:pos x="46" y="80"/>
                  </a:cxn>
                  <a:cxn ang="0">
                    <a:pos x="85" y="0"/>
                  </a:cxn>
                </a:cxnLst>
                <a:rect l="txL" t="txT" r="txR" b="txB"/>
                <a:pathLst>
                  <a:path w="7" h="10">
                    <a:moveTo>
                      <a:pt x="0" y="10"/>
                    </a:moveTo>
                    <a:lnTo>
                      <a:pt x="0" y="9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7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83"/>
              <p:cNvSpPr/>
              <p:nvPr/>
            </p:nvSpPr>
            <p:spPr>
              <a:xfrm flipV="1">
                <a:off x="5345" y="2964"/>
                <a:ext cx="4" cy="5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84"/>
              <p:cNvSpPr/>
              <p:nvPr/>
            </p:nvSpPr>
            <p:spPr>
              <a:xfrm>
                <a:off x="5356" y="2936"/>
                <a:ext cx="8" cy="13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140"/>
                  </a:cxn>
                  <a:cxn ang="0">
                    <a:pos x="1" y="131"/>
                  </a:cxn>
                  <a:cxn ang="0">
                    <a:pos x="1" y="101"/>
                  </a:cxn>
                  <a:cxn ang="0">
                    <a:pos x="65" y="60"/>
                  </a:cxn>
                  <a:cxn ang="0">
                    <a:pos x="113" y="1"/>
                  </a:cxn>
                  <a:cxn ang="0">
                    <a:pos x="113" y="0"/>
                  </a:cxn>
                </a:cxnLst>
                <a:rect l="txL" t="txT" r="txR" b="txB"/>
                <a:pathLst>
                  <a:path w="6" h="10">
                    <a:moveTo>
                      <a:pt x="0" y="10"/>
                    </a:moveTo>
                    <a:lnTo>
                      <a:pt x="1" y="9"/>
                    </a:lnTo>
                    <a:lnTo>
                      <a:pt x="1" y="7"/>
                    </a:lnTo>
                    <a:lnTo>
                      <a:pt x="4" y="4"/>
                    </a:lnTo>
                    <a:lnTo>
                      <a:pt x="6" y="1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85"/>
              <p:cNvSpPr/>
              <p:nvPr/>
            </p:nvSpPr>
            <p:spPr>
              <a:xfrm>
                <a:off x="5371" y="2910"/>
                <a:ext cx="8" cy="14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295"/>
                  </a:cxn>
                  <a:cxn ang="0">
                    <a:pos x="1" y="220"/>
                  </a:cxn>
                  <a:cxn ang="0">
                    <a:pos x="1" y="151"/>
                  </a:cxn>
                  <a:cxn ang="0">
                    <a:pos x="65" y="57"/>
                  </a:cxn>
                  <a:cxn ang="0">
                    <a:pos x="113" y="0"/>
                  </a:cxn>
                </a:cxnLst>
                <a:rect l="txL" t="txT" r="txR" b="txB"/>
                <a:pathLst>
                  <a:path w="6" h="10">
                    <a:moveTo>
                      <a:pt x="0" y="10"/>
                    </a:moveTo>
                    <a:lnTo>
                      <a:pt x="1" y="8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Freeform 86"/>
              <p:cNvSpPr/>
              <p:nvPr/>
            </p:nvSpPr>
            <p:spPr>
              <a:xfrm>
                <a:off x="5384" y="2889"/>
                <a:ext cx="5" cy="16"/>
              </a:xfrm>
              <a:custGeom>
                <a:avLst/>
                <a:gdLst>
                  <a:gd name="txL" fmla="*/ 0 w 4"/>
                  <a:gd name="txT" fmla="*/ 0 h 11"/>
                  <a:gd name="txR" fmla="*/ 4 w 4"/>
                  <a:gd name="txB" fmla="*/ 11 h 11"/>
                </a:gdLst>
                <a:ahLst/>
                <a:cxnLst>
                  <a:cxn ang="0">
                    <a:pos x="0" y="455"/>
                  </a:cxn>
                  <a:cxn ang="0">
                    <a:pos x="1" y="391"/>
                  </a:cxn>
                  <a:cxn ang="0">
                    <a:pos x="1" y="269"/>
                  </a:cxn>
                  <a:cxn ang="0">
                    <a:pos x="28" y="185"/>
                  </a:cxn>
                  <a:cxn ang="0">
                    <a:pos x="28" y="1"/>
                  </a:cxn>
                  <a:cxn ang="0">
                    <a:pos x="33" y="0"/>
                  </a:cxn>
                </a:cxnLst>
                <a:rect l="txL" t="txT" r="txR" b="txB"/>
                <a:pathLst>
                  <a:path w="4" h="11">
                    <a:moveTo>
                      <a:pt x="0" y="11"/>
                    </a:moveTo>
                    <a:lnTo>
                      <a:pt x="1" y="9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3" y="1"/>
                    </a:lnTo>
                    <a:lnTo>
                      <a:pt x="4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87"/>
              <p:cNvSpPr/>
              <p:nvPr/>
            </p:nvSpPr>
            <p:spPr>
              <a:xfrm>
                <a:off x="4219" y="2598"/>
                <a:ext cx="243" cy="591"/>
              </a:xfrm>
              <a:custGeom>
                <a:avLst/>
                <a:gdLst>
                  <a:gd name="txL" fmla="*/ 0 w 243"/>
                  <a:gd name="txT" fmla="*/ 0 h 515"/>
                  <a:gd name="txR" fmla="*/ 243 w 243"/>
                  <a:gd name="txB" fmla="*/ 515 h 515"/>
                </a:gdLst>
                <a:ahLst/>
                <a:cxnLst>
                  <a:cxn ang="0">
                    <a:pos x="2" y="975"/>
                  </a:cxn>
                  <a:cxn ang="0">
                    <a:pos x="8" y="943"/>
                  </a:cxn>
                  <a:cxn ang="0">
                    <a:pos x="15" y="909"/>
                  </a:cxn>
                  <a:cxn ang="0">
                    <a:pos x="21" y="858"/>
                  </a:cxn>
                  <a:cxn ang="0">
                    <a:pos x="23" y="810"/>
                  </a:cxn>
                  <a:cxn ang="0">
                    <a:pos x="30" y="764"/>
                  </a:cxn>
                  <a:cxn ang="0">
                    <a:pos x="36" y="741"/>
                  </a:cxn>
                  <a:cxn ang="0">
                    <a:pos x="42" y="726"/>
                  </a:cxn>
                  <a:cxn ang="0">
                    <a:pos x="48" y="746"/>
                  </a:cxn>
                  <a:cxn ang="0">
                    <a:pos x="54" y="787"/>
                  </a:cxn>
                  <a:cxn ang="0">
                    <a:pos x="61" y="858"/>
                  </a:cxn>
                  <a:cxn ang="0">
                    <a:pos x="66" y="943"/>
                  </a:cxn>
                  <a:cxn ang="0">
                    <a:pos x="72" y="1063"/>
                  </a:cxn>
                  <a:cxn ang="0">
                    <a:pos x="78" y="1177"/>
                  </a:cxn>
                  <a:cxn ang="0">
                    <a:pos x="84" y="1304"/>
                  </a:cxn>
                  <a:cxn ang="0">
                    <a:pos x="91" y="1425"/>
                  </a:cxn>
                  <a:cxn ang="0">
                    <a:pos x="93" y="1526"/>
                  </a:cxn>
                  <a:cxn ang="0">
                    <a:pos x="99" y="1612"/>
                  </a:cxn>
                  <a:cxn ang="0">
                    <a:pos x="106" y="1658"/>
                  </a:cxn>
                  <a:cxn ang="0">
                    <a:pos x="114" y="1658"/>
                  </a:cxn>
                  <a:cxn ang="0">
                    <a:pos x="118" y="1612"/>
                  </a:cxn>
                  <a:cxn ang="0">
                    <a:pos x="124" y="1524"/>
                  </a:cxn>
                  <a:cxn ang="0">
                    <a:pos x="131" y="1386"/>
                  </a:cxn>
                  <a:cxn ang="0">
                    <a:pos x="136" y="1220"/>
                  </a:cxn>
                  <a:cxn ang="0">
                    <a:pos x="142" y="1035"/>
                  </a:cxn>
                  <a:cxn ang="0">
                    <a:pos x="148" y="822"/>
                  </a:cxn>
                  <a:cxn ang="0">
                    <a:pos x="154" y="623"/>
                  </a:cxn>
                  <a:cxn ang="0">
                    <a:pos x="157" y="422"/>
                  </a:cxn>
                  <a:cxn ang="0">
                    <a:pos x="163" y="248"/>
                  </a:cxn>
                  <a:cxn ang="0">
                    <a:pos x="169" y="119"/>
                  </a:cxn>
                  <a:cxn ang="0">
                    <a:pos x="175" y="34"/>
                  </a:cxn>
                  <a:cxn ang="0">
                    <a:pos x="182" y="0"/>
                  </a:cxn>
                  <a:cxn ang="0">
                    <a:pos x="188" y="48"/>
                  </a:cxn>
                  <a:cxn ang="0">
                    <a:pos x="194" y="150"/>
                  </a:cxn>
                  <a:cxn ang="0">
                    <a:pos x="200" y="305"/>
                  </a:cxn>
                  <a:cxn ang="0">
                    <a:pos x="205" y="515"/>
                  </a:cxn>
                  <a:cxn ang="0">
                    <a:pos x="212" y="756"/>
                  </a:cxn>
                  <a:cxn ang="0">
                    <a:pos x="218" y="1014"/>
                  </a:cxn>
                  <a:cxn ang="0">
                    <a:pos x="224" y="1280"/>
                  </a:cxn>
                  <a:cxn ang="0">
                    <a:pos x="227" y="1526"/>
                  </a:cxn>
                  <a:cxn ang="0">
                    <a:pos x="233" y="1759"/>
                  </a:cxn>
                  <a:cxn ang="0">
                    <a:pos x="239" y="1939"/>
                  </a:cxn>
                </a:cxnLst>
                <a:rect l="txL" t="txT" r="txR" b="txB"/>
                <a:pathLst>
                  <a:path w="243" h="515">
                    <a:moveTo>
                      <a:pt x="0" y="251"/>
                    </a:moveTo>
                    <a:lnTo>
                      <a:pt x="0" y="248"/>
                    </a:lnTo>
                    <a:lnTo>
                      <a:pt x="2" y="247"/>
                    </a:lnTo>
                    <a:lnTo>
                      <a:pt x="6" y="244"/>
                    </a:lnTo>
                    <a:lnTo>
                      <a:pt x="6" y="243"/>
                    </a:lnTo>
                    <a:lnTo>
                      <a:pt x="8" y="239"/>
                    </a:lnTo>
                    <a:lnTo>
                      <a:pt x="8" y="236"/>
                    </a:lnTo>
                    <a:lnTo>
                      <a:pt x="12" y="232"/>
                    </a:lnTo>
                    <a:lnTo>
                      <a:pt x="15" y="229"/>
                    </a:lnTo>
                    <a:lnTo>
                      <a:pt x="15" y="226"/>
                    </a:lnTo>
                    <a:lnTo>
                      <a:pt x="17" y="222"/>
                    </a:lnTo>
                    <a:lnTo>
                      <a:pt x="21" y="217"/>
                    </a:lnTo>
                    <a:lnTo>
                      <a:pt x="21" y="213"/>
                    </a:lnTo>
                    <a:lnTo>
                      <a:pt x="23" y="209"/>
                    </a:lnTo>
                    <a:lnTo>
                      <a:pt x="23" y="204"/>
                    </a:lnTo>
                    <a:lnTo>
                      <a:pt x="27" y="201"/>
                    </a:lnTo>
                    <a:lnTo>
                      <a:pt x="30" y="197"/>
                    </a:lnTo>
                    <a:lnTo>
                      <a:pt x="30" y="193"/>
                    </a:lnTo>
                    <a:lnTo>
                      <a:pt x="33" y="192"/>
                    </a:lnTo>
                    <a:lnTo>
                      <a:pt x="36" y="188"/>
                    </a:lnTo>
                    <a:lnTo>
                      <a:pt x="36" y="187"/>
                    </a:lnTo>
                    <a:lnTo>
                      <a:pt x="42" y="183"/>
                    </a:lnTo>
                    <a:lnTo>
                      <a:pt x="38" y="183"/>
                    </a:lnTo>
                    <a:lnTo>
                      <a:pt x="42" y="183"/>
                    </a:lnTo>
                    <a:lnTo>
                      <a:pt x="44" y="184"/>
                    </a:lnTo>
                    <a:lnTo>
                      <a:pt x="48" y="184"/>
                    </a:lnTo>
                    <a:lnTo>
                      <a:pt x="48" y="188"/>
                    </a:lnTo>
                    <a:lnTo>
                      <a:pt x="51" y="191"/>
                    </a:lnTo>
                    <a:lnTo>
                      <a:pt x="54" y="193"/>
                    </a:lnTo>
                    <a:lnTo>
                      <a:pt x="54" y="199"/>
                    </a:lnTo>
                    <a:lnTo>
                      <a:pt x="57" y="204"/>
                    </a:lnTo>
                    <a:lnTo>
                      <a:pt x="61" y="209"/>
                    </a:lnTo>
                    <a:lnTo>
                      <a:pt x="61" y="217"/>
                    </a:lnTo>
                    <a:lnTo>
                      <a:pt x="63" y="223"/>
                    </a:lnTo>
                    <a:lnTo>
                      <a:pt x="63" y="231"/>
                    </a:lnTo>
                    <a:lnTo>
                      <a:pt x="66" y="239"/>
                    </a:lnTo>
                    <a:lnTo>
                      <a:pt x="69" y="248"/>
                    </a:lnTo>
                    <a:lnTo>
                      <a:pt x="69" y="257"/>
                    </a:lnTo>
                    <a:lnTo>
                      <a:pt x="72" y="268"/>
                    </a:lnTo>
                    <a:lnTo>
                      <a:pt x="76" y="278"/>
                    </a:lnTo>
                    <a:lnTo>
                      <a:pt x="76" y="287"/>
                    </a:lnTo>
                    <a:lnTo>
                      <a:pt x="78" y="298"/>
                    </a:lnTo>
                    <a:lnTo>
                      <a:pt x="78" y="308"/>
                    </a:lnTo>
                    <a:lnTo>
                      <a:pt x="82" y="319"/>
                    </a:lnTo>
                    <a:lnTo>
                      <a:pt x="84" y="329"/>
                    </a:lnTo>
                    <a:lnTo>
                      <a:pt x="84" y="339"/>
                    </a:lnTo>
                    <a:lnTo>
                      <a:pt x="87" y="350"/>
                    </a:lnTo>
                    <a:lnTo>
                      <a:pt x="91" y="360"/>
                    </a:lnTo>
                    <a:lnTo>
                      <a:pt x="91" y="369"/>
                    </a:lnTo>
                    <a:lnTo>
                      <a:pt x="93" y="378"/>
                    </a:lnTo>
                    <a:lnTo>
                      <a:pt x="93" y="385"/>
                    </a:lnTo>
                    <a:lnTo>
                      <a:pt x="97" y="394"/>
                    </a:lnTo>
                    <a:lnTo>
                      <a:pt x="99" y="402"/>
                    </a:lnTo>
                    <a:lnTo>
                      <a:pt x="99" y="407"/>
                    </a:lnTo>
                    <a:lnTo>
                      <a:pt x="103" y="412"/>
                    </a:lnTo>
                    <a:lnTo>
                      <a:pt x="103" y="415"/>
                    </a:lnTo>
                    <a:lnTo>
                      <a:pt x="106" y="419"/>
                    </a:lnTo>
                    <a:lnTo>
                      <a:pt x="108" y="420"/>
                    </a:lnTo>
                    <a:lnTo>
                      <a:pt x="112" y="420"/>
                    </a:lnTo>
                    <a:lnTo>
                      <a:pt x="114" y="419"/>
                    </a:lnTo>
                    <a:lnTo>
                      <a:pt x="114" y="415"/>
                    </a:lnTo>
                    <a:lnTo>
                      <a:pt x="118" y="412"/>
                    </a:lnTo>
                    <a:lnTo>
                      <a:pt x="118" y="407"/>
                    </a:lnTo>
                    <a:lnTo>
                      <a:pt x="121" y="399"/>
                    </a:lnTo>
                    <a:lnTo>
                      <a:pt x="124" y="393"/>
                    </a:lnTo>
                    <a:lnTo>
                      <a:pt x="124" y="384"/>
                    </a:lnTo>
                    <a:lnTo>
                      <a:pt x="127" y="373"/>
                    </a:lnTo>
                    <a:lnTo>
                      <a:pt x="131" y="363"/>
                    </a:lnTo>
                    <a:lnTo>
                      <a:pt x="131" y="350"/>
                    </a:lnTo>
                    <a:lnTo>
                      <a:pt x="133" y="337"/>
                    </a:lnTo>
                    <a:lnTo>
                      <a:pt x="133" y="322"/>
                    </a:lnTo>
                    <a:lnTo>
                      <a:pt x="136" y="308"/>
                    </a:lnTo>
                    <a:lnTo>
                      <a:pt x="139" y="292"/>
                    </a:lnTo>
                    <a:lnTo>
                      <a:pt x="139" y="277"/>
                    </a:lnTo>
                    <a:lnTo>
                      <a:pt x="142" y="261"/>
                    </a:lnTo>
                    <a:lnTo>
                      <a:pt x="142" y="243"/>
                    </a:lnTo>
                    <a:lnTo>
                      <a:pt x="146" y="226"/>
                    </a:lnTo>
                    <a:lnTo>
                      <a:pt x="148" y="208"/>
                    </a:lnTo>
                    <a:lnTo>
                      <a:pt x="148" y="191"/>
                    </a:lnTo>
                    <a:lnTo>
                      <a:pt x="152" y="172"/>
                    </a:lnTo>
                    <a:lnTo>
                      <a:pt x="154" y="157"/>
                    </a:lnTo>
                    <a:lnTo>
                      <a:pt x="154" y="140"/>
                    </a:lnTo>
                    <a:lnTo>
                      <a:pt x="157" y="123"/>
                    </a:lnTo>
                    <a:lnTo>
                      <a:pt x="157" y="107"/>
                    </a:lnTo>
                    <a:lnTo>
                      <a:pt x="160" y="92"/>
                    </a:lnTo>
                    <a:lnTo>
                      <a:pt x="163" y="77"/>
                    </a:lnTo>
                    <a:lnTo>
                      <a:pt x="163" y="63"/>
                    </a:lnTo>
                    <a:lnTo>
                      <a:pt x="167" y="51"/>
                    </a:lnTo>
                    <a:lnTo>
                      <a:pt x="169" y="41"/>
                    </a:lnTo>
                    <a:lnTo>
                      <a:pt x="169" y="30"/>
                    </a:lnTo>
                    <a:lnTo>
                      <a:pt x="173" y="21"/>
                    </a:lnTo>
                    <a:lnTo>
                      <a:pt x="173" y="15"/>
                    </a:lnTo>
                    <a:lnTo>
                      <a:pt x="175" y="9"/>
                    </a:lnTo>
                    <a:lnTo>
                      <a:pt x="178" y="4"/>
                    </a:lnTo>
                    <a:lnTo>
                      <a:pt x="178" y="0"/>
                    </a:lnTo>
                    <a:lnTo>
                      <a:pt x="182" y="0"/>
                    </a:lnTo>
                    <a:lnTo>
                      <a:pt x="184" y="2"/>
                    </a:lnTo>
                    <a:lnTo>
                      <a:pt x="188" y="7"/>
                    </a:lnTo>
                    <a:lnTo>
                      <a:pt x="188" y="12"/>
                    </a:lnTo>
                    <a:lnTo>
                      <a:pt x="190" y="20"/>
                    </a:lnTo>
                    <a:lnTo>
                      <a:pt x="194" y="29"/>
                    </a:lnTo>
                    <a:lnTo>
                      <a:pt x="194" y="38"/>
                    </a:lnTo>
                    <a:lnTo>
                      <a:pt x="197" y="50"/>
                    </a:lnTo>
                    <a:lnTo>
                      <a:pt x="197" y="63"/>
                    </a:lnTo>
                    <a:lnTo>
                      <a:pt x="200" y="77"/>
                    </a:lnTo>
                    <a:lnTo>
                      <a:pt x="203" y="93"/>
                    </a:lnTo>
                    <a:lnTo>
                      <a:pt x="203" y="111"/>
                    </a:lnTo>
                    <a:lnTo>
                      <a:pt x="205" y="131"/>
                    </a:lnTo>
                    <a:lnTo>
                      <a:pt x="209" y="148"/>
                    </a:lnTo>
                    <a:lnTo>
                      <a:pt x="209" y="169"/>
                    </a:lnTo>
                    <a:lnTo>
                      <a:pt x="212" y="191"/>
                    </a:lnTo>
                    <a:lnTo>
                      <a:pt x="212" y="211"/>
                    </a:lnTo>
                    <a:lnTo>
                      <a:pt x="215" y="232"/>
                    </a:lnTo>
                    <a:lnTo>
                      <a:pt x="218" y="256"/>
                    </a:lnTo>
                    <a:lnTo>
                      <a:pt x="218" y="278"/>
                    </a:lnTo>
                    <a:lnTo>
                      <a:pt x="222" y="299"/>
                    </a:lnTo>
                    <a:lnTo>
                      <a:pt x="224" y="322"/>
                    </a:lnTo>
                    <a:lnTo>
                      <a:pt x="224" y="343"/>
                    </a:lnTo>
                    <a:lnTo>
                      <a:pt x="227" y="367"/>
                    </a:lnTo>
                    <a:lnTo>
                      <a:pt x="227" y="385"/>
                    </a:lnTo>
                    <a:lnTo>
                      <a:pt x="230" y="407"/>
                    </a:lnTo>
                    <a:lnTo>
                      <a:pt x="233" y="427"/>
                    </a:lnTo>
                    <a:lnTo>
                      <a:pt x="233" y="444"/>
                    </a:lnTo>
                    <a:lnTo>
                      <a:pt x="237" y="461"/>
                    </a:lnTo>
                    <a:lnTo>
                      <a:pt x="237" y="476"/>
                    </a:lnTo>
                    <a:lnTo>
                      <a:pt x="239" y="491"/>
                    </a:lnTo>
                    <a:lnTo>
                      <a:pt x="243" y="504"/>
                    </a:lnTo>
                    <a:lnTo>
                      <a:pt x="243" y="515"/>
                    </a:lnTo>
                  </a:path>
                </a:pathLst>
              </a:custGeom>
              <a:noFill/>
              <a:ln w="1905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88"/>
              <p:cNvSpPr/>
              <p:nvPr/>
            </p:nvSpPr>
            <p:spPr>
              <a:xfrm>
                <a:off x="4462" y="2537"/>
                <a:ext cx="246" cy="677"/>
              </a:xfrm>
              <a:custGeom>
                <a:avLst/>
                <a:gdLst>
                  <a:gd name="txL" fmla="*/ 0 w 246"/>
                  <a:gd name="txT" fmla="*/ 0 h 589"/>
                  <a:gd name="txR" fmla="*/ 246 w 246"/>
                  <a:gd name="txB" fmla="*/ 589 h 589"/>
                </a:gdLst>
                <a:ahLst/>
                <a:cxnLst>
                  <a:cxn ang="0">
                    <a:pos x="6" y="2325"/>
                  </a:cxn>
                  <a:cxn ang="0">
                    <a:pos x="9" y="2371"/>
                  </a:cxn>
                  <a:cxn ang="0">
                    <a:pos x="15" y="2362"/>
                  </a:cxn>
                  <a:cxn ang="0">
                    <a:pos x="21" y="2267"/>
                  </a:cxn>
                  <a:cxn ang="0">
                    <a:pos x="27" y="2124"/>
                  </a:cxn>
                  <a:cxn ang="0">
                    <a:pos x="32" y="1917"/>
                  </a:cxn>
                  <a:cxn ang="0">
                    <a:pos x="38" y="1665"/>
                  </a:cxn>
                  <a:cxn ang="0">
                    <a:pos x="45" y="1388"/>
                  </a:cxn>
                  <a:cxn ang="0">
                    <a:pos x="48" y="1099"/>
                  </a:cxn>
                  <a:cxn ang="0">
                    <a:pos x="53" y="815"/>
                  </a:cxn>
                  <a:cxn ang="0">
                    <a:pos x="60" y="549"/>
                  </a:cxn>
                  <a:cxn ang="0">
                    <a:pos x="66" y="325"/>
                  </a:cxn>
                  <a:cxn ang="0">
                    <a:pos x="72" y="160"/>
                  </a:cxn>
                  <a:cxn ang="0">
                    <a:pos x="78" y="39"/>
                  </a:cxn>
                  <a:cxn ang="0">
                    <a:pos x="85" y="0"/>
                  </a:cxn>
                  <a:cxn ang="0">
                    <a:pos x="91" y="52"/>
                  </a:cxn>
                  <a:cxn ang="0">
                    <a:pos x="97" y="161"/>
                  </a:cxn>
                  <a:cxn ang="0">
                    <a:pos x="102" y="329"/>
                  </a:cxn>
                  <a:cxn ang="0">
                    <a:pos x="108" y="547"/>
                  </a:cxn>
                  <a:cxn ang="0">
                    <a:pos x="115" y="802"/>
                  </a:cxn>
                  <a:cxn ang="0">
                    <a:pos x="118" y="1067"/>
                  </a:cxn>
                  <a:cxn ang="0">
                    <a:pos x="123" y="1330"/>
                  </a:cxn>
                  <a:cxn ang="0">
                    <a:pos x="130" y="1586"/>
                  </a:cxn>
                  <a:cxn ang="0">
                    <a:pos x="136" y="1809"/>
                  </a:cxn>
                  <a:cxn ang="0">
                    <a:pos x="142" y="1986"/>
                  </a:cxn>
                  <a:cxn ang="0">
                    <a:pos x="148" y="2124"/>
                  </a:cxn>
                  <a:cxn ang="0">
                    <a:pos x="157" y="2194"/>
                  </a:cxn>
                  <a:cxn ang="0">
                    <a:pos x="161" y="2182"/>
                  </a:cxn>
                  <a:cxn ang="0">
                    <a:pos x="167" y="2124"/>
                  </a:cxn>
                  <a:cxn ang="0">
                    <a:pos x="172" y="2000"/>
                  </a:cxn>
                  <a:cxn ang="0">
                    <a:pos x="178" y="1833"/>
                  </a:cxn>
                  <a:cxn ang="0">
                    <a:pos x="182" y="1646"/>
                  </a:cxn>
                  <a:cxn ang="0">
                    <a:pos x="188" y="1434"/>
                  </a:cxn>
                  <a:cxn ang="0">
                    <a:pos x="193" y="1237"/>
                  </a:cxn>
                  <a:cxn ang="0">
                    <a:pos x="199" y="1025"/>
                  </a:cxn>
                  <a:cxn ang="0">
                    <a:pos x="206" y="851"/>
                  </a:cxn>
                  <a:cxn ang="0">
                    <a:pos x="212" y="708"/>
                  </a:cxn>
                  <a:cxn ang="0">
                    <a:pos x="218" y="587"/>
                  </a:cxn>
                  <a:cxn ang="0">
                    <a:pos x="224" y="522"/>
                  </a:cxn>
                  <a:cxn ang="0">
                    <a:pos x="231" y="507"/>
                  </a:cxn>
                  <a:cxn ang="0">
                    <a:pos x="237" y="538"/>
                  </a:cxn>
                  <a:cxn ang="0">
                    <a:pos x="242" y="608"/>
                  </a:cxn>
                </a:cxnLst>
                <a:rect l="txL" t="txT" r="txR" b="txB"/>
                <a:pathLst>
                  <a:path w="246" h="589">
                    <a:moveTo>
                      <a:pt x="0" y="559"/>
                    </a:moveTo>
                    <a:lnTo>
                      <a:pt x="2" y="569"/>
                    </a:lnTo>
                    <a:lnTo>
                      <a:pt x="6" y="578"/>
                    </a:lnTo>
                    <a:lnTo>
                      <a:pt x="6" y="583"/>
                    </a:lnTo>
                    <a:lnTo>
                      <a:pt x="11" y="589"/>
                    </a:lnTo>
                    <a:lnTo>
                      <a:pt x="9" y="589"/>
                    </a:lnTo>
                    <a:lnTo>
                      <a:pt x="11" y="589"/>
                    </a:lnTo>
                    <a:lnTo>
                      <a:pt x="15" y="588"/>
                    </a:lnTo>
                    <a:lnTo>
                      <a:pt x="15" y="587"/>
                    </a:lnTo>
                    <a:lnTo>
                      <a:pt x="17" y="580"/>
                    </a:lnTo>
                    <a:lnTo>
                      <a:pt x="21" y="572"/>
                    </a:lnTo>
                    <a:lnTo>
                      <a:pt x="21" y="563"/>
                    </a:lnTo>
                    <a:lnTo>
                      <a:pt x="24" y="553"/>
                    </a:lnTo>
                    <a:lnTo>
                      <a:pt x="24" y="540"/>
                    </a:lnTo>
                    <a:lnTo>
                      <a:pt x="27" y="527"/>
                    </a:lnTo>
                    <a:lnTo>
                      <a:pt x="30" y="510"/>
                    </a:lnTo>
                    <a:lnTo>
                      <a:pt x="30" y="494"/>
                    </a:lnTo>
                    <a:lnTo>
                      <a:pt x="32" y="476"/>
                    </a:lnTo>
                    <a:lnTo>
                      <a:pt x="36" y="456"/>
                    </a:lnTo>
                    <a:lnTo>
                      <a:pt x="36" y="434"/>
                    </a:lnTo>
                    <a:lnTo>
                      <a:pt x="38" y="413"/>
                    </a:lnTo>
                    <a:lnTo>
                      <a:pt x="38" y="391"/>
                    </a:lnTo>
                    <a:lnTo>
                      <a:pt x="42" y="368"/>
                    </a:lnTo>
                    <a:lnTo>
                      <a:pt x="45" y="345"/>
                    </a:lnTo>
                    <a:lnTo>
                      <a:pt x="45" y="321"/>
                    </a:lnTo>
                    <a:lnTo>
                      <a:pt x="48" y="297"/>
                    </a:lnTo>
                    <a:lnTo>
                      <a:pt x="48" y="273"/>
                    </a:lnTo>
                    <a:lnTo>
                      <a:pt x="51" y="248"/>
                    </a:lnTo>
                    <a:lnTo>
                      <a:pt x="53" y="226"/>
                    </a:lnTo>
                    <a:lnTo>
                      <a:pt x="53" y="202"/>
                    </a:lnTo>
                    <a:lnTo>
                      <a:pt x="57" y="180"/>
                    </a:lnTo>
                    <a:lnTo>
                      <a:pt x="60" y="159"/>
                    </a:lnTo>
                    <a:lnTo>
                      <a:pt x="60" y="137"/>
                    </a:lnTo>
                    <a:lnTo>
                      <a:pt x="63" y="117"/>
                    </a:lnTo>
                    <a:lnTo>
                      <a:pt x="63" y="99"/>
                    </a:lnTo>
                    <a:lnTo>
                      <a:pt x="66" y="81"/>
                    </a:lnTo>
                    <a:lnTo>
                      <a:pt x="70" y="65"/>
                    </a:lnTo>
                    <a:lnTo>
                      <a:pt x="70" y="51"/>
                    </a:lnTo>
                    <a:lnTo>
                      <a:pt x="72" y="39"/>
                    </a:lnTo>
                    <a:lnTo>
                      <a:pt x="76" y="29"/>
                    </a:lnTo>
                    <a:lnTo>
                      <a:pt x="76" y="18"/>
                    </a:lnTo>
                    <a:lnTo>
                      <a:pt x="78" y="10"/>
                    </a:lnTo>
                    <a:lnTo>
                      <a:pt x="78" y="5"/>
                    </a:lnTo>
                    <a:lnTo>
                      <a:pt x="81" y="1"/>
                    </a:lnTo>
                    <a:lnTo>
                      <a:pt x="85" y="0"/>
                    </a:lnTo>
                    <a:lnTo>
                      <a:pt x="87" y="1"/>
                    </a:lnTo>
                    <a:lnTo>
                      <a:pt x="87" y="5"/>
                    </a:lnTo>
                    <a:lnTo>
                      <a:pt x="91" y="13"/>
                    </a:lnTo>
                    <a:lnTo>
                      <a:pt x="93" y="20"/>
                    </a:lnTo>
                    <a:lnTo>
                      <a:pt x="93" y="29"/>
                    </a:lnTo>
                    <a:lnTo>
                      <a:pt x="97" y="40"/>
                    </a:lnTo>
                    <a:lnTo>
                      <a:pt x="100" y="53"/>
                    </a:lnTo>
                    <a:lnTo>
                      <a:pt x="100" y="68"/>
                    </a:lnTo>
                    <a:lnTo>
                      <a:pt x="102" y="82"/>
                    </a:lnTo>
                    <a:lnTo>
                      <a:pt x="102" y="99"/>
                    </a:lnTo>
                    <a:lnTo>
                      <a:pt x="106" y="117"/>
                    </a:lnTo>
                    <a:lnTo>
                      <a:pt x="108" y="136"/>
                    </a:lnTo>
                    <a:lnTo>
                      <a:pt x="108" y="157"/>
                    </a:lnTo>
                    <a:lnTo>
                      <a:pt x="112" y="177"/>
                    </a:lnTo>
                    <a:lnTo>
                      <a:pt x="115" y="199"/>
                    </a:lnTo>
                    <a:lnTo>
                      <a:pt x="115" y="220"/>
                    </a:lnTo>
                    <a:lnTo>
                      <a:pt x="118" y="243"/>
                    </a:lnTo>
                    <a:lnTo>
                      <a:pt x="118" y="265"/>
                    </a:lnTo>
                    <a:lnTo>
                      <a:pt x="121" y="287"/>
                    </a:lnTo>
                    <a:lnTo>
                      <a:pt x="123" y="310"/>
                    </a:lnTo>
                    <a:lnTo>
                      <a:pt x="123" y="331"/>
                    </a:lnTo>
                    <a:lnTo>
                      <a:pt x="127" y="352"/>
                    </a:lnTo>
                    <a:lnTo>
                      <a:pt x="130" y="373"/>
                    </a:lnTo>
                    <a:lnTo>
                      <a:pt x="130" y="394"/>
                    </a:lnTo>
                    <a:lnTo>
                      <a:pt x="133" y="413"/>
                    </a:lnTo>
                    <a:lnTo>
                      <a:pt x="133" y="432"/>
                    </a:lnTo>
                    <a:lnTo>
                      <a:pt x="136" y="449"/>
                    </a:lnTo>
                    <a:lnTo>
                      <a:pt x="139" y="464"/>
                    </a:lnTo>
                    <a:lnTo>
                      <a:pt x="139" y="480"/>
                    </a:lnTo>
                    <a:lnTo>
                      <a:pt x="142" y="493"/>
                    </a:lnTo>
                    <a:lnTo>
                      <a:pt x="142" y="505"/>
                    </a:lnTo>
                    <a:lnTo>
                      <a:pt x="146" y="515"/>
                    </a:lnTo>
                    <a:lnTo>
                      <a:pt x="148" y="527"/>
                    </a:lnTo>
                    <a:lnTo>
                      <a:pt x="148" y="533"/>
                    </a:lnTo>
                    <a:lnTo>
                      <a:pt x="151" y="539"/>
                    </a:lnTo>
                    <a:lnTo>
                      <a:pt x="157" y="545"/>
                    </a:lnTo>
                    <a:lnTo>
                      <a:pt x="154" y="545"/>
                    </a:lnTo>
                    <a:lnTo>
                      <a:pt x="157" y="545"/>
                    </a:lnTo>
                    <a:lnTo>
                      <a:pt x="161" y="542"/>
                    </a:lnTo>
                    <a:lnTo>
                      <a:pt x="163" y="539"/>
                    </a:lnTo>
                    <a:lnTo>
                      <a:pt x="163" y="533"/>
                    </a:lnTo>
                    <a:lnTo>
                      <a:pt x="167" y="527"/>
                    </a:lnTo>
                    <a:lnTo>
                      <a:pt x="169" y="518"/>
                    </a:lnTo>
                    <a:lnTo>
                      <a:pt x="169" y="507"/>
                    </a:lnTo>
                    <a:lnTo>
                      <a:pt x="172" y="497"/>
                    </a:lnTo>
                    <a:lnTo>
                      <a:pt x="172" y="484"/>
                    </a:lnTo>
                    <a:lnTo>
                      <a:pt x="176" y="471"/>
                    </a:lnTo>
                    <a:lnTo>
                      <a:pt x="178" y="456"/>
                    </a:lnTo>
                    <a:lnTo>
                      <a:pt x="178" y="442"/>
                    </a:lnTo>
                    <a:lnTo>
                      <a:pt x="182" y="426"/>
                    </a:lnTo>
                    <a:lnTo>
                      <a:pt x="182" y="408"/>
                    </a:lnTo>
                    <a:lnTo>
                      <a:pt x="184" y="392"/>
                    </a:lnTo>
                    <a:lnTo>
                      <a:pt x="188" y="374"/>
                    </a:lnTo>
                    <a:lnTo>
                      <a:pt x="188" y="357"/>
                    </a:lnTo>
                    <a:lnTo>
                      <a:pt x="191" y="340"/>
                    </a:lnTo>
                    <a:lnTo>
                      <a:pt x="193" y="322"/>
                    </a:lnTo>
                    <a:lnTo>
                      <a:pt x="193" y="306"/>
                    </a:lnTo>
                    <a:lnTo>
                      <a:pt x="197" y="288"/>
                    </a:lnTo>
                    <a:lnTo>
                      <a:pt x="197" y="271"/>
                    </a:lnTo>
                    <a:lnTo>
                      <a:pt x="199" y="255"/>
                    </a:lnTo>
                    <a:lnTo>
                      <a:pt x="203" y="240"/>
                    </a:lnTo>
                    <a:lnTo>
                      <a:pt x="203" y="226"/>
                    </a:lnTo>
                    <a:lnTo>
                      <a:pt x="206" y="211"/>
                    </a:lnTo>
                    <a:lnTo>
                      <a:pt x="209" y="197"/>
                    </a:lnTo>
                    <a:lnTo>
                      <a:pt x="209" y="185"/>
                    </a:lnTo>
                    <a:lnTo>
                      <a:pt x="212" y="175"/>
                    </a:lnTo>
                    <a:lnTo>
                      <a:pt x="212" y="164"/>
                    </a:lnTo>
                    <a:lnTo>
                      <a:pt x="216" y="155"/>
                    </a:lnTo>
                    <a:lnTo>
                      <a:pt x="218" y="146"/>
                    </a:lnTo>
                    <a:lnTo>
                      <a:pt x="218" y="141"/>
                    </a:lnTo>
                    <a:lnTo>
                      <a:pt x="221" y="136"/>
                    </a:lnTo>
                    <a:lnTo>
                      <a:pt x="224" y="130"/>
                    </a:lnTo>
                    <a:lnTo>
                      <a:pt x="224" y="127"/>
                    </a:lnTo>
                    <a:lnTo>
                      <a:pt x="227" y="125"/>
                    </a:lnTo>
                    <a:lnTo>
                      <a:pt x="231" y="125"/>
                    </a:lnTo>
                    <a:lnTo>
                      <a:pt x="233" y="127"/>
                    </a:lnTo>
                    <a:lnTo>
                      <a:pt x="233" y="130"/>
                    </a:lnTo>
                    <a:lnTo>
                      <a:pt x="237" y="134"/>
                    </a:lnTo>
                    <a:lnTo>
                      <a:pt x="237" y="139"/>
                    </a:lnTo>
                    <a:lnTo>
                      <a:pt x="239" y="145"/>
                    </a:lnTo>
                    <a:lnTo>
                      <a:pt x="242" y="151"/>
                    </a:lnTo>
                    <a:lnTo>
                      <a:pt x="242" y="159"/>
                    </a:lnTo>
                    <a:lnTo>
                      <a:pt x="246" y="166"/>
                    </a:lnTo>
                  </a:path>
                </a:pathLst>
              </a:custGeom>
              <a:noFill/>
              <a:ln w="1905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89"/>
              <p:cNvSpPr/>
              <p:nvPr/>
            </p:nvSpPr>
            <p:spPr>
              <a:xfrm>
                <a:off x="4708" y="2681"/>
                <a:ext cx="260" cy="340"/>
              </a:xfrm>
              <a:custGeom>
                <a:avLst/>
                <a:gdLst>
                  <a:gd name="txL" fmla="*/ 0 w 260"/>
                  <a:gd name="txT" fmla="*/ 0 h 296"/>
                  <a:gd name="txR" fmla="*/ 260 w 260"/>
                  <a:gd name="txB" fmla="*/ 296 h 296"/>
                </a:gdLst>
                <a:ahLst/>
                <a:cxnLst>
                  <a:cxn ang="0">
                    <a:pos x="2" y="242"/>
                  </a:cxn>
                  <a:cxn ang="0">
                    <a:pos x="8" y="358"/>
                  </a:cxn>
                  <a:cxn ang="0">
                    <a:pos x="14" y="482"/>
                  </a:cxn>
                  <a:cxn ang="0">
                    <a:pos x="21" y="604"/>
                  </a:cxn>
                  <a:cxn ang="0">
                    <a:pos x="27" y="723"/>
                  </a:cxn>
                  <a:cxn ang="0">
                    <a:pos x="29" y="818"/>
                  </a:cxn>
                  <a:cxn ang="0">
                    <a:pos x="36" y="889"/>
                  </a:cxn>
                  <a:cxn ang="0">
                    <a:pos x="42" y="926"/>
                  </a:cxn>
                  <a:cxn ang="0">
                    <a:pos x="51" y="953"/>
                  </a:cxn>
                  <a:cxn ang="0">
                    <a:pos x="61" y="924"/>
                  </a:cxn>
                  <a:cxn ang="0">
                    <a:pos x="66" y="882"/>
                  </a:cxn>
                  <a:cxn ang="0">
                    <a:pos x="72" y="834"/>
                  </a:cxn>
                  <a:cxn ang="0">
                    <a:pos x="76" y="782"/>
                  </a:cxn>
                  <a:cxn ang="0">
                    <a:pos x="82" y="740"/>
                  </a:cxn>
                  <a:cxn ang="0">
                    <a:pos x="88" y="702"/>
                  </a:cxn>
                  <a:cxn ang="0">
                    <a:pos x="97" y="681"/>
                  </a:cxn>
                  <a:cxn ang="0">
                    <a:pos x="106" y="690"/>
                  </a:cxn>
                  <a:cxn ang="0">
                    <a:pos x="112" y="729"/>
                  </a:cxn>
                  <a:cxn ang="0">
                    <a:pos x="118" y="782"/>
                  </a:cxn>
                  <a:cxn ang="0">
                    <a:pos x="124" y="834"/>
                  </a:cxn>
                  <a:cxn ang="0">
                    <a:pos x="130" y="870"/>
                  </a:cxn>
                  <a:cxn ang="0">
                    <a:pos x="135" y="912"/>
                  </a:cxn>
                  <a:cxn ang="0">
                    <a:pos x="139" y="941"/>
                  </a:cxn>
                  <a:cxn ang="0">
                    <a:pos x="152" y="938"/>
                  </a:cxn>
                  <a:cxn ang="0">
                    <a:pos x="158" y="889"/>
                  </a:cxn>
                  <a:cxn ang="0">
                    <a:pos x="163" y="822"/>
                  </a:cxn>
                  <a:cxn ang="0">
                    <a:pos x="169" y="729"/>
                  </a:cxn>
                  <a:cxn ang="0">
                    <a:pos x="175" y="619"/>
                  </a:cxn>
                  <a:cxn ang="0">
                    <a:pos x="179" y="500"/>
                  </a:cxn>
                  <a:cxn ang="0">
                    <a:pos x="184" y="373"/>
                  </a:cxn>
                  <a:cxn ang="0">
                    <a:pos x="190" y="244"/>
                  </a:cxn>
                  <a:cxn ang="0">
                    <a:pos x="197" y="140"/>
                  </a:cxn>
                  <a:cxn ang="0">
                    <a:pos x="203" y="63"/>
                  </a:cxn>
                  <a:cxn ang="0">
                    <a:pos x="209" y="17"/>
                  </a:cxn>
                  <a:cxn ang="0">
                    <a:pos x="215" y="2"/>
                  </a:cxn>
                  <a:cxn ang="0">
                    <a:pos x="222" y="56"/>
                  </a:cxn>
                  <a:cxn ang="0">
                    <a:pos x="228" y="140"/>
                  </a:cxn>
                  <a:cxn ang="0">
                    <a:pos x="233" y="278"/>
                  </a:cxn>
                  <a:cxn ang="0">
                    <a:pos x="239" y="445"/>
                  </a:cxn>
                  <a:cxn ang="0">
                    <a:pos x="245" y="632"/>
                  </a:cxn>
                  <a:cxn ang="0">
                    <a:pos x="249" y="836"/>
                  </a:cxn>
                  <a:cxn ang="0">
                    <a:pos x="254" y="1048"/>
                  </a:cxn>
                </a:cxnLst>
                <a:rect l="txL" t="txT" r="txR" b="txB"/>
                <a:pathLst>
                  <a:path w="260" h="296">
                    <a:moveTo>
                      <a:pt x="0" y="41"/>
                    </a:moveTo>
                    <a:lnTo>
                      <a:pt x="2" y="50"/>
                    </a:lnTo>
                    <a:lnTo>
                      <a:pt x="2" y="60"/>
                    </a:lnTo>
                    <a:lnTo>
                      <a:pt x="6" y="69"/>
                    </a:lnTo>
                    <a:lnTo>
                      <a:pt x="6" y="80"/>
                    </a:lnTo>
                    <a:lnTo>
                      <a:pt x="8" y="90"/>
                    </a:lnTo>
                    <a:lnTo>
                      <a:pt x="12" y="101"/>
                    </a:lnTo>
                    <a:lnTo>
                      <a:pt x="12" y="111"/>
                    </a:lnTo>
                    <a:lnTo>
                      <a:pt x="14" y="121"/>
                    </a:lnTo>
                    <a:lnTo>
                      <a:pt x="17" y="132"/>
                    </a:lnTo>
                    <a:lnTo>
                      <a:pt x="17" y="141"/>
                    </a:lnTo>
                    <a:lnTo>
                      <a:pt x="21" y="151"/>
                    </a:lnTo>
                    <a:lnTo>
                      <a:pt x="21" y="162"/>
                    </a:lnTo>
                    <a:lnTo>
                      <a:pt x="23" y="171"/>
                    </a:lnTo>
                    <a:lnTo>
                      <a:pt x="27" y="180"/>
                    </a:lnTo>
                    <a:lnTo>
                      <a:pt x="27" y="188"/>
                    </a:lnTo>
                    <a:lnTo>
                      <a:pt x="29" y="196"/>
                    </a:lnTo>
                    <a:lnTo>
                      <a:pt x="29" y="205"/>
                    </a:lnTo>
                    <a:lnTo>
                      <a:pt x="33" y="210"/>
                    </a:lnTo>
                    <a:lnTo>
                      <a:pt x="36" y="217"/>
                    </a:lnTo>
                    <a:lnTo>
                      <a:pt x="36" y="222"/>
                    </a:lnTo>
                    <a:lnTo>
                      <a:pt x="39" y="226"/>
                    </a:lnTo>
                    <a:lnTo>
                      <a:pt x="42" y="228"/>
                    </a:lnTo>
                    <a:lnTo>
                      <a:pt x="42" y="232"/>
                    </a:lnTo>
                    <a:lnTo>
                      <a:pt x="44" y="236"/>
                    </a:lnTo>
                    <a:lnTo>
                      <a:pt x="48" y="238"/>
                    </a:lnTo>
                    <a:lnTo>
                      <a:pt x="51" y="238"/>
                    </a:lnTo>
                    <a:lnTo>
                      <a:pt x="54" y="236"/>
                    </a:lnTo>
                    <a:lnTo>
                      <a:pt x="57" y="232"/>
                    </a:lnTo>
                    <a:lnTo>
                      <a:pt x="61" y="231"/>
                    </a:lnTo>
                    <a:lnTo>
                      <a:pt x="61" y="227"/>
                    </a:lnTo>
                    <a:lnTo>
                      <a:pt x="63" y="223"/>
                    </a:lnTo>
                    <a:lnTo>
                      <a:pt x="66" y="220"/>
                    </a:lnTo>
                    <a:lnTo>
                      <a:pt x="66" y="217"/>
                    </a:lnTo>
                    <a:lnTo>
                      <a:pt x="69" y="213"/>
                    </a:lnTo>
                    <a:lnTo>
                      <a:pt x="72" y="208"/>
                    </a:lnTo>
                    <a:lnTo>
                      <a:pt x="72" y="205"/>
                    </a:lnTo>
                    <a:lnTo>
                      <a:pt x="76" y="201"/>
                    </a:lnTo>
                    <a:lnTo>
                      <a:pt x="76" y="196"/>
                    </a:lnTo>
                    <a:lnTo>
                      <a:pt x="78" y="192"/>
                    </a:lnTo>
                    <a:lnTo>
                      <a:pt x="82" y="188"/>
                    </a:lnTo>
                    <a:lnTo>
                      <a:pt x="82" y="185"/>
                    </a:lnTo>
                    <a:lnTo>
                      <a:pt x="84" y="181"/>
                    </a:lnTo>
                    <a:lnTo>
                      <a:pt x="84" y="178"/>
                    </a:lnTo>
                    <a:lnTo>
                      <a:pt x="88" y="176"/>
                    </a:lnTo>
                    <a:lnTo>
                      <a:pt x="91" y="175"/>
                    </a:lnTo>
                    <a:lnTo>
                      <a:pt x="91" y="172"/>
                    </a:lnTo>
                    <a:lnTo>
                      <a:pt x="97" y="171"/>
                    </a:lnTo>
                    <a:lnTo>
                      <a:pt x="99" y="171"/>
                    </a:lnTo>
                    <a:lnTo>
                      <a:pt x="103" y="172"/>
                    </a:lnTo>
                    <a:lnTo>
                      <a:pt x="106" y="172"/>
                    </a:lnTo>
                    <a:lnTo>
                      <a:pt x="106" y="176"/>
                    </a:lnTo>
                    <a:lnTo>
                      <a:pt x="109" y="178"/>
                    </a:lnTo>
                    <a:lnTo>
                      <a:pt x="112" y="183"/>
                    </a:lnTo>
                    <a:lnTo>
                      <a:pt x="114" y="187"/>
                    </a:lnTo>
                    <a:lnTo>
                      <a:pt x="114" y="190"/>
                    </a:lnTo>
                    <a:lnTo>
                      <a:pt x="118" y="196"/>
                    </a:lnTo>
                    <a:lnTo>
                      <a:pt x="120" y="198"/>
                    </a:lnTo>
                    <a:lnTo>
                      <a:pt x="120" y="202"/>
                    </a:lnTo>
                    <a:lnTo>
                      <a:pt x="124" y="208"/>
                    </a:lnTo>
                    <a:lnTo>
                      <a:pt x="124" y="211"/>
                    </a:lnTo>
                    <a:lnTo>
                      <a:pt x="127" y="215"/>
                    </a:lnTo>
                    <a:lnTo>
                      <a:pt x="130" y="218"/>
                    </a:lnTo>
                    <a:lnTo>
                      <a:pt x="130" y="223"/>
                    </a:lnTo>
                    <a:lnTo>
                      <a:pt x="133" y="226"/>
                    </a:lnTo>
                    <a:lnTo>
                      <a:pt x="135" y="228"/>
                    </a:lnTo>
                    <a:lnTo>
                      <a:pt x="135" y="232"/>
                    </a:lnTo>
                    <a:lnTo>
                      <a:pt x="139" y="234"/>
                    </a:lnTo>
                    <a:lnTo>
                      <a:pt x="139" y="236"/>
                    </a:lnTo>
                    <a:lnTo>
                      <a:pt x="145" y="238"/>
                    </a:lnTo>
                    <a:lnTo>
                      <a:pt x="148" y="238"/>
                    </a:lnTo>
                    <a:lnTo>
                      <a:pt x="152" y="234"/>
                    </a:lnTo>
                    <a:lnTo>
                      <a:pt x="154" y="231"/>
                    </a:lnTo>
                    <a:lnTo>
                      <a:pt x="154" y="227"/>
                    </a:lnTo>
                    <a:lnTo>
                      <a:pt x="158" y="222"/>
                    </a:lnTo>
                    <a:lnTo>
                      <a:pt x="160" y="218"/>
                    </a:lnTo>
                    <a:lnTo>
                      <a:pt x="160" y="211"/>
                    </a:lnTo>
                    <a:lnTo>
                      <a:pt x="163" y="206"/>
                    </a:lnTo>
                    <a:lnTo>
                      <a:pt x="167" y="198"/>
                    </a:lnTo>
                    <a:lnTo>
                      <a:pt x="167" y="190"/>
                    </a:lnTo>
                    <a:lnTo>
                      <a:pt x="169" y="183"/>
                    </a:lnTo>
                    <a:lnTo>
                      <a:pt x="169" y="175"/>
                    </a:lnTo>
                    <a:lnTo>
                      <a:pt x="173" y="163"/>
                    </a:lnTo>
                    <a:lnTo>
                      <a:pt x="175" y="155"/>
                    </a:lnTo>
                    <a:lnTo>
                      <a:pt x="175" y="145"/>
                    </a:lnTo>
                    <a:lnTo>
                      <a:pt x="179" y="133"/>
                    </a:lnTo>
                    <a:lnTo>
                      <a:pt x="179" y="125"/>
                    </a:lnTo>
                    <a:lnTo>
                      <a:pt x="182" y="115"/>
                    </a:lnTo>
                    <a:lnTo>
                      <a:pt x="184" y="103"/>
                    </a:lnTo>
                    <a:lnTo>
                      <a:pt x="184" y="93"/>
                    </a:lnTo>
                    <a:lnTo>
                      <a:pt x="188" y="82"/>
                    </a:lnTo>
                    <a:lnTo>
                      <a:pt x="190" y="72"/>
                    </a:lnTo>
                    <a:lnTo>
                      <a:pt x="190" y="61"/>
                    </a:lnTo>
                    <a:lnTo>
                      <a:pt x="194" y="52"/>
                    </a:lnTo>
                    <a:lnTo>
                      <a:pt x="194" y="44"/>
                    </a:lnTo>
                    <a:lnTo>
                      <a:pt x="197" y="35"/>
                    </a:lnTo>
                    <a:lnTo>
                      <a:pt x="200" y="29"/>
                    </a:lnTo>
                    <a:lnTo>
                      <a:pt x="200" y="21"/>
                    </a:lnTo>
                    <a:lnTo>
                      <a:pt x="203" y="16"/>
                    </a:lnTo>
                    <a:lnTo>
                      <a:pt x="205" y="11"/>
                    </a:lnTo>
                    <a:lnTo>
                      <a:pt x="205" y="5"/>
                    </a:lnTo>
                    <a:lnTo>
                      <a:pt x="209" y="4"/>
                    </a:lnTo>
                    <a:lnTo>
                      <a:pt x="209" y="0"/>
                    </a:lnTo>
                    <a:lnTo>
                      <a:pt x="212" y="0"/>
                    </a:lnTo>
                    <a:lnTo>
                      <a:pt x="215" y="2"/>
                    </a:lnTo>
                    <a:lnTo>
                      <a:pt x="218" y="4"/>
                    </a:lnTo>
                    <a:lnTo>
                      <a:pt x="218" y="9"/>
                    </a:lnTo>
                    <a:lnTo>
                      <a:pt x="222" y="14"/>
                    </a:lnTo>
                    <a:lnTo>
                      <a:pt x="224" y="20"/>
                    </a:lnTo>
                    <a:lnTo>
                      <a:pt x="224" y="26"/>
                    </a:lnTo>
                    <a:lnTo>
                      <a:pt x="228" y="35"/>
                    </a:lnTo>
                    <a:lnTo>
                      <a:pt x="230" y="46"/>
                    </a:lnTo>
                    <a:lnTo>
                      <a:pt x="230" y="56"/>
                    </a:lnTo>
                    <a:lnTo>
                      <a:pt x="233" y="69"/>
                    </a:lnTo>
                    <a:lnTo>
                      <a:pt x="233" y="81"/>
                    </a:lnTo>
                    <a:lnTo>
                      <a:pt x="236" y="95"/>
                    </a:lnTo>
                    <a:lnTo>
                      <a:pt x="239" y="111"/>
                    </a:lnTo>
                    <a:lnTo>
                      <a:pt x="239" y="125"/>
                    </a:lnTo>
                    <a:lnTo>
                      <a:pt x="243" y="141"/>
                    </a:lnTo>
                    <a:lnTo>
                      <a:pt x="245" y="158"/>
                    </a:lnTo>
                    <a:lnTo>
                      <a:pt x="245" y="175"/>
                    </a:lnTo>
                    <a:lnTo>
                      <a:pt x="249" y="192"/>
                    </a:lnTo>
                    <a:lnTo>
                      <a:pt x="249" y="210"/>
                    </a:lnTo>
                    <a:lnTo>
                      <a:pt x="251" y="227"/>
                    </a:lnTo>
                    <a:lnTo>
                      <a:pt x="254" y="244"/>
                    </a:lnTo>
                    <a:lnTo>
                      <a:pt x="254" y="262"/>
                    </a:lnTo>
                    <a:lnTo>
                      <a:pt x="258" y="278"/>
                    </a:lnTo>
                    <a:lnTo>
                      <a:pt x="260" y="296"/>
                    </a:lnTo>
                  </a:path>
                </a:pathLst>
              </a:custGeom>
              <a:noFill/>
              <a:ln w="1905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Freeform 90"/>
              <p:cNvSpPr/>
              <p:nvPr/>
            </p:nvSpPr>
            <p:spPr>
              <a:xfrm>
                <a:off x="4968" y="2537"/>
                <a:ext cx="247" cy="677"/>
              </a:xfrm>
              <a:custGeom>
                <a:avLst/>
                <a:gdLst>
                  <a:gd name="txL" fmla="*/ 0 w 247"/>
                  <a:gd name="txT" fmla="*/ 0 h 589"/>
                  <a:gd name="txR" fmla="*/ 247 w 247"/>
                  <a:gd name="txB" fmla="*/ 589 h 589"/>
                </a:gdLst>
                <a:ahLst/>
                <a:cxnLst>
                  <a:cxn ang="0">
                    <a:pos x="4" y="1822"/>
                  </a:cxn>
                  <a:cxn ang="0">
                    <a:pos x="10" y="1986"/>
                  </a:cxn>
                  <a:cxn ang="0">
                    <a:pos x="13" y="2105"/>
                  </a:cxn>
                  <a:cxn ang="0">
                    <a:pos x="19" y="2182"/>
                  </a:cxn>
                  <a:cxn ang="0">
                    <a:pos x="28" y="2186"/>
                  </a:cxn>
                  <a:cxn ang="0">
                    <a:pos x="34" y="2125"/>
                  </a:cxn>
                  <a:cxn ang="0">
                    <a:pos x="40" y="2001"/>
                  </a:cxn>
                  <a:cxn ang="0">
                    <a:pos x="43" y="1828"/>
                  </a:cxn>
                  <a:cxn ang="0">
                    <a:pos x="49" y="1609"/>
                  </a:cxn>
                  <a:cxn ang="0">
                    <a:pos x="55" y="1360"/>
                  </a:cxn>
                  <a:cxn ang="0">
                    <a:pos x="61" y="1086"/>
                  </a:cxn>
                  <a:cxn ang="0">
                    <a:pos x="68" y="831"/>
                  </a:cxn>
                  <a:cxn ang="0">
                    <a:pos x="74" y="569"/>
                  </a:cxn>
                  <a:cxn ang="0">
                    <a:pos x="80" y="354"/>
                  </a:cxn>
                  <a:cxn ang="0">
                    <a:pos x="83" y="179"/>
                  </a:cxn>
                  <a:cxn ang="0">
                    <a:pos x="89" y="56"/>
                  </a:cxn>
                  <a:cxn ang="0">
                    <a:pos x="95" y="0"/>
                  </a:cxn>
                  <a:cxn ang="0">
                    <a:pos x="104" y="34"/>
                  </a:cxn>
                  <a:cxn ang="0">
                    <a:pos x="107" y="140"/>
                  </a:cxn>
                  <a:cxn ang="0">
                    <a:pos x="112" y="306"/>
                  </a:cxn>
                  <a:cxn ang="0">
                    <a:pos x="119" y="522"/>
                  </a:cxn>
                  <a:cxn ang="0">
                    <a:pos x="125" y="791"/>
                  </a:cxn>
                  <a:cxn ang="0">
                    <a:pos x="131" y="1076"/>
                  </a:cxn>
                  <a:cxn ang="0">
                    <a:pos x="137" y="1360"/>
                  </a:cxn>
                  <a:cxn ang="0">
                    <a:pos x="144" y="1637"/>
                  </a:cxn>
                  <a:cxn ang="0">
                    <a:pos x="146" y="1894"/>
                  </a:cxn>
                  <a:cxn ang="0">
                    <a:pos x="152" y="2094"/>
                  </a:cxn>
                  <a:cxn ang="0">
                    <a:pos x="159" y="2265"/>
                  </a:cxn>
                  <a:cxn ang="0">
                    <a:pos x="165" y="2347"/>
                  </a:cxn>
                  <a:cxn ang="0">
                    <a:pos x="174" y="2364"/>
                  </a:cxn>
                  <a:cxn ang="0">
                    <a:pos x="177" y="2300"/>
                  </a:cxn>
                  <a:cxn ang="0">
                    <a:pos x="182" y="2175"/>
                  </a:cxn>
                  <a:cxn ang="0">
                    <a:pos x="189" y="1986"/>
                  </a:cxn>
                  <a:cxn ang="0">
                    <a:pos x="195" y="1757"/>
                  </a:cxn>
                  <a:cxn ang="0">
                    <a:pos x="201" y="1503"/>
                  </a:cxn>
                  <a:cxn ang="0">
                    <a:pos x="207" y="1237"/>
                  </a:cxn>
                  <a:cxn ang="0">
                    <a:pos x="213" y="970"/>
                  </a:cxn>
                  <a:cxn ang="0">
                    <a:pos x="216" y="725"/>
                  </a:cxn>
                  <a:cxn ang="0">
                    <a:pos x="222" y="511"/>
                  </a:cxn>
                  <a:cxn ang="0">
                    <a:pos x="228" y="348"/>
                  </a:cxn>
                  <a:cxn ang="0">
                    <a:pos x="235" y="237"/>
                  </a:cxn>
                  <a:cxn ang="0">
                    <a:pos x="241" y="179"/>
                  </a:cxn>
                </a:cxnLst>
                <a:rect l="txL" t="txT" r="txR" b="txB"/>
                <a:pathLst>
                  <a:path w="247" h="589">
                    <a:moveTo>
                      <a:pt x="0" y="421"/>
                    </a:moveTo>
                    <a:lnTo>
                      <a:pt x="0" y="437"/>
                    </a:lnTo>
                    <a:lnTo>
                      <a:pt x="4" y="452"/>
                    </a:lnTo>
                    <a:lnTo>
                      <a:pt x="4" y="467"/>
                    </a:lnTo>
                    <a:lnTo>
                      <a:pt x="6" y="480"/>
                    </a:lnTo>
                    <a:lnTo>
                      <a:pt x="10" y="493"/>
                    </a:lnTo>
                    <a:lnTo>
                      <a:pt x="10" y="503"/>
                    </a:lnTo>
                    <a:lnTo>
                      <a:pt x="13" y="514"/>
                    </a:lnTo>
                    <a:lnTo>
                      <a:pt x="13" y="523"/>
                    </a:lnTo>
                    <a:lnTo>
                      <a:pt x="15" y="532"/>
                    </a:lnTo>
                    <a:lnTo>
                      <a:pt x="19" y="537"/>
                    </a:lnTo>
                    <a:lnTo>
                      <a:pt x="19" y="542"/>
                    </a:lnTo>
                    <a:lnTo>
                      <a:pt x="21" y="544"/>
                    </a:lnTo>
                    <a:lnTo>
                      <a:pt x="25" y="545"/>
                    </a:lnTo>
                    <a:lnTo>
                      <a:pt x="28" y="544"/>
                    </a:lnTo>
                    <a:lnTo>
                      <a:pt x="28" y="540"/>
                    </a:lnTo>
                    <a:lnTo>
                      <a:pt x="31" y="535"/>
                    </a:lnTo>
                    <a:lnTo>
                      <a:pt x="34" y="528"/>
                    </a:lnTo>
                    <a:lnTo>
                      <a:pt x="34" y="519"/>
                    </a:lnTo>
                    <a:lnTo>
                      <a:pt x="38" y="509"/>
                    </a:lnTo>
                    <a:lnTo>
                      <a:pt x="40" y="498"/>
                    </a:lnTo>
                    <a:lnTo>
                      <a:pt x="40" y="484"/>
                    </a:lnTo>
                    <a:lnTo>
                      <a:pt x="43" y="471"/>
                    </a:lnTo>
                    <a:lnTo>
                      <a:pt x="43" y="454"/>
                    </a:lnTo>
                    <a:lnTo>
                      <a:pt x="46" y="437"/>
                    </a:lnTo>
                    <a:lnTo>
                      <a:pt x="49" y="419"/>
                    </a:lnTo>
                    <a:lnTo>
                      <a:pt x="49" y="399"/>
                    </a:lnTo>
                    <a:lnTo>
                      <a:pt x="53" y="381"/>
                    </a:lnTo>
                    <a:lnTo>
                      <a:pt x="53" y="359"/>
                    </a:lnTo>
                    <a:lnTo>
                      <a:pt x="55" y="338"/>
                    </a:lnTo>
                    <a:lnTo>
                      <a:pt x="59" y="317"/>
                    </a:lnTo>
                    <a:lnTo>
                      <a:pt x="59" y="295"/>
                    </a:lnTo>
                    <a:lnTo>
                      <a:pt x="61" y="271"/>
                    </a:lnTo>
                    <a:lnTo>
                      <a:pt x="64" y="250"/>
                    </a:lnTo>
                    <a:lnTo>
                      <a:pt x="64" y="227"/>
                    </a:lnTo>
                    <a:lnTo>
                      <a:pt x="68" y="206"/>
                    </a:lnTo>
                    <a:lnTo>
                      <a:pt x="68" y="184"/>
                    </a:lnTo>
                    <a:lnTo>
                      <a:pt x="70" y="164"/>
                    </a:lnTo>
                    <a:lnTo>
                      <a:pt x="74" y="142"/>
                    </a:lnTo>
                    <a:lnTo>
                      <a:pt x="74" y="124"/>
                    </a:lnTo>
                    <a:lnTo>
                      <a:pt x="76" y="106"/>
                    </a:lnTo>
                    <a:lnTo>
                      <a:pt x="80" y="89"/>
                    </a:lnTo>
                    <a:lnTo>
                      <a:pt x="80" y="73"/>
                    </a:lnTo>
                    <a:lnTo>
                      <a:pt x="83" y="56"/>
                    </a:lnTo>
                    <a:lnTo>
                      <a:pt x="83" y="44"/>
                    </a:lnTo>
                    <a:lnTo>
                      <a:pt x="86" y="31"/>
                    </a:lnTo>
                    <a:lnTo>
                      <a:pt x="89" y="23"/>
                    </a:lnTo>
                    <a:lnTo>
                      <a:pt x="89" y="14"/>
                    </a:lnTo>
                    <a:lnTo>
                      <a:pt x="91" y="8"/>
                    </a:lnTo>
                    <a:lnTo>
                      <a:pt x="95" y="4"/>
                    </a:lnTo>
                    <a:lnTo>
                      <a:pt x="95" y="0"/>
                    </a:lnTo>
                    <a:lnTo>
                      <a:pt x="97" y="0"/>
                    </a:lnTo>
                    <a:lnTo>
                      <a:pt x="101" y="4"/>
                    </a:lnTo>
                    <a:lnTo>
                      <a:pt x="104" y="9"/>
                    </a:lnTo>
                    <a:lnTo>
                      <a:pt x="104" y="16"/>
                    </a:lnTo>
                    <a:lnTo>
                      <a:pt x="107" y="25"/>
                    </a:lnTo>
                    <a:lnTo>
                      <a:pt x="107" y="35"/>
                    </a:lnTo>
                    <a:lnTo>
                      <a:pt x="110" y="48"/>
                    </a:lnTo>
                    <a:lnTo>
                      <a:pt x="112" y="60"/>
                    </a:lnTo>
                    <a:lnTo>
                      <a:pt x="112" y="76"/>
                    </a:lnTo>
                    <a:lnTo>
                      <a:pt x="116" y="94"/>
                    </a:lnTo>
                    <a:lnTo>
                      <a:pt x="119" y="111"/>
                    </a:lnTo>
                    <a:lnTo>
                      <a:pt x="119" y="130"/>
                    </a:lnTo>
                    <a:lnTo>
                      <a:pt x="122" y="151"/>
                    </a:lnTo>
                    <a:lnTo>
                      <a:pt x="122" y="172"/>
                    </a:lnTo>
                    <a:lnTo>
                      <a:pt x="125" y="196"/>
                    </a:lnTo>
                    <a:lnTo>
                      <a:pt x="129" y="218"/>
                    </a:lnTo>
                    <a:lnTo>
                      <a:pt x="129" y="241"/>
                    </a:lnTo>
                    <a:lnTo>
                      <a:pt x="131" y="266"/>
                    </a:lnTo>
                    <a:lnTo>
                      <a:pt x="134" y="288"/>
                    </a:lnTo>
                    <a:lnTo>
                      <a:pt x="134" y="313"/>
                    </a:lnTo>
                    <a:lnTo>
                      <a:pt x="137" y="338"/>
                    </a:lnTo>
                    <a:lnTo>
                      <a:pt x="137" y="361"/>
                    </a:lnTo>
                    <a:lnTo>
                      <a:pt x="140" y="383"/>
                    </a:lnTo>
                    <a:lnTo>
                      <a:pt x="144" y="407"/>
                    </a:lnTo>
                    <a:lnTo>
                      <a:pt x="144" y="428"/>
                    </a:lnTo>
                    <a:lnTo>
                      <a:pt x="146" y="449"/>
                    </a:lnTo>
                    <a:lnTo>
                      <a:pt x="146" y="471"/>
                    </a:lnTo>
                    <a:lnTo>
                      <a:pt x="150" y="488"/>
                    </a:lnTo>
                    <a:lnTo>
                      <a:pt x="152" y="505"/>
                    </a:lnTo>
                    <a:lnTo>
                      <a:pt x="152" y="520"/>
                    </a:lnTo>
                    <a:lnTo>
                      <a:pt x="156" y="537"/>
                    </a:lnTo>
                    <a:lnTo>
                      <a:pt x="159" y="549"/>
                    </a:lnTo>
                    <a:lnTo>
                      <a:pt x="159" y="562"/>
                    </a:lnTo>
                    <a:lnTo>
                      <a:pt x="161" y="570"/>
                    </a:lnTo>
                    <a:lnTo>
                      <a:pt x="161" y="578"/>
                    </a:lnTo>
                    <a:lnTo>
                      <a:pt x="165" y="584"/>
                    </a:lnTo>
                    <a:lnTo>
                      <a:pt x="167" y="589"/>
                    </a:lnTo>
                    <a:lnTo>
                      <a:pt x="171" y="589"/>
                    </a:lnTo>
                    <a:lnTo>
                      <a:pt x="174" y="588"/>
                    </a:lnTo>
                    <a:lnTo>
                      <a:pt x="174" y="584"/>
                    </a:lnTo>
                    <a:lnTo>
                      <a:pt x="177" y="579"/>
                    </a:lnTo>
                    <a:lnTo>
                      <a:pt x="177" y="572"/>
                    </a:lnTo>
                    <a:lnTo>
                      <a:pt x="180" y="563"/>
                    </a:lnTo>
                    <a:lnTo>
                      <a:pt x="182" y="550"/>
                    </a:lnTo>
                    <a:lnTo>
                      <a:pt x="182" y="539"/>
                    </a:lnTo>
                    <a:lnTo>
                      <a:pt x="186" y="524"/>
                    </a:lnTo>
                    <a:lnTo>
                      <a:pt x="189" y="510"/>
                    </a:lnTo>
                    <a:lnTo>
                      <a:pt x="189" y="493"/>
                    </a:lnTo>
                    <a:lnTo>
                      <a:pt x="192" y="476"/>
                    </a:lnTo>
                    <a:lnTo>
                      <a:pt x="192" y="456"/>
                    </a:lnTo>
                    <a:lnTo>
                      <a:pt x="195" y="437"/>
                    </a:lnTo>
                    <a:lnTo>
                      <a:pt x="198" y="416"/>
                    </a:lnTo>
                    <a:lnTo>
                      <a:pt x="198" y="394"/>
                    </a:lnTo>
                    <a:lnTo>
                      <a:pt x="201" y="373"/>
                    </a:lnTo>
                    <a:lnTo>
                      <a:pt x="201" y="351"/>
                    </a:lnTo>
                    <a:lnTo>
                      <a:pt x="203" y="330"/>
                    </a:lnTo>
                    <a:lnTo>
                      <a:pt x="207" y="306"/>
                    </a:lnTo>
                    <a:lnTo>
                      <a:pt x="207" y="283"/>
                    </a:lnTo>
                    <a:lnTo>
                      <a:pt x="210" y="262"/>
                    </a:lnTo>
                    <a:lnTo>
                      <a:pt x="213" y="241"/>
                    </a:lnTo>
                    <a:lnTo>
                      <a:pt x="213" y="220"/>
                    </a:lnTo>
                    <a:lnTo>
                      <a:pt x="216" y="199"/>
                    </a:lnTo>
                    <a:lnTo>
                      <a:pt x="216" y="180"/>
                    </a:lnTo>
                    <a:lnTo>
                      <a:pt x="220" y="160"/>
                    </a:lnTo>
                    <a:lnTo>
                      <a:pt x="222" y="142"/>
                    </a:lnTo>
                    <a:lnTo>
                      <a:pt x="222" y="127"/>
                    </a:lnTo>
                    <a:lnTo>
                      <a:pt x="226" y="112"/>
                    </a:lnTo>
                    <a:lnTo>
                      <a:pt x="228" y="99"/>
                    </a:lnTo>
                    <a:lnTo>
                      <a:pt x="228" y="86"/>
                    </a:lnTo>
                    <a:lnTo>
                      <a:pt x="231" y="76"/>
                    </a:lnTo>
                    <a:lnTo>
                      <a:pt x="231" y="65"/>
                    </a:lnTo>
                    <a:lnTo>
                      <a:pt x="235" y="59"/>
                    </a:lnTo>
                    <a:lnTo>
                      <a:pt x="237" y="51"/>
                    </a:lnTo>
                    <a:lnTo>
                      <a:pt x="237" y="48"/>
                    </a:lnTo>
                    <a:lnTo>
                      <a:pt x="241" y="44"/>
                    </a:lnTo>
                    <a:lnTo>
                      <a:pt x="243" y="44"/>
                    </a:lnTo>
                    <a:lnTo>
                      <a:pt x="247" y="46"/>
                    </a:lnTo>
                  </a:path>
                </a:pathLst>
              </a:custGeom>
              <a:noFill/>
              <a:ln w="1905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91"/>
              <p:cNvSpPr/>
              <p:nvPr/>
            </p:nvSpPr>
            <p:spPr>
              <a:xfrm>
                <a:off x="5215" y="2590"/>
                <a:ext cx="182" cy="480"/>
              </a:xfrm>
              <a:custGeom>
                <a:avLst/>
                <a:gdLst>
                  <a:gd name="txL" fmla="*/ 0 w 182"/>
                  <a:gd name="txT" fmla="*/ 0 h 418"/>
                  <a:gd name="txR" fmla="*/ 182 w 182"/>
                  <a:gd name="txB" fmla="*/ 418 h 418"/>
                </a:gdLst>
                <a:ahLst/>
                <a:cxnLst>
                  <a:cxn ang="0">
                    <a:pos x="0" y="20"/>
                  </a:cxn>
                  <a:cxn ang="0">
                    <a:pos x="5" y="72"/>
                  </a:cxn>
                  <a:cxn ang="0">
                    <a:pos x="9" y="140"/>
                  </a:cxn>
                  <a:cxn ang="0">
                    <a:pos x="11" y="232"/>
                  </a:cxn>
                  <a:cxn ang="0">
                    <a:pos x="15" y="334"/>
                  </a:cxn>
                  <a:cxn ang="0">
                    <a:pos x="21" y="462"/>
                  </a:cxn>
                  <a:cxn ang="0">
                    <a:pos x="24" y="598"/>
                  </a:cxn>
                  <a:cxn ang="0">
                    <a:pos x="26" y="727"/>
                  </a:cxn>
                  <a:cxn ang="0">
                    <a:pos x="30" y="870"/>
                  </a:cxn>
                  <a:cxn ang="0">
                    <a:pos x="36" y="1013"/>
                  </a:cxn>
                  <a:cxn ang="0">
                    <a:pos x="39" y="1139"/>
                  </a:cxn>
                  <a:cxn ang="0">
                    <a:pos x="43" y="1264"/>
                  </a:cxn>
                  <a:cxn ang="0">
                    <a:pos x="45" y="1375"/>
                  </a:cxn>
                  <a:cxn ang="0">
                    <a:pos x="49" y="1458"/>
                  </a:cxn>
                  <a:cxn ang="0">
                    <a:pos x="54" y="1544"/>
                  </a:cxn>
                  <a:cxn ang="0">
                    <a:pos x="58" y="1610"/>
                  </a:cxn>
                  <a:cxn ang="0">
                    <a:pos x="60" y="1644"/>
                  </a:cxn>
                  <a:cxn ang="0">
                    <a:pos x="64" y="1666"/>
                  </a:cxn>
                  <a:cxn ang="0">
                    <a:pos x="70" y="1665"/>
                  </a:cxn>
                  <a:cxn ang="0">
                    <a:pos x="75" y="1634"/>
                  </a:cxn>
                  <a:cxn ang="0">
                    <a:pos x="79" y="1595"/>
                  </a:cxn>
                  <a:cxn ang="0">
                    <a:pos x="81" y="1544"/>
                  </a:cxn>
                  <a:cxn ang="0">
                    <a:pos x="85" y="1473"/>
                  </a:cxn>
                  <a:cxn ang="0">
                    <a:pos x="87" y="1403"/>
                  </a:cxn>
                  <a:cxn ang="0">
                    <a:pos x="94" y="1317"/>
                  </a:cxn>
                  <a:cxn ang="0">
                    <a:pos x="97" y="1238"/>
                  </a:cxn>
                  <a:cxn ang="0">
                    <a:pos x="100" y="1154"/>
                  </a:cxn>
                  <a:cxn ang="0">
                    <a:pos x="102" y="1076"/>
                  </a:cxn>
                  <a:cxn ang="0">
                    <a:pos x="109" y="998"/>
                  </a:cxn>
                  <a:cxn ang="0">
                    <a:pos x="112" y="923"/>
                  </a:cxn>
                  <a:cxn ang="0">
                    <a:pos x="115" y="864"/>
                  </a:cxn>
                  <a:cxn ang="0">
                    <a:pos x="119" y="816"/>
                  </a:cxn>
                  <a:cxn ang="0">
                    <a:pos x="124" y="775"/>
                  </a:cxn>
                  <a:cxn ang="0">
                    <a:pos x="127" y="743"/>
                  </a:cxn>
                  <a:cxn ang="0">
                    <a:pos x="130" y="727"/>
                  </a:cxn>
                  <a:cxn ang="0">
                    <a:pos x="140" y="727"/>
                  </a:cxn>
                  <a:cxn ang="0">
                    <a:pos x="142" y="743"/>
                  </a:cxn>
                  <a:cxn ang="0">
                    <a:pos x="145" y="758"/>
                  </a:cxn>
                  <a:cxn ang="0">
                    <a:pos x="149" y="795"/>
                  </a:cxn>
                  <a:cxn ang="0">
                    <a:pos x="155" y="820"/>
                  </a:cxn>
                  <a:cxn ang="0">
                    <a:pos x="157" y="857"/>
                  </a:cxn>
                  <a:cxn ang="0">
                    <a:pos x="161" y="882"/>
                  </a:cxn>
                  <a:cxn ang="0">
                    <a:pos x="164" y="916"/>
                  </a:cxn>
                  <a:cxn ang="0">
                    <a:pos x="170" y="942"/>
                  </a:cxn>
                  <a:cxn ang="0">
                    <a:pos x="172" y="961"/>
                  </a:cxn>
                  <a:cxn ang="0">
                    <a:pos x="176" y="980"/>
                  </a:cxn>
                </a:cxnLst>
                <a:rect l="txL" t="txT" r="txR" b="txB"/>
                <a:pathLst>
                  <a:path w="182" h="418">
                    <a:moveTo>
                      <a:pt x="0" y="0"/>
                    </a:moveTo>
                    <a:lnTo>
                      <a:pt x="0" y="5"/>
                    </a:lnTo>
                    <a:lnTo>
                      <a:pt x="3" y="10"/>
                    </a:lnTo>
                    <a:lnTo>
                      <a:pt x="5" y="18"/>
                    </a:lnTo>
                    <a:lnTo>
                      <a:pt x="5" y="24"/>
                    </a:lnTo>
                    <a:lnTo>
                      <a:pt x="9" y="35"/>
                    </a:lnTo>
                    <a:lnTo>
                      <a:pt x="9" y="45"/>
                    </a:lnTo>
                    <a:lnTo>
                      <a:pt x="11" y="58"/>
                    </a:lnTo>
                    <a:lnTo>
                      <a:pt x="15" y="70"/>
                    </a:lnTo>
                    <a:lnTo>
                      <a:pt x="15" y="84"/>
                    </a:lnTo>
                    <a:lnTo>
                      <a:pt x="18" y="100"/>
                    </a:lnTo>
                    <a:lnTo>
                      <a:pt x="21" y="116"/>
                    </a:lnTo>
                    <a:lnTo>
                      <a:pt x="21" y="131"/>
                    </a:lnTo>
                    <a:lnTo>
                      <a:pt x="24" y="150"/>
                    </a:lnTo>
                    <a:lnTo>
                      <a:pt x="24" y="165"/>
                    </a:lnTo>
                    <a:lnTo>
                      <a:pt x="26" y="182"/>
                    </a:lnTo>
                    <a:lnTo>
                      <a:pt x="30" y="200"/>
                    </a:lnTo>
                    <a:lnTo>
                      <a:pt x="30" y="219"/>
                    </a:lnTo>
                    <a:lnTo>
                      <a:pt x="33" y="236"/>
                    </a:lnTo>
                    <a:lnTo>
                      <a:pt x="36" y="254"/>
                    </a:lnTo>
                    <a:lnTo>
                      <a:pt x="36" y="269"/>
                    </a:lnTo>
                    <a:lnTo>
                      <a:pt x="39" y="285"/>
                    </a:lnTo>
                    <a:lnTo>
                      <a:pt x="39" y="301"/>
                    </a:lnTo>
                    <a:lnTo>
                      <a:pt x="43" y="317"/>
                    </a:lnTo>
                    <a:lnTo>
                      <a:pt x="45" y="331"/>
                    </a:lnTo>
                    <a:lnTo>
                      <a:pt x="45" y="345"/>
                    </a:lnTo>
                    <a:lnTo>
                      <a:pt x="49" y="357"/>
                    </a:lnTo>
                    <a:lnTo>
                      <a:pt x="49" y="367"/>
                    </a:lnTo>
                    <a:lnTo>
                      <a:pt x="51" y="378"/>
                    </a:lnTo>
                    <a:lnTo>
                      <a:pt x="54" y="387"/>
                    </a:lnTo>
                    <a:lnTo>
                      <a:pt x="54" y="396"/>
                    </a:lnTo>
                    <a:lnTo>
                      <a:pt x="58" y="403"/>
                    </a:lnTo>
                    <a:lnTo>
                      <a:pt x="60" y="408"/>
                    </a:lnTo>
                    <a:lnTo>
                      <a:pt x="60" y="413"/>
                    </a:lnTo>
                    <a:lnTo>
                      <a:pt x="64" y="415"/>
                    </a:lnTo>
                    <a:lnTo>
                      <a:pt x="64" y="418"/>
                    </a:lnTo>
                    <a:lnTo>
                      <a:pt x="66" y="418"/>
                    </a:lnTo>
                    <a:lnTo>
                      <a:pt x="70" y="417"/>
                    </a:lnTo>
                    <a:lnTo>
                      <a:pt x="72" y="415"/>
                    </a:lnTo>
                    <a:lnTo>
                      <a:pt x="75" y="410"/>
                    </a:lnTo>
                    <a:lnTo>
                      <a:pt x="75" y="406"/>
                    </a:lnTo>
                    <a:lnTo>
                      <a:pt x="79" y="401"/>
                    </a:lnTo>
                    <a:lnTo>
                      <a:pt x="79" y="395"/>
                    </a:lnTo>
                    <a:lnTo>
                      <a:pt x="81" y="387"/>
                    </a:lnTo>
                    <a:lnTo>
                      <a:pt x="85" y="378"/>
                    </a:lnTo>
                    <a:lnTo>
                      <a:pt x="85" y="370"/>
                    </a:lnTo>
                    <a:lnTo>
                      <a:pt x="87" y="361"/>
                    </a:lnTo>
                    <a:lnTo>
                      <a:pt x="87" y="352"/>
                    </a:lnTo>
                    <a:lnTo>
                      <a:pt x="91" y="341"/>
                    </a:lnTo>
                    <a:lnTo>
                      <a:pt x="94" y="331"/>
                    </a:lnTo>
                    <a:lnTo>
                      <a:pt x="94" y="320"/>
                    </a:lnTo>
                    <a:lnTo>
                      <a:pt x="97" y="310"/>
                    </a:lnTo>
                    <a:lnTo>
                      <a:pt x="100" y="299"/>
                    </a:lnTo>
                    <a:lnTo>
                      <a:pt x="100" y="289"/>
                    </a:lnTo>
                    <a:lnTo>
                      <a:pt x="102" y="277"/>
                    </a:lnTo>
                    <a:lnTo>
                      <a:pt x="102" y="269"/>
                    </a:lnTo>
                    <a:lnTo>
                      <a:pt x="106" y="259"/>
                    </a:lnTo>
                    <a:lnTo>
                      <a:pt x="109" y="250"/>
                    </a:lnTo>
                    <a:lnTo>
                      <a:pt x="109" y="241"/>
                    </a:lnTo>
                    <a:lnTo>
                      <a:pt x="112" y="232"/>
                    </a:lnTo>
                    <a:lnTo>
                      <a:pt x="115" y="224"/>
                    </a:lnTo>
                    <a:lnTo>
                      <a:pt x="115" y="216"/>
                    </a:lnTo>
                    <a:lnTo>
                      <a:pt x="119" y="209"/>
                    </a:lnTo>
                    <a:lnTo>
                      <a:pt x="119" y="204"/>
                    </a:lnTo>
                    <a:lnTo>
                      <a:pt x="121" y="199"/>
                    </a:lnTo>
                    <a:lnTo>
                      <a:pt x="124" y="194"/>
                    </a:lnTo>
                    <a:lnTo>
                      <a:pt x="124" y="190"/>
                    </a:lnTo>
                    <a:lnTo>
                      <a:pt x="127" y="186"/>
                    </a:lnTo>
                    <a:lnTo>
                      <a:pt x="130" y="185"/>
                    </a:lnTo>
                    <a:lnTo>
                      <a:pt x="130" y="182"/>
                    </a:lnTo>
                    <a:lnTo>
                      <a:pt x="136" y="181"/>
                    </a:lnTo>
                    <a:lnTo>
                      <a:pt x="140" y="182"/>
                    </a:lnTo>
                    <a:lnTo>
                      <a:pt x="140" y="185"/>
                    </a:lnTo>
                    <a:lnTo>
                      <a:pt x="142" y="186"/>
                    </a:lnTo>
                    <a:lnTo>
                      <a:pt x="142" y="189"/>
                    </a:lnTo>
                    <a:lnTo>
                      <a:pt x="145" y="191"/>
                    </a:lnTo>
                    <a:lnTo>
                      <a:pt x="149" y="195"/>
                    </a:lnTo>
                    <a:lnTo>
                      <a:pt x="149" y="199"/>
                    </a:lnTo>
                    <a:lnTo>
                      <a:pt x="151" y="202"/>
                    </a:lnTo>
                    <a:lnTo>
                      <a:pt x="155" y="206"/>
                    </a:lnTo>
                    <a:lnTo>
                      <a:pt x="155" y="209"/>
                    </a:lnTo>
                    <a:lnTo>
                      <a:pt x="157" y="215"/>
                    </a:lnTo>
                    <a:lnTo>
                      <a:pt x="157" y="219"/>
                    </a:lnTo>
                    <a:lnTo>
                      <a:pt x="161" y="221"/>
                    </a:lnTo>
                    <a:lnTo>
                      <a:pt x="164" y="227"/>
                    </a:lnTo>
                    <a:lnTo>
                      <a:pt x="164" y="230"/>
                    </a:lnTo>
                    <a:lnTo>
                      <a:pt x="167" y="234"/>
                    </a:lnTo>
                    <a:lnTo>
                      <a:pt x="170" y="237"/>
                    </a:lnTo>
                    <a:lnTo>
                      <a:pt x="170" y="239"/>
                    </a:lnTo>
                    <a:lnTo>
                      <a:pt x="172" y="242"/>
                    </a:lnTo>
                    <a:lnTo>
                      <a:pt x="172" y="245"/>
                    </a:lnTo>
                    <a:lnTo>
                      <a:pt x="176" y="246"/>
                    </a:lnTo>
                    <a:lnTo>
                      <a:pt x="182" y="249"/>
                    </a:lnTo>
                  </a:path>
                </a:pathLst>
              </a:custGeom>
              <a:noFill/>
              <a:ln w="1905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92"/>
              <p:cNvSpPr/>
              <p:nvPr/>
            </p:nvSpPr>
            <p:spPr>
              <a:xfrm>
                <a:off x="4219" y="2874"/>
                <a:ext cx="5" cy="15"/>
              </a:xfrm>
              <a:custGeom>
                <a:avLst/>
                <a:gdLst>
                  <a:gd name="txL" fmla="*/ 0 w 4"/>
                  <a:gd name="txT" fmla="*/ 0 h 10"/>
                  <a:gd name="txR" fmla="*/ 4 w 4"/>
                  <a:gd name="txB" fmla="*/ 10 h 10"/>
                </a:gdLst>
                <a:ahLst/>
                <a:cxnLst>
                  <a:cxn ang="0">
                    <a:pos x="0" y="0"/>
                  </a:cxn>
                  <a:cxn ang="0">
                    <a:pos x="0" y="156"/>
                  </a:cxn>
                  <a:cxn ang="0">
                    <a:pos x="21" y="305"/>
                  </a:cxn>
                  <a:cxn ang="0">
                    <a:pos x="21" y="456"/>
                  </a:cxn>
                  <a:cxn ang="0">
                    <a:pos x="33" y="572"/>
                  </a:cxn>
                </a:cxnLst>
                <a:rect l="txL" t="txT" r="txR" b="txB"/>
                <a:pathLst>
                  <a:path w="4" h="10">
                    <a:moveTo>
                      <a:pt x="0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2" y="8"/>
                    </a:lnTo>
                    <a:lnTo>
                      <a:pt x="4" y="1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93"/>
              <p:cNvSpPr/>
              <p:nvPr/>
            </p:nvSpPr>
            <p:spPr>
              <a:xfrm>
                <a:off x="4231" y="2901"/>
                <a:ext cx="8" cy="15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0"/>
                  </a:cxn>
                  <a:cxn ang="0">
                    <a:pos x="37" y="156"/>
                  </a:cxn>
                  <a:cxn ang="0">
                    <a:pos x="65" y="351"/>
                  </a:cxn>
                  <a:cxn ang="0">
                    <a:pos x="65" y="456"/>
                  </a:cxn>
                  <a:cxn ang="0">
                    <a:pos x="113" y="572"/>
                  </a:cxn>
                </a:cxnLst>
                <a:rect l="txL" t="txT" r="txR" b="txB"/>
                <a:pathLst>
                  <a:path w="6" h="10">
                    <a:moveTo>
                      <a:pt x="0" y="0"/>
                    </a:moveTo>
                    <a:lnTo>
                      <a:pt x="2" y="3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6" y="1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Freeform 94"/>
              <p:cNvSpPr/>
              <p:nvPr/>
            </p:nvSpPr>
            <p:spPr>
              <a:xfrm>
                <a:off x="4246" y="2930"/>
                <a:ext cx="9" cy="11"/>
              </a:xfrm>
              <a:custGeom>
                <a:avLst/>
                <a:gdLst>
                  <a:gd name="txL" fmla="*/ 0 w 7"/>
                  <a:gd name="txT" fmla="*/ 0 h 8"/>
                  <a:gd name="txR" fmla="*/ 7 w 7"/>
                  <a:gd name="txB" fmla="*/ 8 h 8"/>
                </a:gdLst>
                <a:ahLst/>
                <a:cxnLst>
                  <a:cxn ang="0">
                    <a:pos x="0" y="0"/>
                  </a:cxn>
                  <a:cxn ang="0">
                    <a:pos x="28" y="55"/>
                  </a:cxn>
                  <a:cxn ang="0">
                    <a:pos x="85" y="198"/>
                  </a:cxn>
                  <a:cxn ang="0">
                    <a:pos x="76" y="198"/>
                  </a:cxn>
                </a:cxnLst>
                <a:rect l="txL" t="txT" r="txR" b="txB"/>
                <a:pathLst>
                  <a:path w="7" h="8">
                    <a:moveTo>
                      <a:pt x="0" y="0"/>
                    </a:moveTo>
                    <a:lnTo>
                      <a:pt x="2" y="2"/>
                    </a:lnTo>
                    <a:lnTo>
                      <a:pt x="7" y="8"/>
                    </a:lnTo>
                    <a:lnTo>
                      <a:pt x="6" y="8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95"/>
              <p:cNvSpPr/>
              <p:nvPr/>
            </p:nvSpPr>
            <p:spPr>
              <a:xfrm>
                <a:off x="4260" y="2952"/>
                <a:ext cx="7" cy="12"/>
              </a:xfrm>
              <a:custGeom>
                <a:avLst/>
                <a:gdLst>
                  <a:gd name="txL" fmla="*/ 0 w 6"/>
                  <a:gd name="txT" fmla="*/ 0 h 9"/>
                  <a:gd name="txR" fmla="*/ 6 w 6"/>
                  <a:gd name="txB" fmla="*/ 9 h 9"/>
                </a:gdLst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1" y="65"/>
                  </a:cxn>
                  <a:cxn ang="0">
                    <a:pos x="27" y="116"/>
                  </a:cxn>
                  <a:cxn ang="0">
                    <a:pos x="27" y="155"/>
                  </a:cxn>
                </a:cxnLst>
                <a:rect l="txL" t="txT" r="txR" b="txB"/>
                <a:pathLst>
                  <a:path w="6" h="9">
                    <a:moveTo>
                      <a:pt x="0" y="0"/>
                    </a:moveTo>
                    <a:lnTo>
                      <a:pt x="1" y="1"/>
                    </a:lnTo>
                    <a:lnTo>
                      <a:pt x="1" y="4"/>
                    </a:lnTo>
                    <a:lnTo>
                      <a:pt x="6" y="7"/>
                    </a:lnTo>
                    <a:lnTo>
                      <a:pt x="6" y="9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96"/>
              <p:cNvSpPr/>
              <p:nvPr/>
            </p:nvSpPr>
            <p:spPr>
              <a:xfrm>
                <a:off x="4267" y="2961"/>
                <a:ext cx="1" cy="3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Freeform 97"/>
              <p:cNvSpPr/>
              <p:nvPr/>
            </p:nvSpPr>
            <p:spPr>
              <a:xfrm>
                <a:off x="4275" y="2978"/>
                <a:ext cx="7" cy="15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0"/>
                  </a:cxn>
                  <a:cxn ang="0">
                    <a:pos x="1" y="72"/>
                  </a:cxn>
                  <a:cxn ang="0">
                    <a:pos x="18" y="234"/>
                  </a:cxn>
                  <a:cxn ang="0">
                    <a:pos x="27" y="383"/>
                  </a:cxn>
                  <a:cxn ang="0">
                    <a:pos x="27" y="572"/>
                  </a:cxn>
                </a:cxnLst>
                <a:rect l="txL" t="txT" r="txR" b="txB"/>
                <a:pathLst>
                  <a:path w="6" h="10">
                    <a:moveTo>
                      <a:pt x="0" y="0"/>
                    </a:moveTo>
                    <a:lnTo>
                      <a:pt x="1" y="1"/>
                    </a:lnTo>
                    <a:lnTo>
                      <a:pt x="3" y="4"/>
                    </a:lnTo>
                    <a:lnTo>
                      <a:pt x="6" y="7"/>
                    </a:lnTo>
                    <a:lnTo>
                      <a:pt x="6" y="1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98"/>
              <p:cNvSpPr/>
              <p:nvPr/>
            </p:nvSpPr>
            <p:spPr>
              <a:xfrm>
                <a:off x="4282" y="2988"/>
                <a:ext cx="1" cy="5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Freeform 99"/>
              <p:cNvSpPr/>
              <p:nvPr/>
            </p:nvSpPr>
            <p:spPr>
              <a:xfrm>
                <a:off x="4291" y="3006"/>
                <a:ext cx="7" cy="12"/>
              </a:xfrm>
              <a:custGeom>
                <a:avLst/>
                <a:gdLst>
                  <a:gd name="txL" fmla="*/ 0 w 6"/>
                  <a:gd name="txT" fmla="*/ 0 h 9"/>
                  <a:gd name="txR" fmla="*/ 6 w 6"/>
                  <a:gd name="txB" fmla="*/ 9 h 9"/>
                </a:gdLst>
                <a:ahLst/>
                <a:cxnLst>
                  <a:cxn ang="0">
                    <a:pos x="0" y="0"/>
                  </a:cxn>
                  <a:cxn ang="0">
                    <a:pos x="0" y="37"/>
                  </a:cxn>
                  <a:cxn ang="0">
                    <a:pos x="25" y="87"/>
                  </a:cxn>
                  <a:cxn ang="0">
                    <a:pos x="25" y="116"/>
                  </a:cxn>
                  <a:cxn ang="0">
                    <a:pos x="27" y="155"/>
                  </a:cxn>
                </a:cxnLst>
                <a:rect l="txL" t="txT" r="txR" b="txB"/>
                <a:pathLst>
                  <a:path w="6" h="9">
                    <a:moveTo>
                      <a:pt x="0" y="0"/>
                    </a:moveTo>
                    <a:lnTo>
                      <a:pt x="0" y="2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6" y="9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100"/>
              <p:cNvSpPr/>
              <p:nvPr/>
            </p:nvSpPr>
            <p:spPr>
              <a:xfrm>
                <a:off x="4303" y="3024"/>
                <a:ext cx="9" cy="14"/>
              </a:xfrm>
              <a:custGeom>
                <a:avLst/>
                <a:gdLst>
                  <a:gd name="txL" fmla="*/ 0 w 7"/>
                  <a:gd name="txT" fmla="*/ 0 h 9"/>
                  <a:gd name="txR" fmla="*/ 7 w 7"/>
                  <a:gd name="txB" fmla="*/ 9 h 9"/>
                </a:gdLst>
                <a:ahLst/>
                <a:cxnLst>
                  <a:cxn ang="0">
                    <a:pos x="0" y="0"/>
                  </a:cxn>
                  <a:cxn ang="0">
                    <a:pos x="28" y="275"/>
                  </a:cxn>
                  <a:cxn ang="0">
                    <a:pos x="28" y="428"/>
                  </a:cxn>
                  <a:cxn ang="0">
                    <a:pos x="85" y="666"/>
                  </a:cxn>
                  <a:cxn ang="0">
                    <a:pos x="85" y="750"/>
                  </a:cxn>
                </a:cxnLst>
                <a:rect l="txL" t="txT" r="txR" b="txB"/>
                <a:pathLst>
                  <a:path w="7" h="9">
                    <a:moveTo>
                      <a:pt x="0" y="0"/>
                    </a:moveTo>
                    <a:lnTo>
                      <a:pt x="2" y="3"/>
                    </a:lnTo>
                    <a:lnTo>
                      <a:pt x="2" y="5"/>
                    </a:lnTo>
                    <a:lnTo>
                      <a:pt x="7" y="8"/>
                    </a:lnTo>
                    <a:lnTo>
                      <a:pt x="7" y="9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Freeform 101"/>
              <p:cNvSpPr/>
              <p:nvPr/>
            </p:nvSpPr>
            <p:spPr>
              <a:xfrm>
                <a:off x="4317" y="3047"/>
                <a:ext cx="8" cy="14"/>
              </a:xfrm>
              <a:custGeom>
                <a:avLst/>
                <a:gdLst>
                  <a:gd name="txL" fmla="*/ 0 w 6"/>
                  <a:gd name="txT" fmla="*/ 0 h 9"/>
                  <a:gd name="txR" fmla="*/ 6 w 6"/>
                  <a:gd name="txB" fmla="*/ 9 h 9"/>
                </a:gdLst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49" y="275"/>
                  </a:cxn>
                  <a:cxn ang="0">
                    <a:pos x="49" y="482"/>
                  </a:cxn>
                  <a:cxn ang="0">
                    <a:pos x="113" y="750"/>
                  </a:cxn>
                </a:cxnLst>
                <a:rect l="txL" t="txT" r="txR" b="txB"/>
                <a:pathLst>
                  <a:path w="6" h="9">
                    <a:moveTo>
                      <a:pt x="0" y="0"/>
                    </a:moveTo>
                    <a:lnTo>
                      <a:pt x="1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6" y="9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Freeform 102"/>
              <p:cNvSpPr/>
              <p:nvPr/>
            </p:nvSpPr>
            <p:spPr>
              <a:xfrm>
                <a:off x="4335" y="3073"/>
                <a:ext cx="7" cy="14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0"/>
                  </a:cxn>
                  <a:cxn ang="0">
                    <a:pos x="20" y="151"/>
                  </a:cxn>
                  <a:cxn ang="0">
                    <a:pos x="20" y="211"/>
                  </a:cxn>
                  <a:cxn ang="0">
                    <a:pos x="27" y="295"/>
                  </a:cxn>
                </a:cxnLst>
                <a:rect l="txL" t="txT" r="txR" b="txB"/>
                <a:pathLst>
                  <a:path w="6" h="10">
                    <a:moveTo>
                      <a:pt x="0" y="0"/>
                    </a:moveTo>
                    <a:lnTo>
                      <a:pt x="4" y="5"/>
                    </a:lnTo>
                    <a:lnTo>
                      <a:pt x="4" y="7"/>
                    </a:lnTo>
                    <a:lnTo>
                      <a:pt x="6" y="1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103"/>
              <p:cNvSpPr/>
              <p:nvPr/>
            </p:nvSpPr>
            <p:spPr>
              <a:xfrm>
                <a:off x="4340" y="3084"/>
                <a:ext cx="2" cy="3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104"/>
              <p:cNvSpPr/>
              <p:nvPr/>
            </p:nvSpPr>
            <p:spPr>
              <a:xfrm>
                <a:off x="4352" y="3099"/>
                <a:ext cx="9" cy="12"/>
              </a:xfrm>
              <a:custGeom>
                <a:avLst/>
                <a:gdLst>
                  <a:gd name="txL" fmla="*/ 0 w 7"/>
                  <a:gd name="txT" fmla="*/ 0 h 9"/>
                  <a:gd name="txR" fmla="*/ 7 w 7"/>
                  <a:gd name="txB" fmla="*/ 9 h 9"/>
                </a:gdLst>
                <a:ahLst/>
                <a:cxnLst>
                  <a:cxn ang="0">
                    <a:pos x="0" y="0"/>
                  </a:cxn>
                  <a:cxn ang="0">
                    <a:pos x="28" y="49"/>
                  </a:cxn>
                  <a:cxn ang="0">
                    <a:pos x="59" y="113"/>
                  </a:cxn>
                  <a:cxn ang="0">
                    <a:pos x="85" y="155"/>
                  </a:cxn>
                </a:cxnLst>
                <a:rect l="txL" t="txT" r="txR" b="txB"/>
                <a:pathLst>
                  <a:path w="7" h="9">
                    <a:moveTo>
                      <a:pt x="0" y="0"/>
                    </a:moveTo>
                    <a:lnTo>
                      <a:pt x="2" y="3"/>
                    </a:lnTo>
                    <a:lnTo>
                      <a:pt x="5" y="6"/>
                    </a:lnTo>
                    <a:lnTo>
                      <a:pt x="7" y="9"/>
                    </a:lnTo>
                  </a:path>
                </a:pathLst>
              </a:custGeom>
              <a:noFill/>
              <a:ln w="11176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05"/>
              <p:cNvSpPr/>
              <p:nvPr/>
            </p:nvSpPr>
            <p:spPr>
              <a:xfrm>
                <a:off x="4371" y="3125"/>
                <a:ext cx="11" cy="9"/>
              </a:xfrm>
              <a:custGeom>
                <a:avLst/>
                <a:gdLst>
                  <a:gd name="txL" fmla="*/ 0 w 9"/>
                  <a:gd name="txT" fmla="*/ 0 h 7"/>
                  <a:gd name="txR" fmla="*/ 9 w 9"/>
                  <a:gd name="txB" fmla="*/ 7 h 7"/>
                </a:gdLst>
                <a:ahLst/>
                <a:cxnLst>
                  <a:cxn ang="0">
                    <a:pos x="0" y="0"/>
                  </a:cxn>
                  <a:cxn ang="0">
                    <a:pos x="2" y="28"/>
                  </a:cxn>
                  <a:cxn ang="0">
                    <a:pos x="29" y="46"/>
                  </a:cxn>
                  <a:cxn ang="0">
                    <a:pos x="53" y="85"/>
                  </a:cxn>
                  <a:cxn ang="0">
                    <a:pos x="65" y="85"/>
                  </a:cxn>
                </a:cxnLst>
                <a:rect l="txL" t="txT" r="txR" b="txB"/>
                <a:pathLst>
                  <a:path w="9" h="7">
                    <a:moveTo>
                      <a:pt x="0" y="0"/>
                    </a:moveTo>
                    <a:lnTo>
                      <a:pt x="2" y="2"/>
                    </a:lnTo>
                    <a:lnTo>
                      <a:pt x="4" y="4"/>
                    </a:lnTo>
                    <a:lnTo>
                      <a:pt x="7" y="7"/>
                    </a:lnTo>
                    <a:lnTo>
                      <a:pt x="9" y="7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106"/>
              <p:cNvSpPr/>
              <p:nvPr/>
            </p:nvSpPr>
            <p:spPr>
              <a:xfrm>
                <a:off x="4392" y="3148"/>
                <a:ext cx="10" cy="12"/>
              </a:xfrm>
              <a:custGeom>
                <a:avLst/>
                <a:gdLst>
                  <a:gd name="txL" fmla="*/ 0 w 8"/>
                  <a:gd name="txT" fmla="*/ 0 h 8"/>
                  <a:gd name="txR" fmla="*/ 8 w 8"/>
                  <a:gd name="txB" fmla="*/ 8 h 8"/>
                </a:gdLst>
                <a:ahLst/>
                <a:cxnLst>
                  <a:cxn ang="0">
                    <a:pos x="0" y="0"/>
                  </a:cxn>
                  <a:cxn ang="0">
                    <a:pos x="21" y="95"/>
                  </a:cxn>
                  <a:cxn ang="0">
                    <a:pos x="33" y="248"/>
                  </a:cxn>
                  <a:cxn ang="0">
                    <a:pos x="63" y="456"/>
                  </a:cxn>
                  <a:cxn ang="0">
                    <a:pos x="71" y="456"/>
                  </a:cxn>
                </a:cxnLst>
                <a:rect l="txL" t="txT" r="txR" b="txB"/>
                <a:pathLst>
                  <a:path w="8" h="8">
                    <a:moveTo>
                      <a:pt x="0" y="0"/>
                    </a:moveTo>
                    <a:lnTo>
                      <a:pt x="2" y="2"/>
                    </a:lnTo>
                    <a:lnTo>
                      <a:pt x="4" y="5"/>
                    </a:lnTo>
                    <a:lnTo>
                      <a:pt x="7" y="8"/>
                    </a:lnTo>
                    <a:lnTo>
                      <a:pt x="8" y="8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07"/>
              <p:cNvSpPr/>
              <p:nvPr/>
            </p:nvSpPr>
            <p:spPr>
              <a:xfrm>
                <a:off x="4413" y="3168"/>
                <a:ext cx="10" cy="10"/>
              </a:xfrm>
              <a:custGeom>
                <a:avLst/>
                <a:gdLst>
                  <a:gd name="txL" fmla="*/ 0 w 8"/>
                  <a:gd name="txT" fmla="*/ 0 h 7"/>
                  <a:gd name="txR" fmla="*/ 8 w 8"/>
                  <a:gd name="txB" fmla="*/ 7 h 7"/>
                </a:gdLst>
                <a:ahLst/>
                <a:cxnLst>
                  <a:cxn ang="0">
                    <a:pos x="0" y="0"/>
                  </a:cxn>
                  <a:cxn ang="0">
                    <a:pos x="21" y="80"/>
                  </a:cxn>
                  <a:cxn ang="0">
                    <a:pos x="33" y="171"/>
                  </a:cxn>
                  <a:cxn ang="0">
                    <a:pos x="63" y="171"/>
                  </a:cxn>
                  <a:cxn ang="0">
                    <a:pos x="71" y="244"/>
                  </a:cxn>
                </a:cxnLst>
                <a:rect l="txL" t="txT" r="txR" b="txB"/>
                <a:pathLst>
                  <a:path w="8" h="7">
                    <a:moveTo>
                      <a:pt x="0" y="0"/>
                    </a:moveTo>
                    <a:lnTo>
                      <a:pt x="2" y="2"/>
                    </a:lnTo>
                    <a:lnTo>
                      <a:pt x="4" y="5"/>
                    </a:lnTo>
                    <a:lnTo>
                      <a:pt x="7" y="5"/>
                    </a:lnTo>
                    <a:lnTo>
                      <a:pt x="8" y="7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108"/>
              <p:cNvSpPr/>
              <p:nvPr/>
            </p:nvSpPr>
            <p:spPr>
              <a:xfrm>
                <a:off x="4434" y="3186"/>
                <a:ext cx="12" cy="9"/>
              </a:xfrm>
              <a:custGeom>
                <a:avLst/>
                <a:gdLst>
                  <a:gd name="txL" fmla="*/ 0 w 9"/>
                  <a:gd name="txT" fmla="*/ 0 h 6"/>
                  <a:gd name="txR" fmla="*/ 9 w 9"/>
                  <a:gd name="txB" fmla="*/ 6 h 6"/>
                </a:gdLst>
                <a:ahLst/>
                <a:cxnLst>
                  <a:cxn ang="0">
                    <a:pos x="0" y="0"/>
                  </a:cxn>
                  <a:cxn ang="0">
                    <a:pos x="37" y="0"/>
                  </a:cxn>
                  <a:cxn ang="0">
                    <a:pos x="65" y="203"/>
                  </a:cxn>
                  <a:cxn ang="0">
                    <a:pos x="116" y="203"/>
                  </a:cxn>
                  <a:cxn ang="0">
                    <a:pos x="155" y="365"/>
                  </a:cxn>
                </a:cxnLst>
                <a:rect l="txL" t="txT" r="txR" b="txB"/>
                <a:pathLst>
                  <a:path w="9" h="6">
                    <a:moveTo>
                      <a:pt x="0" y="0"/>
                    </a:moveTo>
                    <a:lnTo>
                      <a:pt x="2" y="0"/>
                    </a:lnTo>
                    <a:lnTo>
                      <a:pt x="4" y="3"/>
                    </a:lnTo>
                    <a:lnTo>
                      <a:pt x="7" y="3"/>
                    </a:lnTo>
                    <a:lnTo>
                      <a:pt x="9" y="6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109"/>
              <p:cNvSpPr/>
              <p:nvPr/>
            </p:nvSpPr>
            <p:spPr>
              <a:xfrm>
                <a:off x="4443" y="3191"/>
                <a:ext cx="3" cy="4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Freeform 110"/>
              <p:cNvSpPr/>
              <p:nvPr/>
            </p:nvSpPr>
            <p:spPr>
              <a:xfrm>
                <a:off x="4458" y="3202"/>
                <a:ext cx="13" cy="5"/>
              </a:xfrm>
              <a:custGeom>
                <a:avLst/>
                <a:gdLst>
                  <a:gd name="txL" fmla="*/ 0 w 10"/>
                  <a:gd name="txT" fmla="*/ 0 h 3"/>
                  <a:gd name="txR" fmla="*/ 10 w 10"/>
                  <a:gd name="txB" fmla="*/ 3 h 3"/>
                </a:gdLst>
                <a:ahLst/>
                <a:cxnLst>
                  <a:cxn ang="0">
                    <a:pos x="0" y="0"/>
                  </a:cxn>
                  <a:cxn ang="0">
                    <a:pos x="35" y="0"/>
                  </a:cxn>
                  <a:cxn ang="0">
                    <a:pos x="78" y="0"/>
                  </a:cxn>
                  <a:cxn ang="0">
                    <a:pos x="101" y="478"/>
                  </a:cxn>
                  <a:cxn ang="0">
                    <a:pos x="131" y="478"/>
                  </a:cxn>
                  <a:cxn ang="0">
                    <a:pos x="140" y="478"/>
                  </a:cxn>
                </a:cxnLst>
                <a:rect l="txL" t="txT" r="txR" b="txB"/>
                <a:pathLst>
                  <a:path w="10" h="3">
                    <a:moveTo>
                      <a:pt x="0" y="0"/>
                    </a:moveTo>
                    <a:lnTo>
                      <a:pt x="2" y="0"/>
                    </a:lnTo>
                    <a:lnTo>
                      <a:pt x="5" y="0"/>
                    </a:lnTo>
                    <a:lnTo>
                      <a:pt x="7" y="3"/>
                    </a:lnTo>
                    <a:lnTo>
                      <a:pt x="9" y="3"/>
                    </a:lnTo>
                    <a:lnTo>
                      <a:pt x="10" y="3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111"/>
              <p:cNvSpPr/>
              <p:nvPr/>
            </p:nvSpPr>
            <p:spPr>
              <a:xfrm>
                <a:off x="4484" y="3211"/>
                <a:ext cx="14" cy="3"/>
              </a:xfrm>
              <a:custGeom>
                <a:avLst/>
                <a:gdLst>
                  <a:gd name="txL" fmla="*/ 0 w 11"/>
                  <a:gd name="txT" fmla="*/ 0 h 2"/>
                  <a:gd name="txR" fmla="*/ 11 w 11"/>
                  <a:gd name="txB" fmla="*/ 2 h 2"/>
                </a:gdLst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36" y="0"/>
                  </a:cxn>
                  <a:cxn ang="0">
                    <a:pos x="59" y="0"/>
                  </a:cxn>
                  <a:cxn ang="0">
                    <a:pos x="95" y="95"/>
                  </a:cxn>
                  <a:cxn ang="0">
                    <a:pos x="121" y="95"/>
                  </a:cxn>
                  <a:cxn ang="0">
                    <a:pos x="123" y="95"/>
                  </a:cxn>
                </a:cxnLst>
                <a:rect l="txL" t="txT" r="txR" b="txB"/>
                <a:pathLst>
                  <a:path w="11" h="2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1" y="2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112"/>
              <p:cNvSpPr/>
              <p:nvPr/>
            </p:nvSpPr>
            <p:spPr>
              <a:xfrm>
                <a:off x="4513" y="3214"/>
                <a:ext cx="15" cy="1"/>
              </a:xfrm>
              <a:custGeom>
                <a:avLst/>
                <a:gdLst>
                  <a:gd name="txL" fmla="*/ 0 w 12"/>
                  <a:gd name="txT" fmla="*/ 0 h 1"/>
                  <a:gd name="txR" fmla="*/ 12 w 12"/>
                  <a:gd name="txB" fmla="*/ 1 h 1"/>
                </a:gdLst>
                <a:ahLst/>
                <a:cxnLst>
                  <a:cxn ang="0">
                    <a:pos x="0" y="0"/>
                  </a:cxn>
                  <a:cxn ang="0">
                    <a:pos x="25" y="0"/>
                  </a:cxn>
                  <a:cxn ang="0">
                    <a:pos x="39" y="0"/>
                  </a:cxn>
                  <a:cxn ang="0">
                    <a:pos x="63" y="0"/>
                  </a:cxn>
                  <a:cxn ang="0">
                    <a:pos x="78" y="0"/>
                  </a:cxn>
                  <a:cxn ang="0">
                    <a:pos x="114" y="0"/>
                  </a:cxn>
                </a:cxnLst>
                <a:rect l="txL" t="txT" r="txR" b="txB"/>
                <a:pathLst>
                  <a:path w="12" h="1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2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113"/>
              <p:cNvSpPr/>
              <p:nvPr/>
            </p:nvSpPr>
            <p:spPr>
              <a:xfrm>
                <a:off x="4542" y="3206"/>
                <a:ext cx="13" cy="5"/>
              </a:xfrm>
              <a:custGeom>
                <a:avLst/>
                <a:gdLst>
                  <a:gd name="txL" fmla="*/ 0 w 11"/>
                  <a:gd name="txT" fmla="*/ 0 h 4"/>
                  <a:gd name="txR" fmla="*/ 11 w 11"/>
                  <a:gd name="txB" fmla="*/ 4 h 4"/>
                </a:gdLst>
                <a:ahLst/>
                <a:cxnLst>
                  <a:cxn ang="0">
                    <a:pos x="0" y="33"/>
                  </a:cxn>
                  <a:cxn ang="0">
                    <a:pos x="1" y="33"/>
                  </a:cxn>
                  <a:cxn ang="0">
                    <a:pos x="18" y="33"/>
                  </a:cxn>
                  <a:cxn ang="0">
                    <a:pos x="30" y="1"/>
                  </a:cxn>
                  <a:cxn ang="0">
                    <a:pos x="41" y="1"/>
                  </a:cxn>
                  <a:cxn ang="0">
                    <a:pos x="54" y="1"/>
                  </a:cxn>
                  <a:cxn ang="0">
                    <a:pos x="57" y="0"/>
                  </a:cxn>
                </a:cxnLst>
                <a:rect l="txL" t="txT" r="txR" b="txB"/>
                <a:pathLst>
                  <a:path w="11" h="4">
                    <a:moveTo>
                      <a:pt x="0" y="4"/>
                    </a:moveTo>
                    <a:lnTo>
                      <a:pt x="1" y="4"/>
                    </a:lnTo>
                    <a:lnTo>
                      <a:pt x="3" y="4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Freeform 114"/>
              <p:cNvSpPr/>
              <p:nvPr/>
            </p:nvSpPr>
            <p:spPr>
              <a:xfrm>
                <a:off x="4560" y="3195"/>
                <a:ext cx="13" cy="7"/>
              </a:xfrm>
              <a:custGeom>
                <a:avLst/>
                <a:gdLst>
                  <a:gd name="txL" fmla="*/ 0 w 10"/>
                  <a:gd name="txT" fmla="*/ 0 h 5"/>
                  <a:gd name="txR" fmla="*/ 10 w 10"/>
                  <a:gd name="txB" fmla="*/ 5 h 5"/>
                </a:gdLst>
                <a:ahLst/>
                <a:cxnLst>
                  <a:cxn ang="0">
                    <a:pos x="0" y="151"/>
                  </a:cxn>
                  <a:cxn ang="0">
                    <a:pos x="46" y="151"/>
                  </a:cxn>
                  <a:cxn ang="0">
                    <a:pos x="78" y="57"/>
                  </a:cxn>
                  <a:cxn ang="0">
                    <a:pos x="108" y="57"/>
                  </a:cxn>
                  <a:cxn ang="0">
                    <a:pos x="140" y="0"/>
                  </a:cxn>
                </a:cxnLst>
                <a:rect l="txL" t="txT" r="txR" b="txB"/>
                <a:pathLst>
                  <a:path w="10" h="5">
                    <a:moveTo>
                      <a:pt x="0" y="5"/>
                    </a:moveTo>
                    <a:lnTo>
                      <a:pt x="3" y="5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10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Line 115"/>
              <p:cNvSpPr/>
              <p:nvPr/>
            </p:nvSpPr>
            <p:spPr>
              <a:xfrm flipV="1">
                <a:off x="4570" y="3195"/>
                <a:ext cx="3" cy="3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Freeform 116"/>
              <p:cNvSpPr/>
              <p:nvPr/>
            </p:nvSpPr>
            <p:spPr>
              <a:xfrm>
                <a:off x="4585" y="3180"/>
                <a:ext cx="10" cy="11"/>
              </a:xfrm>
              <a:custGeom>
                <a:avLst/>
                <a:gdLst>
                  <a:gd name="txL" fmla="*/ 0 w 8"/>
                  <a:gd name="txT" fmla="*/ 0 h 7"/>
                  <a:gd name="txR" fmla="*/ 8 w 8"/>
                  <a:gd name="txB" fmla="*/ 7 h 7"/>
                </a:gdLst>
                <a:ahLst/>
                <a:cxnLst>
                  <a:cxn ang="0">
                    <a:pos x="0" y="632"/>
                  </a:cxn>
                  <a:cxn ang="0">
                    <a:pos x="21" y="333"/>
                  </a:cxn>
                  <a:cxn ang="0">
                    <a:pos x="40" y="333"/>
                  </a:cxn>
                  <a:cxn ang="0">
                    <a:pos x="63" y="121"/>
                  </a:cxn>
                  <a:cxn ang="0">
                    <a:pos x="71" y="0"/>
                  </a:cxn>
                </a:cxnLst>
                <a:rect l="txL" t="txT" r="txR" b="txB"/>
                <a:pathLst>
                  <a:path w="8" h="7">
                    <a:moveTo>
                      <a:pt x="0" y="7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7" y="1"/>
                    </a:lnTo>
                    <a:lnTo>
                      <a:pt x="8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Freeform 117"/>
              <p:cNvSpPr/>
              <p:nvPr/>
            </p:nvSpPr>
            <p:spPr>
              <a:xfrm>
                <a:off x="4606" y="3162"/>
                <a:ext cx="13" cy="9"/>
              </a:xfrm>
              <a:custGeom>
                <a:avLst/>
                <a:gdLst>
                  <a:gd name="txL" fmla="*/ 0 w 10"/>
                  <a:gd name="txT" fmla="*/ 0 h 6"/>
                  <a:gd name="txR" fmla="*/ 10 w 10"/>
                  <a:gd name="txB" fmla="*/ 6 h 6"/>
                </a:gdLst>
                <a:ahLst/>
                <a:cxnLst>
                  <a:cxn ang="0">
                    <a:pos x="0" y="365"/>
                  </a:cxn>
                  <a:cxn ang="0">
                    <a:pos x="35" y="365"/>
                  </a:cxn>
                  <a:cxn ang="0">
                    <a:pos x="78" y="203"/>
                  </a:cxn>
                  <a:cxn ang="0">
                    <a:pos x="101" y="93"/>
                  </a:cxn>
                  <a:cxn ang="0">
                    <a:pos x="131" y="93"/>
                  </a:cxn>
                  <a:cxn ang="0">
                    <a:pos x="140" y="0"/>
                  </a:cxn>
                </a:cxnLst>
                <a:rect l="txL" t="txT" r="txR" b="txB"/>
                <a:pathLst>
                  <a:path w="10" h="6">
                    <a:moveTo>
                      <a:pt x="0" y="6"/>
                    </a:moveTo>
                    <a:lnTo>
                      <a:pt x="2" y="6"/>
                    </a:lnTo>
                    <a:lnTo>
                      <a:pt x="5" y="3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10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Freeform 118"/>
              <p:cNvSpPr/>
              <p:nvPr/>
            </p:nvSpPr>
            <p:spPr>
              <a:xfrm>
                <a:off x="4629" y="3139"/>
                <a:ext cx="10" cy="11"/>
              </a:xfrm>
              <a:custGeom>
                <a:avLst/>
                <a:gdLst>
                  <a:gd name="txL" fmla="*/ 0 w 8"/>
                  <a:gd name="txT" fmla="*/ 0 h 8"/>
                  <a:gd name="txR" fmla="*/ 8 w 8"/>
                  <a:gd name="txB" fmla="*/ 8 h 8"/>
                </a:gdLst>
                <a:ahLst/>
                <a:cxnLst>
                  <a:cxn ang="0">
                    <a:pos x="0" y="198"/>
                  </a:cxn>
                  <a:cxn ang="0">
                    <a:pos x="1" y="198"/>
                  </a:cxn>
                  <a:cxn ang="0">
                    <a:pos x="33" y="127"/>
                  </a:cxn>
                  <a:cxn ang="0">
                    <a:pos x="51" y="76"/>
                  </a:cxn>
                  <a:cxn ang="0">
                    <a:pos x="71" y="0"/>
                  </a:cxn>
                </a:cxnLst>
                <a:rect l="txL" t="txT" r="txR" b="txB"/>
                <a:pathLst>
                  <a:path w="8" h="8">
                    <a:moveTo>
                      <a:pt x="0" y="8"/>
                    </a:moveTo>
                    <a:lnTo>
                      <a:pt x="1" y="8"/>
                    </a:lnTo>
                    <a:lnTo>
                      <a:pt x="4" y="5"/>
                    </a:lnTo>
                    <a:lnTo>
                      <a:pt x="6" y="3"/>
                    </a:lnTo>
                    <a:lnTo>
                      <a:pt x="8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Freeform 119"/>
              <p:cNvSpPr/>
              <p:nvPr/>
            </p:nvSpPr>
            <p:spPr>
              <a:xfrm>
                <a:off x="4649" y="3116"/>
                <a:ext cx="9" cy="11"/>
              </a:xfrm>
              <a:custGeom>
                <a:avLst/>
                <a:gdLst>
                  <a:gd name="txL" fmla="*/ 0 w 7"/>
                  <a:gd name="txT" fmla="*/ 0 h 8"/>
                  <a:gd name="txR" fmla="*/ 7 w 7"/>
                  <a:gd name="txB" fmla="*/ 8 h 8"/>
                </a:gdLst>
                <a:ahLst/>
                <a:cxnLst>
                  <a:cxn ang="0">
                    <a:pos x="0" y="198"/>
                  </a:cxn>
                  <a:cxn ang="0">
                    <a:pos x="28" y="127"/>
                  </a:cxn>
                  <a:cxn ang="0">
                    <a:pos x="59" y="127"/>
                  </a:cxn>
                  <a:cxn ang="0">
                    <a:pos x="85" y="0"/>
                  </a:cxn>
                </a:cxnLst>
                <a:rect l="txL" t="txT" r="txR" b="txB"/>
                <a:pathLst>
                  <a:path w="7" h="8">
                    <a:moveTo>
                      <a:pt x="0" y="8"/>
                    </a:moveTo>
                    <a:lnTo>
                      <a:pt x="2" y="5"/>
                    </a:lnTo>
                    <a:lnTo>
                      <a:pt x="5" y="5"/>
                    </a:lnTo>
                    <a:lnTo>
                      <a:pt x="7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Freeform 120"/>
              <p:cNvSpPr/>
              <p:nvPr/>
            </p:nvSpPr>
            <p:spPr>
              <a:xfrm>
                <a:off x="4666" y="3093"/>
                <a:ext cx="9" cy="11"/>
              </a:xfrm>
              <a:custGeom>
                <a:avLst/>
                <a:gdLst>
                  <a:gd name="txL" fmla="*/ 0 w 7"/>
                  <a:gd name="txT" fmla="*/ 0 h 8"/>
                  <a:gd name="txR" fmla="*/ 7 w 7"/>
                  <a:gd name="txB" fmla="*/ 8 h 8"/>
                </a:gdLst>
                <a:ahLst/>
                <a:cxnLst>
                  <a:cxn ang="0">
                    <a:pos x="0" y="198"/>
                  </a:cxn>
                  <a:cxn ang="0">
                    <a:pos x="0" y="173"/>
                  </a:cxn>
                  <a:cxn ang="0">
                    <a:pos x="36" y="173"/>
                  </a:cxn>
                  <a:cxn ang="0">
                    <a:pos x="59" y="55"/>
                  </a:cxn>
                  <a:cxn ang="0">
                    <a:pos x="85" y="0"/>
                  </a:cxn>
                </a:cxnLst>
                <a:rect l="txL" t="txT" r="txR" b="txB"/>
                <a:pathLst>
                  <a:path w="7" h="8">
                    <a:moveTo>
                      <a:pt x="0" y="8"/>
                    </a:moveTo>
                    <a:lnTo>
                      <a:pt x="0" y="7"/>
                    </a:lnTo>
                    <a:lnTo>
                      <a:pt x="3" y="7"/>
                    </a:lnTo>
                    <a:lnTo>
                      <a:pt x="5" y="2"/>
                    </a:lnTo>
                    <a:lnTo>
                      <a:pt x="7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Freeform 121"/>
              <p:cNvSpPr/>
              <p:nvPr/>
            </p:nvSpPr>
            <p:spPr>
              <a:xfrm>
                <a:off x="4685" y="3068"/>
                <a:ext cx="9" cy="12"/>
              </a:xfrm>
              <a:custGeom>
                <a:avLst/>
                <a:gdLst>
                  <a:gd name="txL" fmla="*/ 0 w 7"/>
                  <a:gd name="txT" fmla="*/ 0 h 9"/>
                  <a:gd name="txR" fmla="*/ 7 w 7"/>
                  <a:gd name="txB" fmla="*/ 9 h 9"/>
                </a:gdLst>
                <a:ahLst/>
                <a:cxnLst>
                  <a:cxn ang="0">
                    <a:pos x="0" y="155"/>
                  </a:cxn>
                  <a:cxn ang="0">
                    <a:pos x="28" y="113"/>
                  </a:cxn>
                  <a:cxn ang="0">
                    <a:pos x="59" y="49"/>
                  </a:cxn>
                  <a:cxn ang="0">
                    <a:pos x="85" y="0"/>
                  </a:cxn>
                </a:cxnLst>
                <a:rect l="txL" t="txT" r="txR" b="txB"/>
                <a:pathLst>
                  <a:path w="7" h="9">
                    <a:moveTo>
                      <a:pt x="0" y="9"/>
                    </a:moveTo>
                    <a:lnTo>
                      <a:pt x="2" y="6"/>
                    </a:lnTo>
                    <a:lnTo>
                      <a:pt x="5" y="3"/>
                    </a:lnTo>
                    <a:lnTo>
                      <a:pt x="7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Freeform 122"/>
              <p:cNvSpPr/>
              <p:nvPr/>
            </p:nvSpPr>
            <p:spPr>
              <a:xfrm>
                <a:off x="4701" y="3041"/>
                <a:ext cx="10" cy="12"/>
              </a:xfrm>
              <a:custGeom>
                <a:avLst/>
                <a:gdLst>
                  <a:gd name="txL" fmla="*/ 0 w 8"/>
                  <a:gd name="txT" fmla="*/ 0 h 8"/>
                  <a:gd name="txR" fmla="*/ 8 w 8"/>
                  <a:gd name="txB" fmla="*/ 8 h 8"/>
                </a:gdLst>
                <a:ahLst/>
                <a:cxnLst>
                  <a:cxn ang="0">
                    <a:pos x="0" y="456"/>
                  </a:cxn>
                  <a:cxn ang="0">
                    <a:pos x="1" y="369"/>
                  </a:cxn>
                  <a:cxn ang="0">
                    <a:pos x="33" y="213"/>
                  </a:cxn>
                  <a:cxn ang="0">
                    <a:pos x="51" y="95"/>
                  </a:cxn>
                  <a:cxn ang="0">
                    <a:pos x="71" y="0"/>
                  </a:cxn>
                </a:cxnLst>
                <a:rect l="txL" t="txT" r="txR" b="txB"/>
                <a:pathLst>
                  <a:path w="8" h="8">
                    <a:moveTo>
                      <a:pt x="0" y="8"/>
                    </a:moveTo>
                    <a:lnTo>
                      <a:pt x="1" y="7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Freeform 123"/>
              <p:cNvSpPr/>
              <p:nvPr/>
            </p:nvSpPr>
            <p:spPr>
              <a:xfrm>
                <a:off x="4720" y="3016"/>
                <a:ext cx="7" cy="14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295"/>
                  </a:cxn>
                  <a:cxn ang="0">
                    <a:pos x="1" y="266"/>
                  </a:cxn>
                  <a:cxn ang="0">
                    <a:pos x="1" y="157"/>
                  </a:cxn>
                  <a:cxn ang="0">
                    <a:pos x="18" y="80"/>
                  </a:cxn>
                  <a:cxn ang="0">
                    <a:pos x="27" y="0"/>
                  </a:cxn>
                </a:cxnLst>
                <a:rect l="txL" t="txT" r="txR" b="txB"/>
                <a:pathLst>
                  <a:path w="6" h="10">
                    <a:moveTo>
                      <a:pt x="0" y="10"/>
                    </a:moveTo>
                    <a:lnTo>
                      <a:pt x="1" y="9"/>
                    </a:lnTo>
                    <a:lnTo>
                      <a:pt x="1" y="6"/>
                    </a:lnTo>
                    <a:lnTo>
                      <a:pt x="3" y="3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Freeform 124"/>
              <p:cNvSpPr/>
              <p:nvPr/>
            </p:nvSpPr>
            <p:spPr>
              <a:xfrm>
                <a:off x="4735" y="2987"/>
                <a:ext cx="7" cy="14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295"/>
                  </a:cxn>
                  <a:cxn ang="0">
                    <a:pos x="1" y="266"/>
                  </a:cxn>
                  <a:cxn ang="0">
                    <a:pos x="20" y="157"/>
                  </a:cxn>
                  <a:cxn ang="0">
                    <a:pos x="20" y="112"/>
                  </a:cxn>
                  <a:cxn ang="0">
                    <a:pos x="27" y="1"/>
                  </a:cxn>
                  <a:cxn ang="0">
                    <a:pos x="27" y="0"/>
                  </a:cxn>
                </a:cxnLst>
                <a:rect l="txL" t="txT" r="txR" b="txB"/>
                <a:pathLst>
                  <a:path w="6" h="10">
                    <a:moveTo>
                      <a:pt x="0" y="10"/>
                    </a:moveTo>
                    <a:lnTo>
                      <a:pt x="1" y="9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1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Freeform 125"/>
              <p:cNvSpPr/>
              <p:nvPr/>
            </p:nvSpPr>
            <p:spPr>
              <a:xfrm>
                <a:off x="4751" y="2964"/>
                <a:ext cx="6" cy="11"/>
              </a:xfrm>
              <a:custGeom>
                <a:avLst/>
                <a:gdLst>
                  <a:gd name="txL" fmla="*/ 0 w 5"/>
                  <a:gd name="txT" fmla="*/ 0 h 7"/>
                  <a:gd name="txR" fmla="*/ 5 w 5"/>
                  <a:gd name="txB" fmla="*/ 7 h 7"/>
                </a:gdLst>
                <a:ahLst/>
                <a:cxnLst>
                  <a:cxn ang="0">
                    <a:pos x="0" y="632"/>
                  </a:cxn>
                  <a:cxn ang="0">
                    <a:pos x="0" y="523"/>
                  </a:cxn>
                  <a:cxn ang="0">
                    <a:pos x="29" y="0"/>
                  </a:cxn>
                  <a:cxn ang="0">
                    <a:pos x="20" y="0"/>
                  </a:cxn>
                  <a:cxn ang="0">
                    <a:pos x="24" y="0"/>
                  </a:cxn>
                </a:cxnLst>
                <a:rect l="txL" t="txT" r="txR" b="txB"/>
                <a:pathLst>
                  <a:path w="5" h="7">
                    <a:moveTo>
                      <a:pt x="0" y="7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4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Freeform 126"/>
              <p:cNvSpPr/>
              <p:nvPr/>
            </p:nvSpPr>
            <p:spPr>
              <a:xfrm>
                <a:off x="4765" y="2937"/>
                <a:ext cx="7" cy="15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572"/>
                  </a:cxn>
                  <a:cxn ang="0">
                    <a:pos x="20" y="351"/>
                  </a:cxn>
                  <a:cxn ang="0">
                    <a:pos x="20" y="156"/>
                  </a:cxn>
                  <a:cxn ang="0">
                    <a:pos x="27" y="0"/>
                  </a:cxn>
                </a:cxnLst>
                <a:rect l="txL" t="txT" r="txR" b="txB"/>
                <a:pathLst>
                  <a:path w="6" h="10">
                    <a:moveTo>
                      <a:pt x="0" y="10"/>
                    </a:moveTo>
                    <a:lnTo>
                      <a:pt x="4" y="6"/>
                    </a:lnTo>
                    <a:lnTo>
                      <a:pt x="4" y="3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127"/>
              <p:cNvSpPr/>
              <p:nvPr/>
            </p:nvSpPr>
            <p:spPr>
              <a:xfrm flipV="1">
                <a:off x="4770" y="2937"/>
                <a:ext cx="2" cy="4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Freeform 128"/>
              <p:cNvSpPr/>
              <p:nvPr/>
            </p:nvSpPr>
            <p:spPr>
              <a:xfrm>
                <a:off x="4782" y="2910"/>
                <a:ext cx="5" cy="15"/>
              </a:xfrm>
              <a:custGeom>
                <a:avLst/>
                <a:gdLst>
                  <a:gd name="txL" fmla="*/ 0 w 4"/>
                  <a:gd name="txT" fmla="*/ 0 h 11"/>
                  <a:gd name="txR" fmla="*/ 4 w 4"/>
                  <a:gd name="txB" fmla="*/ 11 h 11"/>
                </a:gdLst>
                <a:ahLst/>
                <a:cxnLst>
                  <a:cxn ang="0">
                    <a:pos x="0" y="236"/>
                  </a:cxn>
                  <a:cxn ang="0">
                    <a:pos x="0" y="173"/>
                  </a:cxn>
                  <a:cxn ang="0">
                    <a:pos x="21" y="121"/>
                  </a:cxn>
                  <a:cxn ang="0">
                    <a:pos x="21" y="48"/>
                  </a:cxn>
                  <a:cxn ang="0">
                    <a:pos x="33" y="0"/>
                  </a:cxn>
                </a:cxnLst>
                <a:rect l="txL" t="txT" r="txR" b="txB"/>
                <a:pathLst>
                  <a:path w="4" h="11">
                    <a:moveTo>
                      <a:pt x="0" y="11"/>
                    </a:moveTo>
                    <a:lnTo>
                      <a:pt x="0" y="8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4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129"/>
              <p:cNvSpPr/>
              <p:nvPr/>
            </p:nvSpPr>
            <p:spPr>
              <a:xfrm flipV="1">
                <a:off x="4785" y="2910"/>
                <a:ext cx="2" cy="3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Freeform 130"/>
              <p:cNvSpPr/>
              <p:nvPr/>
            </p:nvSpPr>
            <p:spPr>
              <a:xfrm>
                <a:off x="4795" y="2883"/>
                <a:ext cx="7" cy="12"/>
              </a:xfrm>
              <a:custGeom>
                <a:avLst/>
                <a:gdLst>
                  <a:gd name="txL" fmla="*/ 0 w 6"/>
                  <a:gd name="txT" fmla="*/ 0 h 9"/>
                  <a:gd name="txR" fmla="*/ 6 w 6"/>
                  <a:gd name="txB" fmla="*/ 9 h 9"/>
                </a:gdLst>
                <a:ahLst/>
                <a:cxnLst>
                  <a:cxn ang="0">
                    <a:pos x="0" y="155"/>
                  </a:cxn>
                  <a:cxn ang="0">
                    <a:pos x="2" y="151"/>
                  </a:cxn>
                  <a:cxn ang="0">
                    <a:pos x="20" y="87"/>
                  </a:cxn>
                  <a:cxn ang="0">
                    <a:pos x="20" y="37"/>
                  </a:cxn>
                  <a:cxn ang="0">
                    <a:pos x="27" y="0"/>
                  </a:cxn>
                </a:cxnLst>
                <a:rect l="txL" t="txT" r="txR" b="txB"/>
                <a:pathLst>
                  <a:path w="6" h="9">
                    <a:moveTo>
                      <a:pt x="0" y="9"/>
                    </a:moveTo>
                    <a:lnTo>
                      <a:pt x="2" y="8"/>
                    </a:lnTo>
                    <a:lnTo>
                      <a:pt x="4" y="5"/>
                    </a:lnTo>
                    <a:lnTo>
                      <a:pt x="4" y="2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Freeform 131"/>
              <p:cNvSpPr/>
              <p:nvPr/>
            </p:nvSpPr>
            <p:spPr>
              <a:xfrm>
                <a:off x="4810" y="2859"/>
                <a:ext cx="9" cy="9"/>
              </a:xfrm>
              <a:custGeom>
                <a:avLst/>
                <a:gdLst>
                  <a:gd name="txL" fmla="*/ 0 w 7"/>
                  <a:gd name="txT" fmla="*/ 0 h 7"/>
                  <a:gd name="txR" fmla="*/ 7 w 7"/>
                  <a:gd name="txB" fmla="*/ 7 h 7"/>
                </a:gdLst>
                <a:ahLst/>
                <a:cxnLst>
                  <a:cxn ang="0">
                    <a:pos x="0" y="85"/>
                  </a:cxn>
                  <a:cxn ang="0">
                    <a:pos x="28" y="59"/>
                  </a:cxn>
                  <a:cxn ang="0">
                    <a:pos x="85" y="0"/>
                  </a:cxn>
                  <a:cxn ang="0">
                    <a:pos x="59" y="0"/>
                  </a:cxn>
                </a:cxnLst>
                <a:rect l="txL" t="txT" r="txR" b="txB"/>
                <a:pathLst>
                  <a:path w="7" h="7">
                    <a:moveTo>
                      <a:pt x="0" y="7"/>
                    </a:moveTo>
                    <a:lnTo>
                      <a:pt x="2" y="5"/>
                    </a:lnTo>
                    <a:lnTo>
                      <a:pt x="7" y="0"/>
                    </a:lnTo>
                    <a:lnTo>
                      <a:pt x="5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Freeform 132"/>
              <p:cNvSpPr/>
              <p:nvPr/>
            </p:nvSpPr>
            <p:spPr>
              <a:xfrm>
                <a:off x="4822" y="2833"/>
                <a:ext cx="8" cy="15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572"/>
                  </a:cxn>
                  <a:cxn ang="0">
                    <a:pos x="37" y="456"/>
                  </a:cxn>
                  <a:cxn ang="0">
                    <a:pos x="37" y="351"/>
                  </a:cxn>
                  <a:cxn ang="0">
                    <a:pos x="65" y="156"/>
                  </a:cxn>
                  <a:cxn ang="0">
                    <a:pos x="113" y="0"/>
                  </a:cxn>
                </a:cxnLst>
                <a:rect l="txL" t="txT" r="txR" b="txB"/>
                <a:pathLst>
                  <a:path w="6" h="10">
                    <a:moveTo>
                      <a:pt x="0" y="10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133"/>
              <p:cNvSpPr/>
              <p:nvPr/>
            </p:nvSpPr>
            <p:spPr>
              <a:xfrm flipV="1">
                <a:off x="4827" y="2833"/>
                <a:ext cx="3" cy="5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Freeform 134"/>
              <p:cNvSpPr/>
              <p:nvPr/>
            </p:nvSpPr>
            <p:spPr>
              <a:xfrm>
                <a:off x="4838" y="2808"/>
                <a:ext cx="8" cy="12"/>
              </a:xfrm>
              <a:custGeom>
                <a:avLst/>
                <a:gdLst>
                  <a:gd name="txL" fmla="*/ 0 w 6"/>
                  <a:gd name="txT" fmla="*/ 0 h 8"/>
                  <a:gd name="txR" fmla="*/ 6 w 6"/>
                  <a:gd name="txB" fmla="*/ 8 h 8"/>
                </a:gdLst>
                <a:ahLst/>
                <a:cxnLst>
                  <a:cxn ang="0">
                    <a:pos x="0" y="456"/>
                  </a:cxn>
                  <a:cxn ang="0">
                    <a:pos x="1" y="369"/>
                  </a:cxn>
                  <a:cxn ang="0">
                    <a:pos x="1" y="213"/>
                  </a:cxn>
                  <a:cxn ang="0">
                    <a:pos x="113" y="95"/>
                  </a:cxn>
                  <a:cxn ang="0">
                    <a:pos x="113" y="0"/>
                  </a:cxn>
                </a:cxnLst>
                <a:rect l="txL" t="txT" r="txR" b="txB"/>
                <a:pathLst>
                  <a:path w="6" h="8">
                    <a:moveTo>
                      <a:pt x="0" y="8"/>
                    </a:moveTo>
                    <a:lnTo>
                      <a:pt x="1" y="7"/>
                    </a:lnTo>
                    <a:lnTo>
                      <a:pt x="1" y="4"/>
                    </a:lnTo>
                    <a:lnTo>
                      <a:pt x="6" y="2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Freeform 135"/>
              <p:cNvSpPr/>
              <p:nvPr/>
            </p:nvSpPr>
            <p:spPr>
              <a:xfrm>
                <a:off x="4852" y="2781"/>
                <a:ext cx="9" cy="12"/>
              </a:xfrm>
              <a:custGeom>
                <a:avLst/>
                <a:gdLst>
                  <a:gd name="txL" fmla="*/ 0 w 7"/>
                  <a:gd name="txT" fmla="*/ 0 h 9"/>
                  <a:gd name="txR" fmla="*/ 7 w 7"/>
                  <a:gd name="txB" fmla="*/ 9 h 9"/>
                </a:gdLst>
                <a:ahLst/>
                <a:cxnLst>
                  <a:cxn ang="0">
                    <a:pos x="0" y="155"/>
                  </a:cxn>
                  <a:cxn ang="0">
                    <a:pos x="28" y="116"/>
                  </a:cxn>
                  <a:cxn ang="0">
                    <a:pos x="46" y="65"/>
                  </a:cxn>
                  <a:cxn ang="0">
                    <a:pos x="85" y="1"/>
                  </a:cxn>
                  <a:cxn ang="0">
                    <a:pos x="85" y="0"/>
                  </a:cxn>
                </a:cxnLst>
                <a:rect l="txL" t="txT" r="txR" b="txB"/>
                <a:pathLst>
                  <a:path w="7" h="9">
                    <a:moveTo>
                      <a:pt x="0" y="9"/>
                    </a:moveTo>
                    <a:lnTo>
                      <a:pt x="2" y="7"/>
                    </a:lnTo>
                    <a:lnTo>
                      <a:pt x="4" y="4"/>
                    </a:lnTo>
                    <a:lnTo>
                      <a:pt x="7" y="1"/>
                    </a:lnTo>
                    <a:lnTo>
                      <a:pt x="7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136"/>
              <p:cNvSpPr/>
              <p:nvPr/>
            </p:nvSpPr>
            <p:spPr>
              <a:xfrm>
                <a:off x="4870" y="2754"/>
                <a:ext cx="6" cy="13"/>
              </a:xfrm>
              <a:custGeom>
                <a:avLst/>
                <a:gdLst>
                  <a:gd name="txL" fmla="*/ 0 w 5"/>
                  <a:gd name="txT" fmla="*/ 0 h 9"/>
                  <a:gd name="txR" fmla="*/ 5 w 5"/>
                  <a:gd name="txB" fmla="*/ 9 h 9"/>
                </a:gdLst>
                <a:ahLst/>
                <a:cxnLst>
                  <a:cxn ang="0">
                    <a:pos x="0" y="352"/>
                  </a:cxn>
                  <a:cxn ang="0">
                    <a:pos x="0" y="244"/>
                  </a:cxn>
                  <a:cxn ang="0">
                    <a:pos x="29" y="169"/>
                  </a:cxn>
                  <a:cxn ang="0">
                    <a:pos x="29" y="1"/>
                  </a:cxn>
                  <a:cxn ang="0">
                    <a:pos x="29" y="0"/>
                  </a:cxn>
                </a:cxnLst>
                <a:rect l="txL" t="txT" r="txR" b="txB"/>
                <a:pathLst>
                  <a:path w="5" h="9">
                    <a:moveTo>
                      <a:pt x="0" y="9"/>
                    </a:moveTo>
                    <a:lnTo>
                      <a:pt x="0" y="6"/>
                    </a:lnTo>
                    <a:lnTo>
                      <a:pt x="5" y="4"/>
                    </a:lnTo>
                    <a:lnTo>
                      <a:pt x="5" y="1"/>
                    </a:lnTo>
                    <a:lnTo>
                      <a:pt x="5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137"/>
              <p:cNvSpPr/>
              <p:nvPr/>
            </p:nvSpPr>
            <p:spPr>
              <a:xfrm>
                <a:off x="4885" y="2731"/>
                <a:ext cx="3" cy="12"/>
              </a:xfrm>
              <a:custGeom>
                <a:avLst/>
                <a:gdLst>
                  <a:gd name="txL" fmla="*/ 0 w 3"/>
                  <a:gd name="txT" fmla="*/ 0 h 8"/>
                  <a:gd name="txR" fmla="*/ 3 w 3"/>
                  <a:gd name="txB" fmla="*/ 8 h 8"/>
                </a:gdLst>
                <a:ahLst/>
                <a:cxnLst>
                  <a:cxn ang="0">
                    <a:pos x="0" y="456"/>
                  </a:cxn>
                  <a:cxn ang="0">
                    <a:pos x="0" y="317"/>
                  </a:cxn>
                  <a:cxn ang="0">
                    <a:pos x="3" y="141"/>
                  </a:cxn>
                  <a:cxn ang="0">
                    <a:pos x="3" y="0"/>
                  </a:cxn>
                </a:cxnLst>
                <a:rect l="txL" t="txT" r="txR" b="txB"/>
                <a:pathLst>
                  <a:path w="3" h="8">
                    <a:moveTo>
                      <a:pt x="0" y="8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3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138"/>
              <p:cNvSpPr/>
              <p:nvPr/>
            </p:nvSpPr>
            <p:spPr>
              <a:xfrm>
                <a:off x="4888" y="2720"/>
                <a:ext cx="9" cy="11"/>
              </a:xfrm>
              <a:custGeom>
                <a:avLst/>
                <a:gdLst>
                  <a:gd name="txL" fmla="*/ 0 w 7"/>
                  <a:gd name="txT" fmla="*/ 0 h 8"/>
                  <a:gd name="txR" fmla="*/ 7 w 7"/>
                  <a:gd name="txB" fmla="*/ 8 h 8"/>
                </a:gdLst>
                <a:ahLst/>
                <a:cxnLst>
                  <a:cxn ang="0">
                    <a:pos x="0" y="198"/>
                  </a:cxn>
                  <a:cxn ang="0">
                    <a:pos x="46" y="143"/>
                  </a:cxn>
                  <a:cxn ang="0">
                    <a:pos x="46" y="76"/>
                  </a:cxn>
                  <a:cxn ang="0">
                    <a:pos x="85" y="0"/>
                  </a:cxn>
                </a:cxnLst>
                <a:rect l="txL" t="txT" r="txR" b="txB"/>
                <a:pathLst>
                  <a:path w="7" h="8">
                    <a:moveTo>
                      <a:pt x="0" y="8"/>
                    </a:moveTo>
                    <a:lnTo>
                      <a:pt x="4" y="6"/>
                    </a:lnTo>
                    <a:lnTo>
                      <a:pt x="4" y="3"/>
                    </a:lnTo>
                    <a:lnTo>
                      <a:pt x="7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139"/>
              <p:cNvSpPr/>
              <p:nvPr/>
            </p:nvSpPr>
            <p:spPr>
              <a:xfrm>
                <a:off x="4906" y="2693"/>
                <a:ext cx="7" cy="13"/>
              </a:xfrm>
              <a:custGeom>
                <a:avLst/>
                <a:gdLst>
                  <a:gd name="txL" fmla="*/ 0 w 6"/>
                  <a:gd name="txT" fmla="*/ 0 h 9"/>
                  <a:gd name="txR" fmla="*/ 6 w 6"/>
                  <a:gd name="txB" fmla="*/ 9 h 9"/>
                </a:gdLst>
                <a:ahLst/>
                <a:cxnLst>
                  <a:cxn ang="0">
                    <a:pos x="0" y="352"/>
                  </a:cxn>
                  <a:cxn ang="0">
                    <a:pos x="18" y="264"/>
                  </a:cxn>
                  <a:cxn ang="0">
                    <a:pos x="18" y="169"/>
                  </a:cxn>
                  <a:cxn ang="0">
                    <a:pos x="25" y="81"/>
                  </a:cxn>
                  <a:cxn ang="0">
                    <a:pos x="27" y="0"/>
                  </a:cxn>
                </a:cxnLst>
                <a:rect l="txL" t="txT" r="txR" b="txB"/>
                <a:pathLst>
                  <a:path w="6" h="9">
                    <a:moveTo>
                      <a:pt x="0" y="9"/>
                    </a:moveTo>
                    <a:lnTo>
                      <a:pt x="3" y="7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6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140"/>
              <p:cNvSpPr/>
              <p:nvPr/>
            </p:nvSpPr>
            <p:spPr>
              <a:xfrm>
                <a:off x="4920" y="2670"/>
                <a:ext cx="8" cy="13"/>
              </a:xfrm>
              <a:custGeom>
                <a:avLst/>
                <a:gdLst>
                  <a:gd name="txL" fmla="*/ 0 w 7"/>
                  <a:gd name="txT" fmla="*/ 0 h 9"/>
                  <a:gd name="txR" fmla="*/ 7 w 7"/>
                  <a:gd name="txB" fmla="*/ 9 h 9"/>
                </a:gdLst>
                <a:ahLst/>
                <a:cxnLst>
                  <a:cxn ang="0">
                    <a:pos x="0" y="352"/>
                  </a:cxn>
                  <a:cxn ang="0">
                    <a:pos x="1" y="352"/>
                  </a:cxn>
                  <a:cxn ang="0">
                    <a:pos x="22" y="169"/>
                  </a:cxn>
                  <a:cxn ang="0">
                    <a:pos x="22" y="1"/>
                  </a:cxn>
                  <a:cxn ang="0">
                    <a:pos x="25" y="0"/>
                  </a:cxn>
                </a:cxnLst>
                <a:rect l="txL" t="txT" r="txR" b="txB"/>
                <a:pathLst>
                  <a:path w="7" h="9">
                    <a:moveTo>
                      <a:pt x="0" y="9"/>
                    </a:moveTo>
                    <a:lnTo>
                      <a:pt x="1" y="9"/>
                    </a:lnTo>
                    <a:lnTo>
                      <a:pt x="6" y="4"/>
                    </a:lnTo>
                    <a:lnTo>
                      <a:pt x="6" y="1"/>
                    </a:lnTo>
                    <a:lnTo>
                      <a:pt x="7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141"/>
              <p:cNvSpPr/>
              <p:nvPr/>
            </p:nvSpPr>
            <p:spPr>
              <a:xfrm>
                <a:off x="4938" y="2645"/>
                <a:ext cx="10" cy="13"/>
              </a:xfrm>
              <a:custGeom>
                <a:avLst/>
                <a:gdLst>
                  <a:gd name="txL" fmla="*/ 0 w 8"/>
                  <a:gd name="txT" fmla="*/ 0 h 9"/>
                  <a:gd name="txR" fmla="*/ 8 w 8"/>
                  <a:gd name="txB" fmla="*/ 9 h 9"/>
                </a:gdLst>
                <a:ahLst/>
                <a:cxnLst>
                  <a:cxn ang="0">
                    <a:pos x="0" y="352"/>
                  </a:cxn>
                  <a:cxn ang="0">
                    <a:pos x="1" y="325"/>
                  </a:cxn>
                  <a:cxn ang="0">
                    <a:pos x="28" y="183"/>
                  </a:cxn>
                  <a:cxn ang="0">
                    <a:pos x="51" y="81"/>
                  </a:cxn>
                  <a:cxn ang="0">
                    <a:pos x="71" y="0"/>
                  </a:cxn>
                </a:cxnLst>
                <a:rect l="txL" t="txT" r="txR" b="txB"/>
                <a:pathLst>
                  <a:path w="8" h="9">
                    <a:moveTo>
                      <a:pt x="0" y="9"/>
                    </a:moveTo>
                    <a:lnTo>
                      <a:pt x="1" y="8"/>
                    </a:lnTo>
                    <a:lnTo>
                      <a:pt x="3" y="5"/>
                    </a:lnTo>
                    <a:lnTo>
                      <a:pt x="6" y="2"/>
                    </a:lnTo>
                    <a:lnTo>
                      <a:pt x="8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Line 142"/>
              <p:cNvSpPr/>
              <p:nvPr/>
            </p:nvSpPr>
            <p:spPr>
              <a:xfrm flipV="1">
                <a:off x="4946" y="2645"/>
                <a:ext cx="2" cy="2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143"/>
              <p:cNvSpPr/>
              <p:nvPr/>
            </p:nvSpPr>
            <p:spPr>
              <a:xfrm>
                <a:off x="4957" y="2621"/>
                <a:ext cx="10" cy="10"/>
              </a:xfrm>
              <a:custGeom>
                <a:avLst/>
                <a:gdLst>
                  <a:gd name="txL" fmla="*/ 0 w 8"/>
                  <a:gd name="txT" fmla="*/ 0 h 8"/>
                  <a:gd name="txR" fmla="*/ 8 w 8"/>
                  <a:gd name="txB" fmla="*/ 8 h 8"/>
                </a:gdLst>
                <a:ahLst/>
                <a:cxnLst>
                  <a:cxn ang="0">
                    <a:pos x="0" y="71"/>
                  </a:cxn>
                  <a:cxn ang="0">
                    <a:pos x="28" y="51"/>
                  </a:cxn>
                  <a:cxn ang="0">
                    <a:pos x="40" y="28"/>
                  </a:cxn>
                  <a:cxn ang="0">
                    <a:pos x="71" y="0"/>
                  </a:cxn>
                </a:cxnLst>
                <a:rect l="txL" t="txT" r="txR" b="txB"/>
                <a:pathLst>
                  <a:path w="8" h="8">
                    <a:moveTo>
                      <a:pt x="0" y="8"/>
                    </a:moveTo>
                    <a:lnTo>
                      <a:pt x="3" y="6"/>
                    </a:lnTo>
                    <a:lnTo>
                      <a:pt x="5" y="3"/>
                    </a:lnTo>
                    <a:lnTo>
                      <a:pt x="8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144"/>
              <p:cNvSpPr/>
              <p:nvPr/>
            </p:nvSpPr>
            <p:spPr>
              <a:xfrm>
                <a:off x="4978" y="2596"/>
                <a:ext cx="10" cy="13"/>
              </a:xfrm>
              <a:custGeom>
                <a:avLst/>
                <a:gdLst>
                  <a:gd name="txL" fmla="*/ 0 w 8"/>
                  <a:gd name="txT" fmla="*/ 0 h 9"/>
                  <a:gd name="txR" fmla="*/ 8 w 8"/>
                  <a:gd name="txB" fmla="*/ 9 h 9"/>
                </a:gdLst>
                <a:ahLst/>
                <a:cxnLst>
                  <a:cxn ang="0">
                    <a:pos x="0" y="352"/>
                  </a:cxn>
                  <a:cxn ang="0">
                    <a:pos x="28" y="244"/>
                  </a:cxn>
                  <a:cxn ang="0">
                    <a:pos x="40" y="117"/>
                  </a:cxn>
                  <a:cxn ang="0">
                    <a:pos x="71" y="0"/>
                  </a:cxn>
                </a:cxnLst>
                <a:rect l="txL" t="txT" r="txR" b="txB"/>
                <a:pathLst>
                  <a:path w="8" h="9">
                    <a:moveTo>
                      <a:pt x="0" y="9"/>
                    </a:moveTo>
                    <a:lnTo>
                      <a:pt x="3" y="6"/>
                    </a:lnTo>
                    <a:lnTo>
                      <a:pt x="5" y="3"/>
                    </a:lnTo>
                    <a:lnTo>
                      <a:pt x="8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Line 145"/>
              <p:cNvSpPr/>
              <p:nvPr/>
            </p:nvSpPr>
            <p:spPr>
              <a:xfrm flipV="1">
                <a:off x="4984" y="2596"/>
                <a:ext cx="4" cy="4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Freeform 146"/>
              <p:cNvSpPr/>
              <p:nvPr/>
            </p:nvSpPr>
            <p:spPr>
              <a:xfrm>
                <a:off x="4999" y="2576"/>
                <a:ext cx="12" cy="10"/>
              </a:xfrm>
              <a:custGeom>
                <a:avLst/>
                <a:gdLst>
                  <a:gd name="txL" fmla="*/ 0 w 9"/>
                  <a:gd name="txT" fmla="*/ 0 h 7"/>
                  <a:gd name="txR" fmla="*/ 9 w 9"/>
                  <a:gd name="txB" fmla="*/ 7 h 7"/>
                </a:gdLst>
                <a:ahLst/>
                <a:cxnLst>
                  <a:cxn ang="0">
                    <a:pos x="0" y="244"/>
                  </a:cxn>
                  <a:cxn ang="0">
                    <a:pos x="0" y="233"/>
                  </a:cxn>
                  <a:cxn ang="0">
                    <a:pos x="49" y="114"/>
                  </a:cxn>
                  <a:cxn ang="0">
                    <a:pos x="87" y="114"/>
                  </a:cxn>
                  <a:cxn ang="0">
                    <a:pos x="151" y="1"/>
                  </a:cxn>
                  <a:cxn ang="0">
                    <a:pos x="155" y="0"/>
                  </a:cxn>
                </a:cxnLst>
                <a:rect l="txL" t="txT" r="txR" b="txB"/>
                <a:pathLst>
                  <a:path w="9" h="7">
                    <a:moveTo>
                      <a:pt x="0" y="7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8" y="1"/>
                    </a:lnTo>
                    <a:lnTo>
                      <a:pt x="9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147"/>
              <p:cNvSpPr/>
              <p:nvPr/>
            </p:nvSpPr>
            <p:spPr>
              <a:xfrm>
                <a:off x="5022" y="2560"/>
                <a:ext cx="12" cy="7"/>
              </a:xfrm>
              <a:custGeom>
                <a:avLst/>
                <a:gdLst>
                  <a:gd name="txL" fmla="*/ 0 w 10"/>
                  <a:gd name="txT" fmla="*/ 0 h 5"/>
                  <a:gd name="txR" fmla="*/ 10 w 10"/>
                  <a:gd name="txB" fmla="*/ 5 h 5"/>
                </a:gdLst>
                <a:ahLst/>
                <a:cxnLst>
                  <a:cxn ang="0">
                    <a:pos x="0" y="151"/>
                  </a:cxn>
                  <a:cxn ang="0">
                    <a:pos x="2" y="80"/>
                  </a:cxn>
                  <a:cxn ang="0">
                    <a:pos x="24" y="1"/>
                  </a:cxn>
                  <a:cxn ang="0">
                    <a:pos x="42" y="1"/>
                  </a:cxn>
                  <a:cxn ang="0">
                    <a:pos x="59" y="1"/>
                  </a:cxn>
                  <a:cxn ang="0">
                    <a:pos x="60" y="0"/>
                  </a:cxn>
                </a:cxnLst>
                <a:rect l="txL" t="txT" r="txR" b="txB"/>
                <a:pathLst>
                  <a:path w="10" h="5">
                    <a:moveTo>
                      <a:pt x="0" y="5"/>
                    </a:moveTo>
                    <a:lnTo>
                      <a:pt x="2" y="3"/>
                    </a:lnTo>
                    <a:lnTo>
                      <a:pt x="4" y="1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10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Freeform 148"/>
              <p:cNvSpPr/>
              <p:nvPr/>
            </p:nvSpPr>
            <p:spPr>
              <a:xfrm>
                <a:off x="5046" y="2546"/>
                <a:ext cx="12" cy="7"/>
              </a:xfrm>
              <a:custGeom>
                <a:avLst/>
                <a:gdLst>
                  <a:gd name="txL" fmla="*/ 0 w 10"/>
                  <a:gd name="txT" fmla="*/ 0 h 5"/>
                  <a:gd name="txR" fmla="*/ 10 w 10"/>
                  <a:gd name="txB" fmla="*/ 5 h 5"/>
                </a:gdLst>
                <a:ahLst/>
                <a:cxnLst>
                  <a:cxn ang="0">
                    <a:pos x="0" y="151"/>
                  </a:cxn>
                  <a:cxn ang="0">
                    <a:pos x="2" y="57"/>
                  </a:cxn>
                  <a:cxn ang="0">
                    <a:pos x="29" y="57"/>
                  </a:cxn>
                  <a:cxn ang="0">
                    <a:pos x="42" y="57"/>
                  </a:cxn>
                  <a:cxn ang="0">
                    <a:pos x="60" y="0"/>
                  </a:cxn>
                </a:cxnLst>
                <a:rect l="txL" t="txT" r="txR" b="txB"/>
                <a:pathLst>
                  <a:path w="10" h="5">
                    <a:moveTo>
                      <a:pt x="0" y="5"/>
                    </a:moveTo>
                    <a:lnTo>
                      <a:pt x="2" y="2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10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Line 149"/>
              <p:cNvSpPr/>
              <p:nvPr/>
            </p:nvSpPr>
            <p:spPr>
              <a:xfrm flipV="1">
                <a:off x="5054" y="2546"/>
                <a:ext cx="4" cy="3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Freeform 150"/>
              <p:cNvSpPr/>
              <p:nvPr/>
            </p:nvSpPr>
            <p:spPr>
              <a:xfrm>
                <a:off x="5070" y="2537"/>
                <a:ext cx="13" cy="5"/>
              </a:xfrm>
              <a:custGeom>
                <a:avLst/>
                <a:gdLst>
                  <a:gd name="txL" fmla="*/ 0 w 10"/>
                  <a:gd name="txT" fmla="*/ 0 h 3"/>
                  <a:gd name="txR" fmla="*/ 10 w 10"/>
                  <a:gd name="txB" fmla="*/ 3 h 3"/>
                </a:gdLst>
                <a:ahLst/>
                <a:cxnLst>
                  <a:cxn ang="0">
                    <a:pos x="0" y="478"/>
                  </a:cxn>
                  <a:cxn ang="0">
                    <a:pos x="35" y="478"/>
                  </a:cxn>
                  <a:cxn ang="0">
                    <a:pos x="60" y="478"/>
                  </a:cxn>
                  <a:cxn ang="0">
                    <a:pos x="101" y="478"/>
                  </a:cxn>
                  <a:cxn ang="0">
                    <a:pos x="131" y="0"/>
                  </a:cxn>
                  <a:cxn ang="0">
                    <a:pos x="140" y="0"/>
                  </a:cxn>
                </a:cxnLst>
                <a:rect l="txL" t="txT" r="txR" b="txB"/>
                <a:pathLst>
                  <a:path w="10" h="3">
                    <a:moveTo>
                      <a:pt x="0" y="3"/>
                    </a:moveTo>
                    <a:lnTo>
                      <a:pt x="2" y="3"/>
                    </a:lnTo>
                    <a:lnTo>
                      <a:pt x="4" y="3"/>
                    </a:lnTo>
                    <a:lnTo>
                      <a:pt x="7" y="3"/>
                    </a:lnTo>
                    <a:lnTo>
                      <a:pt x="9" y="0"/>
                    </a:lnTo>
                    <a:lnTo>
                      <a:pt x="10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Freeform 151"/>
              <p:cNvSpPr/>
              <p:nvPr/>
            </p:nvSpPr>
            <p:spPr>
              <a:xfrm>
                <a:off x="5098" y="2537"/>
                <a:ext cx="15" cy="1"/>
              </a:xfrm>
              <a:custGeom>
                <a:avLst/>
                <a:gdLst>
                  <a:gd name="txL" fmla="*/ 0 w 12"/>
                  <a:gd name="txT" fmla="*/ 0 h 1"/>
                  <a:gd name="txR" fmla="*/ 12 w 12"/>
                  <a:gd name="txB" fmla="*/ 1 h 1"/>
                </a:gdLst>
                <a:ahLst/>
                <a:cxnLst>
                  <a:cxn ang="0">
                    <a:pos x="0" y="0"/>
                  </a:cxn>
                  <a:cxn ang="0">
                    <a:pos x="25" y="0"/>
                  </a:cxn>
                  <a:cxn ang="0">
                    <a:pos x="39" y="0"/>
                  </a:cxn>
                  <a:cxn ang="0">
                    <a:pos x="63" y="0"/>
                  </a:cxn>
                  <a:cxn ang="0">
                    <a:pos x="78" y="0"/>
                  </a:cxn>
                  <a:cxn ang="0">
                    <a:pos x="99" y="0"/>
                  </a:cxn>
                  <a:cxn ang="0">
                    <a:pos x="114" y="0"/>
                  </a:cxn>
                </a:cxnLst>
                <a:rect l="txL" t="txT" r="txR" b="txB"/>
                <a:pathLst>
                  <a:path w="12" h="1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152"/>
              <p:cNvSpPr/>
              <p:nvPr/>
            </p:nvSpPr>
            <p:spPr>
              <a:xfrm>
                <a:off x="5125" y="2542"/>
                <a:ext cx="14" cy="4"/>
              </a:xfrm>
              <a:custGeom>
                <a:avLst/>
                <a:gdLst>
                  <a:gd name="txL" fmla="*/ 0 w 11"/>
                  <a:gd name="txT" fmla="*/ 0 h 3"/>
                  <a:gd name="txR" fmla="*/ 11 w 11"/>
                  <a:gd name="txB" fmla="*/ 3 h 3"/>
                </a:gdLst>
                <a:ahLst/>
                <a:cxnLst>
                  <a:cxn ang="0">
                    <a:pos x="0" y="0"/>
                  </a:cxn>
                  <a:cxn ang="0">
                    <a:pos x="28" y="0"/>
                  </a:cxn>
                  <a:cxn ang="0">
                    <a:pos x="46" y="0"/>
                  </a:cxn>
                  <a:cxn ang="0">
                    <a:pos x="75" y="0"/>
                  </a:cxn>
                  <a:cxn ang="0">
                    <a:pos x="97" y="49"/>
                  </a:cxn>
                  <a:cxn ang="0">
                    <a:pos x="123" y="49"/>
                  </a:cxn>
                </a:cxnLst>
                <a:rect l="txL" t="txT" r="txR" b="txB"/>
                <a:pathLst>
                  <a:path w="11" h="3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9" y="3"/>
                    </a:lnTo>
                    <a:lnTo>
                      <a:pt x="11" y="3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Line 153"/>
              <p:cNvSpPr/>
              <p:nvPr/>
            </p:nvSpPr>
            <p:spPr>
              <a:xfrm>
                <a:off x="5137" y="2546"/>
                <a:ext cx="2" cy="1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Freeform 154"/>
              <p:cNvSpPr/>
              <p:nvPr/>
            </p:nvSpPr>
            <p:spPr>
              <a:xfrm>
                <a:off x="5153" y="2549"/>
                <a:ext cx="12" cy="9"/>
              </a:xfrm>
              <a:custGeom>
                <a:avLst/>
                <a:gdLst>
                  <a:gd name="txL" fmla="*/ 0 w 10"/>
                  <a:gd name="txT" fmla="*/ 0 h 6"/>
                  <a:gd name="txR" fmla="*/ 10 w 10"/>
                  <a:gd name="txB" fmla="*/ 6 h 6"/>
                </a:gdLst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4" y="203"/>
                  </a:cxn>
                  <a:cxn ang="0">
                    <a:pos x="35" y="203"/>
                  </a:cxn>
                  <a:cxn ang="0">
                    <a:pos x="59" y="365"/>
                  </a:cxn>
                  <a:cxn ang="0">
                    <a:pos x="60" y="365"/>
                  </a:cxn>
                </a:cxnLst>
                <a:rect l="txL" t="txT" r="txR" b="txB"/>
                <a:pathLst>
                  <a:path w="10" h="6">
                    <a:moveTo>
                      <a:pt x="0" y="0"/>
                    </a:moveTo>
                    <a:lnTo>
                      <a:pt x="1" y="0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6"/>
                    </a:lnTo>
                    <a:lnTo>
                      <a:pt x="10" y="6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Freeform 155"/>
              <p:cNvSpPr/>
              <p:nvPr/>
            </p:nvSpPr>
            <p:spPr>
              <a:xfrm>
                <a:off x="5178" y="2565"/>
                <a:ext cx="11" cy="10"/>
              </a:xfrm>
              <a:custGeom>
                <a:avLst/>
                <a:gdLst>
                  <a:gd name="txL" fmla="*/ 0 w 9"/>
                  <a:gd name="txT" fmla="*/ 0 h 7"/>
                  <a:gd name="txR" fmla="*/ 9 w 9"/>
                  <a:gd name="txB" fmla="*/ 7 h 7"/>
                </a:gdLst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4" y="114"/>
                  </a:cxn>
                  <a:cxn ang="0">
                    <a:pos x="43" y="114"/>
                  </a:cxn>
                  <a:cxn ang="0">
                    <a:pos x="60" y="233"/>
                  </a:cxn>
                  <a:cxn ang="0">
                    <a:pos x="65" y="244"/>
                  </a:cxn>
                </a:cxnLst>
                <a:rect l="txL" t="txT" r="txR" b="txB"/>
                <a:pathLst>
                  <a:path w="9" h="7">
                    <a:moveTo>
                      <a:pt x="0" y="0"/>
                    </a:moveTo>
                    <a:lnTo>
                      <a:pt x="1" y="0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8" y="6"/>
                    </a:lnTo>
                    <a:lnTo>
                      <a:pt x="9" y="7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Freeform 156"/>
              <p:cNvSpPr/>
              <p:nvPr/>
            </p:nvSpPr>
            <p:spPr>
              <a:xfrm>
                <a:off x="5200" y="2584"/>
                <a:ext cx="11" cy="9"/>
              </a:xfrm>
              <a:custGeom>
                <a:avLst/>
                <a:gdLst>
                  <a:gd name="txL" fmla="*/ 0 w 9"/>
                  <a:gd name="txT" fmla="*/ 0 h 6"/>
                  <a:gd name="txR" fmla="*/ 9 w 9"/>
                  <a:gd name="txB" fmla="*/ 6 h 6"/>
                </a:gdLst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5" y="203"/>
                  </a:cxn>
                  <a:cxn ang="0">
                    <a:pos x="53" y="365"/>
                  </a:cxn>
                  <a:cxn ang="0">
                    <a:pos x="65" y="365"/>
                  </a:cxn>
                </a:cxnLst>
                <a:rect l="txL" t="txT" r="txR" b="txB"/>
                <a:pathLst>
                  <a:path w="9" h="6">
                    <a:moveTo>
                      <a:pt x="0" y="0"/>
                    </a:moveTo>
                    <a:lnTo>
                      <a:pt x="2" y="0"/>
                    </a:lnTo>
                    <a:lnTo>
                      <a:pt x="5" y="3"/>
                    </a:lnTo>
                    <a:lnTo>
                      <a:pt x="7" y="6"/>
                    </a:lnTo>
                    <a:lnTo>
                      <a:pt x="9" y="6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Freeform 157"/>
              <p:cNvSpPr/>
              <p:nvPr/>
            </p:nvSpPr>
            <p:spPr>
              <a:xfrm>
                <a:off x="5221" y="2605"/>
                <a:ext cx="12" cy="10"/>
              </a:xfrm>
              <a:custGeom>
                <a:avLst/>
                <a:gdLst>
                  <a:gd name="txL" fmla="*/ 0 w 9"/>
                  <a:gd name="txT" fmla="*/ 0 h 7"/>
                  <a:gd name="txR" fmla="*/ 9 w 9"/>
                  <a:gd name="txB" fmla="*/ 7 h 7"/>
                </a:gdLst>
                <a:ahLst/>
                <a:cxnLst>
                  <a:cxn ang="0">
                    <a:pos x="0" y="0"/>
                  </a:cxn>
                  <a:cxn ang="0">
                    <a:pos x="37" y="114"/>
                  </a:cxn>
                  <a:cxn ang="0">
                    <a:pos x="87" y="114"/>
                  </a:cxn>
                  <a:cxn ang="0">
                    <a:pos x="116" y="171"/>
                  </a:cxn>
                  <a:cxn ang="0">
                    <a:pos x="155" y="244"/>
                  </a:cxn>
                </a:cxnLst>
                <a:rect l="txL" t="txT" r="txR" b="txB"/>
                <a:pathLst>
                  <a:path w="9" h="7">
                    <a:moveTo>
                      <a:pt x="0" y="0"/>
                    </a:moveTo>
                    <a:lnTo>
                      <a:pt x="2" y="3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9" y="7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Freeform 158"/>
              <p:cNvSpPr/>
              <p:nvPr/>
            </p:nvSpPr>
            <p:spPr>
              <a:xfrm>
                <a:off x="5241" y="2628"/>
                <a:ext cx="10" cy="12"/>
              </a:xfrm>
              <a:custGeom>
                <a:avLst/>
                <a:gdLst>
                  <a:gd name="txL" fmla="*/ 0 w 8"/>
                  <a:gd name="txT" fmla="*/ 0 h 9"/>
                  <a:gd name="txR" fmla="*/ 8 w 8"/>
                  <a:gd name="txB" fmla="*/ 9 h 9"/>
                </a:gdLst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28" y="49"/>
                  </a:cxn>
                  <a:cxn ang="0">
                    <a:pos x="51" y="113"/>
                  </a:cxn>
                  <a:cxn ang="0">
                    <a:pos x="71" y="155"/>
                  </a:cxn>
                </a:cxnLst>
                <a:rect l="txL" t="txT" r="txR" b="txB"/>
                <a:pathLst>
                  <a:path w="8" h="9">
                    <a:moveTo>
                      <a:pt x="0" y="0"/>
                    </a:moveTo>
                    <a:lnTo>
                      <a:pt x="1" y="1"/>
                    </a:lnTo>
                    <a:lnTo>
                      <a:pt x="3" y="3"/>
                    </a:lnTo>
                    <a:lnTo>
                      <a:pt x="6" y="6"/>
                    </a:lnTo>
                    <a:lnTo>
                      <a:pt x="8" y="9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Line 159"/>
              <p:cNvSpPr/>
              <p:nvPr/>
            </p:nvSpPr>
            <p:spPr>
              <a:xfrm>
                <a:off x="5249" y="2636"/>
                <a:ext cx="2" cy="4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Freeform 160"/>
              <p:cNvSpPr/>
              <p:nvPr/>
            </p:nvSpPr>
            <p:spPr>
              <a:xfrm>
                <a:off x="5261" y="2653"/>
                <a:ext cx="5" cy="7"/>
              </a:xfrm>
              <a:custGeom>
                <a:avLst/>
                <a:gdLst>
                  <a:gd name="txL" fmla="*/ 0 w 4"/>
                  <a:gd name="txT" fmla="*/ 0 h 5"/>
                  <a:gd name="txR" fmla="*/ 4 w 4"/>
                  <a:gd name="txB" fmla="*/ 5 h 5"/>
                </a:gdLst>
                <a:ahLst/>
                <a:cxnLst>
                  <a:cxn ang="0">
                    <a:pos x="0" y="0"/>
                  </a:cxn>
                  <a:cxn ang="0">
                    <a:pos x="21" y="57"/>
                  </a:cxn>
                  <a:cxn ang="0">
                    <a:pos x="33" y="151"/>
                  </a:cxn>
                </a:cxnLst>
                <a:rect l="txL" t="txT" r="txR" b="txB"/>
                <a:pathLst>
                  <a:path w="4" h="5">
                    <a:moveTo>
                      <a:pt x="0" y="0"/>
                    </a:moveTo>
                    <a:lnTo>
                      <a:pt x="2" y="2"/>
                    </a:lnTo>
                    <a:lnTo>
                      <a:pt x="4" y="5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Freeform 161"/>
              <p:cNvSpPr/>
              <p:nvPr/>
            </p:nvSpPr>
            <p:spPr>
              <a:xfrm>
                <a:off x="5266" y="2660"/>
                <a:ext cx="10" cy="11"/>
              </a:xfrm>
              <a:custGeom>
                <a:avLst/>
                <a:gdLst>
                  <a:gd name="txL" fmla="*/ 0 w 8"/>
                  <a:gd name="txT" fmla="*/ 0 h 8"/>
                  <a:gd name="txR" fmla="*/ 8 w 8"/>
                  <a:gd name="txB" fmla="*/ 8 h 8"/>
                </a:gdLst>
                <a:ahLst/>
                <a:cxnLst>
                  <a:cxn ang="0">
                    <a:pos x="0" y="0"/>
                  </a:cxn>
                  <a:cxn ang="0">
                    <a:pos x="28" y="55"/>
                  </a:cxn>
                  <a:cxn ang="0">
                    <a:pos x="40" y="127"/>
                  </a:cxn>
                  <a:cxn ang="0">
                    <a:pos x="71" y="198"/>
                  </a:cxn>
                </a:cxnLst>
                <a:rect l="txL" t="txT" r="txR" b="txB"/>
                <a:pathLst>
                  <a:path w="8" h="8">
                    <a:moveTo>
                      <a:pt x="0" y="0"/>
                    </a:moveTo>
                    <a:lnTo>
                      <a:pt x="3" y="2"/>
                    </a:lnTo>
                    <a:lnTo>
                      <a:pt x="5" y="5"/>
                    </a:lnTo>
                    <a:lnTo>
                      <a:pt x="8" y="8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Freeform 162"/>
              <p:cNvSpPr/>
              <p:nvPr/>
            </p:nvSpPr>
            <p:spPr>
              <a:xfrm>
                <a:off x="5282" y="2681"/>
                <a:ext cx="7" cy="8"/>
              </a:xfrm>
              <a:custGeom>
                <a:avLst/>
                <a:gdLst>
                  <a:gd name="txL" fmla="*/ 0 w 5"/>
                  <a:gd name="txT" fmla="*/ 0 h 6"/>
                  <a:gd name="txR" fmla="*/ 5 w 5"/>
                  <a:gd name="txB" fmla="*/ 6 h 6"/>
                </a:gdLst>
                <a:ahLst/>
                <a:cxnLst>
                  <a:cxn ang="0">
                    <a:pos x="0" y="0"/>
                  </a:cxn>
                  <a:cxn ang="0">
                    <a:pos x="112" y="87"/>
                  </a:cxn>
                  <a:cxn ang="0">
                    <a:pos x="57" y="87"/>
                  </a:cxn>
                  <a:cxn ang="0">
                    <a:pos x="112" y="87"/>
                  </a:cxn>
                  <a:cxn ang="0">
                    <a:pos x="151" y="113"/>
                  </a:cxn>
                </a:cxnLst>
                <a:rect l="txL" t="txT" r="txR" b="txB"/>
                <a:pathLst>
                  <a:path w="5" h="6">
                    <a:moveTo>
                      <a:pt x="0" y="0"/>
                    </a:moveTo>
                    <a:lnTo>
                      <a:pt x="4" y="5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5" y="6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Freeform 163"/>
              <p:cNvSpPr/>
              <p:nvPr/>
            </p:nvSpPr>
            <p:spPr>
              <a:xfrm>
                <a:off x="5296" y="2702"/>
                <a:ext cx="8" cy="14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87" y="211"/>
                  </a:cxn>
                  <a:cxn ang="0">
                    <a:pos x="87" y="266"/>
                  </a:cxn>
                  <a:cxn ang="0">
                    <a:pos x="113" y="295"/>
                  </a:cxn>
                </a:cxnLst>
                <a:rect l="txL" t="txT" r="txR" b="txB"/>
                <a:pathLst>
                  <a:path w="6" h="10">
                    <a:moveTo>
                      <a:pt x="0" y="0"/>
                    </a:moveTo>
                    <a:lnTo>
                      <a:pt x="1" y="1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6" y="1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Freeform 164"/>
              <p:cNvSpPr/>
              <p:nvPr/>
            </p:nvSpPr>
            <p:spPr>
              <a:xfrm>
                <a:off x="5284" y="2659"/>
                <a:ext cx="7" cy="15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0"/>
                  </a:cxn>
                  <a:cxn ang="0">
                    <a:pos x="20" y="234"/>
                  </a:cxn>
                  <a:cxn ang="0">
                    <a:pos x="20" y="383"/>
                  </a:cxn>
                  <a:cxn ang="0">
                    <a:pos x="27" y="572"/>
                  </a:cxn>
                </a:cxnLst>
                <a:rect l="txL" t="txT" r="txR" b="txB"/>
                <a:pathLst>
                  <a:path w="6" h="10">
                    <a:moveTo>
                      <a:pt x="0" y="0"/>
                    </a:moveTo>
                    <a:lnTo>
                      <a:pt x="4" y="4"/>
                    </a:lnTo>
                    <a:lnTo>
                      <a:pt x="4" y="7"/>
                    </a:lnTo>
                    <a:lnTo>
                      <a:pt x="6" y="1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Line 165"/>
              <p:cNvSpPr/>
              <p:nvPr/>
            </p:nvSpPr>
            <p:spPr>
              <a:xfrm>
                <a:off x="5319" y="2739"/>
                <a:ext cx="2" cy="5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Freeform 166"/>
              <p:cNvSpPr/>
              <p:nvPr/>
            </p:nvSpPr>
            <p:spPr>
              <a:xfrm>
                <a:off x="5326" y="2751"/>
                <a:ext cx="8" cy="12"/>
              </a:xfrm>
              <a:custGeom>
                <a:avLst/>
                <a:gdLst>
                  <a:gd name="txL" fmla="*/ 0 w 6"/>
                  <a:gd name="txT" fmla="*/ 0 h 9"/>
                  <a:gd name="txR" fmla="*/ 6 w 6"/>
                  <a:gd name="txB" fmla="*/ 9 h 9"/>
                </a:gdLst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49" y="49"/>
                  </a:cxn>
                  <a:cxn ang="0">
                    <a:pos x="49" y="113"/>
                  </a:cxn>
                  <a:cxn ang="0">
                    <a:pos x="113" y="155"/>
                  </a:cxn>
                </a:cxnLst>
                <a:rect l="txL" t="txT" r="txR" b="txB"/>
                <a:pathLst>
                  <a:path w="6" h="9">
                    <a:moveTo>
                      <a:pt x="0" y="0"/>
                    </a:moveTo>
                    <a:lnTo>
                      <a:pt x="1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6" y="9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Freeform 167"/>
              <p:cNvSpPr/>
              <p:nvPr/>
            </p:nvSpPr>
            <p:spPr>
              <a:xfrm>
                <a:off x="5340" y="2773"/>
                <a:ext cx="9" cy="13"/>
              </a:xfrm>
              <a:custGeom>
                <a:avLst/>
                <a:gdLst>
                  <a:gd name="txL" fmla="*/ 0 w 7"/>
                  <a:gd name="txT" fmla="*/ 0 h 10"/>
                  <a:gd name="txR" fmla="*/ 7 w 7"/>
                  <a:gd name="txB" fmla="*/ 10 h 10"/>
                </a:gdLst>
                <a:ahLst/>
                <a:cxnLst>
                  <a:cxn ang="0">
                    <a:pos x="0" y="0"/>
                  </a:cxn>
                  <a:cxn ang="0">
                    <a:pos x="0" y="35"/>
                  </a:cxn>
                  <a:cxn ang="0">
                    <a:pos x="28" y="78"/>
                  </a:cxn>
                  <a:cxn ang="0">
                    <a:pos x="46" y="101"/>
                  </a:cxn>
                  <a:cxn ang="0">
                    <a:pos x="85" y="140"/>
                  </a:cxn>
                </a:cxnLst>
                <a:rect l="txL" t="txT" r="txR" b="txB"/>
                <a:pathLst>
                  <a:path w="7" h="10">
                    <a:moveTo>
                      <a:pt x="0" y="0"/>
                    </a:moveTo>
                    <a:lnTo>
                      <a:pt x="0" y="2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7" y="1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Line 168"/>
              <p:cNvSpPr/>
              <p:nvPr/>
            </p:nvSpPr>
            <p:spPr>
              <a:xfrm flipH="1">
                <a:off x="5329" y="2782"/>
                <a:ext cx="16" cy="13"/>
              </a:xfrm>
              <a:prstGeom prst="line">
                <a:avLst/>
              </a:prstGeom>
              <a:ln w="11113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Freeform 169"/>
              <p:cNvSpPr/>
              <p:nvPr/>
            </p:nvSpPr>
            <p:spPr>
              <a:xfrm>
                <a:off x="5356" y="2801"/>
                <a:ext cx="8" cy="14"/>
              </a:xfrm>
              <a:custGeom>
                <a:avLst/>
                <a:gdLst>
                  <a:gd name="txL" fmla="*/ 0 w 6"/>
                  <a:gd name="txT" fmla="*/ 0 h 10"/>
                  <a:gd name="txR" fmla="*/ 6 w 6"/>
                  <a:gd name="txB" fmla="*/ 10 h 10"/>
                </a:gdLst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1" y="112"/>
                  </a:cxn>
                  <a:cxn ang="0">
                    <a:pos x="65" y="211"/>
                  </a:cxn>
                  <a:cxn ang="0">
                    <a:pos x="113" y="266"/>
                  </a:cxn>
                  <a:cxn ang="0">
                    <a:pos x="113" y="295"/>
                  </a:cxn>
                </a:cxnLst>
                <a:rect l="txL" t="txT" r="txR" b="txB"/>
                <a:pathLst>
                  <a:path w="6" h="10">
                    <a:moveTo>
                      <a:pt x="0" y="0"/>
                    </a:moveTo>
                    <a:lnTo>
                      <a:pt x="1" y="1"/>
                    </a:lnTo>
                    <a:lnTo>
                      <a:pt x="1" y="4"/>
                    </a:lnTo>
                    <a:lnTo>
                      <a:pt x="4" y="7"/>
                    </a:lnTo>
                    <a:lnTo>
                      <a:pt x="6" y="9"/>
                    </a:lnTo>
                    <a:lnTo>
                      <a:pt x="6" y="10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Freeform 170"/>
              <p:cNvSpPr/>
              <p:nvPr/>
            </p:nvSpPr>
            <p:spPr>
              <a:xfrm>
                <a:off x="5371" y="2828"/>
                <a:ext cx="8" cy="13"/>
              </a:xfrm>
              <a:custGeom>
                <a:avLst/>
                <a:gdLst>
                  <a:gd name="txL" fmla="*/ 0 w 6"/>
                  <a:gd name="txT" fmla="*/ 0 h 9"/>
                  <a:gd name="txR" fmla="*/ 6 w 6"/>
                  <a:gd name="txB" fmla="*/ 9 h 9"/>
                </a:gdLst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1" y="169"/>
                  </a:cxn>
                  <a:cxn ang="0">
                    <a:pos x="65" y="264"/>
                  </a:cxn>
                  <a:cxn ang="0">
                    <a:pos x="113" y="352"/>
                  </a:cxn>
                </a:cxnLst>
                <a:rect l="txL" t="txT" r="txR" b="txB"/>
                <a:pathLst>
                  <a:path w="6" h="9">
                    <a:moveTo>
                      <a:pt x="0" y="0"/>
                    </a:moveTo>
                    <a:lnTo>
                      <a:pt x="1" y="1"/>
                    </a:lnTo>
                    <a:lnTo>
                      <a:pt x="1" y="4"/>
                    </a:lnTo>
                    <a:lnTo>
                      <a:pt x="4" y="7"/>
                    </a:lnTo>
                    <a:lnTo>
                      <a:pt x="6" y="9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Freeform 171"/>
              <p:cNvSpPr/>
              <p:nvPr/>
            </p:nvSpPr>
            <p:spPr>
              <a:xfrm>
                <a:off x="5384" y="2847"/>
                <a:ext cx="3" cy="15"/>
              </a:xfrm>
              <a:custGeom>
                <a:avLst/>
                <a:gdLst>
                  <a:gd name="txL" fmla="*/ 0 w 3"/>
                  <a:gd name="txT" fmla="*/ 0 h 11"/>
                  <a:gd name="txR" fmla="*/ 3 w 3"/>
                  <a:gd name="txB" fmla="*/ 11 h 11"/>
                </a:gdLst>
                <a:ahLst/>
                <a:cxnLst>
                  <a:cxn ang="0">
                    <a:pos x="0" y="0"/>
                  </a:cxn>
                  <a:cxn ang="0">
                    <a:pos x="1" y="48"/>
                  </a:cxn>
                  <a:cxn ang="0">
                    <a:pos x="1" y="121"/>
                  </a:cxn>
                  <a:cxn ang="0">
                    <a:pos x="3" y="173"/>
                  </a:cxn>
                  <a:cxn ang="0">
                    <a:pos x="3" y="236"/>
                  </a:cxn>
                </a:cxnLst>
                <a:rect l="txL" t="txT" r="txR" b="txB"/>
                <a:pathLst>
                  <a:path w="3" h="11">
                    <a:moveTo>
                      <a:pt x="0" y="0"/>
                    </a:moveTo>
                    <a:lnTo>
                      <a:pt x="1" y="2"/>
                    </a:lnTo>
                    <a:lnTo>
                      <a:pt x="1" y="5"/>
                    </a:lnTo>
                    <a:lnTo>
                      <a:pt x="3" y="8"/>
                    </a:lnTo>
                    <a:lnTo>
                      <a:pt x="3" y="11"/>
                    </a:lnTo>
                  </a:path>
                </a:pathLst>
              </a:custGeom>
              <a:noFill/>
              <a:ln w="11113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Line 172"/>
              <p:cNvSpPr/>
              <p:nvPr/>
            </p:nvSpPr>
            <p:spPr>
              <a:xfrm flipV="1">
                <a:off x="4805" y="2460"/>
                <a:ext cx="0" cy="83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95" name="Object 173"/>
              <p:cNvGraphicFramePr>
                <a:graphicFrameLocks noChangeAspect="1"/>
              </p:cNvGraphicFramePr>
              <p:nvPr/>
            </p:nvGraphicFramePr>
            <p:xfrm>
              <a:off x="4442" y="2258"/>
              <a:ext cx="68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" name="" r:id="rId3" imgW="977265" imgH="177800" progId="Equation.3">
                      <p:embed/>
                    </p:oleObj>
                  </mc:Choice>
                  <mc:Fallback>
                    <p:oleObj name="" r:id="rId3" imgW="977265" imgH="177800" progId="Equation.3">
                      <p:embed/>
                      <p:pic>
                        <p:nvPicPr>
                          <p:cNvPr id="0" name="Object 17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442" y="2258"/>
                            <a:ext cx="681" cy="1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" name="Group 174"/>
            <p:cNvGrpSpPr/>
            <p:nvPr/>
          </p:nvGrpSpPr>
          <p:grpSpPr>
            <a:xfrm>
              <a:off x="3308350" y="2779713"/>
              <a:ext cx="2735263" cy="1571625"/>
              <a:chOff x="2084" y="2251"/>
              <a:chExt cx="1723" cy="990"/>
            </a:xfrm>
          </p:grpSpPr>
          <p:sp>
            <p:nvSpPr>
              <p:cNvPr id="19" name="Oval 175"/>
              <p:cNvSpPr/>
              <p:nvPr/>
            </p:nvSpPr>
            <p:spPr>
              <a:xfrm>
                <a:off x="2084" y="2795"/>
                <a:ext cx="91" cy="105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20" name="Freeform 176"/>
              <p:cNvSpPr/>
              <p:nvPr/>
            </p:nvSpPr>
            <p:spPr>
              <a:xfrm>
                <a:off x="2425" y="2537"/>
                <a:ext cx="242" cy="678"/>
              </a:xfrm>
              <a:custGeom>
                <a:avLst/>
                <a:gdLst>
                  <a:gd name="txL" fmla="*/ 0 w 242"/>
                  <a:gd name="txT" fmla="*/ 0 h 590"/>
                  <a:gd name="txR" fmla="*/ 242 w 242"/>
                  <a:gd name="txB" fmla="*/ 590 h 590"/>
                </a:gdLst>
                <a:ahLst/>
                <a:cxnLst>
                  <a:cxn ang="0">
                    <a:pos x="2" y="997"/>
                  </a:cxn>
                  <a:cxn ang="0">
                    <a:pos x="8" y="724"/>
                  </a:cxn>
                  <a:cxn ang="0">
                    <a:pos x="12" y="468"/>
                  </a:cxn>
                  <a:cxn ang="0">
                    <a:pos x="17" y="278"/>
                  </a:cxn>
                  <a:cxn ang="0">
                    <a:pos x="23" y="124"/>
                  </a:cxn>
                  <a:cxn ang="0">
                    <a:pos x="30" y="30"/>
                  </a:cxn>
                  <a:cxn ang="0">
                    <a:pos x="36" y="0"/>
                  </a:cxn>
                  <a:cxn ang="0">
                    <a:pos x="42" y="39"/>
                  </a:cxn>
                  <a:cxn ang="0">
                    <a:pos x="48" y="160"/>
                  </a:cxn>
                  <a:cxn ang="0">
                    <a:pos x="51" y="324"/>
                  </a:cxn>
                  <a:cxn ang="0">
                    <a:pos x="57" y="541"/>
                  </a:cxn>
                  <a:cxn ang="0">
                    <a:pos x="63" y="792"/>
                  </a:cxn>
                  <a:cxn ang="0">
                    <a:pos x="69" y="1071"/>
                  </a:cxn>
                  <a:cxn ang="0">
                    <a:pos x="76" y="1343"/>
                  </a:cxn>
                  <a:cxn ang="0">
                    <a:pos x="81" y="1617"/>
                  </a:cxn>
                  <a:cxn ang="0">
                    <a:pos x="87" y="1869"/>
                  </a:cxn>
                  <a:cxn ang="0">
                    <a:pos x="93" y="2080"/>
                  </a:cxn>
                  <a:cxn ang="0">
                    <a:pos x="97" y="2242"/>
                  </a:cxn>
                  <a:cxn ang="0">
                    <a:pos x="102" y="2341"/>
                  </a:cxn>
                  <a:cxn ang="0">
                    <a:pos x="108" y="2366"/>
                  </a:cxn>
                  <a:cxn ang="0">
                    <a:pos x="118" y="2301"/>
                  </a:cxn>
                  <a:cxn ang="0">
                    <a:pos x="121" y="2187"/>
                  </a:cxn>
                  <a:cxn ang="0">
                    <a:pos x="127" y="2011"/>
                  </a:cxn>
                  <a:cxn ang="0">
                    <a:pos x="133" y="1777"/>
                  </a:cxn>
                  <a:cxn ang="0">
                    <a:pos x="139" y="1508"/>
                  </a:cxn>
                  <a:cxn ang="0">
                    <a:pos x="144" y="1238"/>
                  </a:cxn>
                  <a:cxn ang="0">
                    <a:pos x="151" y="956"/>
                  </a:cxn>
                  <a:cxn ang="0">
                    <a:pos x="157" y="678"/>
                  </a:cxn>
                  <a:cxn ang="0">
                    <a:pos x="160" y="446"/>
                  </a:cxn>
                  <a:cxn ang="0">
                    <a:pos x="165" y="247"/>
                  </a:cxn>
                  <a:cxn ang="0">
                    <a:pos x="172" y="98"/>
                  </a:cxn>
                  <a:cxn ang="0">
                    <a:pos x="178" y="17"/>
                  </a:cxn>
                  <a:cxn ang="0">
                    <a:pos x="187" y="30"/>
                  </a:cxn>
                  <a:cxn ang="0">
                    <a:pos x="193" y="124"/>
                  </a:cxn>
                  <a:cxn ang="0">
                    <a:pos x="199" y="278"/>
                  </a:cxn>
                  <a:cxn ang="0">
                    <a:pos x="205" y="485"/>
                  </a:cxn>
                  <a:cxn ang="0">
                    <a:pos x="212" y="730"/>
                  </a:cxn>
                  <a:cxn ang="0">
                    <a:pos x="214" y="1015"/>
                  </a:cxn>
                  <a:cxn ang="0">
                    <a:pos x="220" y="1300"/>
                  </a:cxn>
                  <a:cxn ang="0">
                    <a:pos x="227" y="1577"/>
                  </a:cxn>
                  <a:cxn ang="0">
                    <a:pos x="233" y="1827"/>
                  </a:cxn>
                  <a:cxn ang="0">
                    <a:pos x="239" y="2044"/>
                  </a:cxn>
                </a:cxnLst>
                <a:rect l="txL" t="txT" r="txR" b="txB"/>
                <a:pathLst>
                  <a:path w="242" h="590">
                    <a:moveTo>
                      <a:pt x="0" y="297"/>
                    </a:moveTo>
                    <a:lnTo>
                      <a:pt x="0" y="272"/>
                    </a:lnTo>
                    <a:lnTo>
                      <a:pt x="2" y="248"/>
                    </a:lnTo>
                    <a:lnTo>
                      <a:pt x="2" y="225"/>
                    </a:lnTo>
                    <a:lnTo>
                      <a:pt x="6" y="203"/>
                    </a:lnTo>
                    <a:lnTo>
                      <a:pt x="8" y="180"/>
                    </a:lnTo>
                    <a:lnTo>
                      <a:pt x="8" y="159"/>
                    </a:lnTo>
                    <a:lnTo>
                      <a:pt x="12" y="139"/>
                    </a:lnTo>
                    <a:lnTo>
                      <a:pt x="12" y="117"/>
                    </a:lnTo>
                    <a:lnTo>
                      <a:pt x="15" y="100"/>
                    </a:lnTo>
                    <a:lnTo>
                      <a:pt x="17" y="82"/>
                    </a:lnTo>
                    <a:lnTo>
                      <a:pt x="17" y="69"/>
                    </a:lnTo>
                    <a:lnTo>
                      <a:pt x="21" y="52"/>
                    </a:lnTo>
                    <a:lnTo>
                      <a:pt x="23" y="41"/>
                    </a:lnTo>
                    <a:lnTo>
                      <a:pt x="23" y="31"/>
                    </a:lnTo>
                    <a:lnTo>
                      <a:pt x="27" y="21"/>
                    </a:lnTo>
                    <a:lnTo>
                      <a:pt x="27" y="14"/>
                    </a:lnTo>
                    <a:lnTo>
                      <a:pt x="30" y="8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36" y="0"/>
                    </a:lnTo>
                    <a:lnTo>
                      <a:pt x="38" y="4"/>
                    </a:lnTo>
                    <a:lnTo>
                      <a:pt x="38" y="8"/>
                    </a:lnTo>
                    <a:lnTo>
                      <a:pt x="42" y="10"/>
                    </a:lnTo>
                    <a:lnTo>
                      <a:pt x="42" y="18"/>
                    </a:lnTo>
                    <a:lnTo>
                      <a:pt x="44" y="28"/>
                    </a:lnTo>
                    <a:lnTo>
                      <a:pt x="48" y="39"/>
                    </a:lnTo>
                    <a:lnTo>
                      <a:pt x="48" y="49"/>
                    </a:lnTo>
                    <a:lnTo>
                      <a:pt x="51" y="62"/>
                    </a:lnTo>
                    <a:lnTo>
                      <a:pt x="51" y="80"/>
                    </a:lnTo>
                    <a:lnTo>
                      <a:pt x="54" y="96"/>
                    </a:lnTo>
                    <a:lnTo>
                      <a:pt x="57" y="114"/>
                    </a:lnTo>
                    <a:lnTo>
                      <a:pt x="57" y="135"/>
                    </a:lnTo>
                    <a:lnTo>
                      <a:pt x="59" y="152"/>
                    </a:lnTo>
                    <a:lnTo>
                      <a:pt x="63" y="176"/>
                    </a:lnTo>
                    <a:lnTo>
                      <a:pt x="63" y="197"/>
                    </a:lnTo>
                    <a:lnTo>
                      <a:pt x="66" y="217"/>
                    </a:lnTo>
                    <a:lnTo>
                      <a:pt x="66" y="242"/>
                    </a:lnTo>
                    <a:lnTo>
                      <a:pt x="69" y="266"/>
                    </a:lnTo>
                    <a:lnTo>
                      <a:pt x="72" y="290"/>
                    </a:lnTo>
                    <a:lnTo>
                      <a:pt x="72" y="311"/>
                    </a:lnTo>
                    <a:lnTo>
                      <a:pt x="76" y="334"/>
                    </a:lnTo>
                    <a:lnTo>
                      <a:pt x="78" y="358"/>
                    </a:lnTo>
                    <a:lnTo>
                      <a:pt x="78" y="383"/>
                    </a:lnTo>
                    <a:lnTo>
                      <a:pt x="81" y="403"/>
                    </a:lnTo>
                    <a:lnTo>
                      <a:pt x="81" y="424"/>
                    </a:lnTo>
                    <a:lnTo>
                      <a:pt x="84" y="446"/>
                    </a:lnTo>
                    <a:lnTo>
                      <a:pt x="87" y="465"/>
                    </a:lnTo>
                    <a:lnTo>
                      <a:pt x="87" y="483"/>
                    </a:lnTo>
                    <a:lnTo>
                      <a:pt x="91" y="503"/>
                    </a:lnTo>
                    <a:lnTo>
                      <a:pt x="93" y="518"/>
                    </a:lnTo>
                    <a:lnTo>
                      <a:pt x="93" y="532"/>
                    </a:lnTo>
                    <a:lnTo>
                      <a:pt x="97" y="545"/>
                    </a:lnTo>
                    <a:lnTo>
                      <a:pt x="97" y="559"/>
                    </a:lnTo>
                    <a:lnTo>
                      <a:pt x="99" y="569"/>
                    </a:lnTo>
                    <a:lnTo>
                      <a:pt x="102" y="577"/>
                    </a:lnTo>
                    <a:lnTo>
                      <a:pt x="102" y="583"/>
                    </a:lnTo>
                    <a:lnTo>
                      <a:pt x="108" y="590"/>
                    </a:lnTo>
                    <a:lnTo>
                      <a:pt x="106" y="590"/>
                    </a:lnTo>
                    <a:lnTo>
                      <a:pt x="108" y="590"/>
                    </a:lnTo>
                    <a:lnTo>
                      <a:pt x="112" y="586"/>
                    </a:lnTo>
                    <a:lnTo>
                      <a:pt x="114" y="579"/>
                    </a:lnTo>
                    <a:lnTo>
                      <a:pt x="118" y="573"/>
                    </a:lnTo>
                    <a:lnTo>
                      <a:pt x="118" y="565"/>
                    </a:lnTo>
                    <a:lnTo>
                      <a:pt x="121" y="555"/>
                    </a:lnTo>
                    <a:lnTo>
                      <a:pt x="121" y="545"/>
                    </a:lnTo>
                    <a:lnTo>
                      <a:pt x="123" y="532"/>
                    </a:lnTo>
                    <a:lnTo>
                      <a:pt x="127" y="514"/>
                    </a:lnTo>
                    <a:lnTo>
                      <a:pt x="127" y="500"/>
                    </a:lnTo>
                    <a:lnTo>
                      <a:pt x="129" y="479"/>
                    </a:lnTo>
                    <a:lnTo>
                      <a:pt x="133" y="462"/>
                    </a:lnTo>
                    <a:lnTo>
                      <a:pt x="133" y="442"/>
                    </a:lnTo>
                    <a:lnTo>
                      <a:pt x="136" y="421"/>
                    </a:lnTo>
                    <a:lnTo>
                      <a:pt x="136" y="401"/>
                    </a:lnTo>
                    <a:lnTo>
                      <a:pt x="139" y="376"/>
                    </a:lnTo>
                    <a:lnTo>
                      <a:pt x="142" y="356"/>
                    </a:lnTo>
                    <a:lnTo>
                      <a:pt x="142" y="331"/>
                    </a:lnTo>
                    <a:lnTo>
                      <a:pt x="144" y="307"/>
                    </a:lnTo>
                    <a:lnTo>
                      <a:pt x="144" y="283"/>
                    </a:lnTo>
                    <a:lnTo>
                      <a:pt x="148" y="262"/>
                    </a:lnTo>
                    <a:lnTo>
                      <a:pt x="151" y="238"/>
                    </a:lnTo>
                    <a:lnTo>
                      <a:pt x="151" y="213"/>
                    </a:lnTo>
                    <a:lnTo>
                      <a:pt x="154" y="193"/>
                    </a:lnTo>
                    <a:lnTo>
                      <a:pt x="157" y="169"/>
                    </a:lnTo>
                    <a:lnTo>
                      <a:pt x="157" y="149"/>
                    </a:lnTo>
                    <a:lnTo>
                      <a:pt x="160" y="127"/>
                    </a:lnTo>
                    <a:lnTo>
                      <a:pt x="160" y="111"/>
                    </a:lnTo>
                    <a:lnTo>
                      <a:pt x="163" y="94"/>
                    </a:lnTo>
                    <a:lnTo>
                      <a:pt x="165" y="76"/>
                    </a:lnTo>
                    <a:lnTo>
                      <a:pt x="165" y="62"/>
                    </a:lnTo>
                    <a:lnTo>
                      <a:pt x="169" y="49"/>
                    </a:lnTo>
                    <a:lnTo>
                      <a:pt x="172" y="35"/>
                    </a:lnTo>
                    <a:lnTo>
                      <a:pt x="172" y="24"/>
                    </a:lnTo>
                    <a:lnTo>
                      <a:pt x="175" y="18"/>
                    </a:lnTo>
                    <a:lnTo>
                      <a:pt x="175" y="10"/>
                    </a:lnTo>
                    <a:lnTo>
                      <a:pt x="178" y="4"/>
                    </a:lnTo>
                    <a:lnTo>
                      <a:pt x="182" y="0"/>
                    </a:lnTo>
                    <a:lnTo>
                      <a:pt x="184" y="0"/>
                    </a:lnTo>
                    <a:lnTo>
                      <a:pt x="187" y="8"/>
                    </a:lnTo>
                    <a:lnTo>
                      <a:pt x="190" y="14"/>
                    </a:lnTo>
                    <a:lnTo>
                      <a:pt x="190" y="21"/>
                    </a:lnTo>
                    <a:lnTo>
                      <a:pt x="193" y="31"/>
                    </a:lnTo>
                    <a:lnTo>
                      <a:pt x="197" y="41"/>
                    </a:lnTo>
                    <a:lnTo>
                      <a:pt x="197" y="55"/>
                    </a:lnTo>
                    <a:lnTo>
                      <a:pt x="199" y="69"/>
                    </a:lnTo>
                    <a:lnTo>
                      <a:pt x="199" y="86"/>
                    </a:lnTo>
                    <a:lnTo>
                      <a:pt x="203" y="104"/>
                    </a:lnTo>
                    <a:lnTo>
                      <a:pt x="205" y="121"/>
                    </a:lnTo>
                    <a:lnTo>
                      <a:pt x="205" y="141"/>
                    </a:lnTo>
                    <a:lnTo>
                      <a:pt x="208" y="162"/>
                    </a:lnTo>
                    <a:lnTo>
                      <a:pt x="212" y="183"/>
                    </a:lnTo>
                    <a:lnTo>
                      <a:pt x="212" y="207"/>
                    </a:lnTo>
                    <a:lnTo>
                      <a:pt x="214" y="227"/>
                    </a:lnTo>
                    <a:lnTo>
                      <a:pt x="214" y="252"/>
                    </a:lnTo>
                    <a:lnTo>
                      <a:pt x="218" y="276"/>
                    </a:lnTo>
                    <a:lnTo>
                      <a:pt x="220" y="300"/>
                    </a:lnTo>
                    <a:lnTo>
                      <a:pt x="220" y="324"/>
                    </a:lnTo>
                    <a:lnTo>
                      <a:pt x="224" y="344"/>
                    </a:lnTo>
                    <a:lnTo>
                      <a:pt x="227" y="369"/>
                    </a:lnTo>
                    <a:lnTo>
                      <a:pt x="227" y="393"/>
                    </a:lnTo>
                    <a:lnTo>
                      <a:pt x="229" y="414"/>
                    </a:lnTo>
                    <a:lnTo>
                      <a:pt x="229" y="434"/>
                    </a:lnTo>
                    <a:lnTo>
                      <a:pt x="233" y="455"/>
                    </a:lnTo>
                    <a:lnTo>
                      <a:pt x="235" y="475"/>
                    </a:lnTo>
                    <a:lnTo>
                      <a:pt x="235" y="493"/>
                    </a:lnTo>
                    <a:lnTo>
                      <a:pt x="239" y="510"/>
                    </a:lnTo>
                    <a:lnTo>
                      <a:pt x="239" y="524"/>
                    </a:lnTo>
                    <a:lnTo>
                      <a:pt x="242" y="538"/>
                    </a:lnTo>
                  </a:path>
                </a:pathLst>
              </a:custGeom>
              <a:noFill/>
              <a:ln w="19050" cap="flat" cmpd="sng">
                <a:solidFill>
                  <a:srgbClr val="00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77"/>
              <p:cNvSpPr/>
              <p:nvPr/>
            </p:nvSpPr>
            <p:spPr>
              <a:xfrm>
                <a:off x="2667" y="2537"/>
                <a:ext cx="251" cy="678"/>
              </a:xfrm>
              <a:custGeom>
                <a:avLst/>
                <a:gdLst>
                  <a:gd name="txL" fmla="*/ 0 w 251"/>
                  <a:gd name="txT" fmla="*/ 0 h 590"/>
                  <a:gd name="txR" fmla="*/ 251 w 251"/>
                  <a:gd name="txB" fmla="*/ 590 h 590"/>
                </a:gdLst>
                <a:ahLst/>
                <a:cxnLst>
                  <a:cxn ang="0">
                    <a:pos x="3" y="2257"/>
                  </a:cxn>
                  <a:cxn ang="0">
                    <a:pos x="8" y="2341"/>
                  </a:cxn>
                  <a:cxn ang="0">
                    <a:pos x="15" y="2366"/>
                  </a:cxn>
                  <a:cxn ang="0">
                    <a:pos x="21" y="2322"/>
                  </a:cxn>
                  <a:cxn ang="0">
                    <a:pos x="27" y="2219"/>
                  </a:cxn>
                  <a:cxn ang="0">
                    <a:pos x="33" y="2037"/>
                  </a:cxn>
                  <a:cxn ang="0">
                    <a:pos x="39" y="1812"/>
                  </a:cxn>
                  <a:cxn ang="0">
                    <a:pos x="42" y="1564"/>
                  </a:cxn>
                  <a:cxn ang="0">
                    <a:pos x="48" y="1290"/>
                  </a:cxn>
                  <a:cxn ang="0">
                    <a:pos x="54" y="997"/>
                  </a:cxn>
                  <a:cxn ang="0">
                    <a:pos x="61" y="730"/>
                  </a:cxn>
                  <a:cxn ang="0">
                    <a:pos x="67" y="485"/>
                  </a:cxn>
                  <a:cxn ang="0">
                    <a:pos x="72" y="278"/>
                  </a:cxn>
                  <a:cxn ang="0">
                    <a:pos x="78" y="124"/>
                  </a:cxn>
                  <a:cxn ang="0">
                    <a:pos x="82" y="30"/>
                  </a:cxn>
                  <a:cxn ang="0">
                    <a:pos x="91" y="17"/>
                  </a:cxn>
                  <a:cxn ang="0">
                    <a:pos x="97" y="113"/>
                  </a:cxn>
                  <a:cxn ang="0">
                    <a:pos x="103" y="247"/>
                  </a:cxn>
                  <a:cxn ang="0">
                    <a:pos x="109" y="460"/>
                  </a:cxn>
                  <a:cxn ang="0">
                    <a:pos x="114" y="693"/>
                  </a:cxn>
                  <a:cxn ang="0">
                    <a:pos x="121" y="971"/>
                  </a:cxn>
                  <a:cxn ang="0">
                    <a:pos x="127" y="1248"/>
                  </a:cxn>
                  <a:cxn ang="0">
                    <a:pos x="133" y="1526"/>
                  </a:cxn>
                  <a:cxn ang="0">
                    <a:pos x="136" y="1792"/>
                  </a:cxn>
                  <a:cxn ang="0">
                    <a:pos x="142" y="2011"/>
                  </a:cxn>
                  <a:cxn ang="0">
                    <a:pos x="148" y="2187"/>
                  </a:cxn>
                  <a:cxn ang="0">
                    <a:pos x="154" y="2319"/>
                  </a:cxn>
                  <a:cxn ang="0">
                    <a:pos x="163" y="2366"/>
                  </a:cxn>
                  <a:cxn ang="0">
                    <a:pos x="169" y="2319"/>
                  </a:cxn>
                  <a:cxn ang="0">
                    <a:pos x="175" y="2187"/>
                  </a:cxn>
                  <a:cxn ang="0">
                    <a:pos x="182" y="2011"/>
                  </a:cxn>
                  <a:cxn ang="0">
                    <a:pos x="184" y="1792"/>
                  </a:cxn>
                  <a:cxn ang="0">
                    <a:pos x="190" y="1526"/>
                  </a:cxn>
                  <a:cxn ang="0">
                    <a:pos x="197" y="1248"/>
                  </a:cxn>
                  <a:cxn ang="0">
                    <a:pos x="203" y="956"/>
                  </a:cxn>
                  <a:cxn ang="0">
                    <a:pos x="209" y="693"/>
                  </a:cxn>
                  <a:cxn ang="0">
                    <a:pos x="215" y="446"/>
                  </a:cxn>
                  <a:cxn ang="0">
                    <a:pos x="220" y="247"/>
                  </a:cxn>
                  <a:cxn ang="0">
                    <a:pos x="227" y="98"/>
                  </a:cxn>
                  <a:cxn ang="0">
                    <a:pos x="230" y="17"/>
                  </a:cxn>
                  <a:cxn ang="0">
                    <a:pos x="239" y="30"/>
                  </a:cxn>
                  <a:cxn ang="0">
                    <a:pos x="245" y="124"/>
                  </a:cxn>
                </a:cxnLst>
                <a:rect l="txL" t="txT" r="txR" b="txB"/>
                <a:pathLst>
                  <a:path w="251" h="590">
                    <a:moveTo>
                      <a:pt x="0" y="538"/>
                    </a:moveTo>
                    <a:lnTo>
                      <a:pt x="3" y="552"/>
                    </a:lnTo>
                    <a:lnTo>
                      <a:pt x="3" y="562"/>
                    </a:lnTo>
                    <a:lnTo>
                      <a:pt x="6" y="573"/>
                    </a:lnTo>
                    <a:lnTo>
                      <a:pt x="8" y="579"/>
                    </a:lnTo>
                    <a:lnTo>
                      <a:pt x="8" y="583"/>
                    </a:lnTo>
                    <a:lnTo>
                      <a:pt x="15" y="590"/>
                    </a:lnTo>
                    <a:lnTo>
                      <a:pt x="12" y="590"/>
                    </a:lnTo>
                    <a:lnTo>
                      <a:pt x="15" y="590"/>
                    </a:lnTo>
                    <a:lnTo>
                      <a:pt x="18" y="586"/>
                    </a:lnTo>
                    <a:lnTo>
                      <a:pt x="18" y="583"/>
                    </a:lnTo>
                    <a:lnTo>
                      <a:pt x="21" y="579"/>
                    </a:lnTo>
                    <a:lnTo>
                      <a:pt x="25" y="569"/>
                    </a:lnTo>
                    <a:lnTo>
                      <a:pt x="25" y="562"/>
                    </a:lnTo>
                    <a:lnTo>
                      <a:pt x="27" y="552"/>
                    </a:lnTo>
                    <a:lnTo>
                      <a:pt x="27" y="538"/>
                    </a:lnTo>
                    <a:lnTo>
                      <a:pt x="29" y="524"/>
                    </a:lnTo>
                    <a:lnTo>
                      <a:pt x="33" y="507"/>
                    </a:lnTo>
                    <a:lnTo>
                      <a:pt x="33" y="489"/>
                    </a:lnTo>
                    <a:lnTo>
                      <a:pt x="36" y="473"/>
                    </a:lnTo>
                    <a:lnTo>
                      <a:pt x="39" y="452"/>
                    </a:lnTo>
                    <a:lnTo>
                      <a:pt x="39" y="431"/>
                    </a:lnTo>
                    <a:lnTo>
                      <a:pt x="42" y="411"/>
                    </a:lnTo>
                    <a:lnTo>
                      <a:pt x="42" y="389"/>
                    </a:lnTo>
                    <a:lnTo>
                      <a:pt x="46" y="366"/>
                    </a:lnTo>
                    <a:lnTo>
                      <a:pt x="48" y="344"/>
                    </a:lnTo>
                    <a:lnTo>
                      <a:pt x="48" y="321"/>
                    </a:lnTo>
                    <a:lnTo>
                      <a:pt x="51" y="297"/>
                    </a:lnTo>
                    <a:lnTo>
                      <a:pt x="51" y="272"/>
                    </a:lnTo>
                    <a:lnTo>
                      <a:pt x="54" y="248"/>
                    </a:lnTo>
                    <a:lnTo>
                      <a:pt x="57" y="227"/>
                    </a:lnTo>
                    <a:lnTo>
                      <a:pt x="57" y="203"/>
                    </a:lnTo>
                    <a:lnTo>
                      <a:pt x="61" y="183"/>
                    </a:lnTo>
                    <a:lnTo>
                      <a:pt x="63" y="162"/>
                    </a:lnTo>
                    <a:lnTo>
                      <a:pt x="63" y="141"/>
                    </a:lnTo>
                    <a:lnTo>
                      <a:pt x="67" y="121"/>
                    </a:lnTo>
                    <a:lnTo>
                      <a:pt x="67" y="104"/>
                    </a:lnTo>
                    <a:lnTo>
                      <a:pt x="69" y="86"/>
                    </a:lnTo>
                    <a:lnTo>
                      <a:pt x="72" y="69"/>
                    </a:lnTo>
                    <a:lnTo>
                      <a:pt x="72" y="55"/>
                    </a:lnTo>
                    <a:lnTo>
                      <a:pt x="76" y="41"/>
                    </a:lnTo>
                    <a:lnTo>
                      <a:pt x="78" y="31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82" y="8"/>
                    </a:lnTo>
                    <a:lnTo>
                      <a:pt x="84" y="4"/>
                    </a:lnTo>
                    <a:lnTo>
                      <a:pt x="91" y="0"/>
                    </a:lnTo>
                    <a:lnTo>
                      <a:pt x="91" y="4"/>
                    </a:lnTo>
                    <a:lnTo>
                      <a:pt x="93" y="10"/>
                    </a:lnTo>
                    <a:lnTo>
                      <a:pt x="97" y="18"/>
                    </a:lnTo>
                    <a:lnTo>
                      <a:pt x="97" y="28"/>
                    </a:lnTo>
                    <a:lnTo>
                      <a:pt x="99" y="39"/>
                    </a:lnTo>
                    <a:lnTo>
                      <a:pt x="103" y="49"/>
                    </a:lnTo>
                    <a:lnTo>
                      <a:pt x="103" y="62"/>
                    </a:lnTo>
                    <a:lnTo>
                      <a:pt x="106" y="80"/>
                    </a:lnTo>
                    <a:lnTo>
                      <a:pt x="106" y="94"/>
                    </a:lnTo>
                    <a:lnTo>
                      <a:pt x="109" y="114"/>
                    </a:lnTo>
                    <a:lnTo>
                      <a:pt x="112" y="131"/>
                    </a:lnTo>
                    <a:lnTo>
                      <a:pt x="112" y="152"/>
                    </a:lnTo>
                    <a:lnTo>
                      <a:pt x="114" y="172"/>
                    </a:lnTo>
                    <a:lnTo>
                      <a:pt x="118" y="193"/>
                    </a:lnTo>
                    <a:lnTo>
                      <a:pt x="118" y="217"/>
                    </a:lnTo>
                    <a:lnTo>
                      <a:pt x="121" y="242"/>
                    </a:lnTo>
                    <a:lnTo>
                      <a:pt x="121" y="262"/>
                    </a:lnTo>
                    <a:lnTo>
                      <a:pt x="124" y="286"/>
                    </a:lnTo>
                    <a:lnTo>
                      <a:pt x="127" y="311"/>
                    </a:lnTo>
                    <a:lnTo>
                      <a:pt x="127" y="334"/>
                    </a:lnTo>
                    <a:lnTo>
                      <a:pt x="131" y="356"/>
                    </a:lnTo>
                    <a:lnTo>
                      <a:pt x="133" y="379"/>
                    </a:lnTo>
                    <a:lnTo>
                      <a:pt x="133" y="403"/>
                    </a:lnTo>
                    <a:lnTo>
                      <a:pt x="136" y="424"/>
                    </a:lnTo>
                    <a:lnTo>
                      <a:pt x="136" y="446"/>
                    </a:lnTo>
                    <a:lnTo>
                      <a:pt x="139" y="465"/>
                    </a:lnTo>
                    <a:lnTo>
                      <a:pt x="142" y="483"/>
                    </a:lnTo>
                    <a:lnTo>
                      <a:pt x="142" y="500"/>
                    </a:lnTo>
                    <a:lnTo>
                      <a:pt x="145" y="518"/>
                    </a:lnTo>
                    <a:lnTo>
                      <a:pt x="145" y="532"/>
                    </a:lnTo>
                    <a:lnTo>
                      <a:pt x="148" y="545"/>
                    </a:lnTo>
                    <a:lnTo>
                      <a:pt x="152" y="555"/>
                    </a:lnTo>
                    <a:lnTo>
                      <a:pt x="152" y="565"/>
                    </a:lnTo>
                    <a:lnTo>
                      <a:pt x="154" y="577"/>
                    </a:lnTo>
                    <a:lnTo>
                      <a:pt x="157" y="583"/>
                    </a:lnTo>
                    <a:lnTo>
                      <a:pt x="157" y="586"/>
                    </a:lnTo>
                    <a:lnTo>
                      <a:pt x="163" y="590"/>
                    </a:lnTo>
                    <a:lnTo>
                      <a:pt x="167" y="586"/>
                    </a:lnTo>
                    <a:lnTo>
                      <a:pt x="167" y="583"/>
                    </a:lnTo>
                    <a:lnTo>
                      <a:pt x="169" y="577"/>
                    </a:lnTo>
                    <a:lnTo>
                      <a:pt x="173" y="565"/>
                    </a:lnTo>
                    <a:lnTo>
                      <a:pt x="173" y="555"/>
                    </a:lnTo>
                    <a:lnTo>
                      <a:pt x="175" y="545"/>
                    </a:lnTo>
                    <a:lnTo>
                      <a:pt x="175" y="532"/>
                    </a:lnTo>
                    <a:lnTo>
                      <a:pt x="178" y="518"/>
                    </a:lnTo>
                    <a:lnTo>
                      <a:pt x="182" y="500"/>
                    </a:lnTo>
                    <a:lnTo>
                      <a:pt x="182" y="483"/>
                    </a:lnTo>
                    <a:lnTo>
                      <a:pt x="184" y="462"/>
                    </a:lnTo>
                    <a:lnTo>
                      <a:pt x="184" y="446"/>
                    </a:lnTo>
                    <a:lnTo>
                      <a:pt x="188" y="424"/>
                    </a:lnTo>
                    <a:lnTo>
                      <a:pt x="190" y="401"/>
                    </a:lnTo>
                    <a:lnTo>
                      <a:pt x="190" y="379"/>
                    </a:lnTo>
                    <a:lnTo>
                      <a:pt x="194" y="356"/>
                    </a:lnTo>
                    <a:lnTo>
                      <a:pt x="197" y="334"/>
                    </a:lnTo>
                    <a:lnTo>
                      <a:pt x="197" y="311"/>
                    </a:lnTo>
                    <a:lnTo>
                      <a:pt x="199" y="286"/>
                    </a:lnTo>
                    <a:lnTo>
                      <a:pt x="199" y="262"/>
                    </a:lnTo>
                    <a:lnTo>
                      <a:pt x="203" y="238"/>
                    </a:lnTo>
                    <a:lnTo>
                      <a:pt x="205" y="217"/>
                    </a:lnTo>
                    <a:lnTo>
                      <a:pt x="205" y="193"/>
                    </a:lnTo>
                    <a:lnTo>
                      <a:pt x="209" y="172"/>
                    </a:lnTo>
                    <a:lnTo>
                      <a:pt x="212" y="152"/>
                    </a:lnTo>
                    <a:lnTo>
                      <a:pt x="212" y="131"/>
                    </a:lnTo>
                    <a:lnTo>
                      <a:pt x="215" y="111"/>
                    </a:lnTo>
                    <a:lnTo>
                      <a:pt x="215" y="94"/>
                    </a:lnTo>
                    <a:lnTo>
                      <a:pt x="218" y="76"/>
                    </a:lnTo>
                    <a:lnTo>
                      <a:pt x="220" y="62"/>
                    </a:lnTo>
                    <a:lnTo>
                      <a:pt x="220" y="49"/>
                    </a:lnTo>
                    <a:lnTo>
                      <a:pt x="224" y="35"/>
                    </a:lnTo>
                    <a:lnTo>
                      <a:pt x="227" y="24"/>
                    </a:lnTo>
                    <a:lnTo>
                      <a:pt x="227" y="18"/>
                    </a:lnTo>
                    <a:lnTo>
                      <a:pt x="230" y="10"/>
                    </a:lnTo>
                    <a:lnTo>
                      <a:pt x="230" y="4"/>
                    </a:lnTo>
                    <a:lnTo>
                      <a:pt x="237" y="0"/>
                    </a:lnTo>
                    <a:lnTo>
                      <a:pt x="239" y="4"/>
                    </a:lnTo>
                    <a:lnTo>
                      <a:pt x="239" y="8"/>
                    </a:lnTo>
                    <a:lnTo>
                      <a:pt x="242" y="14"/>
                    </a:lnTo>
                    <a:lnTo>
                      <a:pt x="245" y="21"/>
                    </a:lnTo>
                    <a:lnTo>
                      <a:pt x="245" y="31"/>
                    </a:lnTo>
                    <a:lnTo>
                      <a:pt x="248" y="41"/>
                    </a:lnTo>
                    <a:lnTo>
                      <a:pt x="251" y="55"/>
                    </a:lnTo>
                  </a:path>
                </a:pathLst>
              </a:custGeom>
              <a:noFill/>
              <a:ln w="19050" cap="flat" cmpd="sng">
                <a:solidFill>
                  <a:srgbClr val="00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78"/>
              <p:cNvSpPr/>
              <p:nvPr/>
            </p:nvSpPr>
            <p:spPr>
              <a:xfrm>
                <a:off x="2918" y="2537"/>
                <a:ext cx="245" cy="678"/>
              </a:xfrm>
              <a:custGeom>
                <a:avLst/>
                <a:gdLst>
                  <a:gd name="txL" fmla="*/ 0 w 245"/>
                  <a:gd name="txT" fmla="*/ 0 h 590"/>
                  <a:gd name="txR" fmla="*/ 245 w 245"/>
                  <a:gd name="txB" fmla="*/ 590 h 590"/>
                </a:gdLst>
                <a:ahLst/>
                <a:cxnLst>
                  <a:cxn ang="0">
                    <a:pos x="3" y="348"/>
                  </a:cxn>
                  <a:cxn ang="0">
                    <a:pos x="9" y="567"/>
                  </a:cxn>
                  <a:cxn ang="0">
                    <a:pos x="15" y="816"/>
                  </a:cxn>
                  <a:cxn ang="0">
                    <a:pos x="18" y="1097"/>
                  </a:cxn>
                  <a:cxn ang="0">
                    <a:pos x="24" y="1381"/>
                  </a:cxn>
                  <a:cxn ang="0">
                    <a:pos x="30" y="1649"/>
                  </a:cxn>
                  <a:cxn ang="0">
                    <a:pos x="37" y="1898"/>
                  </a:cxn>
                  <a:cxn ang="0">
                    <a:pos x="43" y="2105"/>
                  </a:cxn>
                  <a:cxn ang="0">
                    <a:pos x="49" y="2257"/>
                  </a:cxn>
                  <a:cxn ang="0">
                    <a:pos x="54" y="2341"/>
                  </a:cxn>
                  <a:cxn ang="0">
                    <a:pos x="60" y="2349"/>
                  </a:cxn>
                  <a:cxn ang="0">
                    <a:pos x="67" y="2301"/>
                  </a:cxn>
                  <a:cxn ang="0">
                    <a:pos x="73" y="2160"/>
                  </a:cxn>
                  <a:cxn ang="0">
                    <a:pos x="79" y="1983"/>
                  </a:cxn>
                  <a:cxn ang="0">
                    <a:pos x="82" y="1742"/>
                  </a:cxn>
                  <a:cxn ang="0">
                    <a:pos x="88" y="1482"/>
                  </a:cxn>
                  <a:cxn ang="0">
                    <a:pos x="94" y="1204"/>
                  </a:cxn>
                  <a:cxn ang="0">
                    <a:pos x="100" y="912"/>
                  </a:cxn>
                  <a:cxn ang="0">
                    <a:pos x="107" y="652"/>
                  </a:cxn>
                  <a:cxn ang="0">
                    <a:pos x="113" y="419"/>
                  </a:cxn>
                  <a:cxn ang="0">
                    <a:pos x="118" y="218"/>
                  </a:cxn>
                  <a:cxn ang="0">
                    <a:pos x="121" y="85"/>
                  </a:cxn>
                  <a:cxn ang="0">
                    <a:pos x="128" y="17"/>
                  </a:cxn>
                  <a:cxn ang="0">
                    <a:pos x="136" y="39"/>
                  </a:cxn>
                  <a:cxn ang="0">
                    <a:pos x="143" y="140"/>
                  </a:cxn>
                  <a:cxn ang="0">
                    <a:pos x="149" y="305"/>
                  </a:cxn>
                  <a:cxn ang="0">
                    <a:pos x="155" y="529"/>
                  </a:cxn>
                  <a:cxn ang="0">
                    <a:pos x="160" y="776"/>
                  </a:cxn>
                  <a:cxn ang="0">
                    <a:pos x="166" y="1051"/>
                  </a:cxn>
                  <a:cxn ang="0">
                    <a:pos x="173" y="1330"/>
                  </a:cxn>
                  <a:cxn ang="0">
                    <a:pos x="176" y="1611"/>
                  </a:cxn>
                  <a:cxn ang="0">
                    <a:pos x="181" y="1856"/>
                  </a:cxn>
                  <a:cxn ang="0">
                    <a:pos x="188" y="2065"/>
                  </a:cxn>
                  <a:cxn ang="0">
                    <a:pos x="194" y="2229"/>
                  </a:cxn>
                  <a:cxn ang="0">
                    <a:pos x="200" y="2322"/>
                  </a:cxn>
                  <a:cxn ang="0">
                    <a:pos x="206" y="2366"/>
                  </a:cxn>
                  <a:cxn ang="0">
                    <a:pos x="213" y="2319"/>
                  </a:cxn>
                  <a:cxn ang="0">
                    <a:pos x="219" y="2187"/>
                  </a:cxn>
                  <a:cxn ang="0">
                    <a:pos x="224" y="2011"/>
                  </a:cxn>
                  <a:cxn ang="0">
                    <a:pos x="230" y="1792"/>
                  </a:cxn>
                  <a:cxn ang="0">
                    <a:pos x="236" y="1526"/>
                  </a:cxn>
                  <a:cxn ang="0">
                    <a:pos x="242" y="1248"/>
                  </a:cxn>
                </a:cxnLst>
                <a:rect l="txL" t="txT" r="txR" b="txB"/>
                <a:pathLst>
                  <a:path w="245" h="590">
                    <a:moveTo>
                      <a:pt x="0" y="55"/>
                    </a:moveTo>
                    <a:lnTo>
                      <a:pt x="0" y="69"/>
                    </a:lnTo>
                    <a:lnTo>
                      <a:pt x="3" y="86"/>
                    </a:lnTo>
                    <a:lnTo>
                      <a:pt x="3" y="104"/>
                    </a:lnTo>
                    <a:lnTo>
                      <a:pt x="7" y="121"/>
                    </a:lnTo>
                    <a:lnTo>
                      <a:pt x="9" y="141"/>
                    </a:lnTo>
                    <a:lnTo>
                      <a:pt x="9" y="162"/>
                    </a:lnTo>
                    <a:lnTo>
                      <a:pt x="12" y="183"/>
                    </a:lnTo>
                    <a:lnTo>
                      <a:pt x="15" y="203"/>
                    </a:lnTo>
                    <a:lnTo>
                      <a:pt x="15" y="227"/>
                    </a:lnTo>
                    <a:lnTo>
                      <a:pt x="18" y="252"/>
                    </a:lnTo>
                    <a:lnTo>
                      <a:pt x="18" y="272"/>
                    </a:lnTo>
                    <a:lnTo>
                      <a:pt x="22" y="297"/>
                    </a:lnTo>
                    <a:lnTo>
                      <a:pt x="24" y="321"/>
                    </a:lnTo>
                    <a:lnTo>
                      <a:pt x="24" y="344"/>
                    </a:lnTo>
                    <a:lnTo>
                      <a:pt x="28" y="369"/>
                    </a:lnTo>
                    <a:lnTo>
                      <a:pt x="28" y="389"/>
                    </a:lnTo>
                    <a:lnTo>
                      <a:pt x="30" y="411"/>
                    </a:lnTo>
                    <a:lnTo>
                      <a:pt x="33" y="434"/>
                    </a:lnTo>
                    <a:lnTo>
                      <a:pt x="33" y="455"/>
                    </a:lnTo>
                    <a:lnTo>
                      <a:pt x="37" y="473"/>
                    </a:lnTo>
                    <a:lnTo>
                      <a:pt x="39" y="489"/>
                    </a:lnTo>
                    <a:lnTo>
                      <a:pt x="39" y="507"/>
                    </a:lnTo>
                    <a:lnTo>
                      <a:pt x="43" y="524"/>
                    </a:lnTo>
                    <a:lnTo>
                      <a:pt x="43" y="538"/>
                    </a:lnTo>
                    <a:lnTo>
                      <a:pt x="45" y="552"/>
                    </a:lnTo>
                    <a:lnTo>
                      <a:pt x="49" y="562"/>
                    </a:lnTo>
                    <a:lnTo>
                      <a:pt x="49" y="569"/>
                    </a:lnTo>
                    <a:lnTo>
                      <a:pt x="52" y="579"/>
                    </a:lnTo>
                    <a:lnTo>
                      <a:pt x="54" y="583"/>
                    </a:lnTo>
                    <a:lnTo>
                      <a:pt x="54" y="586"/>
                    </a:lnTo>
                    <a:lnTo>
                      <a:pt x="58" y="590"/>
                    </a:lnTo>
                    <a:lnTo>
                      <a:pt x="60" y="586"/>
                    </a:lnTo>
                    <a:lnTo>
                      <a:pt x="64" y="583"/>
                    </a:lnTo>
                    <a:lnTo>
                      <a:pt x="64" y="579"/>
                    </a:lnTo>
                    <a:lnTo>
                      <a:pt x="67" y="573"/>
                    </a:lnTo>
                    <a:lnTo>
                      <a:pt x="70" y="562"/>
                    </a:lnTo>
                    <a:lnTo>
                      <a:pt x="70" y="552"/>
                    </a:lnTo>
                    <a:lnTo>
                      <a:pt x="73" y="538"/>
                    </a:lnTo>
                    <a:lnTo>
                      <a:pt x="73" y="524"/>
                    </a:lnTo>
                    <a:lnTo>
                      <a:pt x="75" y="510"/>
                    </a:lnTo>
                    <a:lnTo>
                      <a:pt x="79" y="493"/>
                    </a:lnTo>
                    <a:lnTo>
                      <a:pt x="79" y="473"/>
                    </a:lnTo>
                    <a:lnTo>
                      <a:pt x="82" y="455"/>
                    </a:lnTo>
                    <a:lnTo>
                      <a:pt x="82" y="434"/>
                    </a:lnTo>
                    <a:lnTo>
                      <a:pt x="85" y="414"/>
                    </a:lnTo>
                    <a:lnTo>
                      <a:pt x="88" y="389"/>
                    </a:lnTo>
                    <a:lnTo>
                      <a:pt x="88" y="369"/>
                    </a:lnTo>
                    <a:lnTo>
                      <a:pt x="92" y="344"/>
                    </a:lnTo>
                    <a:lnTo>
                      <a:pt x="94" y="321"/>
                    </a:lnTo>
                    <a:lnTo>
                      <a:pt x="94" y="300"/>
                    </a:lnTo>
                    <a:lnTo>
                      <a:pt x="97" y="276"/>
                    </a:lnTo>
                    <a:lnTo>
                      <a:pt x="97" y="252"/>
                    </a:lnTo>
                    <a:lnTo>
                      <a:pt x="100" y="227"/>
                    </a:lnTo>
                    <a:lnTo>
                      <a:pt x="103" y="207"/>
                    </a:lnTo>
                    <a:lnTo>
                      <a:pt x="103" y="183"/>
                    </a:lnTo>
                    <a:lnTo>
                      <a:pt x="107" y="162"/>
                    </a:lnTo>
                    <a:lnTo>
                      <a:pt x="109" y="141"/>
                    </a:lnTo>
                    <a:lnTo>
                      <a:pt x="109" y="121"/>
                    </a:lnTo>
                    <a:lnTo>
                      <a:pt x="113" y="104"/>
                    </a:lnTo>
                    <a:lnTo>
                      <a:pt x="113" y="86"/>
                    </a:lnTo>
                    <a:lnTo>
                      <a:pt x="115" y="69"/>
                    </a:lnTo>
                    <a:lnTo>
                      <a:pt x="118" y="55"/>
                    </a:lnTo>
                    <a:lnTo>
                      <a:pt x="118" y="41"/>
                    </a:lnTo>
                    <a:lnTo>
                      <a:pt x="121" y="31"/>
                    </a:lnTo>
                    <a:lnTo>
                      <a:pt x="121" y="21"/>
                    </a:lnTo>
                    <a:lnTo>
                      <a:pt x="124" y="14"/>
                    </a:lnTo>
                    <a:lnTo>
                      <a:pt x="128" y="8"/>
                    </a:lnTo>
                    <a:lnTo>
                      <a:pt x="128" y="4"/>
                    </a:lnTo>
                    <a:lnTo>
                      <a:pt x="134" y="0"/>
                    </a:lnTo>
                    <a:lnTo>
                      <a:pt x="136" y="4"/>
                    </a:lnTo>
                    <a:lnTo>
                      <a:pt x="136" y="10"/>
                    </a:lnTo>
                    <a:lnTo>
                      <a:pt x="139" y="18"/>
                    </a:lnTo>
                    <a:lnTo>
                      <a:pt x="143" y="24"/>
                    </a:lnTo>
                    <a:lnTo>
                      <a:pt x="143" y="35"/>
                    </a:lnTo>
                    <a:lnTo>
                      <a:pt x="145" y="49"/>
                    </a:lnTo>
                    <a:lnTo>
                      <a:pt x="149" y="62"/>
                    </a:lnTo>
                    <a:lnTo>
                      <a:pt x="149" y="76"/>
                    </a:lnTo>
                    <a:lnTo>
                      <a:pt x="151" y="94"/>
                    </a:lnTo>
                    <a:lnTo>
                      <a:pt x="151" y="111"/>
                    </a:lnTo>
                    <a:lnTo>
                      <a:pt x="155" y="131"/>
                    </a:lnTo>
                    <a:lnTo>
                      <a:pt x="158" y="149"/>
                    </a:lnTo>
                    <a:lnTo>
                      <a:pt x="158" y="172"/>
                    </a:lnTo>
                    <a:lnTo>
                      <a:pt x="160" y="193"/>
                    </a:lnTo>
                    <a:lnTo>
                      <a:pt x="164" y="213"/>
                    </a:lnTo>
                    <a:lnTo>
                      <a:pt x="164" y="238"/>
                    </a:lnTo>
                    <a:lnTo>
                      <a:pt x="166" y="262"/>
                    </a:lnTo>
                    <a:lnTo>
                      <a:pt x="166" y="286"/>
                    </a:lnTo>
                    <a:lnTo>
                      <a:pt x="170" y="307"/>
                    </a:lnTo>
                    <a:lnTo>
                      <a:pt x="173" y="331"/>
                    </a:lnTo>
                    <a:lnTo>
                      <a:pt x="173" y="356"/>
                    </a:lnTo>
                    <a:lnTo>
                      <a:pt x="176" y="379"/>
                    </a:lnTo>
                    <a:lnTo>
                      <a:pt x="176" y="401"/>
                    </a:lnTo>
                    <a:lnTo>
                      <a:pt x="179" y="421"/>
                    </a:lnTo>
                    <a:lnTo>
                      <a:pt x="181" y="442"/>
                    </a:lnTo>
                    <a:lnTo>
                      <a:pt x="181" y="462"/>
                    </a:lnTo>
                    <a:lnTo>
                      <a:pt x="185" y="483"/>
                    </a:lnTo>
                    <a:lnTo>
                      <a:pt x="188" y="500"/>
                    </a:lnTo>
                    <a:lnTo>
                      <a:pt x="188" y="514"/>
                    </a:lnTo>
                    <a:lnTo>
                      <a:pt x="191" y="532"/>
                    </a:lnTo>
                    <a:lnTo>
                      <a:pt x="191" y="545"/>
                    </a:lnTo>
                    <a:lnTo>
                      <a:pt x="194" y="555"/>
                    </a:lnTo>
                    <a:lnTo>
                      <a:pt x="198" y="565"/>
                    </a:lnTo>
                    <a:lnTo>
                      <a:pt x="198" y="577"/>
                    </a:lnTo>
                    <a:lnTo>
                      <a:pt x="200" y="579"/>
                    </a:lnTo>
                    <a:lnTo>
                      <a:pt x="206" y="590"/>
                    </a:lnTo>
                    <a:lnTo>
                      <a:pt x="203" y="590"/>
                    </a:lnTo>
                    <a:lnTo>
                      <a:pt x="206" y="590"/>
                    </a:lnTo>
                    <a:lnTo>
                      <a:pt x="209" y="586"/>
                    </a:lnTo>
                    <a:lnTo>
                      <a:pt x="213" y="583"/>
                    </a:lnTo>
                    <a:lnTo>
                      <a:pt x="213" y="577"/>
                    </a:lnTo>
                    <a:lnTo>
                      <a:pt x="215" y="565"/>
                    </a:lnTo>
                    <a:lnTo>
                      <a:pt x="215" y="559"/>
                    </a:lnTo>
                    <a:lnTo>
                      <a:pt x="219" y="545"/>
                    </a:lnTo>
                    <a:lnTo>
                      <a:pt x="221" y="532"/>
                    </a:lnTo>
                    <a:lnTo>
                      <a:pt x="221" y="518"/>
                    </a:lnTo>
                    <a:lnTo>
                      <a:pt x="224" y="500"/>
                    </a:lnTo>
                    <a:lnTo>
                      <a:pt x="227" y="483"/>
                    </a:lnTo>
                    <a:lnTo>
                      <a:pt x="227" y="465"/>
                    </a:lnTo>
                    <a:lnTo>
                      <a:pt x="230" y="446"/>
                    </a:lnTo>
                    <a:lnTo>
                      <a:pt x="230" y="424"/>
                    </a:lnTo>
                    <a:lnTo>
                      <a:pt x="234" y="403"/>
                    </a:lnTo>
                    <a:lnTo>
                      <a:pt x="236" y="379"/>
                    </a:lnTo>
                    <a:lnTo>
                      <a:pt x="236" y="358"/>
                    </a:lnTo>
                    <a:lnTo>
                      <a:pt x="240" y="334"/>
                    </a:lnTo>
                    <a:lnTo>
                      <a:pt x="242" y="311"/>
                    </a:lnTo>
                    <a:lnTo>
                      <a:pt x="242" y="286"/>
                    </a:lnTo>
                    <a:lnTo>
                      <a:pt x="245" y="266"/>
                    </a:lnTo>
                  </a:path>
                </a:pathLst>
              </a:custGeom>
              <a:noFill/>
              <a:ln w="19050" cap="flat" cmpd="sng">
                <a:solidFill>
                  <a:srgbClr val="00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79"/>
              <p:cNvSpPr/>
              <p:nvPr/>
            </p:nvSpPr>
            <p:spPr>
              <a:xfrm>
                <a:off x="3163" y="2537"/>
                <a:ext cx="243" cy="678"/>
              </a:xfrm>
              <a:custGeom>
                <a:avLst/>
                <a:gdLst>
                  <a:gd name="txL" fmla="*/ 0 w 243"/>
                  <a:gd name="txT" fmla="*/ 0 h 590"/>
                  <a:gd name="txR" fmla="*/ 243 w 243"/>
                  <a:gd name="txB" fmla="*/ 590 h 590"/>
                </a:gdLst>
                <a:ahLst/>
                <a:cxnLst>
                  <a:cxn ang="0">
                    <a:pos x="4" y="869"/>
                  </a:cxn>
                  <a:cxn ang="0">
                    <a:pos x="10" y="610"/>
                  </a:cxn>
                  <a:cxn ang="0">
                    <a:pos x="16" y="386"/>
                  </a:cxn>
                  <a:cxn ang="0">
                    <a:pos x="21" y="197"/>
                  </a:cxn>
                  <a:cxn ang="0">
                    <a:pos x="25" y="74"/>
                  </a:cxn>
                  <a:cxn ang="0">
                    <a:pos x="31" y="0"/>
                  </a:cxn>
                  <a:cxn ang="0">
                    <a:pos x="40" y="30"/>
                  </a:cxn>
                  <a:cxn ang="0">
                    <a:pos x="46" y="124"/>
                  </a:cxn>
                  <a:cxn ang="0">
                    <a:pos x="52" y="278"/>
                  </a:cxn>
                  <a:cxn ang="0">
                    <a:pos x="55" y="485"/>
                  </a:cxn>
                  <a:cxn ang="0">
                    <a:pos x="61" y="724"/>
                  </a:cxn>
                  <a:cxn ang="0">
                    <a:pos x="67" y="997"/>
                  </a:cxn>
                  <a:cxn ang="0">
                    <a:pos x="74" y="1290"/>
                  </a:cxn>
                  <a:cxn ang="0">
                    <a:pos x="80" y="1564"/>
                  </a:cxn>
                  <a:cxn ang="0">
                    <a:pos x="85" y="1812"/>
                  </a:cxn>
                  <a:cxn ang="0">
                    <a:pos x="91" y="2037"/>
                  </a:cxn>
                  <a:cxn ang="0">
                    <a:pos x="95" y="2202"/>
                  </a:cxn>
                  <a:cxn ang="0">
                    <a:pos x="101" y="2319"/>
                  </a:cxn>
                  <a:cxn ang="0">
                    <a:pos x="107" y="2366"/>
                  </a:cxn>
                  <a:cxn ang="0">
                    <a:pos x="116" y="2322"/>
                  </a:cxn>
                  <a:cxn ang="0">
                    <a:pos x="118" y="2219"/>
                  </a:cxn>
                  <a:cxn ang="0">
                    <a:pos x="125" y="2044"/>
                  </a:cxn>
                  <a:cxn ang="0">
                    <a:pos x="131" y="1827"/>
                  </a:cxn>
                  <a:cxn ang="0">
                    <a:pos x="137" y="1577"/>
                  </a:cxn>
                  <a:cxn ang="0">
                    <a:pos x="143" y="1300"/>
                  </a:cxn>
                  <a:cxn ang="0">
                    <a:pos x="150" y="1015"/>
                  </a:cxn>
                  <a:cxn ang="0">
                    <a:pos x="155" y="749"/>
                  </a:cxn>
                  <a:cxn ang="0">
                    <a:pos x="158" y="502"/>
                  </a:cxn>
                  <a:cxn ang="0">
                    <a:pos x="165" y="288"/>
                  </a:cxn>
                  <a:cxn ang="0">
                    <a:pos x="171" y="124"/>
                  </a:cxn>
                  <a:cxn ang="0">
                    <a:pos x="176" y="30"/>
                  </a:cxn>
                  <a:cxn ang="0">
                    <a:pos x="182" y="0"/>
                  </a:cxn>
                  <a:cxn ang="0">
                    <a:pos x="188" y="74"/>
                  </a:cxn>
                  <a:cxn ang="0">
                    <a:pos x="195" y="197"/>
                  </a:cxn>
                  <a:cxn ang="0">
                    <a:pos x="201" y="375"/>
                  </a:cxn>
                  <a:cxn ang="0">
                    <a:pos x="207" y="600"/>
                  </a:cxn>
                  <a:cxn ang="0">
                    <a:pos x="213" y="856"/>
                  </a:cxn>
                  <a:cxn ang="0">
                    <a:pos x="218" y="1137"/>
                  </a:cxn>
                  <a:cxn ang="0">
                    <a:pos x="224" y="1415"/>
                  </a:cxn>
                  <a:cxn ang="0">
                    <a:pos x="228" y="1690"/>
                  </a:cxn>
                  <a:cxn ang="0">
                    <a:pos x="234" y="1920"/>
                  </a:cxn>
                  <a:cxn ang="0">
                    <a:pos x="239" y="2125"/>
                  </a:cxn>
                </a:cxnLst>
                <a:rect l="txL" t="txT" r="txR" b="txB"/>
                <a:pathLst>
                  <a:path w="243" h="590">
                    <a:moveTo>
                      <a:pt x="0" y="266"/>
                    </a:moveTo>
                    <a:lnTo>
                      <a:pt x="0" y="242"/>
                    </a:lnTo>
                    <a:lnTo>
                      <a:pt x="4" y="217"/>
                    </a:lnTo>
                    <a:lnTo>
                      <a:pt x="6" y="197"/>
                    </a:lnTo>
                    <a:lnTo>
                      <a:pt x="6" y="172"/>
                    </a:lnTo>
                    <a:lnTo>
                      <a:pt x="10" y="152"/>
                    </a:lnTo>
                    <a:lnTo>
                      <a:pt x="12" y="131"/>
                    </a:lnTo>
                    <a:lnTo>
                      <a:pt x="12" y="114"/>
                    </a:lnTo>
                    <a:lnTo>
                      <a:pt x="16" y="96"/>
                    </a:lnTo>
                    <a:lnTo>
                      <a:pt x="16" y="80"/>
                    </a:lnTo>
                    <a:lnTo>
                      <a:pt x="19" y="62"/>
                    </a:lnTo>
                    <a:lnTo>
                      <a:pt x="21" y="49"/>
                    </a:lnTo>
                    <a:lnTo>
                      <a:pt x="21" y="39"/>
                    </a:lnTo>
                    <a:lnTo>
                      <a:pt x="25" y="28"/>
                    </a:lnTo>
                    <a:lnTo>
                      <a:pt x="25" y="18"/>
                    </a:lnTo>
                    <a:lnTo>
                      <a:pt x="27" y="1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37" y="4"/>
                    </a:lnTo>
                    <a:lnTo>
                      <a:pt x="40" y="8"/>
                    </a:lnTo>
                    <a:lnTo>
                      <a:pt x="40" y="14"/>
                    </a:lnTo>
                    <a:lnTo>
                      <a:pt x="42" y="21"/>
                    </a:lnTo>
                    <a:lnTo>
                      <a:pt x="46" y="31"/>
                    </a:lnTo>
                    <a:lnTo>
                      <a:pt x="46" y="41"/>
                    </a:lnTo>
                    <a:lnTo>
                      <a:pt x="49" y="55"/>
                    </a:lnTo>
                    <a:lnTo>
                      <a:pt x="52" y="69"/>
                    </a:lnTo>
                    <a:lnTo>
                      <a:pt x="52" y="82"/>
                    </a:lnTo>
                    <a:lnTo>
                      <a:pt x="55" y="100"/>
                    </a:lnTo>
                    <a:lnTo>
                      <a:pt x="55" y="121"/>
                    </a:lnTo>
                    <a:lnTo>
                      <a:pt x="59" y="139"/>
                    </a:lnTo>
                    <a:lnTo>
                      <a:pt x="61" y="159"/>
                    </a:lnTo>
                    <a:lnTo>
                      <a:pt x="61" y="180"/>
                    </a:lnTo>
                    <a:lnTo>
                      <a:pt x="64" y="203"/>
                    </a:lnTo>
                    <a:lnTo>
                      <a:pt x="64" y="225"/>
                    </a:lnTo>
                    <a:lnTo>
                      <a:pt x="67" y="248"/>
                    </a:lnTo>
                    <a:lnTo>
                      <a:pt x="70" y="272"/>
                    </a:lnTo>
                    <a:lnTo>
                      <a:pt x="70" y="297"/>
                    </a:lnTo>
                    <a:lnTo>
                      <a:pt x="74" y="321"/>
                    </a:lnTo>
                    <a:lnTo>
                      <a:pt x="76" y="342"/>
                    </a:lnTo>
                    <a:lnTo>
                      <a:pt x="76" y="366"/>
                    </a:lnTo>
                    <a:lnTo>
                      <a:pt x="80" y="389"/>
                    </a:lnTo>
                    <a:lnTo>
                      <a:pt x="80" y="411"/>
                    </a:lnTo>
                    <a:lnTo>
                      <a:pt x="82" y="431"/>
                    </a:lnTo>
                    <a:lnTo>
                      <a:pt x="85" y="452"/>
                    </a:lnTo>
                    <a:lnTo>
                      <a:pt x="85" y="473"/>
                    </a:lnTo>
                    <a:lnTo>
                      <a:pt x="89" y="489"/>
                    </a:lnTo>
                    <a:lnTo>
                      <a:pt x="91" y="507"/>
                    </a:lnTo>
                    <a:lnTo>
                      <a:pt x="91" y="524"/>
                    </a:lnTo>
                    <a:lnTo>
                      <a:pt x="95" y="538"/>
                    </a:lnTo>
                    <a:lnTo>
                      <a:pt x="95" y="548"/>
                    </a:lnTo>
                    <a:lnTo>
                      <a:pt x="97" y="562"/>
                    </a:lnTo>
                    <a:lnTo>
                      <a:pt x="101" y="569"/>
                    </a:lnTo>
                    <a:lnTo>
                      <a:pt x="101" y="577"/>
                    </a:lnTo>
                    <a:lnTo>
                      <a:pt x="103" y="583"/>
                    </a:lnTo>
                    <a:lnTo>
                      <a:pt x="110" y="590"/>
                    </a:lnTo>
                    <a:lnTo>
                      <a:pt x="107" y="590"/>
                    </a:lnTo>
                    <a:lnTo>
                      <a:pt x="110" y="586"/>
                    </a:lnTo>
                    <a:lnTo>
                      <a:pt x="112" y="583"/>
                    </a:lnTo>
                    <a:lnTo>
                      <a:pt x="116" y="579"/>
                    </a:lnTo>
                    <a:lnTo>
                      <a:pt x="116" y="573"/>
                    </a:lnTo>
                    <a:lnTo>
                      <a:pt x="118" y="562"/>
                    </a:lnTo>
                    <a:lnTo>
                      <a:pt x="118" y="552"/>
                    </a:lnTo>
                    <a:lnTo>
                      <a:pt x="122" y="538"/>
                    </a:lnTo>
                    <a:lnTo>
                      <a:pt x="125" y="524"/>
                    </a:lnTo>
                    <a:lnTo>
                      <a:pt x="125" y="510"/>
                    </a:lnTo>
                    <a:lnTo>
                      <a:pt x="128" y="493"/>
                    </a:lnTo>
                    <a:lnTo>
                      <a:pt x="131" y="475"/>
                    </a:lnTo>
                    <a:lnTo>
                      <a:pt x="131" y="455"/>
                    </a:lnTo>
                    <a:lnTo>
                      <a:pt x="133" y="434"/>
                    </a:lnTo>
                    <a:lnTo>
                      <a:pt x="133" y="414"/>
                    </a:lnTo>
                    <a:lnTo>
                      <a:pt x="137" y="393"/>
                    </a:lnTo>
                    <a:lnTo>
                      <a:pt x="140" y="369"/>
                    </a:lnTo>
                    <a:lnTo>
                      <a:pt x="140" y="348"/>
                    </a:lnTo>
                    <a:lnTo>
                      <a:pt x="143" y="324"/>
                    </a:lnTo>
                    <a:lnTo>
                      <a:pt x="146" y="300"/>
                    </a:lnTo>
                    <a:lnTo>
                      <a:pt x="146" y="276"/>
                    </a:lnTo>
                    <a:lnTo>
                      <a:pt x="150" y="252"/>
                    </a:lnTo>
                    <a:lnTo>
                      <a:pt x="150" y="231"/>
                    </a:lnTo>
                    <a:lnTo>
                      <a:pt x="152" y="207"/>
                    </a:lnTo>
                    <a:lnTo>
                      <a:pt x="155" y="186"/>
                    </a:lnTo>
                    <a:lnTo>
                      <a:pt x="155" y="162"/>
                    </a:lnTo>
                    <a:lnTo>
                      <a:pt x="158" y="141"/>
                    </a:lnTo>
                    <a:lnTo>
                      <a:pt x="158" y="125"/>
                    </a:lnTo>
                    <a:lnTo>
                      <a:pt x="161" y="104"/>
                    </a:lnTo>
                    <a:lnTo>
                      <a:pt x="165" y="86"/>
                    </a:lnTo>
                    <a:lnTo>
                      <a:pt x="165" y="72"/>
                    </a:lnTo>
                    <a:lnTo>
                      <a:pt x="167" y="55"/>
                    </a:lnTo>
                    <a:lnTo>
                      <a:pt x="171" y="45"/>
                    </a:lnTo>
                    <a:lnTo>
                      <a:pt x="171" y="31"/>
                    </a:lnTo>
                    <a:lnTo>
                      <a:pt x="173" y="21"/>
                    </a:lnTo>
                    <a:lnTo>
                      <a:pt x="173" y="14"/>
                    </a:lnTo>
                    <a:lnTo>
                      <a:pt x="176" y="8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82" y="0"/>
                    </a:lnTo>
                    <a:lnTo>
                      <a:pt x="186" y="4"/>
                    </a:lnTo>
                    <a:lnTo>
                      <a:pt x="188" y="10"/>
                    </a:lnTo>
                    <a:lnTo>
                      <a:pt x="188" y="18"/>
                    </a:lnTo>
                    <a:lnTo>
                      <a:pt x="192" y="24"/>
                    </a:lnTo>
                    <a:lnTo>
                      <a:pt x="195" y="35"/>
                    </a:lnTo>
                    <a:lnTo>
                      <a:pt x="195" y="49"/>
                    </a:lnTo>
                    <a:lnTo>
                      <a:pt x="197" y="59"/>
                    </a:lnTo>
                    <a:lnTo>
                      <a:pt x="201" y="76"/>
                    </a:lnTo>
                    <a:lnTo>
                      <a:pt x="201" y="94"/>
                    </a:lnTo>
                    <a:lnTo>
                      <a:pt x="203" y="111"/>
                    </a:lnTo>
                    <a:lnTo>
                      <a:pt x="203" y="127"/>
                    </a:lnTo>
                    <a:lnTo>
                      <a:pt x="207" y="149"/>
                    </a:lnTo>
                    <a:lnTo>
                      <a:pt x="209" y="169"/>
                    </a:lnTo>
                    <a:lnTo>
                      <a:pt x="209" y="190"/>
                    </a:lnTo>
                    <a:lnTo>
                      <a:pt x="213" y="213"/>
                    </a:lnTo>
                    <a:lnTo>
                      <a:pt x="213" y="235"/>
                    </a:lnTo>
                    <a:lnTo>
                      <a:pt x="216" y="258"/>
                    </a:lnTo>
                    <a:lnTo>
                      <a:pt x="218" y="283"/>
                    </a:lnTo>
                    <a:lnTo>
                      <a:pt x="218" y="307"/>
                    </a:lnTo>
                    <a:lnTo>
                      <a:pt x="222" y="331"/>
                    </a:lnTo>
                    <a:lnTo>
                      <a:pt x="224" y="352"/>
                    </a:lnTo>
                    <a:lnTo>
                      <a:pt x="224" y="376"/>
                    </a:lnTo>
                    <a:lnTo>
                      <a:pt x="228" y="401"/>
                    </a:lnTo>
                    <a:lnTo>
                      <a:pt x="228" y="421"/>
                    </a:lnTo>
                    <a:lnTo>
                      <a:pt x="231" y="442"/>
                    </a:lnTo>
                    <a:lnTo>
                      <a:pt x="234" y="462"/>
                    </a:lnTo>
                    <a:lnTo>
                      <a:pt x="234" y="479"/>
                    </a:lnTo>
                    <a:lnTo>
                      <a:pt x="237" y="497"/>
                    </a:lnTo>
                    <a:lnTo>
                      <a:pt x="239" y="514"/>
                    </a:lnTo>
                    <a:lnTo>
                      <a:pt x="239" y="528"/>
                    </a:lnTo>
                    <a:lnTo>
                      <a:pt x="243" y="542"/>
                    </a:lnTo>
                    <a:lnTo>
                      <a:pt x="243" y="555"/>
                    </a:lnTo>
                  </a:path>
                </a:pathLst>
              </a:custGeom>
              <a:noFill/>
              <a:ln w="19050" cap="flat" cmpd="sng">
                <a:solidFill>
                  <a:srgbClr val="00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80"/>
              <p:cNvSpPr/>
              <p:nvPr/>
            </p:nvSpPr>
            <p:spPr>
              <a:xfrm>
                <a:off x="3406" y="2537"/>
                <a:ext cx="197" cy="678"/>
              </a:xfrm>
              <a:custGeom>
                <a:avLst/>
                <a:gdLst>
                  <a:gd name="txL" fmla="*/ 0 w 197"/>
                  <a:gd name="txT" fmla="*/ 0 h 590"/>
                  <a:gd name="txR" fmla="*/ 197 w 197"/>
                  <a:gd name="txB" fmla="*/ 590 h 590"/>
                </a:gdLst>
                <a:ahLst/>
                <a:cxnLst>
                  <a:cxn ang="0">
                    <a:pos x="3" y="2268"/>
                  </a:cxn>
                  <a:cxn ang="0">
                    <a:pos x="6" y="2322"/>
                  </a:cxn>
                  <a:cxn ang="0">
                    <a:pos x="9" y="2366"/>
                  </a:cxn>
                  <a:cxn ang="0">
                    <a:pos x="15" y="2349"/>
                  </a:cxn>
                  <a:cxn ang="0">
                    <a:pos x="21" y="2319"/>
                  </a:cxn>
                  <a:cxn ang="0">
                    <a:pos x="24" y="2242"/>
                  </a:cxn>
                  <a:cxn ang="0">
                    <a:pos x="28" y="2148"/>
                  </a:cxn>
                  <a:cxn ang="0">
                    <a:pos x="30" y="2020"/>
                  </a:cxn>
                  <a:cxn ang="0">
                    <a:pos x="36" y="1869"/>
                  </a:cxn>
                  <a:cxn ang="0">
                    <a:pos x="39" y="1718"/>
                  </a:cxn>
                  <a:cxn ang="0">
                    <a:pos x="43" y="1540"/>
                  </a:cxn>
                  <a:cxn ang="0">
                    <a:pos x="45" y="1357"/>
                  </a:cxn>
                  <a:cxn ang="0">
                    <a:pos x="51" y="1166"/>
                  </a:cxn>
                  <a:cxn ang="0">
                    <a:pos x="55" y="971"/>
                  </a:cxn>
                  <a:cxn ang="0">
                    <a:pos x="58" y="792"/>
                  </a:cxn>
                  <a:cxn ang="0">
                    <a:pos x="60" y="622"/>
                  </a:cxn>
                  <a:cxn ang="0">
                    <a:pos x="64" y="460"/>
                  </a:cxn>
                  <a:cxn ang="0">
                    <a:pos x="70" y="324"/>
                  </a:cxn>
                  <a:cxn ang="0">
                    <a:pos x="73" y="211"/>
                  </a:cxn>
                  <a:cxn ang="0">
                    <a:pos x="76" y="113"/>
                  </a:cxn>
                  <a:cxn ang="0">
                    <a:pos x="79" y="39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1" y="30"/>
                  </a:cxn>
                  <a:cxn ang="0">
                    <a:pos x="94" y="85"/>
                  </a:cxn>
                  <a:cxn ang="0">
                    <a:pos x="100" y="163"/>
                  </a:cxn>
                  <a:cxn ang="0">
                    <a:pos x="102" y="265"/>
                  </a:cxn>
                  <a:cxn ang="0">
                    <a:pos x="106" y="402"/>
                  </a:cxn>
                  <a:cxn ang="0">
                    <a:pos x="109" y="557"/>
                  </a:cxn>
                  <a:cxn ang="0">
                    <a:pos x="115" y="724"/>
                  </a:cxn>
                  <a:cxn ang="0">
                    <a:pos x="119" y="904"/>
                  </a:cxn>
                  <a:cxn ang="0">
                    <a:pos x="121" y="1083"/>
                  </a:cxn>
                  <a:cxn ang="0">
                    <a:pos x="124" y="1272"/>
                  </a:cxn>
                  <a:cxn ang="0">
                    <a:pos x="130" y="1471"/>
                  </a:cxn>
                  <a:cxn ang="0">
                    <a:pos x="134" y="1636"/>
                  </a:cxn>
                  <a:cxn ang="0">
                    <a:pos x="136" y="1812"/>
                  </a:cxn>
                  <a:cxn ang="0">
                    <a:pos x="140" y="1964"/>
                  </a:cxn>
                  <a:cxn ang="0">
                    <a:pos x="145" y="2088"/>
                  </a:cxn>
                  <a:cxn ang="0">
                    <a:pos x="149" y="2202"/>
                  </a:cxn>
                  <a:cxn ang="0">
                    <a:pos x="151" y="2287"/>
                  </a:cxn>
                  <a:cxn ang="0">
                    <a:pos x="155" y="2341"/>
                  </a:cxn>
                  <a:cxn ang="0">
                    <a:pos x="157" y="2366"/>
                  </a:cxn>
                  <a:cxn ang="0">
                    <a:pos x="164" y="2349"/>
                  </a:cxn>
                  <a:cxn ang="0">
                    <a:pos x="170" y="2301"/>
                  </a:cxn>
                  <a:cxn ang="0">
                    <a:pos x="172" y="2219"/>
                  </a:cxn>
                  <a:cxn ang="0">
                    <a:pos x="176" y="2125"/>
                  </a:cxn>
                  <a:cxn ang="0">
                    <a:pos x="179" y="1983"/>
                  </a:cxn>
                  <a:cxn ang="0">
                    <a:pos x="185" y="1842"/>
                  </a:cxn>
                  <a:cxn ang="0">
                    <a:pos x="187" y="1671"/>
                  </a:cxn>
                  <a:cxn ang="0">
                    <a:pos x="191" y="1502"/>
                  </a:cxn>
                  <a:cxn ang="0">
                    <a:pos x="193" y="1317"/>
                  </a:cxn>
                </a:cxnLst>
                <a:rect l="txL" t="txT" r="txR" b="txB"/>
                <a:pathLst>
                  <a:path w="197" h="590">
                    <a:moveTo>
                      <a:pt x="0" y="555"/>
                    </a:moveTo>
                    <a:lnTo>
                      <a:pt x="3" y="565"/>
                    </a:lnTo>
                    <a:lnTo>
                      <a:pt x="6" y="573"/>
                    </a:lnTo>
                    <a:lnTo>
                      <a:pt x="6" y="579"/>
                    </a:lnTo>
                    <a:lnTo>
                      <a:pt x="13" y="590"/>
                    </a:lnTo>
                    <a:lnTo>
                      <a:pt x="9" y="590"/>
                    </a:lnTo>
                    <a:lnTo>
                      <a:pt x="13" y="590"/>
                    </a:lnTo>
                    <a:lnTo>
                      <a:pt x="15" y="586"/>
                    </a:lnTo>
                    <a:lnTo>
                      <a:pt x="18" y="583"/>
                    </a:lnTo>
                    <a:lnTo>
                      <a:pt x="21" y="577"/>
                    </a:lnTo>
                    <a:lnTo>
                      <a:pt x="21" y="569"/>
                    </a:lnTo>
                    <a:lnTo>
                      <a:pt x="24" y="559"/>
                    </a:lnTo>
                    <a:lnTo>
                      <a:pt x="24" y="545"/>
                    </a:lnTo>
                    <a:lnTo>
                      <a:pt x="28" y="534"/>
                    </a:lnTo>
                    <a:lnTo>
                      <a:pt x="30" y="518"/>
                    </a:lnTo>
                    <a:lnTo>
                      <a:pt x="30" y="503"/>
                    </a:lnTo>
                    <a:lnTo>
                      <a:pt x="34" y="487"/>
                    </a:lnTo>
                    <a:lnTo>
                      <a:pt x="36" y="465"/>
                    </a:lnTo>
                    <a:lnTo>
                      <a:pt x="36" y="448"/>
                    </a:lnTo>
                    <a:lnTo>
                      <a:pt x="39" y="428"/>
                    </a:lnTo>
                    <a:lnTo>
                      <a:pt x="39" y="403"/>
                    </a:lnTo>
                    <a:lnTo>
                      <a:pt x="43" y="383"/>
                    </a:lnTo>
                    <a:lnTo>
                      <a:pt x="45" y="358"/>
                    </a:lnTo>
                    <a:lnTo>
                      <a:pt x="45" y="338"/>
                    </a:lnTo>
                    <a:lnTo>
                      <a:pt x="49" y="314"/>
                    </a:lnTo>
                    <a:lnTo>
                      <a:pt x="51" y="290"/>
                    </a:lnTo>
                    <a:lnTo>
                      <a:pt x="51" y="266"/>
                    </a:lnTo>
                    <a:lnTo>
                      <a:pt x="55" y="242"/>
                    </a:lnTo>
                    <a:lnTo>
                      <a:pt x="55" y="221"/>
                    </a:lnTo>
                    <a:lnTo>
                      <a:pt x="58" y="197"/>
                    </a:lnTo>
                    <a:lnTo>
                      <a:pt x="60" y="176"/>
                    </a:lnTo>
                    <a:lnTo>
                      <a:pt x="60" y="155"/>
                    </a:lnTo>
                    <a:lnTo>
                      <a:pt x="64" y="135"/>
                    </a:lnTo>
                    <a:lnTo>
                      <a:pt x="64" y="114"/>
                    </a:lnTo>
                    <a:lnTo>
                      <a:pt x="66" y="96"/>
                    </a:lnTo>
                    <a:lnTo>
                      <a:pt x="70" y="80"/>
                    </a:lnTo>
                    <a:lnTo>
                      <a:pt x="70" y="66"/>
                    </a:lnTo>
                    <a:lnTo>
                      <a:pt x="73" y="52"/>
                    </a:lnTo>
                    <a:lnTo>
                      <a:pt x="76" y="39"/>
                    </a:lnTo>
                    <a:lnTo>
                      <a:pt x="76" y="28"/>
                    </a:lnTo>
                    <a:lnTo>
                      <a:pt x="79" y="18"/>
                    </a:lnTo>
                    <a:lnTo>
                      <a:pt x="79" y="10"/>
                    </a:lnTo>
                    <a:lnTo>
                      <a:pt x="81" y="8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7" y="0"/>
                    </a:lnTo>
                    <a:lnTo>
                      <a:pt x="91" y="4"/>
                    </a:lnTo>
                    <a:lnTo>
                      <a:pt x="91" y="8"/>
                    </a:lnTo>
                    <a:lnTo>
                      <a:pt x="94" y="10"/>
                    </a:lnTo>
                    <a:lnTo>
                      <a:pt x="94" y="21"/>
                    </a:lnTo>
                    <a:lnTo>
                      <a:pt x="97" y="28"/>
                    </a:lnTo>
                    <a:lnTo>
                      <a:pt x="100" y="41"/>
                    </a:lnTo>
                    <a:lnTo>
                      <a:pt x="100" y="52"/>
                    </a:lnTo>
                    <a:lnTo>
                      <a:pt x="102" y="66"/>
                    </a:lnTo>
                    <a:lnTo>
                      <a:pt x="102" y="82"/>
                    </a:lnTo>
                    <a:lnTo>
                      <a:pt x="106" y="100"/>
                    </a:lnTo>
                    <a:lnTo>
                      <a:pt x="109" y="117"/>
                    </a:lnTo>
                    <a:lnTo>
                      <a:pt x="109" y="139"/>
                    </a:lnTo>
                    <a:lnTo>
                      <a:pt x="112" y="159"/>
                    </a:lnTo>
                    <a:lnTo>
                      <a:pt x="115" y="180"/>
                    </a:lnTo>
                    <a:lnTo>
                      <a:pt x="115" y="200"/>
                    </a:lnTo>
                    <a:lnTo>
                      <a:pt x="119" y="225"/>
                    </a:lnTo>
                    <a:lnTo>
                      <a:pt x="119" y="248"/>
                    </a:lnTo>
                    <a:lnTo>
                      <a:pt x="121" y="270"/>
                    </a:lnTo>
                    <a:lnTo>
                      <a:pt x="124" y="293"/>
                    </a:lnTo>
                    <a:lnTo>
                      <a:pt x="124" y="317"/>
                    </a:lnTo>
                    <a:lnTo>
                      <a:pt x="127" y="342"/>
                    </a:lnTo>
                    <a:lnTo>
                      <a:pt x="130" y="366"/>
                    </a:lnTo>
                    <a:lnTo>
                      <a:pt x="130" y="387"/>
                    </a:lnTo>
                    <a:lnTo>
                      <a:pt x="134" y="407"/>
                    </a:lnTo>
                    <a:lnTo>
                      <a:pt x="134" y="431"/>
                    </a:lnTo>
                    <a:lnTo>
                      <a:pt x="136" y="452"/>
                    </a:lnTo>
                    <a:lnTo>
                      <a:pt x="140" y="469"/>
                    </a:lnTo>
                    <a:lnTo>
                      <a:pt x="140" y="489"/>
                    </a:lnTo>
                    <a:lnTo>
                      <a:pt x="142" y="507"/>
                    </a:lnTo>
                    <a:lnTo>
                      <a:pt x="145" y="520"/>
                    </a:lnTo>
                    <a:lnTo>
                      <a:pt x="145" y="534"/>
                    </a:lnTo>
                    <a:lnTo>
                      <a:pt x="149" y="548"/>
                    </a:lnTo>
                    <a:lnTo>
                      <a:pt x="149" y="559"/>
                    </a:lnTo>
                    <a:lnTo>
                      <a:pt x="151" y="569"/>
                    </a:lnTo>
                    <a:lnTo>
                      <a:pt x="155" y="577"/>
                    </a:lnTo>
                    <a:lnTo>
                      <a:pt x="155" y="583"/>
                    </a:lnTo>
                    <a:lnTo>
                      <a:pt x="161" y="590"/>
                    </a:lnTo>
                    <a:lnTo>
                      <a:pt x="157" y="590"/>
                    </a:lnTo>
                    <a:lnTo>
                      <a:pt x="161" y="590"/>
                    </a:lnTo>
                    <a:lnTo>
                      <a:pt x="164" y="586"/>
                    </a:lnTo>
                    <a:lnTo>
                      <a:pt x="166" y="579"/>
                    </a:lnTo>
                    <a:lnTo>
                      <a:pt x="170" y="573"/>
                    </a:lnTo>
                    <a:lnTo>
                      <a:pt x="170" y="562"/>
                    </a:lnTo>
                    <a:lnTo>
                      <a:pt x="172" y="552"/>
                    </a:lnTo>
                    <a:lnTo>
                      <a:pt x="172" y="542"/>
                    </a:lnTo>
                    <a:lnTo>
                      <a:pt x="176" y="528"/>
                    </a:lnTo>
                    <a:lnTo>
                      <a:pt x="179" y="510"/>
                    </a:lnTo>
                    <a:lnTo>
                      <a:pt x="179" y="493"/>
                    </a:lnTo>
                    <a:lnTo>
                      <a:pt x="182" y="475"/>
                    </a:lnTo>
                    <a:lnTo>
                      <a:pt x="185" y="459"/>
                    </a:lnTo>
                    <a:lnTo>
                      <a:pt x="185" y="438"/>
                    </a:lnTo>
                    <a:lnTo>
                      <a:pt x="187" y="417"/>
                    </a:lnTo>
                    <a:lnTo>
                      <a:pt x="187" y="393"/>
                    </a:lnTo>
                    <a:lnTo>
                      <a:pt x="191" y="373"/>
                    </a:lnTo>
                    <a:lnTo>
                      <a:pt x="193" y="348"/>
                    </a:lnTo>
                    <a:lnTo>
                      <a:pt x="193" y="328"/>
                    </a:lnTo>
                    <a:lnTo>
                      <a:pt x="197" y="303"/>
                    </a:lnTo>
                  </a:path>
                </a:pathLst>
              </a:custGeom>
              <a:noFill/>
              <a:ln w="19050" cap="flat" cmpd="sng">
                <a:solidFill>
                  <a:srgbClr val="00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81"/>
              <p:cNvSpPr/>
              <p:nvPr/>
            </p:nvSpPr>
            <p:spPr>
              <a:xfrm>
                <a:off x="2277" y="2876"/>
                <a:ext cx="1530" cy="1"/>
              </a:xfrm>
              <a:prstGeom prst="line">
                <a:avLst/>
              </a:prstGeom>
              <a:ln w="27051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182"/>
              <p:cNvSpPr/>
              <p:nvPr/>
            </p:nvSpPr>
            <p:spPr>
              <a:xfrm>
                <a:off x="2115" y="2845"/>
                <a:ext cx="79" cy="61"/>
              </a:xfrm>
              <a:custGeom>
                <a:avLst/>
                <a:gdLst>
                  <a:gd name="txL" fmla="*/ 0 w 79"/>
                  <a:gd name="txT" fmla="*/ 0 h 53"/>
                  <a:gd name="txR" fmla="*/ 79 w 79"/>
                  <a:gd name="txB" fmla="*/ 53 h 53"/>
                </a:gdLst>
                <a:ahLst/>
                <a:cxnLst>
                  <a:cxn ang="0">
                    <a:pos x="0" y="0"/>
                  </a:cxn>
                  <a:cxn ang="0">
                    <a:pos x="79" y="108"/>
                  </a:cxn>
                  <a:cxn ang="0">
                    <a:pos x="0" y="216"/>
                  </a:cxn>
                  <a:cxn ang="0">
                    <a:pos x="0" y="0"/>
                  </a:cxn>
                </a:cxnLst>
                <a:rect l="txL" t="txT" r="txR" b="txB"/>
                <a:pathLst>
                  <a:path w="79" h="53">
                    <a:moveTo>
                      <a:pt x="0" y="0"/>
                    </a:moveTo>
                    <a:lnTo>
                      <a:pt x="79" y="27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183"/>
              <p:cNvSpPr/>
              <p:nvPr/>
            </p:nvSpPr>
            <p:spPr>
              <a:xfrm>
                <a:off x="3762" y="2882"/>
                <a:ext cx="36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 i="1" dirty="0">
                    <a:solidFill>
                      <a:srgbClr val="000000"/>
                    </a:solidFill>
                    <a:latin typeface="Times New Roman" panose="02020603050405020304" pitchFamily="2" charset="0"/>
                    <a:ea typeface="黑体" panose="02010609060101010101" pitchFamily="49" charset="-122"/>
                  </a:rPr>
                  <a:t>t</a:t>
                </a:r>
                <a:endParaRPr lang="en-US" altLang="zh-CN" sz="1800" dirty="0">
                  <a:latin typeface="Times New Roman" panose="02020603050405020304" pitchFamily="2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8" name="Line 184"/>
              <p:cNvSpPr/>
              <p:nvPr/>
            </p:nvSpPr>
            <p:spPr>
              <a:xfrm flipV="1">
                <a:off x="2946" y="2407"/>
                <a:ext cx="0" cy="83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9" name="Object 185"/>
              <p:cNvGraphicFramePr>
                <a:graphicFrameLocks noChangeAspect="1"/>
              </p:cNvGraphicFramePr>
              <p:nvPr/>
            </p:nvGraphicFramePr>
            <p:xfrm>
              <a:off x="2492" y="2251"/>
              <a:ext cx="336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" name="" r:id="rId5" imgW="481965" imgH="177800" progId="Equation.3">
                      <p:embed/>
                    </p:oleObj>
                  </mc:Choice>
                  <mc:Fallback>
                    <p:oleObj name="" r:id="rId5" imgW="481965" imgH="177800" progId="Equation.3">
                      <p:embed/>
                      <p:pic>
                        <p:nvPicPr>
                          <p:cNvPr id="0" name="Object 18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492" y="2251"/>
                            <a:ext cx="336" cy="1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" name="Group 186"/>
            <p:cNvGrpSpPr/>
            <p:nvPr/>
          </p:nvGrpSpPr>
          <p:grpSpPr>
            <a:xfrm>
              <a:off x="571500" y="2743200"/>
              <a:ext cx="2593975" cy="1571625"/>
              <a:chOff x="360" y="2251"/>
              <a:chExt cx="1634" cy="990"/>
            </a:xfrm>
          </p:grpSpPr>
          <p:sp>
            <p:nvSpPr>
              <p:cNvPr id="12" name="Line 187"/>
              <p:cNvSpPr/>
              <p:nvPr/>
            </p:nvSpPr>
            <p:spPr>
              <a:xfrm>
                <a:off x="360" y="2877"/>
                <a:ext cx="1548" cy="1"/>
              </a:xfrm>
              <a:prstGeom prst="line">
                <a:avLst/>
              </a:prstGeom>
              <a:ln w="23876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88"/>
              <p:cNvSpPr/>
              <p:nvPr/>
            </p:nvSpPr>
            <p:spPr>
              <a:xfrm>
                <a:off x="521" y="2534"/>
                <a:ext cx="341" cy="341"/>
              </a:xfrm>
              <a:custGeom>
                <a:avLst/>
                <a:gdLst>
                  <a:gd name="txL" fmla="*/ 0 w 341"/>
                  <a:gd name="txT" fmla="*/ 0 h 297"/>
                  <a:gd name="txR" fmla="*/ 341 w 341"/>
                  <a:gd name="txB" fmla="*/ 297 h 297"/>
                </a:gdLst>
                <a:ahLst/>
                <a:cxnLst>
                  <a:cxn ang="0">
                    <a:pos x="2" y="1157"/>
                  </a:cxn>
                  <a:cxn ang="0">
                    <a:pos x="12" y="1101"/>
                  </a:cxn>
                  <a:cxn ang="0">
                    <a:pos x="17" y="1059"/>
                  </a:cxn>
                  <a:cxn ang="0">
                    <a:pos x="23" y="1021"/>
                  </a:cxn>
                  <a:cxn ang="0">
                    <a:pos x="30" y="978"/>
                  </a:cxn>
                  <a:cxn ang="0">
                    <a:pos x="36" y="953"/>
                  </a:cxn>
                  <a:cxn ang="0">
                    <a:pos x="42" y="913"/>
                  </a:cxn>
                  <a:cxn ang="0">
                    <a:pos x="48" y="870"/>
                  </a:cxn>
                  <a:cxn ang="0">
                    <a:pos x="54" y="830"/>
                  </a:cxn>
                  <a:cxn ang="0">
                    <a:pos x="63" y="789"/>
                  </a:cxn>
                  <a:cxn ang="0">
                    <a:pos x="69" y="749"/>
                  </a:cxn>
                  <a:cxn ang="0">
                    <a:pos x="78" y="699"/>
                  </a:cxn>
                  <a:cxn ang="0">
                    <a:pos x="81" y="660"/>
                  </a:cxn>
                  <a:cxn ang="0">
                    <a:pos x="87" y="635"/>
                  </a:cxn>
                  <a:cxn ang="0">
                    <a:pos x="99" y="575"/>
                  </a:cxn>
                  <a:cxn ang="0">
                    <a:pos x="102" y="568"/>
                  </a:cxn>
                  <a:cxn ang="0">
                    <a:pos x="108" y="517"/>
                  </a:cxn>
                  <a:cxn ang="0">
                    <a:pos x="121" y="468"/>
                  </a:cxn>
                  <a:cxn ang="0">
                    <a:pos x="127" y="429"/>
                  </a:cxn>
                  <a:cxn ang="0">
                    <a:pos x="136" y="390"/>
                  </a:cxn>
                  <a:cxn ang="0">
                    <a:pos x="144" y="350"/>
                  </a:cxn>
                  <a:cxn ang="0">
                    <a:pos x="154" y="305"/>
                  </a:cxn>
                  <a:cxn ang="0">
                    <a:pos x="163" y="279"/>
                  </a:cxn>
                  <a:cxn ang="0">
                    <a:pos x="172" y="234"/>
                  </a:cxn>
                  <a:cxn ang="0">
                    <a:pos x="182" y="191"/>
                  </a:cxn>
                  <a:cxn ang="0">
                    <a:pos x="190" y="166"/>
                  </a:cxn>
                  <a:cxn ang="0">
                    <a:pos x="199" y="140"/>
                  </a:cxn>
                  <a:cxn ang="0">
                    <a:pos x="208" y="125"/>
                  </a:cxn>
                  <a:cxn ang="0">
                    <a:pos x="218" y="103"/>
                  </a:cxn>
                  <a:cxn ang="0">
                    <a:pos x="227" y="72"/>
                  </a:cxn>
                  <a:cxn ang="0">
                    <a:pos x="235" y="60"/>
                  </a:cxn>
                  <a:cxn ang="0">
                    <a:pos x="245" y="48"/>
                  </a:cxn>
                  <a:cxn ang="0">
                    <a:pos x="254" y="30"/>
                  </a:cxn>
                  <a:cxn ang="0">
                    <a:pos x="263" y="17"/>
                  </a:cxn>
                  <a:cxn ang="0">
                    <a:pos x="271" y="17"/>
                  </a:cxn>
                  <a:cxn ang="0">
                    <a:pos x="281" y="0"/>
                  </a:cxn>
                  <a:cxn ang="0">
                    <a:pos x="290" y="0"/>
                  </a:cxn>
                  <a:cxn ang="0">
                    <a:pos x="299" y="0"/>
                  </a:cxn>
                  <a:cxn ang="0">
                    <a:pos x="309" y="0"/>
                  </a:cxn>
                  <a:cxn ang="0">
                    <a:pos x="318" y="17"/>
                  </a:cxn>
                  <a:cxn ang="0">
                    <a:pos x="326" y="17"/>
                  </a:cxn>
                  <a:cxn ang="0">
                    <a:pos x="335" y="30"/>
                  </a:cxn>
                </a:cxnLst>
                <a:rect l="txL" t="txT" r="txR" b="txB"/>
                <a:pathLst>
                  <a:path w="341" h="297">
                    <a:moveTo>
                      <a:pt x="0" y="297"/>
                    </a:moveTo>
                    <a:lnTo>
                      <a:pt x="0" y="294"/>
                    </a:lnTo>
                    <a:lnTo>
                      <a:pt x="2" y="291"/>
                    </a:lnTo>
                    <a:lnTo>
                      <a:pt x="2" y="287"/>
                    </a:lnTo>
                    <a:lnTo>
                      <a:pt x="6" y="284"/>
                    </a:lnTo>
                    <a:lnTo>
                      <a:pt x="12" y="276"/>
                    </a:lnTo>
                    <a:lnTo>
                      <a:pt x="12" y="274"/>
                    </a:lnTo>
                    <a:lnTo>
                      <a:pt x="15" y="270"/>
                    </a:lnTo>
                    <a:lnTo>
                      <a:pt x="17" y="266"/>
                    </a:lnTo>
                    <a:lnTo>
                      <a:pt x="17" y="262"/>
                    </a:lnTo>
                    <a:lnTo>
                      <a:pt x="21" y="260"/>
                    </a:lnTo>
                    <a:lnTo>
                      <a:pt x="23" y="256"/>
                    </a:lnTo>
                    <a:lnTo>
                      <a:pt x="27" y="253"/>
                    </a:lnTo>
                    <a:lnTo>
                      <a:pt x="27" y="249"/>
                    </a:lnTo>
                    <a:lnTo>
                      <a:pt x="30" y="246"/>
                    </a:lnTo>
                    <a:lnTo>
                      <a:pt x="36" y="239"/>
                    </a:lnTo>
                    <a:lnTo>
                      <a:pt x="33" y="239"/>
                    </a:lnTo>
                    <a:lnTo>
                      <a:pt x="36" y="239"/>
                    </a:lnTo>
                    <a:lnTo>
                      <a:pt x="38" y="235"/>
                    </a:lnTo>
                    <a:lnTo>
                      <a:pt x="38" y="233"/>
                    </a:lnTo>
                    <a:lnTo>
                      <a:pt x="42" y="229"/>
                    </a:lnTo>
                    <a:lnTo>
                      <a:pt x="42" y="225"/>
                    </a:lnTo>
                    <a:lnTo>
                      <a:pt x="48" y="221"/>
                    </a:lnTo>
                    <a:lnTo>
                      <a:pt x="48" y="219"/>
                    </a:lnTo>
                    <a:lnTo>
                      <a:pt x="51" y="215"/>
                    </a:lnTo>
                    <a:lnTo>
                      <a:pt x="51" y="211"/>
                    </a:lnTo>
                    <a:lnTo>
                      <a:pt x="54" y="208"/>
                    </a:lnTo>
                    <a:lnTo>
                      <a:pt x="57" y="204"/>
                    </a:lnTo>
                    <a:lnTo>
                      <a:pt x="59" y="201"/>
                    </a:lnTo>
                    <a:lnTo>
                      <a:pt x="63" y="198"/>
                    </a:lnTo>
                    <a:lnTo>
                      <a:pt x="63" y="194"/>
                    </a:lnTo>
                    <a:lnTo>
                      <a:pt x="66" y="190"/>
                    </a:lnTo>
                    <a:lnTo>
                      <a:pt x="69" y="188"/>
                    </a:lnTo>
                    <a:lnTo>
                      <a:pt x="72" y="184"/>
                    </a:lnTo>
                    <a:lnTo>
                      <a:pt x="72" y="180"/>
                    </a:lnTo>
                    <a:lnTo>
                      <a:pt x="78" y="176"/>
                    </a:lnTo>
                    <a:lnTo>
                      <a:pt x="78" y="174"/>
                    </a:lnTo>
                    <a:lnTo>
                      <a:pt x="84" y="166"/>
                    </a:lnTo>
                    <a:lnTo>
                      <a:pt x="81" y="166"/>
                    </a:lnTo>
                    <a:lnTo>
                      <a:pt x="84" y="166"/>
                    </a:lnTo>
                    <a:lnTo>
                      <a:pt x="87" y="163"/>
                    </a:lnTo>
                    <a:lnTo>
                      <a:pt x="87" y="160"/>
                    </a:lnTo>
                    <a:lnTo>
                      <a:pt x="93" y="156"/>
                    </a:lnTo>
                    <a:lnTo>
                      <a:pt x="93" y="153"/>
                    </a:lnTo>
                    <a:lnTo>
                      <a:pt x="99" y="145"/>
                    </a:lnTo>
                    <a:lnTo>
                      <a:pt x="97" y="145"/>
                    </a:lnTo>
                    <a:lnTo>
                      <a:pt x="99" y="145"/>
                    </a:lnTo>
                    <a:lnTo>
                      <a:pt x="102" y="143"/>
                    </a:lnTo>
                    <a:lnTo>
                      <a:pt x="102" y="139"/>
                    </a:lnTo>
                    <a:lnTo>
                      <a:pt x="106" y="135"/>
                    </a:lnTo>
                    <a:lnTo>
                      <a:pt x="108" y="131"/>
                    </a:lnTo>
                    <a:lnTo>
                      <a:pt x="112" y="129"/>
                    </a:lnTo>
                    <a:lnTo>
                      <a:pt x="114" y="125"/>
                    </a:lnTo>
                    <a:lnTo>
                      <a:pt x="121" y="118"/>
                    </a:lnTo>
                    <a:lnTo>
                      <a:pt x="121" y="115"/>
                    </a:lnTo>
                    <a:lnTo>
                      <a:pt x="123" y="112"/>
                    </a:lnTo>
                    <a:lnTo>
                      <a:pt x="127" y="108"/>
                    </a:lnTo>
                    <a:lnTo>
                      <a:pt x="129" y="104"/>
                    </a:lnTo>
                    <a:lnTo>
                      <a:pt x="133" y="102"/>
                    </a:lnTo>
                    <a:lnTo>
                      <a:pt x="136" y="98"/>
                    </a:lnTo>
                    <a:lnTo>
                      <a:pt x="139" y="94"/>
                    </a:lnTo>
                    <a:lnTo>
                      <a:pt x="142" y="90"/>
                    </a:lnTo>
                    <a:lnTo>
                      <a:pt x="144" y="88"/>
                    </a:lnTo>
                    <a:lnTo>
                      <a:pt x="148" y="84"/>
                    </a:lnTo>
                    <a:lnTo>
                      <a:pt x="151" y="80"/>
                    </a:lnTo>
                    <a:lnTo>
                      <a:pt x="154" y="77"/>
                    </a:lnTo>
                    <a:lnTo>
                      <a:pt x="157" y="73"/>
                    </a:lnTo>
                    <a:lnTo>
                      <a:pt x="160" y="70"/>
                    </a:lnTo>
                    <a:lnTo>
                      <a:pt x="163" y="70"/>
                    </a:lnTo>
                    <a:lnTo>
                      <a:pt x="165" y="67"/>
                    </a:lnTo>
                    <a:lnTo>
                      <a:pt x="169" y="63"/>
                    </a:lnTo>
                    <a:lnTo>
                      <a:pt x="172" y="59"/>
                    </a:lnTo>
                    <a:lnTo>
                      <a:pt x="175" y="57"/>
                    </a:lnTo>
                    <a:lnTo>
                      <a:pt x="178" y="53"/>
                    </a:lnTo>
                    <a:lnTo>
                      <a:pt x="182" y="49"/>
                    </a:lnTo>
                    <a:lnTo>
                      <a:pt x="184" y="49"/>
                    </a:lnTo>
                    <a:lnTo>
                      <a:pt x="187" y="45"/>
                    </a:lnTo>
                    <a:lnTo>
                      <a:pt x="190" y="43"/>
                    </a:lnTo>
                    <a:lnTo>
                      <a:pt x="193" y="43"/>
                    </a:lnTo>
                    <a:lnTo>
                      <a:pt x="197" y="39"/>
                    </a:lnTo>
                    <a:lnTo>
                      <a:pt x="199" y="35"/>
                    </a:lnTo>
                    <a:lnTo>
                      <a:pt x="203" y="35"/>
                    </a:lnTo>
                    <a:lnTo>
                      <a:pt x="205" y="32"/>
                    </a:lnTo>
                    <a:lnTo>
                      <a:pt x="208" y="32"/>
                    </a:lnTo>
                    <a:lnTo>
                      <a:pt x="212" y="29"/>
                    </a:lnTo>
                    <a:lnTo>
                      <a:pt x="214" y="25"/>
                    </a:lnTo>
                    <a:lnTo>
                      <a:pt x="218" y="25"/>
                    </a:lnTo>
                    <a:lnTo>
                      <a:pt x="220" y="22"/>
                    </a:lnTo>
                    <a:lnTo>
                      <a:pt x="224" y="22"/>
                    </a:lnTo>
                    <a:lnTo>
                      <a:pt x="227" y="18"/>
                    </a:lnTo>
                    <a:lnTo>
                      <a:pt x="229" y="18"/>
                    </a:lnTo>
                    <a:lnTo>
                      <a:pt x="233" y="15"/>
                    </a:lnTo>
                    <a:lnTo>
                      <a:pt x="235" y="15"/>
                    </a:lnTo>
                    <a:lnTo>
                      <a:pt x="239" y="12"/>
                    </a:lnTo>
                    <a:lnTo>
                      <a:pt x="242" y="12"/>
                    </a:lnTo>
                    <a:lnTo>
                      <a:pt x="245" y="12"/>
                    </a:lnTo>
                    <a:lnTo>
                      <a:pt x="248" y="8"/>
                    </a:lnTo>
                    <a:lnTo>
                      <a:pt x="250" y="8"/>
                    </a:lnTo>
                    <a:lnTo>
                      <a:pt x="254" y="8"/>
                    </a:lnTo>
                    <a:lnTo>
                      <a:pt x="257" y="8"/>
                    </a:lnTo>
                    <a:lnTo>
                      <a:pt x="260" y="4"/>
                    </a:lnTo>
                    <a:lnTo>
                      <a:pt x="263" y="4"/>
                    </a:lnTo>
                    <a:lnTo>
                      <a:pt x="267" y="4"/>
                    </a:lnTo>
                    <a:lnTo>
                      <a:pt x="269" y="4"/>
                    </a:lnTo>
                    <a:lnTo>
                      <a:pt x="271" y="4"/>
                    </a:lnTo>
                    <a:lnTo>
                      <a:pt x="275" y="0"/>
                    </a:lnTo>
                    <a:lnTo>
                      <a:pt x="278" y="0"/>
                    </a:lnTo>
                    <a:lnTo>
                      <a:pt x="281" y="0"/>
                    </a:lnTo>
                    <a:lnTo>
                      <a:pt x="284" y="0"/>
                    </a:lnTo>
                    <a:lnTo>
                      <a:pt x="288" y="0"/>
                    </a:lnTo>
                    <a:lnTo>
                      <a:pt x="290" y="0"/>
                    </a:lnTo>
                    <a:lnTo>
                      <a:pt x="293" y="0"/>
                    </a:lnTo>
                    <a:lnTo>
                      <a:pt x="296" y="0"/>
                    </a:lnTo>
                    <a:lnTo>
                      <a:pt x="299" y="0"/>
                    </a:lnTo>
                    <a:lnTo>
                      <a:pt x="303" y="0"/>
                    </a:lnTo>
                    <a:lnTo>
                      <a:pt x="305" y="0"/>
                    </a:lnTo>
                    <a:lnTo>
                      <a:pt x="309" y="0"/>
                    </a:lnTo>
                    <a:lnTo>
                      <a:pt x="311" y="0"/>
                    </a:lnTo>
                    <a:lnTo>
                      <a:pt x="314" y="4"/>
                    </a:lnTo>
                    <a:lnTo>
                      <a:pt x="318" y="4"/>
                    </a:lnTo>
                    <a:lnTo>
                      <a:pt x="320" y="4"/>
                    </a:lnTo>
                    <a:lnTo>
                      <a:pt x="324" y="4"/>
                    </a:lnTo>
                    <a:lnTo>
                      <a:pt x="326" y="4"/>
                    </a:lnTo>
                    <a:lnTo>
                      <a:pt x="330" y="8"/>
                    </a:lnTo>
                    <a:lnTo>
                      <a:pt x="333" y="8"/>
                    </a:lnTo>
                    <a:lnTo>
                      <a:pt x="335" y="8"/>
                    </a:lnTo>
                    <a:lnTo>
                      <a:pt x="339" y="12"/>
                    </a:lnTo>
                    <a:lnTo>
                      <a:pt x="341" y="12"/>
                    </a:lnTo>
                  </a:path>
                </a:pathLst>
              </a:custGeom>
              <a:noFill/>
              <a:ln w="19050" cap="flat" cmpd="sng">
                <a:solidFill>
                  <a:srgbClr val="00FF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89"/>
              <p:cNvSpPr/>
              <p:nvPr/>
            </p:nvSpPr>
            <p:spPr>
              <a:xfrm>
                <a:off x="862" y="2547"/>
                <a:ext cx="328" cy="471"/>
              </a:xfrm>
              <a:custGeom>
                <a:avLst/>
                <a:gdLst>
                  <a:gd name="txL" fmla="*/ 0 w 328"/>
                  <a:gd name="txT" fmla="*/ 0 h 410"/>
                  <a:gd name="txR" fmla="*/ 328 w 328"/>
                  <a:gd name="txB" fmla="*/ 410 h 410"/>
                </a:gdLst>
                <a:ahLst/>
                <a:cxnLst>
                  <a:cxn ang="0">
                    <a:pos x="7" y="3"/>
                  </a:cxn>
                  <a:cxn ang="0">
                    <a:pos x="15" y="23"/>
                  </a:cxn>
                  <a:cxn ang="0">
                    <a:pos x="25" y="39"/>
                  </a:cxn>
                  <a:cxn ang="0">
                    <a:pos x="34" y="69"/>
                  </a:cxn>
                  <a:cxn ang="0">
                    <a:pos x="43" y="91"/>
                  </a:cxn>
                  <a:cxn ang="0">
                    <a:pos x="53" y="124"/>
                  </a:cxn>
                  <a:cxn ang="0">
                    <a:pos x="61" y="149"/>
                  </a:cxn>
                  <a:cxn ang="0">
                    <a:pos x="70" y="184"/>
                  </a:cxn>
                  <a:cxn ang="0">
                    <a:pos x="79" y="218"/>
                  </a:cxn>
                  <a:cxn ang="0">
                    <a:pos x="89" y="261"/>
                  </a:cxn>
                  <a:cxn ang="0">
                    <a:pos x="98" y="304"/>
                  </a:cxn>
                  <a:cxn ang="0">
                    <a:pos x="106" y="345"/>
                  </a:cxn>
                  <a:cxn ang="0">
                    <a:pos x="116" y="385"/>
                  </a:cxn>
                  <a:cxn ang="0">
                    <a:pos x="125" y="426"/>
                  </a:cxn>
                  <a:cxn ang="0">
                    <a:pos x="134" y="468"/>
                  </a:cxn>
                  <a:cxn ang="0">
                    <a:pos x="143" y="523"/>
                  </a:cxn>
                  <a:cxn ang="0">
                    <a:pos x="152" y="565"/>
                  </a:cxn>
                  <a:cxn ang="0">
                    <a:pos x="161" y="604"/>
                  </a:cxn>
                  <a:cxn ang="0">
                    <a:pos x="170" y="655"/>
                  </a:cxn>
                  <a:cxn ang="0">
                    <a:pos x="176" y="707"/>
                  </a:cxn>
                  <a:cxn ang="0">
                    <a:pos x="182" y="746"/>
                  </a:cxn>
                  <a:cxn ang="0">
                    <a:pos x="191" y="782"/>
                  </a:cxn>
                  <a:cxn ang="0">
                    <a:pos x="195" y="832"/>
                  </a:cxn>
                  <a:cxn ang="0">
                    <a:pos x="201" y="852"/>
                  </a:cxn>
                  <a:cxn ang="0">
                    <a:pos x="210" y="911"/>
                  </a:cxn>
                  <a:cxn ang="0">
                    <a:pos x="216" y="945"/>
                  </a:cxn>
                  <a:cxn ang="0">
                    <a:pos x="225" y="993"/>
                  </a:cxn>
                  <a:cxn ang="0">
                    <a:pos x="234" y="1049"/>
                  </a:cxn>
                  <a:cxn ang="0">
                    <a:pos x="240" y="1086"/>
                  </a:cxn>
                  <a:cxn ang="0">
                    <a:pos x="246" y="1128"/>
                  </a:cxn>
                  <a:cxn ang="0">
                    <a:pos x="252" y="1173"/>
                  </a:cxn>
                  <a:cxn ang="0">
                    <a:pos x="259" y="1195"/>
                  </a:cxn>
                  <a:cxn ang="0">
                    <a:pos x="265" y="1240"/>
                  </a:cxn>
                  <a:cxn ang="0">
                    <a:pos x="270" y="1283"/>
                  </a:cxn>
                  <a:cxn ang="0">
                    <a:pos x="276" y="1319"/>
                  </a:cxn>
                  <a:cxn ang="0">
                    <a:pos x="286" y="1362"/>
                  </a:cxn>
                  <a:cxn ang="0">
                    <a:pos x="288" y="1407"/>
                  </a:cxn>
                  <a:cxn ang="0">
                    <a:pos x="297" y="1451"/>
                  </a:cxn>
                  <a:cxn ang="0">
                    <a:pos x="303" y="1489"/>
                  </a:cxn>
                  <a:cxn ang="0">
                    <a:pos x="310" y="1527"/>
                  </a:cxn>
                  <a:cxn ang="0">
                    <a:pos x="318" y="1572"/>
                  </a:cxn>
                  <a:cxn ang="0">
                    <a:pos x="325" y="1613"/>
                  </a:cxn>
                </a:cxnLst>
                <a:rect l="txL" t="txT" r="txR" b="txB"/>
                <a:pathLst>
                  <a:path w="328" h="410">
                    <a:moveTo>
                      <a:pt x="0" y="0"/>
                    </a:moveTo>
                    <a:lnTo>
                      <a:pt x="4" y="0"/>
                    </a:lnTo>
                    <a:lnTo>
                      <a:pt x="7" y="3"/>
                    </a:lnTo>
                    <a:lnTo>
                      <a:pt x="10" y="3"/>
                    </a:lnTo>
                    <a:lnTo>
                      <a:pt x="13" y="6"/>
                    </a:lnTo>
                    <a:lnTo>
                      <a:pt x="15" y="6"/>
                    </a:lnTo>
                    <a:lnTo>
                      <a:pt x="19" y="6"/>
                    </a:lnTo>
                    <a:lnTo>
                      <a:pt x="22" y="10"/>
                    </a:lnTo>
                    <a:lnTo>
                      <a:pt x="25" y="10"/>
                    </a:lnTo>
                    <a:lnTo>
                      <a:pt x="28" y="13"/>
                    </a:lnTo>
                    <a:lnTo>
                      <a:pt x="32" y="13"/>
                    </a:lnTo>
                    <a:lnTo>
                      <a:pt x="34" y="17"/>
                    </a:lnTo>
                    <a:lnTo>
                      <a:pt x="37" y="20"/>
                    </a:lnTo>
                    <a:lnTo>
                      <a:pt x="40" y="20"/>
                    </a:lnTo>
                    <a:lnTo>
                      <a:pt x="43" y="23"/>
                    </a:lnTo>
                    <a:lnTo>
                      <a:pt x="46" y="27"/>
                    </a:lnTo>
                    <a:lnTo>
                      <a:pt x="49" y="27"/>
                    </a:lnTo>
                    <a:lnTo>
                      <a:pt x="53" y="31"/>
                    </a:lnTo>
                    <a:lnTo>
                      <a:pt x="55" y="33"/>
                    </a:lnTo>
                    <a:lnTo>
                      <a:pt x="58" y="33"/>
                    </a:lnTo>
                    <a:lnTo>
                      <a:pt x="61" y="37"/>
                    </a:lnTo>
                    <a:lnTo>
                      <a:pt x="64" y="41"/>
                    </a:lnTo>
                    <a:lnTo>
                      <a:pt x="68" y="45"/>
                    </a:lnTo>
                    <a:lnTo>
                      <a:pt x="70" y="45"/>
                    </a:lnTo>
                    <a:lnTo>
                      <a:pt x="74" y="47"/>
                    </a:lnTo>
                    <a:lnTo>
                      <a:pt x="76" y="51"/>
                    </a:lnTo>
                    <a:lnTo>
                      <a:pt x="79" y="55"/>
                    </a:lnTo>
                    <a:lnTo>
                      <a:pt x="83" y="58"/>
                    </a:lnTo>
                    <a:lnTo>
                      <a:pt x="85" y="61"/>
                    </a:lnTo>
                    <a:lnTo>
                      <a:pt x="89" y="65"/>
                    </a:lnTo>
                    <a:lnTo>
                      <a:pt x="91" y="68"/>
                    </a:lnTo>
                    <a:lnTo>
                      <a:pt x="95" y="68"/>
                    </a:lnTo>
                    <a:lnTo>
                      <a:pt x="98" y="76"/>
                    </a:lnTo>
                    <a:lnTo>
                      <a:pt x="100" y="78"/>
                    </a:lnTo>
                    <a:lnTo>
                      <a:pt x="104" y="78"/>
                    </a:lnTo>
                    <a:lnTo>
                      <a:pt x="106" y="86"/>
                    </a:lnTo>
                    <a:lnTo>
                      <a:pt x="110" y="86"/>
                    </a:lnTo>
                    <a:lnTo>
                      <a:pt x="113" y="92"/>
                    </a:lnTo>
                    <a:lnTo>
                      <a:pt x="116" y="96"/>
                    </a:lnTo>
                    <a:lnTo>
                      <a:pt x="119" y="100"/>
                    </a:lnTo>
                    <a:lnTo>
                      <a:pt x="121" y="103"/>
                    </a:lnTo>
                    <a:lnTo>
                      <a:pt x="125" y="106"/>
                    </a:lnTo>
                    <a:lnTo>
                      <a:pt x="128" y="109"/>
                    </a:lnTo>
                    <a:lnTo>
                      <a:pt x="131" y="113"/>
                    </a:lnTo>
                    <a:lnTo>
                      <a:pt x="134" y="117"/>
                    </a:lnTo>
                    <a:lnTo>
                      <a:pt x="140" y="123"/>
                    </a:lnTo>
                    <a:lnTo>
                      <a:pt x="140" y="127"/>
                    </a:lnTo>
                    <a:lnTo>
                      <a:pt x="143" y="131"/>
                    </a:lnTo>
                    <a:lnTo>
                      <a:pt x="146" y="133"/>
                    </a:lnTo>
                    <a:lnTo>
                      <a:pt x="149" y="137"/>
                    </a:lnTo>
                    <a:lnTo>
                      <a:pt x="152" y="141"/>
                    </a:lnTo>
                    <a:lnTo>
                      <a:pt x="155" y="144"/>
                    </a:lnTo>
                    <a:lnTo>
                      <a:pt x="155" y="148"/>
                    </a:lnTo>
                    <a:lnTo>
                      <a:pt x="161" y="151"/>
                    </a:lnTo>
                    <a:lnTo>
                      <a:pt x="161" y="154"/>
                    </a:lnTo>
                    <a:lnTo>
                      <a:pt x="164" y="158"/>
                    </a:lnTo>
                    <a:lnTo>
                      <a:pt x="170" y="164"/>
                    </a:lnTo>
                    <a:lnTo>
                      <a:pt x="170" y="168"/>
                    </a:lnTo>
                    <a:lnTo>
                      <a:pt x="174" y="172"/>
                    </a:lnTo>
                    <a:lnTo>
                      <a:pt x="176" y="176"/>
                    </a:lnTo>
                    <a:lnTo>
                      <a:pt x="180" y="178"/>
                    </a:lnTo>
                    <a:lnTo>
                      <a:pt x="180" y="182"/>
                    </a:lnTo>
                    <a:lnTo>
                      <a:pt x="182" y="186"/>
                    </a:lnTo>
                    <a:lnTo>
                      <a:pt x="185" y="189"/>
                    </a:lnTo>
                    <a:lnTo>
                      <a:pt x="189" y="192"/>
                    </a:lnTo>
                    <a:lnTo>
                      <a:pt x="191" y="196"/>
                    </a:lnTo>
                    <a:lnTo>
                      <a:pt x="191" y="199"/>
                    </a:lnTo>
                    <a:lnTo>
                      <a:pt x="197" y="207"/>
                    </a:lnTo>
                    <a:lnTo>
                      <a:pt x="195" y="207"/>
                    </a:lnTo>
                    <a:lnTo>
                      <a:pt x="197" y="207"/>
                    </a:lnTo>
                    <a:lnTo>
                      <a:pt x="201" y="209"/>
                    </a:lnTo>
                    <a:lnTo>
                      <a:pt x="201" y="213"/>
                    </a:lnTo>
                    <a:lnTo>
                      <a:pt x="204" y="217"/>
                    </a:lnTo>
                    <a:lnTo>
                      <a:pt x="210" y="223"/>
                    </a:lnTo>
                    <a:lnTo>
                      <a:pt x="210" y="227"/>
                    </a:lnTo>
                    <a:lnTo>
                      <a:pt x="212" y="231"/>
                    </a:lnTo>
                    <a:lnTo>
                      <a:pt x="216" y="234"/>
                    </a:lnTo>
                    <a:lnTo>
                      <a:pt x="216" y="237"/>
                    </a:lnTo>
                    <a:lnTo>
                      <a:pt x="222" y="241"/>
                    </a:lnTo>
                    <a:lnTo>
                      <a:pt x="222" y="244"/>
                    </a:lnTo>
                    <a:lnTo>
                      <a:pt x="225" y="248"/>
                    </a:lnTo>
                    <a:lnTo>
                      <a:pt x="225" y="250"/>
                    </a:lnTo>
                    <a:lnTo>
                      <a:pt x="227" y="254"/>
                    </a:lnTo>
                    <a:lnTo>
                      <a:pt x="234" y="262"/>
                    </a:lnTo>
                    <a:lnTo>
                      <a:pt x="234" y="264"/>
                    </a:lnTo>
                    <a:lnTo>
                      <a:pt x="237" y="268"/>
                    </a:lnTo>
                    <a:lnTo>
                      <a:pt x="240" y="272"/>
                    </a:lnTo>
                    <a:lnTo>
                      <a:pt x="240" y="275"/>
                    </a:lnTo>
                    <a:lnTo>
                      <a:pt x="244" y="279"/>
                    </a:lnTo>
                    <a:lnTo>
                      <a:pt x="246" y="282"/>
                    </a:lnTo>
                    <a:lnTo>
                      <a:pt x="249" y="285"/>
                    </a:lnTo>
                    <a:lnTo>
                      <a:pt x="249" y="289"/>
                    </a:lnTo>
                    <a:lnTo>
                      <a:pt x="252" y="293"/>
                    </a:lnTo>
                    <a:lnTo>
                      <a:pt x="259" y="299"/>
                    </a:lnTo>
                    <a:lnTo>
                      <a:pt x="255" y="299"/>
                    </a:lnTo>
                    <a:lnTo>
                      <a:pt x="259" y="299"/>
                    </a:lnTo>
                    <a:lnTo>
                      <a:pt x="261" y="303"/>
                    </a:lnTo>
                    <a:lnTo>
                      <a:pt x="261" y="307"/>
                    </a:lnTo>
                    <a:lnTo>
                      <a:pt x="265" y="309"/>
                    </a:lnTo>
                    <a:lnTo>
                      <a:pt x="265" y="313"/>
                    </a:lnTo>
                    <a:lnTo>
                      <a:pt x="267" y="317"/>
                    </a:lnTo>
                    <a:lnTo>
                      <a:pt x="270" y="320"/>
                    </a:lnTo>
                    <a:lnTo>
                      <a:pt x="273" y="323"/>
                    </a:lnTo>
                    <a:lnTo>
                      <a:pt x="273" y="327"/>
                    </a:lnTo>
                    <a:lnTo>
                      <a:pt x="276" y="330"/>
                    </a:lnTo>
                    <a:lnTo>
                      <a:pt x="280" y="334"/>
                    </a:lnTo>
                    <a:lnTo>
                      <a:pt x="280" y="338"/>
                    </a:lnTo>
                    <a:lnTo>
                      <a:pt x="286" y="340"/>
                    </a:lnTo>
                    <a:lnTo>
                      <a:pt x="286" y="344"/>
                    </a:lnTo>
                    <a:lnTo>
                      <a:pt x="288" y="348"/>
                    </a:lnTo>
                    <a:lnTo>
                      <a:pt x="288" y="352"/>
                    </a:lnTo>
                    <a:lnTo>
                      <a:pt x="291" y="354"/>
                    </a:lnTo>
                    <a:lnTo>
                      <a:pt x="295" y="358"/>
                    </a:lnTo>
                    <a:lnTo>
                      <a:pt x="297" y="362"/>
                    </a:lnTo>
                    <a:lnTo>
                      <a:pt x="301" y="365"/>
                    </a:lnTo>
                    <a:lnTo>
                      <a:pt x="301" y="368"/>
                    </a:lnTo>
                    <a:lnTo>
                      <a:pt x="303" y="372"/>
                    </a:lnTo>
                    <a:lnTo>
                      <a:pt x="307" y="375"/>
                    </a:lnTo>
                    <a:lnTo>
                      <a:pt x="310" y="379"/>
                    </a:lnTo>
                    <a:lnTo>
                      <a:pt x="310" y="381"/>
                    </a:lnTo>
                    <a:lnTo>
                      <a:pt x="316" y="385"/>
                    </a:lnTo>
                    <a:lnTo>
                      <a:pt x="316" y="389"/>
                    </a:lnTo>
                    <a:lnTo>
                      <a:pt x="318" y="393"/>
                    </a:lnTo>
                    <a:lnTo>
                      <a:pt x="318" y="395"/>
                    </a:lnTo>
                    <a:lnTo>
                      <a:pt x="325" y="399"/>
                    </a:lnTo>
                    <a:lnTo>
                      <a:pt x="325" y="403"/>
                    </a:lnTo>
                    <a:lnTo>
                      <a:pt x="328" y="406"/>
                    </a:lnTo>
                    <a:lnTo>
                      <a:pt x="328" y="410"/>
                    </a:lnTo>
                  </a:path>
                </a:pathLst>
              </a:custGeom>
              <a:noFill/>
              <a:ln w="19050" cap="flat" cmpd="sng">
                <a:solidFill>
                  <a:srgbClr val="00FF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190"/>
              <p:cNvSpPr/>
              <p:nvPr/>
            </p:nvSpPr>
            <p:spPr>
              <a:xfrm>
                <a:off x="1190" y="3018"/>
                <a:ext cx="378" cy="194"/>
              </a:xfrm>
              <a:custGeom>
                <a:avLst/>
                <a:gdLst>
                  <a:gd name="txL" fmla="*/ 0 w 378"/>
                  <a:gd name="txT" fmla="*/ 0 h 169"/>
                  <a:gd name="txR" fmla="*/ 378 w 378"/>
                  <a:gd name="txB" fmla="*/ 169 h 169"/>
                </a:gdLst>
                <a:ahLst/>
                <a:cxnLst>
                  <a:cxn ang="0">
                    <a:pos x="5" y="23"/>
                  </a:cxn>
                  <a:cxn ang="0">
                    <a:pos x="15" y="63"/>
                  </a:cxn>
                  <a:cxn ang="0">
                    <a:pos x="22" y="109"/>
                  </a:cxn>
                  <a:cxn ang="0">
                    <a:pos x="33" y="163"/>
                  </a:cxn>
                  <a:cxn ang="0">
                    <a:pos x="39" y="188"/>
                  </a:cxn>
                  <a:cxn ang="0">
                    <a:pos x="45" y="232"/>
                  </a:cxn>
                  <a:cxn ang="0">
                    <a:pos x="54" y="273"/>
                  </a:cxn>
                  <a:cxn ang="0">
                    <a:pos x="64" y="313"/>
                  </a:cxn>
                  <a:cxn ang="0">
                    <a:pos x="73" y="351"/>
                  </a:cxn>
                  <a:cxn ang="0">
                    <a:pos x="81" y="399"/>
                  </a:cxn>
                  <a:cxn ang="0">
                    <a:pos x="90" y="421"/>
                  </a:cxn>
                  <a:cxn ang="0">
                    <a:pos x="100" y="461"/>
                  </a:cxn>
                  <a:cxn ang="0">
                    <a:pos x="109" y="492"/>
                  </a:cxn>
                  <a:cxn ang="0">
                    <a:pos x="118" y="515"/>
                  </a:cxn>
                  <a:cxn ang="0">
                    <a:pos x="128" y="543"/>
                  </a:cxn>
                  <a:cxn ang="0">
                    <a:pos x="136" y="574"/>
                  </a:cxn>
                  <a:cxn ang="0">
                    <a:pos x="145" y="585"/>
                  </a:cxn>
                  <a:cxn ang="0">
                    <a:pos x="154" y="616"/>
                  </a:cxn>
                  <a:cxn ang="0">
                    <a:pos x="164" y="634"/>
                  </a:cxn>
                  <a:cxn ang="0">
                    <a:pos x="172" y="636"/>
                  </a:cxn>
                  <a:cxn ang="0">
                    <a:pos x="181" y="655"/>
                  </a:cxn>
                  <a:cxn ang="0">
                    <a:pos x="191" y="655"/>
                  </a:cxn>
                  <a:cxn ang="0">
                    <a:pos x="200" y="672"/>
                  </a:cxn>
                  <a:cxn ang="0">
                    <a:pos x="209" y="672"/>
                  </a:cxn>
                  <a:cxn ang="0">
                    <a:pos x="219" y="672"/>
                  </a:cxn>
                  <a:cxn ang="0">
                    <a:pos x="227" y="672"/>
                  </a:cxn>
                  <a:cxn ang="0">
                    <a:pos x="236" y="655"/>
                  </a:cxn>
                  <a:cxn ang="0">
                    <a:pos x="245" y="655"/>
                  </a:cxn>
                  <a:cxn ang="0">
                    <a:pos x="255" y="636"/>
                  </a:cxn>
                  <a:cxn ang="0">
                    <a:pos x="264" y="634"/>
                  </a:cxn>
                  <a:cxn ang="0">
                    <a:pos x="272" y="616"/>
                  </a:cxn>
                  <a:cxn ang="0">
                    <a:pos x="282" y="585"/>
                  </a:cxn>
                  <a:cxn ang="0">
                    <a:pos x="291" y="574"/>
                  </a:cxn>
                  <a:cxn ang="0">
                    <a:pos x="300" y="543"/>
                  </a:cxn>
                  <a:cxn ang="0">
                    <a:pos x="308" y="515"/>
                  </a:cxn>
                  <a:cxn ang="0">
                    <a:pos x="318" y="492"/>
                  </a:cxn>
                  <a:cxn ang="0">
                    <a:pos x="327" y="461"/>
                  </a:cxn>
                  <a:cxn ang="0">
                    <a:pos x="336" y="421"/>
                  </a:cxn>
                  <a:cxn ang="0">
                    <a:pos x="346" y="399"/>
                  </a:cxn>
                  <a:cxn ang="0">
                    <a:pos x="355" y="351"/>
                  </a:cxn>
                  <a:cxn ang="0">
                    <a:pos x="363" y="313"/>
                  </a:cxn>
                  <a:cxn ang="0">
                    <a:pos x="372" y="273"/>
                  </a:cxn>
                </a:cxnLst>
                <a:rect l="txL" t="txT" r="txR" b="txB"/>
                <a:pathLst>
                  <a:path w="378" h="169">
                    <a:moveTo>
                      <a:pt x="0" y="0"/>
                    </a:moveTo>
                    <a:lnTo>
                      <a:pt x="5" y="3"/>
                    </a:lnTo>
                    <a:lnTo>
                      <a:pt x="5" y="6"/>
                    </a:lnTo>
                    <a:lnTo>
                      <a:pt x="9" y="10"/>
                    </a:lnTo>
                    <a:lnTo>
                      <a:pt x="12" y="14"/>
                    </a:lnTo>
                    <a:lnTo>
                      <a:pt x="15" y="16"/>
                    </a:lnTo>
                    <a:lnTo>
                      <a:pt x="15" y="20"/>
                    </a:lnTo>
                    <a:lnTo>
                      <a:pt x="22" y="24"/>
                    </a:lnTo>
                    <a:lnTo>
                      <a:pt x="22" y="28"/>
                    </a:lnTo>
                    <a:lnTo>
                      <a:pt x="24" y="30"/>
                    </a:lnTo>
                    <a:lnTo>
                      <a:pt x="27" y="34"/>
                    </a:lnTo>
                    <a:lnTo>
                      <a:pt x="33" y="41"/>
                    </a:lnTo>
                    <a:lnTo>
                      <a:pt x="30" y="41"/>
                    </a:lnTo>
                    <a:lnTo>
                      <a:pt x="33" y="41"/>
                    </a:lnTo>
                    <a:lnTo>
                      <a:pt x="39" y="48"/>
                    </a:lnTo>
                    <a:lnTo>
                      <a:pt x="39" y="51"/>
                    </a:lnTo>
                    <a:lnTo>
                      <a:pt x="43" y="55"/>
                    </a:lnTo>
                    <a:lnTo>
                      <a:pt x="45" y="58"/>
                    </a:lnTo>
                    <a:lnTo>
                      <a:pt x="48" y="61"/>
                    </a:lnTo>
                    <a:lnTo>
                      <a:pt x="51" y="65"/>
                    </a:lnTo>
                    <a:lnTo>
                      <a:pt x="54" y="69"/>
                    </a:lnTo>
                    <a:lnTo>
                      <a:pt x="58" y="73"/>
                    </a:lnTo>
                    <a:lnTo>
                      <a:pt x="60" y="75"/>
                    </a:lnTo>
                    <a:lnTo>
                      <a:pt x="64" y="79"/>
                    </a:lnTo>
                    <a:lnTo>
                      <a:pt x="66" y="83"/>
                    </a:lnTo>
                    <a:lnTo>
                      <a:pt x="69" y="86"/>
                    </a:lnTo>
                    <a:lnTo>
                      <a:pt x="73" y="89"/>
                    </a:lnTo>
                    <a:lnTo>
                      <a:pt x="75" y="93"/>
                    </a:lnTo>
                    <a:lnTo>
                      <a:pt x="79" y="96"/>
                    </a:lnTo>
                    <a:lnTo>
                      <a:pt x="81" y="100"/>
                    </a:lnTo>
                    <a:lnTo>
                      <a:pt x="85" y="103"/>
                    </a:lnTo>
                    <a:lnTo>
                      <a:pt x="88" y="103"/>
                    </a:lnTo>
                    <a:lnTo>
                      <a:pt x="90" y="106"/>
                    </a:lnTo>
                    <a:lnTo>
                      <a:pt x="94" y="110"/>
                    </a:lnTo>
                    <a:lnTo>
                      <a:pt x="96" y="114"/>
                    </a:lnTo>
                    <a:lnTo>
                      <a:pt x="100" y="116"/>
                    </a:lnTo>
                    <a:lnTo>
                      <a:pt x="103" y="116"/>
                    </a:lnTo>
                    <a:lnTo>
                      <a:pt x="106" y="120"/>
                    </a:lnTo>
                    <a:lnTo>
                      <a:pt x="109" y="124"/>
                    </a:lnTo>
                    <a:lnTo>
                      <a:pt x="111" y="127"/>
                    </a:lnTo>
                    <a:lnTo>
                      <a:pt x="115" y="131"/>
                    </a:lnTo>
                    <a:lnTo>
                      <a:pt x="118" y="131"/>
                    </a:lnTo>
                    <a:lnTo>
                      <a:pt x="121" y="134"/>
                    </a:lnTo>
                    <a:lnTo>
                      <a:pt x="124" y="137"/>
                    </a:lnTo>
                    <a:lnTo>
                      <a:pt x="128" y="137"/>
                    </a:lnTo>
                    <a:lnTo>
                      <a:pt x="130" y="141"/>
                    </a:lnTo>
                    <a:lnTo>
                      <a:pt x="133" y="141"/>
                    </a:lnTo>
                    <a:lnTo>
                      <a:pt x="136" y="145"/>
                    </a:lnTo>
                    <a:lnTo>
                      <a:pt x="139" y="147"/>
                    </a:lnTo>
                    <a:lnTo>
                      <a:pt x="143" y="147"/>
                    </a:lnTo>
                    <a:lnTo>
                      <a:pt x="145" y="147"/>
                    </a:lnTo>
                    <a:lnTo>
                      <a:pt x="149" y="151"/>
                    </a:lnTo>
                    <a:lnTo>
                      <a:pt x="151" y="151"/>
                    </a:lnTo>
                    <a:lnTo>
                      <a:pt x="154" y="155"/>
                    </a:lnTo>
                    <a:lnTo>
                      <a:pt x="158" y="155"/>
                    </a:lnTo>
                    <a:lnTo>
                      <a:pt x="160" y="159"/>
                    </a:lnTo>
                    <a:lnTo>
                      <a:pt x="164" y="159"/>
                    </a:lnTo>
                    <a:lnTo>
                      <a:pt x="166" y="159"/>
                    </a:lnTo>
                    <a:lnTo>
                      <a:pt x="170" y="161"/>
                    </a:lnTo>
                    <a:lnTo>
                      <a:pt x="172" y="161"/>
                    </a:lnTo>
                    <a:lnTo>
                      <a:pt x="176" y="161"/>
                    </a:lnTo>
                    <a:lnTo>
                      <a:pt x="179" y="165"/>
                    </a:lnTo>
                    <a:lnTo>
                      <a:pt x="181" y="165"/>
                    </a:lnTo>
                    <a:lnTo>
                      <a:pt x="185" y="165"/>
                    </a:lnTo>
                    <a:lnTo>
                      <a:pt x="187" y="165"/>
                    </a:lnTo>
                    <a:lnTo>
                      <a:pt x="191" y="165"/>
                    </a:lnTo>
                    <a:lnTo>
                      <a:pt x="194" y="169"/>
                    </a:lnTo>
                    <a:lnTo>
                      <a:pt x="197" y="169"/>
                    </a:lnTo>
                    <a:lnTo>
                      <a:pt x="200" y="169"/>
                    </a:lnTo>
                    <a:lnTo>
                      <a:pt x="202" y="169"/>
                    </a:lnTo>
                    <a:lnTo>
                      <a:pt x="206" y="169"/>
                    </a:lnTo>
                    <a:lnTo>
                      <a:pt x="209" y="169"/>
                    </a:lnTo>
                    <a:lnTo>
                      <a:pt x="212" y="169"/>
                    </a:lnTo>
                    <a:lnTo>
                      <a:pt x="215" y="169"/>
                    </a:lnTo>
                    <a:lnTo>
                      <a:pt x="219" y="169"/>
                    </a:lnTo>
                    <a:lnTo>
                      <a:pt x="221" y="169"/>
                    </a:lnTo>
                    <a:lnTo>
                      <a:pt x="224" y="169"/>
                    </a:lnTo>
                    <a:lnTo>
                      <a:pt x="227" y="169"/>
                    </a:lnTo>
                    <a:lnTo>
                      <a:pt x="230" y="169"/>
                    </a:lnTo>
                    <a:lnTo>
                      <a:pt x="234" y="169"/>
                    </a:lnTo>
                    <a:lnTo>
                      <a:pt x="236" y="165"/>
                    </a:lnTo>
                    <a:lnTo>
                      <a:pt x="240" y="165"/>
                    </a:lnTo>
                    <a:lnTo>
                      <a:pt x="242" y="165"/>
                    </a:lnTo>
                    <a:lnTo>
                      <a:pt x="245" y="165"/>
                    </a:lnTo>
                    <a:lnTo>
                      <a:pt x="249" y="161"/>
                    </a:lnTo>
                    <a:lnTo>
                      <a:pt x="251" y="161"/>
                    </a:lnTo>
                    <a:lnTo>
                      <a:pt x="255" y="161"/>
                    </a:lnTo>
                    <a:lnTo>
                      <a:pt x="257" y="161"/>
                    </a:lnTo>
                    <a:lnTo>
                      <a:pt x="261" y="159"/>
                    </a:lnTo>
                    <a:lnTo>
                      <a:pt x="264" y="159"/>
                    </a:lnTo>
                    <a:lnTo>
                      <a:pt x="266" y="159"/>
                    </a:lnTo>
                    <a:lnTo>
                      <a:pt x="270" y="155"/>
                    </a:lnTo>
                    <a:lnTo>
                      <a:pt x="272" y="155"/>
                    </a:lnTo>
                    <a:lnTo>
                      <a:pt x="276" y="151"/>
                    </a:lnTo>
                    <a:lnTo>
                      <a:pt x="278" y="151"/>
                    </a:lnTo>
                    <a:lnTo>
                      <a:pt x="282" y="147"/>
                    </a:lnTo>
                    <a:lnTo>
                      <a:pt x="285" y="147"/>
                    </a:lnTo>
                    <a:lnTo>
                      <a:pt x="287" y="145"/>
                    </a:lnTo>
                    <a:lnTo>
                      <a:pt x="291" y="145"/>
                    </a:lnTo>
                    <a:lnTo>
                      <a:pt x="293" y="141"/>
                    </a:lnTo>
                    <a:lnTo>
                      <a:pt x="297" y="141"/>
                    </a:lnTo>
                    <a:lnTo>
                      <a:pt x="300" y="137"/>
                    </a:lnTo>
                    <a:lnTo>
                      <a:pt x="303" y="134"/>
                    </a:lnTo>
                    <a:lnTo>
                      <a:pt x="306" y="134"/>
                    </a:lnTo>
                    <a:lnTo>
                      <a:pt x="308" y="131"/>
                    </a:lnTo>
                    <a:lnTo>
                      <a:pt x="312" y="127"/>
                    </a:lnTo>
                    <a:lnTo>
                      <a:pt x="315" y="127"/>
                    </a:lnTo>
                    <a:lnTo>
                      <a:pt x="318" y="124"/>
                    </a:lnTo>
                    <a:lnTo>
                      <a:pt x="321" y="120"/>
                    </a:lnTo>
                    <a:lnTo>
                      <a:pt x="325" y="120"/>
                    </a:lnTo>
                    <a:lnTo>
                      <a:pt x="327" y="116"/>
                    </a:lnTo>
                    <a:lnTo>
                      <a:pt x="330" y="114"/>
                    </a:lnTo>
                    <a:lnTo>
                      <a:pt x="333" y="110"/>
                    </a:lnTo>
                    <a:lnTo>
                      <a:pt x="336" y="106"/>
                    </a:lnTo>
                    <a:lnTo>
                      <a:pt x="340" y="106"/>
                    </a:lnTo>
                    <a:lnTo>
                      <a:pt x="342" y="103"/>
                    </a:lnTo>
                    <a:lnTo>
                      <a:pt x="346" y="100"/>
                    </a:lnTo>
                    <a:lnTo>
                      <a:pt x="348" y="96"/>
                    </a:lnTo>
                    <a:lnTo>
                      <a:pt x="351" y="93"/>
                    </a:lnTo>
                    <a:lnTo>
                      <a:pt x="355" y="89"/>
                    </a:lnTo>
                    <a:lnTo>
                      <a:pt x="357" y="86"/>
                    </a:lnTo>
                    <a:lnTo>
                      <a:pt x="361" y="83"/>
                    </a:lnTo>
                    <a:lnTo>
                      <a:pt x="363" y="79"/>
                    </a:lnTo>
                    <a:lnTo>
                      <a:pt x="367" y="75"/>
                    </a:lnTo>
                    <a:lnTo>
                      <a:pt x="370" y="73"/>
                    </a:lnTo>
                    <a:lnTo>
                      <a:pt x="372" y="69"/>
                    </a:lnTo>
                    <a:lnTo>
                      <a:pt x="376" y="65"/>
                    </a:lnTo>
                    <a:lnTo>
                      <a:pt x="378" y="61"/>
                    </a:lnTo>
                  </a:path>
                </a:pathLst>
              </a:custGeom>
              <a:noFill/>
              <a:ln w="19050" cap="flat" cmpd="sng">
                <a:solidFill>
                  <a:srgbClr val="00FF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91"/>
              <p:cNvSpPr/>
              <p:nvPr/>
            </p:nvSpPr>
            <p:spPr>
              <a:xfrm>
                <a:off x="1568" y="2875"/>
                <a:ext cx="131" cy="213"/>
              </a:xfrm>
              <a:custGeom>
                <a:avLst/>
                <a:gdLst>
                  <a:gd name="txL" fmla="*/ 0 w 131"/>
                  <a:gd name="txT" fmla="*/ 0 h 186"/>
                  <a:gd name="txR" fmla="*/ 131 w 131"/>
                  <a:gd name="txB" fmla="*/ 186 h 186"/>
                </a:gdLst>
                <a:ahLst/>
                <a:cxnLst>
                  <a:cxn ang="0">
                    <a:pos x="0" y="721"/>
                  </a:cxn>
                  <a:cxn ang="0">
                    <a:pos x="4" y="711"/>
                  </a:cxn>
                  <a:cxn ang="0">
                    <a:pos x="7" y="696"/>
                  </a:cxn>
                  <a:cxn ang="0">
                    <a:pos x="10" y="684"/>
                  </a:cxn>
                  <a:cxn ang="0">
                    <a:pos x="15" y="654"/>
                  </a:cxn>
                  <a:cxn ang="0">
                    <a:pos x="13" y="654"/>
                  </a:cxn>
                  <a:cxn ang="0">
                    <a:pos x="15" y="654"/>
                  </a:cxn>
                  <a:cxn ang="0">
                    <a:pos x="21" y="634"/>
                  </a:cxn>
                  <a:cxn ang="0">
                    <a:pos x="19" y="634"/>
                  </a:cxn>
                  <a:cxn ang="0">
                    <a:pos x="21" y="634"/>
                  </a:cxn>
                  <a:cxn ang="0">
                    <a:pos x="25" y="616"/>
                  </a:cxn>
                  <a:cxn ang="0">
                    <a:pos x="25" y="606"/>
                  </a:cxn>
                  <a:cxn ang="0">
                    <a:pos x="28" y="591"/>
                  </a:cxn>
                  <a:cxn ang="0">
                    <a:pos x="31" y="579"/>
                  </a:cxn>
                  <a:cxn ang="0">
                    <a:pos x="36" y="545"/>
                  </a:cxn>
                  <a:cxn ang="0">
                    <a:pos x="36" y="538"/>
                  </a:cxn>
                  <a:cxn ang="0">
                    <a:pos x="40" y="528"/>
                  </a:cxn>
                  <a:cxn ang="0">
                    <a:pos x="43" y="510"/>
                  </a:cxn>
                  <a:cxn ang="0">
                    <a:pos x="46" y="497"/>
                  </a:cxn>
                  <a:cxn ang="0">
                    <a:pos x="53" y="470"/>
                  </a:cxn>
                  <a:cxn ang="0">
                    <a:pos x="53" y="462"/>
                  </a:cxn>
                  <a:cxn ang="0">
                    <a:pos x="55" y="445"/>
                  </a:cxn>
                  <a:cxn ang="0">
                    <a:pos x="61" y="423"/>
                  </a:cxn>
                  <a:cxn ang="0">
                    <a:pos x="58" y="423"/>
                  </a:cxn>
                  <a:cxn ang="0">
                    <a:pos x="61" y="423"/>
                  </a:cxn>
                  <a:cxn ang="0">
                    <a:pos x="64" y="404"/>
                  </a:cxn>
                  <a:cxn ang="0">
                    <a:pos x="64" y="391"/>
                  </a:cxn>
                  <a:cxn ang="0">
                    <a:pos x="70" y="369"/>
                  </a:cxn>
                  <a:cxn ang="0">
                    <a:pos x="68" y="369"/>
                  </a:cxn>
                  <a:cxn ang="0">
                    <a:pos x="70" y="369"/>
                  </a:cxn>
                  <a:cxn ang="0">
                    <a:pos x="74" y="352"/>
                  </a:cxn>
                  <a:cxn ang="0">
                    <a:pos x="74" y="341"/>
                  </a:cxn>
                  <a:cxn ang="0">
                    <a:pos x="76" y="323"/>
                  </a:cxn>
                  <a:cxn ang="0">
                    <a:pos x="79" y="309"/>
                  </a:cxn>
                  <a:cxn ang="0">
                    <a:pos x="83" y="299"/>
                  </a:cxn>
                  <a:cxn ang="0">
                    <a:pos x="83" y="283"/>
                  </a:cxn>
                  <a:cxn ang="0">
                    <a:pos x="85" y="268"/>
                  </a:cxn>
                  <a:cxn ang="0">
                    <a:pos x="91" y="245"/>
                  </a:cxn>
                  <a:cxn ang="0">
                    <a:pos x="91" y="229"/>
                  </a:cxn>
                  <a:cxn ang="0">
                    <a:pos x="95" y="214"/>
                  </a:cxn>
                  <a:cxn ang="0">
                    <a:pos x="98" y="206"/>
                  </a:cxn>
                  <a:cxn ang="0">
                    <a:pos x="98" y="189"/>
                  </a:cxn>
                  <a:cxn ang="0">
                    <a:pos x="104" y="178"/>
                  </a:cxn>
                  <a:cxn ang="0">
                    <a:pos x="104" y="163"/>
                  </a:cxn>
                  <a:cxn ang="0">
                    <a:pos x="106" y="145"/>
                  </a:cxn>
                  <a:cxn ang="0">
                    <a:pos x="106" y="137"/>
                  </a:cxn>
                  <a:cxn ang="0">
                    <a:pos x="110" y="124"/>
                  </a:cxn>
                  <a:cxn ang="0">
                    <a:pos x="116" y="92"/>
                  </a:cxn>
                  <a:cxn ang="0">
                    <a:pos x="113" y="92"/>
                  </a:cxn>
                  <a:cxn ang="0">
                    <a:pos x="116" y="92"/>
                  </a:cxn>
                  <a:cxn ang="0">
                    <a:pos x="119" y="85"/>
                  </a:cxn>
                  <a:cxn ang="0">
                    <a:pos x="119" y="70"/>
                  </a:cxn>
                  <a:cxn ang="0">
                    <a:pos x="121" y="53"/>
                  </a:cxn>
                  <a:cxn ang="0">
                    <a:pos x="121" y="38"/>
                  </a:cxn>
                  <a:cxn ang="0">
                    <a:pos x="125" y="29"/>
                  </a:cxn>
                  <a:cxn ang="0">
                    <a:pos x="127" y="17"/>
                  </a:cxn>
                  <a:cxn ang="0">
                    <a:pos x="131" y="0"/>
                  </a:cxn>
                </a:cxnLst>
                <a:rect l="txL" t="txT" r="txR" b="txB"/>
                <a:pathLst>
                  <a:path w="131" h="186">
                    <a:moveTo>
                      <a:pt x="0" y="186"/>
                    </a:moveTo>
                    <a:lnTo>
                      <a:pt x="4" y="183"/>
                    </a:lnTo>
                    <a:lnTo>
                      <a:pt x="7" y="180"/>
                    </a:lnTo>
                    <a:lnTo>
                      <a:pt x="10" y="176"/>
                    </a:lnTo>
                    <a:lnTo>
                      <a:pt x="15" y="169"/>
                    </a:lnTo>
                    <a:lnTo>
                      <a:pt x="13" y="169"/>
                    </a:lnTo>
                    <a:lnTo>
                      <a:pt x="15" y="169"/>
                    </a:lnTo>
                    <a:lnTo>
                      <a:pt x="21" y="163"/>
                    </a:lnTo>
                    <a:lnTo>
                      <a:pt x="19" y="163"/>
                    </a:lnTo>
                    <a:lnTo>
                      <a:pt x="21" y="163"/>
                    </a:lnTo>
                    <a:lnTo>
                      <a:pt x="25" y="159"/>
                    </a:lnTo>
                    <a:lnTo>
                      <a:pt x="25" y="155"/>
                    </a:lnTo>
                    <a:lnTo>
                      <a:pt x="28" y="153"/>
                    </a:lnTo>
                    <a:lnTo>
                      <a:pt x="31" y="149"/>
                    </a:lnTo>
                    <a:lnTo>
                      <a:pt x="36" y="141"/>
                    </a:lnTo>
                    <a:lnTo>
                      <a:pt x="36" y="139"/>
                    </a:lnTo>
                    <a:lnTo>
                      <a:pt x="40" y="135"/>
                    </a:lnTo>
                    <a:lnTo>
                      <a:pt x="43" y="131"/>
                    </a:lnTo>
                    <a:lnTo>
                      <a:pt x="46" y="128"/>
                    </a:lnTo>
                    <a:lnTo>
                      <a:pt x="53" y="121"/>
                    </a:lnTo>
                    <a:lnTo>
                      <a:pt x="53" y="118"/>
                    </a:lnTo>
                    <a:lnTo>
                      <a:pt x="55" y="114"/>
                    </a:lnTo>
                    <a:lnTo>
                      <a:pt x="61" y="108"/>
                    </a:lnTo>
                    <a:lnTo>
                      <a:pt x="58" y="108"/>
                    </a:lnTo>
                    <a:lnTo>
                      <a:pt x="61" y="108"/>
                    </a:lnTo>
                    <a:lnTo>
                      <a:pt x="64" y="104"/>
                    </a:lnTo>
                    <a:lnTo>
                      <a:pt x="64" y="100"/>
                    </a:lnTo>
                    <a:lnTo>
                      <a:pt x="70" y="94"/>
                    </a:lnTo>
                    <a:lnTo>
                      <a:pt x="68" y="94"/>
                    </a:lnTo>
                    <a:lnTo>
                      <a:pt x="70" y="94"/>
                    </a:lnTo>
                    <a:lnTo>
                      <a:pt x="74" y="90"/>
                    </a:lnTo>
                    <a:lnTo>
                      <a:pt x="74" y="87"/>
                    </a:lnTo>
                    <a:lnTo>
                      <a:pt x="76" y="83"/>
                    </a:lnTo>
                    <a:lnTo>
                      <a:pt x="79" y="80"/>
                    </a:lnTo>
                    <a:lnTo>
                      <a:pt x="83" y="77"/>
                    </a:lnTo>
                    <a:lnTo>
                      <a:pt x="83" y="73"/>
                    </a:lnTo>
                    <a:lnTo>
                      <a:pt x="85" y="69"/>
                    </a:lnTo>
                    <a:lnTo>
                      <a:pt x="91" y="63"/>
                    </a:lnTo>
                    <a:lnTo>
                      <a:pt x="91" y="59"/>
                    </a:lnTo>
                    <a:lnTo>
                      <a:pt x="95" y="55"/>
                    </a:lnTo>
                    <a:lnTo>
                      <a:pt x="98" y="53"/>
                    </a:lnTo>
                    <a:lnTo>
                      <a:pt x="98" y="49"/>
                    </a:lnTo>
                    <a:lnTo>
                      <a:pt x="104" y="45"/>
                    </a:lnTo>
                    <a:lnTo>
                      <a:pt x="104" y="42"/>
                    </a:lnTo>
                    <a:lnTo>
                      <a:pt x="106" y="38"/>
                    </a:lnTo>
                    <a:lnTo>
                      <a:pt x="106" y="35"/>
                    </a:lnTo>
                    <a:lnTo>
                      <a:pt x="110" y="32"/>
                    </a:lnTo>
                    <a:lnTo>
                      <a:pt x="116" y="24"/>
                    </a:lnTo>
                    <a:lnTo>
                      <a:pt x="113" y="24"/>
                    </a:lnTo>
                    <a:lnTo>
                      <a:pt x="116" y="24"/>
                    </a:lnTo>
                    <a:lnTo>
                      <a:pt x="119" y="22"/>
                    </a:lnTo>
                    <a:lnTo>
                      <a:pt x="119" y="18"/>
                    </a:lnTo>
                    <a:lnTo>
                      <a:pt x="121" y="14"/>
                    </a:lnTo>
                    <a:lnTo>
                      <a:pt x="121" y="10"/>
                    </a:lnTo>
                    <a:lnTo>
                      <a:pt x="125" y="8"/>
                    </a:lnTo>
                    <a:lnTo>
                      <a:pt x="127" y="4"/>
                    </a:lnTo>
                    <a:lnTo>
                      <a:pt x="131" y="0"/>
                    </a:lnTo>
                  </a:path>
                </a:pathLst>
              </a:custGeom>
              <a:noFill/>
              <a:ln w="19050" cap="flat" cmpd="sng">
                <a:solidFill>
                  <a:srgbClr val="00FF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92"/>
              <p:cNvSpPr/>
              <p:nvPr/>
            </p:nvSpPr>
            <p:spPr>
              <a:xfrm>
                <a:off x="1915" y="2844"/>
                <a:ext cx="79" cy="59"/>
              </a:xfrm>
              <a:custGeom>
                <a:avLst/>
                <a:gdLst>
                  <a:gd name="txL" fmla="*/ 0 w 79"/>
                  <a:gd name="txT" fmla="*/ 0 h 52"/>
                  <a:gd name="txR" fmla="*/ 79 w 79"/>
                  <a:gd name="txB" fmla="*/ 52 h 52"/>
                </a:gdLst>
                <a:ahLst/>
                <a:cxnLst>
                  <a:cxn ang="0">
                    <a:pos x="0" y="0"/>
                  </a:cxn>
                  <a:cxn ang="0">
                    <a:pos x="79" y="89"/>
                  </a:cxn>
                  <a:cxn ang="0">
                    <a:pos x="0" y="184"/>
                  </a:cxn>
                  <a:cxn ang="0">
                    <a:pos x="0" y="0"/>
                  </a:cxn>
                </a:cxnLst>
                <a:rect l="txL" t="txT" r="txR" b="txB"/>
                <a:pathLst>
                  <a:path w="79" h="52">
                    <a:moveTo>
                      <a:pt x="0" y="0"/>
                    </a:moveTo>
                    <a:lnTo>
                      <a:pt x="79" y="26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Rectangle 193"/>
              <p:cNvSpPr/>
              <p:nvPr/>
            </p:nvSpPr>
            <p:spPr>
              <a:xfrm>
                <a:off x="1955" y="2879"/>
                <a:ext cx="36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 i="1" dirty="0">
                    <a:solidFill>
                      <a:srgbClr val="000000"/>
                    </a:solidFill>
                    <a:latin typeface="Times New Roman" panose="02020603050405020304" pitchFamily="2" charset="0"/>
                    <a:ea typeface="黑体" panose="02010609060101010101" pitchFamily="49" charset="-122"/>
                  </a:rPr>
                  <a:t>t</a:t>
                </a:r>
                <a:endParaRPr lang="en-US" altLang="zh-CN" sz="1800" dirty="0">
                  <a:latin typeface="Times New Roman" panose="02020603050405020304" pitchFamily="2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6" name="Line 194"/>
              <p:cNvSpPr/>
              <p:nvPr/>
            </p:nvSpPr>
            <p:spPr>
              <a:xfrm flipV="1">
                <a:off x="1087" y="2407"/>
                <a:ext cx="0" cy="83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97" name="Object 195"/>
              <p:cNvGraphicFramePr>
                <a:graphicFrameLocks noChangeAspect="1"/>
              </p:cNvGraphicFramePr>
              <p:nvPr/>
            </p:nvGraphicFramePr>
            <p:xfrm>
              <a:off x="655" y="2251"/>
              <a:ext cx="292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" name="" r:id="rId7" imgW="419100" imgH="177800" progId="Equation.3">
                      <p:embed/>
                    </p:oleObj>
                  </mc:Choice>
                  <mc:Fallback>
                    <p:oleObj name="" r:id="rId7" imgW="419100" imgH="177800" progId="Equation.3">
                      <p:embed/>
                      <p:pic>
                        <p:nvPicPr>
                          <p:cNvPr id="0" name="Object 19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55" y="2251"/>
                            <a:ext cx="292" cy="1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2007281" y="881743"/>
            <a:ext cx="8856662" cy="1214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8000"/>
              </a:buClr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反转（反褶）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（－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）：信号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）与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（－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）以纵轴镜像对称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5"/>
          <p:cNvSpPr txBox="1"/>
          <p:nvPr/>
        </p:nvSpPr>
        <p:spPr>
          <a:xfrm>
            <a:off x="2024743" y="3864656"/>
            <a:ext cx="7423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8000"/>
              </a:buClr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平移（移位）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f(t-b) b&gt;0, f(t)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右移；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b&lt;0,f(t)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左移∣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b∣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6"/>
          <p:cNvGrpSpPr/>
          <p:nvPr/>
        </p:nvGrpSpPr>
        <p:grpSpPr>
          <a:xfrm>
            <a:off x="2062843" y="1816781"/>
            <a:ext cx="6667500" cy="1806575"/>
            <a:chOff x="612" y="1117"/>
            <a:chExt cx="4200" cy="1138"/>
          </a:xfrm>
        </p:grpSpPr>
        <p:sp>
          <p:nvSpPr>
            <p:cNvPr id="5" name="Rectangle 7"/>
            <p:cNvSpPr/>
            <p:nvPr/>
          </p:nvSpPr>
          <p:spPr>
            <a:xfrm>
              <a:off x="683" y="1725"/>
              <a:ext cx="117" cy="51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400" dirty="0">
                <a:latin typeface="Times New Roman" panose="02020603050405020304" pitchFamily="2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400" dirty="0">
                <a:latin typeface="Times New Roman" panose="02020603050405020304" pitchFamily="2" charset="0"/>
              </a:endParaRPr>
            </a:p>
          </p:txBody>
        </p:sp>
        <p:grpSp>
          <p:nvGrpSpPr>
            <p:cNvPr id="6" name="Group 8"/>
            <p:cNvGrpSpPr/>
            <p:nvPr/>
          </p:nvGrpSpPr>
          <p:grpSpPr>
            <a:xfrm>
              <a:off x="612" y="1257"/>
              <a:ext cx="1769" cy="998"/>
              <a:chOff x="839" y="2477"/>
              <a:chExt cx="1769" cy="998"/>
            </a:xfrm>
          </p:grpSpPr>
          <p:sp>
            <p:nvSpPr>
              <p:cNvPr id="24" name="Line 9"/>
              <p:cNvSpPr/>
              <p:nvPr/>
            </p:nvSpPr>
            <p:spPr>
              <a:xfrm flipV="1">
                <a:off x="1746" y="2477"/>
                <a:ext cx="0" cy="998"/>
              </a:xfrm>
              <a:prstGeom prst="line">
                <a:avLst/>
              </a:prstGeom>
              <a:ln w="28575" cap="flat" cmpd="sng">
                <a:solidFill>
                  <a:srgbClr val="6699FF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"/>
              <p:cNvSpPr/>
              <p:nvPr/>
            </p:nvSpPr>
            <p:spPr>
              <a:xfrm>
                <a:off x="839" y="3021"/>
                <a:ext cx="1769" cy="0"/>
              </a:xfrm>
              <a:prstGeom prst="line">
                <a:avLst/>
              </a:prstGeom>
              <a:ln w="28575" cap="flat" cmpd="sng">
                <a:solidFill>
                  <a:srgbClr val="6699FF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11"/>
              <p:cNvSpPr/>
              <p:nvPr/>
            </p:nvSpPr>
            <p:spPr>
              <a:xfrm>
                <a:off x="1111" y="2614"/>
                <a:ext cx="907" cy="408"/>
              </a:xfrm>
              <a:custGeom>
                <a:avLst/>
                <a:gdLst>
                  <a:gd name="txL" fmla="*/ 0 w 907"/>
                  <a:gd name="txT" fmla="*/ 0 h 408"/>
                  <a:gd name="txR" fmla="*/ 907 w 907"/>
                  <a:gd name="txB" fmla="*/ 408 h 408"/>
                </a:gdLst>
                <a:ahLst/>
                <a:cxnLst>
                  <a:cxn ang="0">
                    <a:pos x="0" y="408"/>
                  </a:cxn>
                  <a:cxn ang="0">
                    <a:pos x="635" y="0"/>
                  </a:cxn>
                  <a:cxn ang="0">
                    <a:pos x="907" y="0"/>
                  </a:cxn>
                  <a:cxn ang="0">
                    <a:pos x="907" y="408"/>
                  </a:cxn>
                </a:cxnLst>
                <a:rect l="txL" t="txT" r="txR" b="txB"/>
                <a:pathLst>
                  <a:path w="907" h="408">
                    <a:moveTo>
                      <a:pt x="0" y="408"/>
                    </a:moveTo>
                    <a:lnTo>
                      <a:pt x="635" y="0"/>
                    </a:lnTo>
                    <a:lnTo>
                      <a:pt x="907" y="0"/>
                    </a:lnTo>
                    <a:lnTo>
                      <a:pt x="907" y="408"/>
                    </a:lnTo>
                  </a:path>
                </a:pathLst>
              </a:custGeom>
              <a:noFill/>
              <a:ln w="28575" cap="flat" cmpd="sng">
                <a:solidFill>
                  <a:srgbClr val="FF66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Text Box 12"/>
            <p:cNvSpPr txBox="1"/>
            <p:nvPr/>
          </p:nvSpPr>
          <p:spPr>
            <a:xfrm>
              <a:off x="1323" y="1415"/>
              <a:ext cx="11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dirty="0"/>
                <a:t>      </a:t>
              </a:r>
              <a:endParaRPr lang="en-US" altLang="zh-CN" sz="1800" dirty="0"/>
            </a:p>
          </p:txBody>
        </p:sp>
        <p:sp>
          <p:nvSpPr>
            <p:cNvPr id="8" name="Text Box 13"/>
            <p:cNvSpPr txBox="1"/>
            <p:nvPr/>
          </p:nvSpPr>
          <p:spPr>
            <a:xfrm>
              <a:off x="1292" y="1253"/>
              <a:ext cx="205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749" y="1787"/>
              <a:ext cx="249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Times New Roman" panose="02020603050405020304" pitchFamily="2" charset="0"/>
                </a:rPr>
                <a:t>-2</a:t>
              </a:r>
              <a:endParaRPr lang="en-US" altLang="zh-CN" sz="2000" dirty="0">
                <a:latin typeface="Times New Roman" panose="02020603050405020304" pitchFamily="2" charset="0"/>
              </a:endParaRPr>
            </a:p>
          </p:txBody>
        </p:sp>
        <p:sp>
          <p:nvSpPr>
            <p:cNvPr id="10" name="Rectangle 15"/>
            <p:cNvSpPr/>
            <p:nvPr/>
          </p:nvSpPr>
          <p:spPr>
            <a:xfrm>
              <a:off x="1338" y="1787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Times New Roman" panose="02020603050405020304" pitchFamily="2" charset="0"/>
                </a:rPr>
                <a:t>0</a:t>
              </a:r>
              <a:endParaRPr lang="en-US" altLang="zh-CN" sz="2000" dirty="0">
                <a:latin typeface="Times New Roman" panose="02020603050405020304" pitchFamily="2" charset="0"/>
              </a:endParaRPr>
            </a:p>
          </p:txBody>
        </p:sp>
        <p:sp>
          <p:nvSpPr>
            <p:cNvPr id="11" name="Rectangle 16"/>
            <p:cNvSpPr/>
            <p:nvPr/>
          </p:nvSpPr>
          <p:spPr>
            <a:xfrm>
              <a:off x="1701" y="1787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Times New Roman" panose="02020603050405020304" pitchFamily="2" charset="0"/>
                </a:rPr>
                <a:t>1</a:t>
              </a:r>
              <a:endParaRPr lang="en-US" altLang="zh-CN" sz="2000" dirty="0">
                <a:latin typeface="Times New Roman" panose="02020603050405020304" pitchFamily="2" charset="0"/>
              </a:endParaRPr>
            </a:p>
          </p:txBody>
        </p:sp>
        <p:sp>
          <p:nvSpPr>
            <p:cNvPr id="12" name="Rectangle 17"/>
            <p:cNvSpPr/>
            <p:nvPr/>
          </p:nvSpPr>
          <p:spPr>
            <a:xfrm>
              <a:off x="2258" y="1787"/>
              <a:ext cx="160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Times New Roman" panose="02020603050405020304" pitchFamily="2" charset="0"/>
                </a:rPr>
                <a:t>t</a:t>
              </a:r>
              <a:endParaRPr lang="en-US" altLang="zh-CN" sz="2000" dirty="0">
                <a:latin typeface="Times New Roman" panose="02020603050405020304" pitchFamily="2" charset="0"/>
              </a:endParaRPr>
            </a:p>
          </p:txBody>
        </p:sp>
        <p:grpSp>
          <p:nvGrpSpPr>
            <p:cNvPr id="13" name="Group 18"/>
            <p:cNvGrpSpPr/>
            <p:nvPr/>
          </p:nvGrpSpPr>
          <p:grpSpPr>
            <a:xfrm>
              <a:off x="3016" y="1208"/>
              <a:ext cx="1769" cy="998"/>
              <a:chOff x="2925" y="2432"/>
              <a:chExt cx="1769" cy="998"/>
            </a:xfrm>
          </p:grpSpPr>
          <p:sp>
            <p:nvSpPr>
              <p:cNvPr id="21" name="Freeform 19"/>
              <p:cNvSpPr/>
              <p:nvPr/>
            </p:nvSpPr>
            <p:spPr>
              <a:xfrm flipH="1">
                <a:off x="3514" y="2568"/>
                <a:ext cx="907" cy="454"/>
              </a:xfrm>
              <a:custGeom>
                <a:avLst/>
                <a:gdLst>
                  <a:gd name="txL" fmla="*/ 0 w 907"/>
                  <a:gd name="txT" fmla="*/ 0 h 408"/>
                  <a:gd name="txR" fmla="*/ 907 w 907"/>
                  <a:gd name="txB" fmla="*/ 408 h 408"/>
                </a:gdLst>
                <a:ahLst/>
                <a:cxnLst>
                  <a:cxn ang="0">
                    <a:pos x="0" y="1185"/>
                  </a:cxn>
                  <a:cxn ang="0">
                    <a:pos x="635" y="0"/>
                  </a:cxn>
                  <a:cxn ang="0">
                    <a:pos x="907" y="0"/>
                  </a:cxn>
                  <a:cxn ang="0">
                    <a:pos x="907" y="1185"/>
                  </a:cxn>
                </a:cxnLst>
                <a:rect l="txL" t="txT" r="txR" b="txB"/>
                <a:pathLst>
                  <a:path w="907" h="408">
                    <a:moveTo>
                      <a:pt x="0" y="408"/>
                    </a:moveTo>
                    <a:lnTo>
                      <a:pt x="635" y="0"/>
                    </a:lnTo>
                    <a:lnTo>
                      <a:pt x="907" y="0"/>
                    </a:lnTo>
                    <a:lnTo>
                      <a:pt x="907" y="408"/>
                    </a:lnTo>
                  </a:path>
                </a:pathLst>
              </a:custGeom>
              <a:noFill/>
              <a:ln w="28575" cap="flat" cmpd="sng">
                <a:solidFill>
                  <a:srgbClr val="FF66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0"/>
              <p:cNvSpPr/>
              <p:nvPr/>
            </p:nvSpPr>
            <p:spPr>
              <a:xfrm flipV="1">
                <a:off x="3787" y="2432"/>
                <a:ext cx="0" cy="998"/>
              </a:xfrm>
              <a:prstGeom prst="line">
                <a:avLst/>
              </a:prstGeom>
              <a:ln w="28575" cap="flat" cmpd="sng">
                <a:solidFill>
                  <a:srgbClr val="6699FF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1"/>
              <p:cNvSpPr/>
              <p:nvPr/>
            </p:nvSpPr>
            <p:spPr>
              <a:xfrm>
                <a:off x="2925" y="3022"/>
                <a:ext cx="1769" cy="0"/>
              </a:xfrm>
              <a:prstGeom prst="line">
                <a:avLst/>
              </a:prstGeom>
              <a:ln w="28575" cap="flat" cmpd="sng">
                <a:solidFill>
                  <a:srgbClr val="6699FF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Text Box 22"/>
            <p:cNvSpPr txBox="1"/>
            <p:nvPr/>
          </p:nvSpPr>
          <p:spPr>
            <a:xfrm>
              <a:off x="3673" y="1139"/>
              <a:ext cx="205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15" name="Rectangle 23"/>
            <p:cNvSpPr/>
            <p:nvPr/>
          </p:nvSpPr>
          <p:spPr>
            <a:xfrm>
              <a:off x="3379" y="1783"/>
              <a:ext cx="249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Times New Roman" panose="02020603050405020304" pitchFamily="2" charset="0"/>
                </a:rPr>
                <a:t>-1</a:t>
              </a:r>
              <a:endParaRPr lang="en-US" altLang="zh-CN" sz="2000" dirty="0">
                <a:latin typeface="Times New Roman" panose="02020603050405020304" pitchFamily="2" charset="0"/>
              </a:endParaRPr>
            </a:p>
          </p:txBody>
        </p:sp>
        <p:sp>
          <p:nvSpPr>
            <p:cNvPr id="16" name="Rectangle 24"/>
            <p:cNvSpPr/>
            <p:nvPr/>
          </p:nvSpPr>
          <p:spPr>
            <a:xfrm>
              <a:off x="3696" y="1783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Times New Roman" panose="02020603050405020304" pitchFamily="2" charset="0"/>
                </a:rPr>
                <a:t>0</a:t>
              </a:r>
              <a:endParaRPr lang="en-US" altLang="zh-CN" sz="2000" dirty="0">
                <a:latin typeface="Times New Roman" panose="02020603050405020304" pitchFamily="2" charset="0"/>
              </a:endParaRPr>
            </a:p>
          </p:txBody>
        </p:sp>
        <p:sp>
          <p:nvSpPr>
            <p:cNvPr id="17" name="Rectangle 25"/>
            <p:cNvSpPr/>
            <p:nvPr/>
          </p:nvSpPr>
          <p:spPr>
            <a:xfrm>
              <a:off x="4604" y="1752"/>
              <a:ext cx="20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latin typeface="Times New Roman" panose="02020603050405020304" pitchFamily="2" charset="0"/>
                </a:rPr>
                <a:t> </a:t>
              </a:r>
              <a:r>
                <a:rPr lang="en-US" altLang="zh-CN" sz="2000" dirty="0">
                  <a:latin typeface="Times New Roman" panose="02020603050405020304" pitchFamily="2" charset="0"/>
                </a:rPr>
                <a:t>t</a:t>
              </a:r>
              <a:endParaRPr lang="en-US" altLang="zh-CN" sz="2000" dirty="0">
                <a:latin typeface="Times New Roman" panose="02020603050405020304" pitchFamily="2" charset="0"/>
              </a:endParaRPr>
            </a:p>
          </p:txBody>
        </p:sp>
        <p:sp>
          <p:nvSpPr>
            <p:cNvPr id="18" name="Rectangle 26"/>
            <p:cNvSpPr/>
            <p:nvPr/>
          </p:nvSpPr>
          <p:spPr>
            <a:xfrm>
              <a:off x="4377" y="1783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Times New Roman" panose="02020603050405020304" pitchFamily="2" charset="0"/>
                </a:rPr>
                <a:t>2</a:t>
              </a:r>
              <a:endParaRPr lang="en-US" altLang="zh-CN" sz="2000" dirty="0">
                <a:latin typeface="Times New Roman" panose="02020603050405020304" pitchFamily="2" charset="0"/>
              </a:endParaRPr>
            </a:p>
          </p:txBody>
        </p:sp>
        <p:graphicFrame>
          <p:nvGraphicFramePr>
            <p:cNvPr id="19" name="Object 27"/>
            <p:cNvGraphicFramePr>
              <a:graphicFrameLocks noChangeAspect="1"/>
            </p:cNvGraphicFramePr>
            <p:nvPr/>
          </p:nvGraphicFramePr>
          <p:xfrm>
            <a:off x="1519" y="1117"/>
            <a:ext cx="22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304800" imgH="203200" progId="Equation.3">
                    <p:embed/>
                  </p:oleObj>
                </mc:Choice>
                <mc:Fallback>
                  <p:oleObj name="" r:id="rId1" imgW="304800" imgH="203200" progId="Equation.3">
                    <p:embed/>
                    <p:pic>
                      <p:nvPicPr>
                        <p:cNvPr id="0" name="Object 2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19" y="1117"/>
                          <a:ext cx="226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8"/>
            <p:cNvGraphicFramePr>
              <a:graphicFrameLocks noChangeAspect="1"/>
            </p:cNvGraphicFramePr>
            <p:nvPr/>
          </p:nvGraphicFramePr>
          <p:xfrm>
            <a:off x="3923" y="1117"/>
            <a:ext cx="317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" r:id="rId3" imgW="393700" imgH="203200" progId="Equation.3">
                    <p:embed/>
                  </p:oleObj>
                </mc:Choice>
                <mc:Fallback>
                  <p:oleObj name="" r:id="rId3" imgW="393700" imgH="203200" progId="Equation.3">
                    <p:embed/>
                    <p:pic>
                      <p:nvPicPr>
                        <p:cNvPr id="0" name="Object 2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23" y="1117"/>
                          <a:ext cx="317" cy="1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29"/>
          <p:cNvGrpSpPr/>
          <p:nvPr/>
        </p:nvGrpSpPr>
        <p:grpSpPr>
          <a:xfrm>
            <a:off x="2177143" y="4480606"/>
            <a:ext cx="7099300" cy="2114550"/>
            <a:chOff x="567" y="2795"/>
            <a:chExt cx="4472" cy="1332"/>
          </a:xfrm>
        </p:grpSpPr>
        <p:grpSp>
          <p:nvGrpSpPr>
            <p:cNvPr id="29" name="Group 30"/>
            <p:cNvGrpSpPr/>
            <p:nvPr/>
          </p:nvGrpSpPr>
          <p:grpSpPr>
            <a:xfrm>
              <a:off x="567" y="2902"/>
              <a:ext cx="1179" cy="1043"/>
              <a:chOff x="612" y="391"/>
              <a:chExt cx="1179" cy="1043"/>
            </a:xfrm>
          </p:grpSpPr>
          <p:grpSp>
            <p:nvGrpSpPr>
              <p:cNvPr id="55" name="Group 31"/>
              <p:cNvGrpSpPr/>
              <p:nvPr/>
            </p:nvGrpSpPr>
            <p:grpSpPr>
              <a:xfrm>
                <a:off x="612" y="391"/>
                <a:ext cx="1179" cy="1043"/>
                <a:chOff x="612" y="482"/>
                <a:chExt cx="1179" cy="1043"/>
              </a:xfrm>
            </p:grpSpPr>
            <p:sp>
              <p:nvSpPr>
                <p:cNvPr id="59" name="Line 32"/>
                <p:cNvSpPr/>
                <p:nvPr/>
              </p:nvSpPr>
              <p:spPr>
                <a:xfrm>
                  <a:off x="612" y="1026"/>
                  <a:ext cx="1179" cy="0"/>
                </a:xfrm>
                <a:prstGeom prst="line">
                  <a:avLst/>
                </a:prstGeom>
                <a:ln w="28575" cap="flat" cmpd="sng">
                  <a:solidFill>
                    <a:srgbClr val="6699FF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33"/>
                <p:cNvSpPr/>
                <p:nvPr/>
              </p:nvSpPr>
              <p:spPr>
                <a:xfrm flipV="1">
                  <a:off x="1156" y="482"/>
                  <a:ext cx="0" cy="1043"/>
                </a:xfrm>
                <a:prstGeom prst="line">
                  <a:avLst/>
                </a:prstGeom>
                <a:ln w="28575" cap="flat" cmpd="sng">
                  <a:solidFill>
                    <a:srgbClr val="6699FF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Group 34"/>
              <p:cNvGrpSpPr/>
              <p:nvPr/>
            </p:nvGrpSpPr>
            <p:grpSpPr>
              <a:xfrm>
                <a:off x="839" y="572"/>
                <a:ext cx="590" cy="363"/>
                <a:chOff x="839" y="663"/>
                <a:chExt cx="590" cy="363"/>
              </a:xfrm>
            </p:grpSpPr>
            <p:sp>
              <p:nvSpPr>
                <p:cNvPr id="57" name="Line 35"/>
                <p:cNvSpPr/>
                <p:nvPr/>
              </p:nvSpPr>
              <p:spPr>
                <a:xfrm flipV="1">
                  <a:off x="839" y="663"/>
                  <a:ext cx="590" cy="363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36"/>
                <p:cNvSpPr/>
                <p:nvPr/>
              </p:nvSpPr>
              <p:spPr>
                <a:xfrm>
                  <a:off x="1429" y="663"/>
                  <a:ext cx="0" cy="363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lgDash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" name="Group 37"/>
            <p:cNvGrpSpPr/>
            <p:nvPr/>
          </p:nvGrpSpPr>
          <p:grpSpPr>
            <a:xfrm>
              <a:off x="2110" y="2902"/>
              <a:ext cx="1179" cy="1043"/>
              <a:chOff x="2155" y="391"/>
              <a:chExt cx="1179" cy="1043"/>
            </a:xfrm>
          </p:grpSpPr>
          <p:grpSp>
            <p:nvGrpSpPr>
              <p:cNvPr id="49" name="Group 38"/>
              <p:cNvGrpSpPr/>
              <p:nvPr/>
            </p:nvGrpSpPr>
            <p:grpSpPr>
              <a:xfrm>
                <a:off x="2155" y="391"/>
                <a:ext cx="1179" cy="1043"/>
                <a:chOff x="612" y="482"/>
                <a:chExt cx="1179" cy="1043"/>
              </a:xfrm>
            </p:grpSpPr>
            <p:sp>
              <p:nvSpPr>
                <p:cNvPr id="53" name="Line 39"/>
                <p:cNvSpPr/>
                <p:nvPr/>
              </p:nvSpPr>
              <p:spPr>
                <a:xfrm>
                  <a:off x="612" y="1026"/>
                  <a:ext cx="1179" cy="0"/>
                </a:xfrm>
                <a:prstGeom prst="line">
                  <a:avLst/>
                </a:prstGeom>
                <a:ln w="28575" cap="flat" cmpd="sng">
                  <a:solidFill>
                    <a:srgbClr val="6699FF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40"/>
                <p:cNvSpPr/>
                <p:nvPr/>
              </p:nvSpPr>
              <p:spPr>
                <a:xfrm flipV="1">
                  <a:off x="1156" y="482"/>
                  <a:ext cx="0" cy="1043"/>
                </a:xfrm>
                <a:prstGeom prst="line">
                  <a:avLst/>
                </a:prstGeom>
                <a:ln w="28575" cap="flat" cmpd="sng">
                  <a:solidFill>
                    <a:srgbClr val="6699FF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Group 41"/>
              <p:cNvGrpSpPr/>
              <p:nvPr/>
            </p:nvGrpSpPr>
            <p:grpSpPr>
              <a:xfrm>
                <a:off x="2518" y="572"/>
                <a:ext cx="590" cy="363"/>
                <a:chOff x="839" y="663"/>
                <a:chExt cx="590" cy="363"/>
              </a:xfrm>
            </p:grpSpPr>
            <p:sp>
              <p:nvSpPr>
                <p:cNvPr id="51" name="Line 42"/>
                <p:cNvSpPr/>
                <p:nvPr/>
              </p:nvSpPr>
              <p:spPr>
                <a:xfrm flipV="1">
                  <a:off x="839" y="663"/>
                  <a:ext cx="590" cy="363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43"/>
                <p:cNvSpPr/>
                <p:nvPr/>
              </p:nvSpPr>
              <p:spPr>
                <a:xfrm>
                  <a:off x="1429" y="663"/>
                  <a:ext cx="0" cy="363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lgDash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" name="Group 44"/>
            <p:cNvGrpSpPr/>
            <p:nvPr/>
          </p:nvGrpSpPr>
          <p:grpSpPr>
            <a:xfrm>
              <a:off x="3833" y="2902"/>
              <a:ext cx="1179" cy="1043"/>
              <a:chOff x="3878" y="391"/>
              <a:chExt cx="1179" cy="1043"/>
            </a:xfrm>
          </p:grpSpPr>
          <p:grpSp>
            <p:nvGrpSpPr>
              <p:cNvPr id="43" name="Group 45"/>
              <p:cNvGrpSpPr/>
              <p:nvPr/>
            </p:nvGrpSpPr>
            <p:grpSpPr>
              <a:xfrm>
                <a:off x="3878" y="391"/>
                <a:ext cx="1179" cy="1043"/>
                <a:chOff x="612" y="482"/>
                <a:chExt cx="1179" cy="1043"/>
              </a:xfrm>
            </p:grpSpPr>
            <p:sp>
              <p:nvSpPr>
                <p:cNvPr id="47" name="Line 46"/>
                <p:cNvSpPr/>
                <p:nvPr/>
              </p:nvSpPr>
              <p:spPr>
                <a:xfrm>
                  <a:off x="612" y="1026"/>
                  <a:ext cx="1179" cy="0"/>
                </a:xfrm>
                <a:prstGeom prst="line">
                  <a:avLst/>
                </a:prstGeom>
                <a:ln w="28575" cap="flat" cmpd="sng">
                  <a:solidFill>
                    <a:srgbClr val="6699FF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47"/>
                <p:cNvSpPr/>
                <p:nvPr/>
              </p:nvSpPr>
              <p:spPr>
                <a:xfrm flipV="1">
                  <a:off x="1156" y="482"/>
                  <a:ext cx="0" cy="1043"/>
                </a:xfrm>
                <a:prstGeom prst="line">
                  <a:avLst/>
                </a:prstGeom>
                <a:ln w="28575" cap="flat" cmpd="sng">
                  <a:solidFill>
                    <a:srgbClr val="6699FF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Group 48"/>
              <p:cNvGrpSpPr/>
              <p:nvPr/>
            </p:nvGrpSpPr>
            <p:grpSpPr>
              <a:xfrm>
                <a:off x="4014" y="572"/>
                <a:ext cx="590" cy="363"/>
                <a:chOff x="839" y="663"/>
                <a:chExt cx="590" cy="363"/>
              </a:xfrm>
            </p:grpSpPr>
            <p:sp>
              <p:nvSpPr>
                <p:cNvPr id="45" name="Line 49"/>
                <p:cNvSpPr/>
                <p:nvPr/>
              </p:nvSpPr>
              <p:spPr>
                <a:xfrm flipV="1">
                  <a:off x="839" y="663"/>
                  <a:ext cx="590" cy="363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50"/>
                <p:cNvSpPr/>
                <p:nvPr/>
              </p:nvSpPr>
              <p:spPr>
                <a:xfrm>
                  <a:off x="1429" y="663"/>
                  <a:ext cx="0" cy="363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lgDash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" name="Line 51"/>
            <p:cNvSpPr/>
            <p:nvPr/>
          </p:nvSpPr>
          <p:spPr>
            <a:xfrm>
              <a:off x="1248" y="3436"/>
              <a:ext cx="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52"/>
            <p:cNvSpPr/>
            <p:nvPr/>
          </p:nvSpPr>
          <p:spPr>
            <a:xfrm flipV="1">
              <a:off x="2928" y="3388"/>
              <a:ext cx="0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53"/>
            <p:cNvSpPr/>
            <p:nvPr/>
          </p:nvSpPr>
          <p:spPr>
            <a:xfrm flipV="1">
              <a:off x="1248" y="3388"/>
              <a:ext cx="0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54"/>
            <p:cNvSpPr/>
            <p:nvPr/>
          </p:nvSpPr>
          <p:spPr>
            <a:xfrm>
              <a:off x="4128" y="3436"/>
              <a:ext cx="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5"/>
            <p:cNvSpPr/>
            <p:nvPr/>
          </p:nvSpPr>
          <p:spPr>
            <a:xfrm>
              <a:off x="4128" y="3436"/>
              <a:ext cx="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56"/>
            <p:cNvSpPr txBox="1"/>
            <p:nvPr/>
          </p:nvSpPr>
          <p:spPr>
            <a:xfrm>
              <a:off x="657" y="3422"/>
              <a:ext cx="4382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latin typeface="Times New Roman" panose="02020603050405020304" pitchFamily="2" charset="0"/>
                </a:rPr>
                <a:t>-1           b 1       t             -1+b            1 1+b  t              -1-b            1-b       t</a:t>
              </a:r>
              <a:endParaRPr lang="en-US" altLang="zh-CN" sz="1800" dirty="0">
                <a:latin typeface="Times New Roman" panose="02020603050405020304" pitchFamily="2" charset="0"/>
              </a:endParaRPr>
            </a:p>
          </p:txBody>
        </p:sp>
        <p:sp>
          <p:nvSpPr>
            <p:cNvPr id="38" name="Line 57"/>
            <p:cNvSpPr/>
            <p:nvPr/>
          </p:nvSpPr>
          <p:spPr>
            <a:xfrm>
              <a:off x="2160" y="4012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58"/>
            <p:cNvSpPr/>
            <p:nvPr/>
          </p:nvSpPr>
          <p:spPr>
            <a:xfrm flipH="1">
              <a:off x="4558" y="4020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59"/>
            <p:cNvSpPr txBox="1"/>
            <p:nvPr/>
          </p:nvSpPr>
          <p:spPr>
            <a:xfrm>
              <a:off x="2438" y="3877"/>
              <a:ext cx="211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右移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b               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左移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41" name="Object 60"/>
            <p:cNvGraphicFramePr>
              <a:graphicFrameLocks noChangeAspect="1"/>
            </p:cNvGraphicFramePr>
            <p:nvPr/>
          </p:nvGraphicFramePr>
          <p:xfrm>
            <a:off x="1111" y="2795"/>
            <a:ext cx="2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" name="" r:id="rId5" imgW="304800" imgH="203200" progId="Equation.3">
                    <p:embed/>
                  </p:oleObj>
                </mc:Choice>
                <mc:Fallback>
                  <p:oleObj name="" r:id="rId5" imgW="304800" imgH="203200" progId="Equation.3">
                    <p:embed/>
                    <p:pic>
                      <p:nvPicPr>
                        <p:cNvPr id="0" name="Object 6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11" y="2795"/>
                          <a:ext cx="272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61"/>
            <p:cNvGraphicFramePr>
              <a:graphicFrameLocks noChangeAspect="1"/>
            </p:cNvGraphicFramePr>
            <p:nvPr/>
          </p:nvGraphicFramePr>
          <p:xfrm>
            <a:off x="2245" y="2808"/>
            <a:ext cx="431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6" imgW="520700" imgH="203200" progId="Equation.3">
                    <p:embed/>
                  </p:oleObj>
                </mc:Choice>
                <mc:Fallback>
                  <p:oleObj name="" r:id="rId6" imgW="520700" imgH="203200" progId="Equation.3">
                    <p:embed/>
                    <p:pic>
                      <p:nvPicPr>
                        <p:cNvPr id="0" name="Object 6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245" y="2808"/>
                          <a:ext cx="431" cy="1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62"/>
            <p:cNvGraphicFramePr>
              <a:graphicFrameLocks noChangeAspect="1"/>
            </p:cNvGraphicFramePr>
            <p:nvPr/>
          </p:nvGraphicFramePr>
          <p:xfrm>
            <a:off x="3879" y="2799"/>
            <a:ext cx="45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" name="" r:id="rId8" imgW="520700" imgH="203200" progId="Equation.3">
                    <p:embed/>
                  </p:oleObj>
                </mc:Choice>
                <mc:Fallback>
                  <p:oleObj name="" r:id="rId8" imgW="520700" imgH="203200" progId="Equation.3">
                    <p:embed/>
                    <p:pic>
                      <p:nvPicPr>
                        <p:cNvPr id="0" name="Object 6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879" y="2799"/>
                          <a:ext cx="453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文本框 64"/>
          <p:cNvSpPr txBox="1"/>
          <p:nvPr/>
        </p:nvSpPr>
        <p:spPr>
          <a:xfrm>
            <a:off x="1019331" y="614974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基础知识：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1624921" y="1538514"/>
            <a:ext cx="44910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8000"/>
              </a:buClr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尺度变换（横坐标展缩）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2404383" y="4694464"/>
            <a:ext cx="2622550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为常数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latin typeface="Times New Roman" panose="02020603050405020304" pitchFamily="2" charset="0"/>
            </a:endParaRPr>
          </a:p>
        </p:txBody>
      </p:sp>
      <p:sp>
        <p:nvSpPr>
          <p:cNvPr id="4" name="Text Box 6"/>
          <p:cNvSpPr txBox="1"/>
          <p:nvPr/>
        </p:nvSpPr>
        <p:spPr>
          <a:xfrm>
            <a:off x="2363108" y="5227864"/>
            <a:ext cx="5975350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|a|&gt;1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f(t)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波形在时间轴上压缩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1/|a|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倍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2363108" y="5685064"/>
            <a:ext cx="567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|a|&lt;1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f(t)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波形在时间轴上扩展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|a|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倍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8"/>
          <p:cNvGrpSpPr/>
          <p:nvPr/>
        </p:nvGrpSpPr>
        <p:grpSpPr>
          <a:xfrm>
            <a:off x="1507446" y="1986189"/>
            <a:ext cx="8748712" cy="2238375"/>
            <a:chOff x="113" y="1162"/>
            <a:chExt cx="5511" cy="1410"/>
          </a:xfrm>
        </p:grpSpPr>
        <p:sp>
          <p:nvSpPr>
            <p:cNvPr id="7" name="Line 9"/>
            <p:cNvSpPr/>
            <p:nvPr/>
          </p:nvSpPr>
          <p:spPr>
            <a:xfrm flipV="1">
              <a:off x="113" y="2165"/>
              <a:ext cx="1542" cy="1"/>
            </a:xfrm>
            <a:prstGeom prst="line">
              <a:avLst/>
            </a:prstGeom>
            <a:ln w="25400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0"/>
            <p:cNvSpPr/>
            <p:nvPr/>
          </p:nvSpPr>
          <p:spPr>
            <a:xfrm flipV="1">
              <a:off x="839" y="1389"/>
              <a:ext cx="1" cy="771"/>
            </a:xfrm>
            <a:prstGeom prst="line">
              <a:avLst/>
            </a:prstGeom>
            <a:ln w="25400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/>
            <p:cNvSpPr/>
            <p:nvPr/>
          </p:nvSpPr>
          <p:spPr>
            <a:xfrm>
              <a:off x="340" y="1480"/>
              <a:ext cx="1134" cy="696"/>
            </a:xfrm>
            <a:custGeom>
              <a:avLst/>
              <a:gdLst>
                <a:gd name="txL" fmla="*/ 0 w 1134"/>
                <a:gd name="txT" fmla="*/ 0 h 696"/>
                <a:gd name="txR" fmla="*/ 1134 w 1134"/>
                <a:gd name="txB" fmla="*/ 696 h 696"/>
              </a:gdLst>
              <a:ahLst/>
              <a:cxnLst>
                <a:cxn ang="0">
                  <a:pos x="0" y="696"/>
                </a:cxn>
                <a:cxn ang="0">
                  <a:pos x="181" y="197"/>
                </a:cxn>
                <a:cxn ang="0">
                  <a:pos x="499" y="287"/>
                </a:cxn>
                <a:cxn ang="0">
                  <a:pos x="816" y="61"/>
                </a:cxn>
                <a:cxn ang="0">
                  <a:pos x="1134" y="650"/>
                </a:cxn>
              </a:cxnLst>
              <a:rect l="txL" t="txT" r="txR" b="txB"/>
              <a:pathLst>
                <a:path w="1134" h="696">
                  <a:moveTo>
                    <a:pt x="0" y="696"/>
                  </a:moveTo>
                  <a:cubicBezTo>
                    <a:pt x="49" y="480"/>
                    <a:pt x="98" y="265"/>
                    <a:pt x="181" y="197"/>
                  </a:cubicBezTo>
                  <a:cubicBezTo>
                    <a:pt x="264" y="129"/>
                    <a:pt x="393" y="310"/>
                    <a:pt x="499" y="287"/>
                  </a:cubicBezTo>
                  <a:cubicBezTo>
                    <a:pt x="605" y="264"/>
                    <a:pt x="710" y="0"/>
                    <a:pt x="816" y="61"/>
                  </a:cubicBezTo>
                  <a:cubicBezTo>
                    <a:pt x="922" y="122"/>
                    <a:pt x="1028" y="386"/>
                    <a:pt x="1134" y="650"/>
                  </a:cubicBezTo>
                </a:path>
              </a:pathLst>
            </a:custGeom>
            <a:noFill/>
            <a:ln w="25400" cap="flat" cmpd="sng">
              <a:solidFill>
                <a:srgbClr val="FF66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/>
            <p:cNvSpPr/>
            <p:nvPr/>
          </p:nvSpPr>
          <p:spPr>
            <a:xfrm flipH="1" flipV="1">
              <a:off x="2563" y="1413"/>
              <a:ext cx="1" cy="771"/>
            </a:xfrm>
            <a:prstGeom prst="line">
              <a:avLst/>
            </a:prstGeom>
            <a:ln w="25400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/>
            <p:nvPr/>
          </p:nvSpPr>
          <p:spPr>
            <a:xfrm>
              <a:off x="2019" y="2166"/>
              <a:ext cx="1134" cy="1"/>
            </a:xfrm>
            <a:prstGeom prst="line">
              <a:avLst/>
            </a:prstGeom>
            <a:ln w="25400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/>
            <p:nvPr/>
          </p:nvSpPr>
          <p:spPr>
            <a:xfrm flipV="1">
              <a:off x="3334" y="2175"/>
              <a:ext cx="2132" cy="1"/>
            </a:xfrm>
            <a:prstGeom prst="line">
              <a:avLst/>
            </a:prstGeom>
            <a:ln w="25400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/>
            <p:cNvSpPr/>
            <p:nvPr/>
          </p:nvSpPr>
          <p:spPr>
            <a:xfrm flipH="1" flipV="1">
              <a:off x="4376" y="1413"/>
              <a:ext cx="1" cy="771"/>
            </a:xfrm>
            <a:prstGeom prst="line">
              <a:avLst/>
            </a:prstGeom>
            <a:ln w="25400" cap="flat" cmpd="sng">
              <a:solidFill>
                <a:srgbClr val="6699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6"/>
            <p:cNvSpPr txBox="1"/>
            <p:nvPr/>
          </p:nvSpPr>
          <p:spPr>
            <a:xfrm>
              <a:off x="2240" y="2341"/>
              <a:ext cx="263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快速播放                   慢速播放</a:t>
              </a:r>
              <a:endPara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Text Box 17"/>
            <p:cNvSpPr txBox="1"/>
            <p:nvPr/>
          </p:nvSpPr>
          <p:spPr>
            <a:xfrm>
              <a:off x="2105" y="2110"/>
              <a:ext cx="11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dirty="0"/>
            </a:p>
          </p:txBody>
        </p:sp>
        <p:sp>
          <p:nvSpPr>
            <p:cNvPr id="16" name="Text Box 18"/>
            <p:cNvSpPr txBox="1"/>
            <p:nvPr/>
          </p:nvSpPr>
          <p:spPr>
            <a:xfrm>
              <a:off x="2057" y="2158"/>
              <a:ext cx="11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dirty="0"/>
            </a:p>
          </p:txBody>
        </p:sp>
        <p:sp>
          <p:nvSpPr>
            <p:cNvPr id="17" name="Text Box 19"/>
            <p:cNvSpPr txBox="1"/>
            <p:nvPr/>
          </p:nvSpPr>
          <p:spPr>
            <a:xfrm>
              <a:off x="2009" y="2206"/>
              <a:ext cx="11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dirty="0"/>
            </a:p>
          </p:txBody>
        </p:sp>
        <p:graphicFrame>
          <p:nvGraphicFramePr>
            <p:cNvPr id="18" name="Object 20"/>
            <p:cNvGraphicFramePr>
              <a:graphicFrameLocks noChangeAspect="1"/>
            </p:cNvGraphicFramePr>
            <p:nvPr/>
          </p:nvGraphicFramePr>
          <p:xfrm>
            <a:off x="2045" y="2144"/>
            <a:ext cx="101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1116965" imgH="393700" progId="Equation.3">
                    <p:embed/>
                  </p:oleObj>
                </mc:Choice>
                <mc:Fallback>
                  <p:oleObj name="" r:id="rId1" imgW="1116965" imgH="393700" progId="Equation.3">
                    <p:embed/>
                    <p:pic>
                      <p:nvPicPr>
                        <p:cNvPr id="0" name="Object 2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45" y="2144"/>
                          <a:ext cx="1017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21"/>
            <p:cNvSpPr txBox="1"/>
            <p:nvPr/>
          </p:nvSpPr>
          <p:spPr>
            <a:xfrm>
              <a:off x="1565" y="2160"/>
              <a:ext cx="20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/>
                <a:t>t </a:t>
              </a:r>
              <a:endParaRPr lang="en-US" altLang="zh-CN" sz="2000" dirty="0"/>
            </a:p>
          </p:txBody>
        </p:sp>
        <p:graphicFrame>
          <p:nvGraphicFramePr>
            <p:cNvPr id="20" name="Object 22"/>
            <p:cNvGraphicFramePr>
              <a:graphicFrameLocks noChangeAspect="1"/>
            </p:cNvGraphicFramePr>
            <p:nvPr/>
          </p:nvGraphicFramePr>
          <p:xfrm>
            <a:off x="884" y="1253"/>
            <a:ext cx="37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" r:id="rId3" imgW="330200" imgH="203200" progId="Equation.3">
                    <p:embed/>
                  </p:oleObj>
                </mc:Choice>
                <mc:Fallback>
                  <p:oleObj name="" r:id="rId3" imgW="330200" imgH="203200" progId="Equation.3">
                    <p:embed/>
                    <p:pic>
                      <p:nvPicPr>
                        <p:cNvPr id="0" name="Object 2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4" y="1253"/>
                          <a:ext cx="371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3"/>
            <p:cNvGraphicFramePr>
              <a:graphicFrameLocks noChangeAspect="1"/>
            </p:cNvGraphicFramePr>
            <p:nvPr/>
          </p:nvGraphicFramePr>
          <p:xfrm>
            <a:off x="2601" y="1272"/>
            <a:ext cx="41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5" imgW="405765" imgH="203200" progId="Equation.3">
                    <p:embed/>
                  </p:oleObj>
                </mc:Choice>
                <mc:Fallback>
                  <p:oleObj name="" r:id="rId5" imgW="405765" imgH="203200" progId="Equation.3">
                    <p:embed/>
                    <p:pic>
                      <p:nvPicPr>
                        <p:cNvPr id="0" name="Object 2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01" y="1272"/>
                          <a:ext cx="415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4422" y="1162"/>
            <a:ext cx="46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7" imgW="444500" imgH="393700" progId="Equation.3">
                    <p:embed/>
                  </p:oleObj>
                </mc:Choice>
                <mc:Fallback>
                  <p:oleObj name="" r:id="rId7" imgW="444500" imgH="393700" progId="Equation.3">
                    <p:embed/>
                    <p:pic>
                      <p:nvPicPr>
                        <p:cNvPr id="0" name="Object 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22" y="1162"/>
                          <a:ext cx="461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Freeform 25"/>
            <p:cNvSpPr/>
            <p:nvPr/>
          </p:nvSpPr>
          <p:spPr>
            <a:xfrm>
              <a:off x="2245" y="1480"/>
              <a:ext cx="681" cy="696"/>
            </a:xfrm>
            <a:custGeom>
              <a:avLst/>
              <a:gdLst>
                <a:gd name="txL" fmla="*/ 0 w 1134"/>
                <a:gd name="txT" fmla="*/ 0 h 696"/>
                <a:gd name="txR" fmla="*/ 1134 w 1134"/>
                <a:gd name="txB" fmla="*/ 696 h 696"/>
              </a:gdLst>
              <a:ahLst/>
              <a:cxnLst>
                <a:cxn ang="0">
                  <a:pos x="0" y="696"/>
                </a:cxn>
                <a:cxn ang="0">
                  <a:pos x="1" y="197"/>
                </a:cxn>
                <a:cxn ang="0">
                  <a:pos x="3" y="287"/>
                </a:cxn>
                <a:cxn ang="0">
                  <a:pos x="5" y="61"/>
                </a:cxn>
                <a:cxn ang="0">
                  <a:pos x="7" y="650"/>
                </a:cxn>
              </a:cxnLst>
              <a:rect l="txL" t="txT" r="txR" b="txB"/>
              <a:pathLst>
                <a:path w="1134" h="696">
                  <a:moveTo>
                    <a:pt x="0" y="696"/>
                  </a:moveTo>
                  <a:cubicBezTo>
                    <a:pt x="49" y="480"/>
                    <a:pt x="98" y="265"/>
                    <a:pt x="181" y="197"/>
                  </a:cubicBezTo>
                  <a:cubicBezTo>
                    <a:pt x="264" y="129"/>
                    <a:pt x="393" y="310"/>
                    <a:pt x="499" y="287"/>
                  </a:cubicBezTo>
                  <a:cubicBezTo>
                    <a:pt x="605" y="264"/>
                    <a:pt x="710" y="0"/>
                    <a:pt x="816" y="61"/>
                  </a:cubicBezTo>
                  <a:cubicBezTo>
                    <a:pt x="922" y="122"/>
                    <a:pt x="1028" y="386"/>
                    <a:pt x="1134" y="650"/>
                  </a:cubicBezTo>
                </a:path>
              </a:pathLst>
            </a:custGeom>
            <a:noFill/>
            <a:ln w="25400" cap="flat" cmpd="sng">
              <a:solidFill>
                <a:srgbClr val="FF66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249" y="2205"/>
            <a:ext cx="136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9" imgW="203200" imgH="165100" progId="Equation.3">
                    <p:embed/>
                  </p:oleObj>
                </mc:Choice>
                <mc:Fallback>
                  <p:oleObj name="" r:id="rId9" imgW="203200" imgH="165100" progId="Equation.3">
                    <p:embed/>
                    <p:pic>
                      <p:nvPicPr>
                        <p:cNvPr id="0" name="Object 2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9" y="2205"/>
                          <a:ext cx="136" cy="1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7"/>
            <p:cNvGraphicFramePr>
              <a:graphicFrameLocks noChangeAspect="1"/>
            </p:cNvGraphicFramePr>
            <p:nvPr/>
          </p:nvGraphicFramePr>
          <p:xfrm>
            <a:off x="793" y="2160"/>
            <a:ext cx="14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11" imgW="127000" imgH="177165" progId="Equation.3">
                    <p:embed/>
                  </p:oleObj>
                </mc:Choice>
                <mc:Fallback>
                  <p:oleObj name="" r:id="rId11" imgW="127000" imgH="177165" progId="Equation.3">
                    <p:embed/>
                    <p:pic>
                      <p:nvPicPr>
                        <p:cNvPr id="0" name="Object 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93" y="2160"/>
                          <a:ext cx="144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8"/>
            <p:cNvGraphicFramePr>
              <a:graphicFrameLocks noChangeAspect="1"/>
            </p:cNvGraphicFramePr>
            <p:nvPr/>
          </p:nvGraphicFramePr>
          <p:xfrm>
            <a:off x="1429" y="2205"/>
            <a:ext cx="7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" name="" r:id="rId13" imgW="88900" imgH="164465" progId="Equation.3">
                    <p:embed/>
                  </p:oleObj>
                </mc:Choice>
                <mc:Fallback>
                  <p:oleObj name="" r:id="rId13" imgW="88900" imgH="164465" progId="Equation.3">
                    <p:embed/>
                    <p:pic>
                      <p:nvPicPr>
                        <p:cNvPr id="0" name="Object 2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29" y="2205"/>
                          <a:ext cx="74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9"/>
            <p:cNvGraphicFramePr>
              <a:graphicFrameLocks noChangeAspect="1"/>
            </p:cNvGraphicFramePr>
            <p:nvPr/>
          </p:nvGraphicFramePr>
          <p:xfrm>
            <a:off x="2509" y="2160"/>
            <a:ext cx="14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5" imgW="127000" imgH="177165" progId="Equation.3">
                    <p:embed/>
                  </p:oleObj>
                </mc:Choice>
                <mc:Fallback>
                  <p:oleObj name="" r:id="rId15" imgW="127000" imgH="177165" progId="Equation.3">
                    <p:embed/>
                    <p:pic>
                      <p:nvPicPr>
                        <p:cNvPr id="0" name="Object 2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09" y="2160"/>
                          <a:ext cx="144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0"/>
            <p:cNvGraphicFramePr>
              <a:graphicFrameLocks noChangeAspect="1"/>
            </p:cNvGraphicFramePr>
            <p:nvPr/>
          </p:nvGraphicFramePr>
          <p:xfrm>
            <a:off x="3424" y="2239"/>
            <a:ext cx="208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6" imgW="228600" imgH="165100" progId="Equation.3">
                    <p:embed/>
                  </p:oleObj>
                </mc:Choice>
                <mc:Fallback>
                  <p:oleObj name="" r:id="rId16" imgW="228600" imgH="165100" progId="Equation.3">
                    <p:embed/>
                    <p:pic>
                      <p:nvPicPr>
                        <p:cNvPr id="0" name="Object 3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424" y="2239"/>
                          <a:ext cx="208" cy="1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1"/>
            <p:cNvGraphicFramePr>
              <a:graphicFrameLocks noChangeAspect="1"/>
            </p:cNvGraphicFramePr>
            <p:nvPr/>
          </p:nvGraphicFramePr>
          <p:xfrm>
            <a:off x="4352" y="2251"/>
            <a:ext cx="116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" name="" r:id="rId18" imgW="127000" imgH="177165" progId="Equation.3">
                    <p:embed/>
                  </p:oleObj>
                </mc:Choice>
                <mc:Fallback>
                  <p:oleObj name="" r:id="rId18" imgW="127000" imgH="177165" progId="Equation.3">
                    <p:embed/>
                    <p:pic>
                      <p:nvPicPr>
                        <p:cNvPr id="0" name="Object 3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352" y="2251"/>
                          <a:ext cx="116" cy="1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2"/>
            <p:cNvGraphicFramePr>
              <a:graphicFrameLocks noChangeAspect="1"/>
            </p:cNvGraphicFramePr>
            <p:nvPr/>
          </p:nvGraphicFramePr>
          <p:xfrm>
            <a:off x="5167" y="2239"/>
            <a:ext cx="116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" name="" r:id="rId20" imgW="127000" imgH="165100" progId="Equation.3">
                    <p:embed/>
                  </p:oleObj>
                </mc:Choice>
                <mc:Fallback>
                  <p:oleObj name="" r:id="rId20" imgW="127000" imgH="165100" progId="Equation.3">
                    <p:embed/>
                    <p:pic>
                      <p:nvPicPr>
                        <p:cNvPr id="0" name="Object 3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167" y="2239"/>
                          <a:ext cx="116" cy="1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 Box 33"/>
            <p:cNvSpPr txBox="1"/>
            <p:nvPr/>
          </p:nvSpPr>
          <p:spPr>
            <a:xfrm>
              <a:off x="3039" y="2160"/>
              <a:ext cx="20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/>
                <a:t>t </a:t>
              </a:r>
              <a:endParaRPr lang="en-US" altLang="zh-CN" sz="2000" dirty="0"/>
            </a:p>
          </p:txBody>
        </p:sp>
        <p:sp>
          <p:nvSpPr>
            <p:cNvPr id="42" name="Text Box 34"/>
            <p:cNvSpPr txBox="1"/>
            <p:nvPr/>
          </p:nvSpPr>
          <p:spPr>
            <a:xfrm>
              <a:off x="5420" y="2115"/>
              <a:ext cx="20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/>
                <a:t>t </a:t>
              </a:r>
              <a:endParaRPr lang="en-US" altLang="zh-CN" sz="2000" dirty="0"/>
            </a:p>
          </p:txBody>
        </p:sp>
        <p:sp>
          <p:nvSpPr>
            <p:cNvPr id="43" name="Freeform 35"/>
            <p:cNvSpPr/>
            <p:nvPr/>
          </p:nvSpPr>
          <p:spPr>
            <a:xfrm>
              <a:off x="3560" y="1480"/>
              <a:ext cx="1679" cy="696"/>
            </a:xfrm>
            <a:custGeom>
              <a:avLst/>
              <a:gdLst>
                <a:gd name="txL" fmla="*/ 0 w 1134"/>
                <a:gd name="txT" fmla="*/ 0 h 696"/>
                <a:gd name="txR" fmla="*/ 1134 w 1134"/>
                <a:gd name="txB" fmla="*/ 696 h 696"/>
              </a:gdLst>
              <a:ahLst/>
              <a:cxnLst>
                <a:cxn ang="0">
                  <a:pos x="0" y="696"/>
                </a:cxn>
                <a:cxn ang="0">
                  <a:pos x="9178" y="197"/>
                </a:cxn>
                <a:cxn ang="0">
                  <a:pos x="25271" y="287"/>
                </a:cxn>
                <a:cxn ang="0">
                  <a:pos x="41318" y="61"/>
                </a:cxn>
                <a:cxn ang="0">
                  <a:pos x="57413" y="650"/>
                </a:cxn>
              </a:cxnLst>
              <a:rect l="txL" t="txT" r="txR" b="txB"/>
              <a:pathLst>
                <a:path w="1134" h="696">
                  <a:moveTo>
                    <a:pt x="0" y="696"/>
                  </a:moveTo>
                  <a:cubicBezTo>
                    <a:pt x="49" y="480"/>
                    <a:pt x="98" y="265"/>
                    <a:pt x="181" y="197"/>
                  </a:cubicBezTo>
                  <a:cubicBezTo>
                    <a:pt x="264" y="129"/>
                    <a:pt x="393" y="310"/>
                    <a:pt x="499" y="287"/>
                  </a:cubicBezTo>
                  <a:cubicBezTo>
                    <a:pt x="605" y="264"/>
                    <a:pt x="710" y="0"/>
                    <a:pt x="816" y="61"/>
                  </a:cubicBezTo>
                  <a:cubicBezTo>
                    <a:pt x="922" y="122"/>
                    <a:pt x="1028" y="386"/>
                    <a:pt x="1134" y="650"/>
                  </a:cubicBezTo>
                </a:path>
              </a:pathLst>
            </a:custGeom>
            <a:noFill/>
            <a:ln w="25400" cap="flat" cmpd="sng">
              <a:solidFill>
                <a:srgbClr val="FF66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1019331" y="614974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基础知识：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1142999" y="1468438"/>
            <a:ext cx="6356350" cy="520700"/>
            <a:chOff x="480" y="1021"/>
            <a:chExt cx="4004" cy="328"/>
          </a:xfrm>
        </p:grpSpPr>
        <p:sp>
          <p:nvSpPr>
            <p:cNvPr id="3" name="Text Box 5"/>
            <p:cNvSpPr txBox="1"/>
            <p:nvPr/>
          </p:nvSpPr>
          <p:spPr>
            <a:xfrm>
              <a:off x="480" y="1056"/>
              <a:ext cx="21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例：已知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波形，求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2640" y="1021"/>
            <a:ext cx="18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1282700" imgH="228600" progId="Equation.3">
                    <p:embed/>
                  </p:oleObj>
                </mc:Choice>
                <mc:Fallback>
                  <p:oleObj name="" r:id="rId1" imgW="1282700" imgH="228600" progId="Equation.3">
                    <p:embed/>
                    <p:pic>
                      <p:nvPicPr>
                        <p:cNvPr id="0" name="Object 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40" y="1021"/>
                          <a:ext cx="1844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文本框 4"/>
          <p:cNvSpPr txBox="1"/>
          <p:nvPr/>
        </p:nvSpPr>
        <p:spPr>
          <a:xfrm>
            <a:off x="1032876" y="6910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76" y="2391763"/>
            <a:ext cx="8954814" cy="396633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2876" y="6910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76" y="1568607"/>
            <a:ext cx="9438288" cy="49610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55814" y="1146322"/>
            <a:ext cx="5734172" cy="4298034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en-US" altLang="zh-CN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将信源符号的发生概率（</a:t>
            </a:r>
            <a:r>
              <a:rPr lang="zh-CN" altLang="en-US" b="0" i="0" dirty="0">
                <a:solidFill>
                  <a:srgbClr val="E579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降序</a:t>
            </a: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）排序；</a:t>
            </a:r>
            <a:endParaRPr lang="zh-CN" altLang="en-US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计算各信源符号的</a:t>
            </a:r>
            <a:r>
              <a:rPr lang="zh-CN" altLang="en-US" b="0" i="0" dirty="0">
                <a:solidFill>
                  <a:srgbClr val="E579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信息量</a:t>
            </a:r>
            <a:r>
              <a:rPr lang="en-US" altLang="zh-CN" b="0" i="0" dirty="0">
                <a:solidFill>
                  <a:srgbClr val="E579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E579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码长：信息量</a:t>
            </a:r>
            <a:r>
              <a:rPr lang="zh-CN" altLang="en-US" b="0" i="0" dirty="0">
                <a:solidFill>
                  <a:srgbClr val="E579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向上取整</a:t>
            </a: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；（保证是唯一可译码，且无失真编码）</a:t>
            </a:r>
            <a:endParaRPr lang="zh-CN" altLang="en-US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排序后的信源符号，计算累加概率（</a:t>
            </a:r>
            <a:r>
              <a:rPr lang="zh-CN" altLang="en-US" b="0" i="0" dirty="0">
                <a:solidFill>
                  <a:srgbClr val="E579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取左端点</a:t>
            </a: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zh-CN" altLang="en-US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累加概率二进制换，取</a:t>
            </a:r>
            <a:r>
              <a:rPr lang="zh-CN" altLang="en-US" b="0" i="0" dirty="0">
                <a:solidFill>
                  <a:srgbClr val="E579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对应码长</a:t>
            </a: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，得到编码码字；</a:t>
            </a:r>
            <a:endParaRPr lang="zh-CN" altLang="en-US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0469" y="46626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None/>
              <a:defRPr sz="3200"/>
            </a:lvl1pPr>
          </a:lstStyle>
          <a:p>
            <a:r>
              <a:rPr lang="zh-CN" altLang="en-US" dirty="0"/>
              <a:t>编码步骤：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240811" y="598244"/>
            <a:ext cx="2937642" cy="461665"/>
          </a:xfrm>
          <a:prstGeom prst="rect">
            <a:avLst/>
          </a:prstGeom>
          <a:solidFill>
            <a:srgbClr val="D5D5D5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信息量的计算公式：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2645" y="1314050"/>
            <a:ext cx="3973727" cy="76835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40811" y="2392504"/>
            <a:ext cx="2937642" cy="461665"/>
          </a:xfrm>
          <a:prstGeom prst="rect">
            <a:avLst/>
          </a:prstGeom>
          <a:solidFill>
            <a:srgbClr val="D5D5D5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平均码长的计算公式：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240811" y="4152132"/>
            <a:ext cx="3453868" cy="461665"/>
          </a:xfrm>
          <a:prstGeom prst="rect">
            <a:avLst/>
          </a:prstGeom>
          <a:solidFill>
            <a:srgbClr val="D5D5D5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编码效率的计算公式：</a:t>
            </a:r>
            <a:endParaRPr lang="zh-CN" altLang="en-US" sz="2400" dirty="0"/>
          </a:p>
        </p:txBody>
      </p:sp>
      <p:graphicFrame>
        <p:nvGraphicFramePr>
          <p:cNvPr id="15" name="对象 14"/>
          <p:cNvGraphicFramePr/>
          <p:nvPr/>
        </p:nvGraphicFramePr>
        <p:xfrm>
          <a:off x="7356425" y="3125927"/>
          <a:ext cx="4662557" cy="75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2" imgW="2717800" imgH="431800" progId="Equation.3">
                  <p:embed/>
                </p:oleObj>
              </mc:Choice>
              <mc:Fallback>
                <p:oleObj name="" r:id="rId2" imgW="2717800" imgH="431800" progId="Equation.3">
                  <p:embed/>
                  <p:pic>
                    <p:nvPicPr>
                      <p:cNvPr id="0" name="对象 1946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25" y="3125927"/>
                        <a:ext cx="4662557" cy="754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874375" y="5810462"/>
            <a:ext cx="9707422" cy="878460"/>
            <a:chOff x="874375" y="5789442"/>
            <a:chExt cx="9707422" cy="878460"/>
          </a:xfrm>
        </p:grpSpPr>
        <p:sp>
          <p:nvSpPr>
            <p:cNvPr id="13" name="文本框 12"/>
            <p:cNvSpPr txBox="1"/>
            <p:nvPr/>
          </p:nvSpPr>
          <p:spPr>
            <a:xfrm>
              <a:off x="874375" y="5997840"/>
              <a:ext cx="2937642" cy="461665"/>
            </a:xfrm>
            <a:prstGeom prst="rect">
              <a:avLst/>
            </a:prstGeom>
            <a:solidFill>
              <a:srgbClr val="D5D5D5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信源熵的计算公式：</a:t>
              </a:r>
              <a:endParaRPr lang="zh-CN" altLang="en-US" sz="2400" dirty="0"/>
            </a:p>
          </p:txBody>
        </p:sp>
        <p:graphicFrame>
          <p:nvGraphicFramePr>
            <p:cNvPr id="16" name="对象 15"/>
            <p:cNvGraphicFramePr/>
            <p:nvPr/>
          </p:nvGraphicFramePr>
          <p:xfrm>
            <a:off x="3899825" y="5789442"/>
            <a:ext cx="6681972" cy="878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4" imgW="3200400" imgH="431800" progId="Equation.3">
                    <p:embed/>
                  </p:oleObj>
                </mc:Choice>
                <mc:Fallback>
                  <p:oleObj name="" r:id="rId4" imgW="3200400" imgH="431800" progId="Equation.3">
                    <p:embed/>
                    <p:pic>
                      <p:nvPicPr>
                        <p:cNvPr id="0" name="对象 194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9825" y="5789442"/>
                          <a:ext cx="6681972" cy="878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7240811" y="4885557"/>
                <a:ext cx="2026442" cy="552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811" y="4885557"/>
                <a:ext cx="2026442" cy="552011"/>
              </a:xfrm>
              <a:prstGeom prst="rect">
                <a:avLst/>
              </a:prstGeom>
              <a:blipFill rotWithShape="1">
                <a:blip r:embed="rId6"/>
                <a:stretch>
                  <a:fillRect l="-27" t="-91" r="3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4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35" name="Group 12"/>
          <p:cNvGrpSpPr>
            <a:grpSpLocks noGrp="1" noRot="1" noChangeAspect="1" noMove="1" noResize="1" noUngrp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36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1560" y="643468"/>
            <a:ext cx="9966960" cy="359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9600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谢谢！</a:t>
            </a:r>
            <a:endParaRPr lang="en-US" altLang="zh-CN" sz="9600" dirty="0">
              <a:blipFill dpi="0" rotWithShape="1">
                <a:blip r:embed="rId3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37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0"/>
          <p:cNvGrpSpPr>
            <a:grpSpLocks noGrp="1" noRot="1" noChangeAspect="1" noMove="1" noResize="1" noUngrp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246" y="1342039"/>
            <a:ext cx="11149507" cy="52880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1247" y="462455"/>
            <a:ext cx="376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例题讲解：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费诺编码：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0469" y="46626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None/>
              <a:defRPr sz="3200"/>
            </a:lvl1pPr>
          </a:lstStyle>
          <a:p>
            <a:r>
              <a:rPr lang="zh-CN" altLang="en-US" dirty="0"/>
              <a:t>编码步骤：</a:t>
            </a:r>
            <a:endParaRPr lang="en-US" altLang="zh-CN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730469" y="1418901"/>
            <a:ext cx="5123793" cy="3057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endParaRPr lang="en-US" altLang="zh-CN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将信源符号的发生概率排序（</a:t>
            </a:r>
            <a:r>
              <a:rPr lang="zh-CN" altLang="en-US" b="0" i="0" dirty="0">
                <a:solidFill>
                  <a:srgbClr val="E579B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为了方便，不是必须的</a:t>
            </a: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zh-CN" altLang="en-US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尽可能的等概率划分成两类；</a:t>
            </a:r>
            <a:endParaRPr lang="zh-CN" altLang="en-US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以符号“</a:t>
            </a:r>
            <a:r>
              <a:rPr lang="en-US" altLang="zh-CN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-US" altLang="zh-CN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标识；</a:t>
            </a:r>
            <a:endParaRPr lang="zh-CN" altLang="en-US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A41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直到只有一个符号时结束；</a:t>
            </a:r>
            <a:endParaRPr lang="zh-CN" altLang="en-US" b="0" i="0" dirty="0">
              <a:solidFill>
                <a:srgbClr val="3A41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0469" y="5302119"/>
            <a:ext cx="4661338" cy="95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划分方式：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依据题目要求，默认上面标</a:t>
            </a:r>
            <a:r>
              <a:rPr lang="en-US" altLang="zh-CN" sz="2000" dirty="0"/>
              <a:t>0</a:t>
            </a:r>
            <a:r>
              <a:rPr lang="zh-CN" altLang="en-US" sz="2000" dirty="0"/>
              <a:t>下面标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2973" y="2754444"/>
            <a:ext cx="7162328" cy="305778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854262" y="2098129"/>
            <a:ext cx="6022428" cy="374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压缩比：未压缩长度</a:t>
            </a:r>
            <a:r>
              <a:rPr lang="en-US" altLang="zh-CN" dirty="0"/>
              <a:t>/</a:t>
            </a:r>
            <a:r>
              <a:rPr lang="zh-CN" altLang="en-US" dirty="0"/>
              <a:t>压缩后的长度</a:t>
            </a:r>
            <a:r>
              <a:rPr lang="en-US" altLang="zh-CN" dirty="0"/>
              <a:t>	120/91=1.32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854262" y="1433560"/>
            <a:ext cx="602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压缩后的编码位数：</a:t>
            </a:r>
            <a:r>
              <a:rPr lang="en-US" altLang="zh-CN" dirty="0"/>
              <a:t>	15*2+7*2+7*2+6*3+5*3=91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854262" y="272647"/>
            <a:ext cx="6905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个字符最少需要</a:t>
            </a:r>
            <a:r>
              <a:rPr lang="en-US" altLang="zh-CN" dirty="0"/>
              <a:t>3</a:t>
            </a:r>
            <a:r>
              <a:rPr lang="zh-CN" altLang="en-US" dirty="0"/>
              <a:t>位二位进数表示，即每个字符用三位表示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854262" y="811955"/>
            <a:ext cx="602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压缩前的编码位数：</a:t>
            </a:r>
            <a:r>
              <a:rPr lang="en-US" altLang="zh-CN" dirty="0"/>
              <a:t>	40*3=120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5a47040-fc0f-430d-8eba-9513cf8cee9f}"/>
</p:tagLst>
</file>

<file path=ppt/tags/tag2.xml><?xml version="1.0" encoding="utf-8"?>
<p:tagLst xmlns:p="http://schemas.openxmlformats.org/presentationml/2006/main">
  <p:tag name="KSO_WM_UNIT_TABLE_BEAUTIFY" val="smartTable{bc8062c6-6f97-4d85-b5c7-f17d4282d55d}"/>
</p:tagLst>
</file>

<file path=ppt/tags/tag3.xml><?xml version="1.0" encoding="utf-8"?>
<p:tagLst xmlns:p="http://schemas.openxmlformats.org/presentationml/2006/main">
  <p:tag name="KSO_WM_UNIT_TABLE_BEAUTIFY" val="smartTable{f4b43473-6a0e-4cd9-9dac-4b55d045b600}"/>
</p:tagLst>
</file>

<file path=ppt/tags/tag4.xml><?xml version="1.0" encoding="utf-8"?>
<p:tagLst xmlns:p="http://schemas.openxmlformats.org/presentationml/2006/main">
  <p:tag name="KSO_WM_UNIT_TABLE_BEAUTIFY" val="smartTable{2c8b3995-de8b-4d5b-a1cf-16d6c1e57813}"/>
</p:tagLst>
</file>

<file path=ppt/tags/tag5.xml><?xml version="1.0" encoding="utf-8"?>
<p:tagLst xmlns:p="http://schemas.openxmlformats.org/presentationml/2006/main">
  <p:tag name="commondata" val="eyJoZGlkIjoiMTg2ZTljNzBkNDJkZGE3N2M0ODIyZTBmMjMxYzQwMG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0</TotalTime>
  <Words>7473</Words>
  <Application>WPS 演示</Application>
  <PresentationFormat>宽屏</PresentationFormat>
  <Paragraphs>1162</Paragraphs>
  <Slides>60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31</vt:i4>
      </vt:variant>
      <vt:variant>
        <vt:lpstr>幻灯片标题</vt:lpstr>
      </vt:variant>
      <vt:variant>
        <vt:i4>60</vt:i4>
      </vt:variant>
    </vt:vector>
  </HeadingPairs>
  <TitlesOfParts>
    <vt:vector size="116" baseType="lpstr">
      <vt:lpstr>Arial</vt:lpstr>
      <vt:lpstr>宋体</vt:lpstr>
      <vt:lpstr>Wingdings</vt:lpstr>
      <vt:lpstr>微软雅黑</vt:lpstr>
      <vt:lpstr>Cambria Math</vt:lpstr>
      <vt:lpstr>方正姚体</vt:lpstr>
      <vt:lpstr>Segoe Print</vt:lpstr>
      <vt:lpstr>Rockwell Condensed</vt:lpstr>
      <vt:lpstr>Rockwell</vt:lpstr>
      <vt:lpstr>Arial Unicode MS</vt:lpstr>
      <vt:lpstr>Calibri</vt:lpstr>
      <vt:lpstr>Verdana</vt:lpstr>
      <vt:lpstr>Times New Roman</vt:lpstr>
      <vt:lpstr>仿宋_GB2312</vt:lpstr>
      <vt:lpstr>仿宋</vt:lpstr>
      <vt:lpstr>华文仿宋</vt:lpstr>
      <vt:lpstr>-apple-system</vt:lpstr>
      <vt:lpstr>Times New Roman</vt:lpstr>
      <vt:lpstr>Symbol</vt:lpstr>
      <vt:lpstr>Wingdings</vt:lpstr>
      <vt:lpstr>黑体</vt:lpstr>
      <vt:lpstr>幼圆</vt:lpstr>
      <vt:lpstr>Rockwell Extra Bold</vt:lpstr>
      <vt:lpstr>Calibri</vt:lpstr>
      <vt:lpstr>木材纹理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多媒体期末复习</vt:lpstr>
      <vt:lpstr>PowerPoint 演示文稿</vt:lpstr>
      <vt:lpstr>目录</vt:lpstr>
      <vt:lpstr>PowerPoint 演示文稿</vt:lpstr>
      <vt:lpstr>1.香农编码：</vt:lpstr>
      <vt:lpstr>PowerPoint 演示文稿</vt:lpstr>
      <vt:lpstr>PowerPoint 演示文稿</vt:lpstr>
      <vt:lpstr>2.费诺编码：</vt:lpstr>
      <vt:lpstr>PowerPoint 演示文稿</vt:lpstr>
      <vt:lpstr>PowerPoint 演示文稿</vt:lpstr>
      <vt:lpstr>3.哈夫曼编码：</vt:lpstr>
      <vt:lpstr>PowerPoint 演示文稿</vt:lpstr>
      <vt:lpstr>PowerPoint 演示文稿</vt:lpstr>
      <vt:lpstr>4.算术编码：</vt:lpstr>
      <vt:lpstr>PowerPoint 演示文稿</vt:lpstr>
      <vt:lpstr>PowerPoint 演示文稿</vt:lpstr>
      <vt:lpstr>PowerPoint 演示文稿</vt:lpstr>
      <vt:lpstr>5.词典编码：</vt:lpstr>
      <vt:lpstr>词典编码：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6.JPEG编码：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7.附加大题：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多媒体期末复习</dc:title>
  <dc:creator>张 志晗</dc:creator>
  <cp:lastModifiedBy>且翱澄壹状</cp:lastModifiedBy>
  <cp:revision>13</cp:revision>
  <dcterms:created xsi:type="dcterms:W3CDTF">2023-07-16T07:51:00Z</dcterms:created>
  <dcterms:modified xsi:type="dcterms:W3CDTF">2024-06-19T15:08:09Z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0587E1DD65124B1A988FE7529F18BA82_12</vt:lpwstr>
  </property>
  <property fmtid="{D5CDD505-2E9C-101B-9397-08002B2CF9AE}" pid="3" name="KSOProductBuildVer">
    <vt:lpwstr>2052-12.1.0.16729</vt:lpwstr>
  </property>
</Properties>
</file>