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6" r:id="rId11"/>
    <p:sldId id="275" r:id="rId12"/>
    <p:sldId id="263" r:id="rId13"/>
    <p:sldId id="264" r:id="rId14"/>
    <p:sldId id="289" r:id="rId15"/>
    <p:sldId id="265" r:id="rId16"/>
    <p:sldId id="266" r:id="rId17"/>
    <p:sldId id="267" r:id="rId18"/>
    <p:sldId id="274" r:id="rId19"/>
    <p:sldId id="268" r:id="rId20"/>
    <p:sldId id="269" r:id="rId21"/>
    <p:sldId id="270" r:id="rId22"/>
    <p:sldId id="271" r:id="rId23"/>
    <p:sldId id="272" r:id="rId2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2" Type="http://schemas.openxmlformats.org/officeDocument/2006/relationships/notesSlide" Target="../notesSlides/notesSlide15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4" Type="http://schemas.openxmlformats.org/officeDocument/2006/relationships/notesSlide" Target="../notesSlides/notesSlide16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1" Type="http://schemas.openxmlformats.org/officeDocument/2006/relationships/notesSlide" Target="../notesSlides/notesSlide18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5" Type="http://schemas.openxmlformats.org/officeDocument/2006/relationships/notesSlide" Target="../notesSlides/notesSlide19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0" Type="http://schemas.openxmlformats.org/officeDocument/2006/relationships/notesSlide" Target="../notesSlides/notesSlide20.xml"/><Relationship Id="rId2" Type="http://schemas.openxmlformats.org/officeDocument/2006/relationships/tags" Target="../tags/tag11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230" y="1035050"/>
            <a:ext cx="4792980" cy="14300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4030" b="1" kern="0" spc="360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数据结构综合实验</a:t>
            </a:r>
            <a:r>
              <a:rPr lang="en-US" sz="4030" b="1" kern="0" spc="360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开题汇报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570403" y="2541738"/>
            <a:ext cx="5072596" cy="5410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kern="0" spc="360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校园导航系统设计与实现</a:t>
            </a:r>
            <a:r>
              <a:rPr lang="zh-CN" altLang="en-US" sz="2015" b="1" kern="0" spc="360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（基于</a:t>
            </a:r>
            <a:r>
              <a:rPr lang="en-US" altLang="zh-CN" sz="2015" b="1" kern="0" spc="360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QT</a:t>
            </a:r>
            <a:r>
              <a:rPr lang="zh-CN" altLang="en-US" sz="2015" b="1" kern="0" spc="360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）</a:t>
            </a:r>
            <a:endParaRPr lang="zh-CN" altLang="en-US" sz="2015" b="1" kern="0" spc="360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4" name="Shape 2"/>
          <p:cNvSpPr/>
          <p:nvPr/>
        </p:nvSpPr>
        <p:spPr>
          <a:xfrm>
            <a:off x="656415" y="3401481"/>
            <a:ext cx="1886141" cy="352839"/>
          </a:xfrm>
          <a:custGeom>
            <a:avLst/>
            <a:gdLst/>
            <a:ahLst/>
            <a:cxnLst/>
            <a:rect l="l" t="t" r="r" b="b"/>
            <a:pathLst>
              <a:path w="1886141" h="352839">
                <a:moveTo>
                  <a:pt x="176420" y="0"/>
                </a:moveTo>
                <a:moveTo>
                  <a:pt x="176420" y="0"/>
                </a:moveTo>
                <a:lnTo>
                  <a:pt x="1709722" y="0"/>
                </a:lnTo>
                <a:quadBezTo>
                  <a:pt x="1886141" y="0"/>
                  <a:pt x="1886141" y="176420"/>
                </a:quadBezTo>
                <a:lnTo>
                  <a:pt x="1886141" y="176420"/>
                </a:lnTo>
                <a:quadBezTo>
                  <a:pt x="1886141" y="352839"/>
                  <a:pt x="1709722" y="352839"/>
                </a:quadBezTo>
                <a:lnTo>
                  <a:pt x="176420" y="352839"/>
                </a:lnTo>
                <a:quadBezTo>
                  <a:pt x="0" y="352839"/>
                  <a:pt x="0" y="176420"/>
                </a:quadBezTo>
                <a:lnTo>
                  <a:pt x="0" y="176420"/>
                </a:lnTo>
                <a:quadBezTo>
                  <a:pt x="0" y="0"/>
                  <a:pt x="17642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2D9BF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841312" y="3340156"/>
            <a:ext cx="1701244" cy="4159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295" dirty="0">
                <a:solidFill>
                  <a:srgbClr val="2D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汇报人:</a:t>
            </a:r>
            <a:r>
              <a:rPr 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谭雨萱</a:t>
            </a:r>
            <a:endParaRPr lang="en-US" sz="1295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08723" y="2532182"/>
            <a:ext cx="3896307" cy="0"/>
          </a:xfrm>
          <a:custGeom>
            <a:avLst/>
            <a:gdLst/>
            <a:ahLst/>
            <a:cxnLst/>
            <a:rect l="l" t="t" r="r" b="b"/>
            <a:pathLst>
              <a:path w="3896307">
                <a:moveTo>
                  <a:pt x="0" y="0"/>
                </a:moveTo>
                <a:moveTo>
                  <a:pt x="0" y="0"/>
                </a:moveTo>
                <a:lnTo>
                  <a:pt x="3896307" y="0"/>
                </a:lnTo>
              </a:path>
            </a:pathLst>
          </a:custGeom>
          <a:noFill/>
          <a:ln w="9525">
            <a:solidFill>
              <a:srgbClr val="D9D9D9"/>
            </a:solidFill>
            <a:prstDash val="solid"/>
            <a:headEnd type="none"/>
            <a:tailEnd type="none"/>
          </a:ln>
        </p:spPr>
      </p:sp>
      <p:sp>
        <p:nvSpPr>
          <p:cNvPr id="8" name="Text 3"/>
          <p:cNvSpPr/>
          <p:nvPr/>
        </p:nvSpPr>
        <p:spPr>
          <a:xfrm>
            <a:off x="748665" y="4072890"/>
            <a:ext cx="7857490" cy="10560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295" dirty="0">
                <a:solidFill>
                  <a:srgbClr val="2D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组员</a:t>
            </a:r>
            <a:r>
              <a:rPr lang="en-US" sz="1295" dirty="0">
                <a:solidFill>
                  <a:srgbClr val="2D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:</a:t>
            </a:r>
            <a:r>
              <a:rPr 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韦婷婷</a:t>
            </a:r>
            <a:r>
              <a:rPr lang="zh-CN" alt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</a:t>
            </a:r>
            <a:r>
              <a:rPr 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欧洁颖</a:t>
            </a:r>
            <a:r>
              <a:rPr lang="zh-CN" alt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</a:t>
            </a:r>
            <a:r>
              <a:rPr 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常洋</a:t>
            </a:r>
            <a:r>
              <a:rPr lang="zh-CN" alt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</a:t>
            </a:r>
            <a:r>
              <a:rPr lang="en-US" sz="129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徐泽坤</a:t>
            </a:r>
            <a:endParaRPr lang="zh-CN" altLang="en-US" sz="1295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1295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1295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295" dirty="0">
                <a:solidFill>
                  <a:srgbClr val="2D9B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endParaRPr lang="en-US" sz="144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9117" y="960139"/>
            <a:ext cx="1926901" cy="17739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065" b="1" dirty="0">
                <a:solidFill>
                  <a:srgbClr val="4064F3">
                    <a:alpha val="10000"/>
                  </a:srgbClr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033020" y="2243253"/>
            <a:ext cx="5110980" cy="7589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25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实现方案</a:t>
            </a:r>
            <a:endParaRPr lang="en-US" sz="14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0F45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初期</a:t>
            </a:r>
            <a:r>
              <a:rPr lang="zh-CN" altLang="en-US" sz="2305" b="1" dirty="0">
                <a:solidFill>
                  <a:srgbClr val="0F45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工作</a:t>
            </a:r>
            <a:endParaRPr lang="zh-CN" altLang="en-US" sz="2305" b="1" dirty="0">
              <a:solidFill>
                <a:srgbClr val="0F45B5"/>
              </a:solidFill>
              <a:latin typeface="Arial" panose="020B0604020202020204" pitchFamily="34" charset="0"/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pic>
        <p:nvPicPr>
          <p:cNvPr id="5" name="图片 4" descr="花江地图"/>
          <p:cNvPicPr>
            <a:picLocks noChangeAspect="1"/>
          </p:cNvPicPr>
          <p:nvPr/>
        </p:nvPicPr>
        <p:blipFill>
          <a:blip r:embed="rId2"/>
          <a:srcRect l="415" t="8550" r="17480" b="15980"/>
          <a:stretch>
            <a:fillRect/>
          </a:stretch>
        </p:blipFill>
        <p:spPr>
          <a:xfrm>
            <a:off x="2212340" y="137160"/>
            <a:ext cx="4719320" cy="3432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1420" y="3791585"/>
            <a:ext cx="66509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制作地图的简化，（就选三院学生经常去的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个地点：</a:t>
            </a: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B区,C区,二教，十一教，十七教，计算机与信息安全学院，图书馆，中央食堂，四创中心，花江智慧谷，后街，南门口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），地点之间路径的长度大概根据高德地图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QT</a:t>
            </a: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主操控界面设计</a:t>
            </a:r>
            <a:endParaRPr lang="en-US" sz="1440" dirty="0"/>
          </a:p>
        </p:txBody>
      </p:sp>
      <p:pic>
        <p:nvPicPr>
          <p:cNvPr id="4" name="Image 0" descr="https://sgw-dx.xf-yun.com/api/v1/sparkdesk/_173332954264402_s6qfHs1733334652475-031167114351565584.png?authorization=c2ltcGxlLWp3dCBhaz1zcGFya2Rlc2s4MDAwMDAwMDAwMDE7ZXhwPTMzMTAxMzQ2NTU7YWxnbz1obWFjLXNoYTI1NjtzaWc9RUxWeU9XYmhOditvUkEyYkZCTVJOZnNDUTVSRUVhQ0NpQW5EUXM0S0RxND0=&amp;x_location=7YfmxI7B7uKO7jlRxIftd60XgLD=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94" y="744204"/>
            <a:ext cx="5181413" cy="4399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</a:t>
            </a: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设计与实现</a:t>
            </a:r>
            <a:endParaRPr lang="en-US" sz="1440" dirty="0"/>
          </a:p>
        </p:txBody>
      </p:sp>
      <p:pic>
        <p:nvPicPr>
          <p:cNvPr id="4" name="Image 0" descr="https://sgw-dx.xf-yun.com/api/v1/sparkdesk/_173332954264402_ACd10q1733334457710-0329655879675091.png?authorization=c2ltcGxlLWp3dCBhaz1zcGFya2Rlc2s4MDAwMDAwMDAwMDE7ZXhwPTMzMTAxMzQ0NjA7YWxnbz1obWFjLXNoYTI1NjtzaWc9NGpZYUk5OWFNZGVUV0I1VEtBSW5ON3lQY2NYNEtITnFMenpHQlQvamtYTT0=&amp;x_location=7YfmxI7B7uKO7jlRxIftd60XgLD=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8" y="2426019"/>
            <a:ext cx="2914861" cy="2441884"/>
          </a:xfrm>
          <a:prstGeom prst="rect">
            <a:avLst/>
          </a:prstGeom>
        </p:spPr>
      </p:pic>
      <p:pic>
        <p:nvPicPr>
          <p:cNvPr id="5" name="Image 1" descr="https://sgw-dx.xf-yun.com/api/v1/sparkdesk/_173332954264402_XOvsdl1733334707440-05295037183556293.png?authorization=c2ltcGxlLWp3dCBhaz1zcGFya2Rlc2s4MDAwMDAwMDAwMDE7ZXhwPTMzMTAxMzQ3MDk7YWxnbz1obWFjLXNoYTI1NjtzaWc9cVdldnkwQnpoNldqYXFLUHBLY0V5cnlYSEJub015VDgvdmhjNmRYbjJRYz0=&amp;x_location=7YfmxI7B7uKO7jlRxIftd60XgLD="/>
          <p:cNvPicPr>
            <a:picLocks noChangeAspect="1"/>
          </p:cNvPicPr>
          <p:nvPr/>
        </p:nvPicPr>
        <p:blipFill>
          <a:blip r:embed="rId3"/>
          <a:srcRect b="69977"/>
          <a:stretch>
            <a:fillRect/>
          </a:stretch>
        </p:blipFill>
        <p:spPr>
          <a:xfrm>
            <a:off x="5998845" y="1880235"/>
            <a:ext cx="3231515" cy="90043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5940" y="954523"/>
            <a:ext cx="2614983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创建地点信息结构体</a:t>
            </a:r>
            <a:endParaRPr lang="en-US" sz="1440" dirty="0"/>
          </a:p>
        </p:txBody>
      </p:sp>
      <p:sp>
        <p:nvSpPr>
          <p:cNvPr id="7" name="Text 3"/>
          <p:cNvSpPr/>
          <p:nvPr/>
        </p:nvSpPr>
        <p:spPr>
          <a:xfrm>
            <a:off x="455940" y="1500390"/>
            <a:ext cx="2614983" cy="8412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通过定义一个包含景点编号、名称和介绍的结构体，我们可以有效地组织和管理校园内各个景点的详细信息。</a:t>
            </a:r>
            <a:endParaRPr lang="en-US" sz="1440" dirty="0"/>
          </a:p>
        </p:txBody>
      </p:sp>
      <p:sp>
        <p:nvSpPr>
          <p:cNvPr id="8" name="Text 4"/>
          <p:cNvSpPr/>
          <p:nvPr/>
        </p:nvSpPr>
        <p:spPr>
          <a:xfrm>
            <a:off x="3247889" y="954523"/>
            <a:ext cx="2501734" cy="72263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Dijkstra算法计算最短路径</a:t>
            </a:r>
            <a:endParaRPr lang="zh-CN" altLang="en-US" sz="1730" b="1" dirty="0">
              <a:solidFill>
                <a:srgbClr val="6D91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9" name="Text 5"/>
          <p:cNvSpPr/>
          <p:nvPr/>
        </p:nvSpPr>
        <p:spPr>
          <a:xfrm>
            <a:off x="3247889" y="1500390"/>
            <a:ext cx="2614983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Dijkstra算法是一种经典的图搜索算法，用于在加权图中寻找单源最短路径。在本系统中，该算法被用来高效地计算出两个景点之间的最短路径，帮助用户规划最佳路线。</a:t>
            </a: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3247889" y="2977162"/>
            <a:ext cx="2501734" cy="7132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使用Floyd算法处理多顶点最短路径问题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3247889" y="3749526"/>
            <a:ext cx="2656902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Floyd算法能够解决任意两点间的最短路径问题，并且适用于含有负权边的图。此算法在本系统中被应用来计算多个景点之间的最短路径。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6314929" y="1091865"/>
            <a:ext cx="2474861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其他</a:t>
            </a:r>
            <a:endParaRPr lang="en-US" sz="14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9117" y="960139"/>
            <a:ext cx="1926901" cy="17739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065" b="1" dirty="0">
                <a:solidFill>
                  <a:srgbClr val="4064F3">
                    <a:alpha val="10000"/>
                  </a:srgbClr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033020" y="2243253"/>
            <a:ext cx="5110980" cy="7589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25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小组分工</a:t>
            </a:r>
            <a:endParaRPr lang="en-US" sz="14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>
            <a:off x="1228090" y="805815"/>
            <a:ext cx="6814820" cy="3966210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4064F3">
              <a:alpha val="10000"/>
            </a:srgbClr>
          </a:solidFill>
        </p:spPr>
        <p:txBody>
          <a:bodyPr/>
          <a:p>
            <a:endParaRPr lang="zh-CN" altLang="en-US"/>
          </a:p>
        </p:txBody>
      </p:sp>
      <p:sp>
        <p:nvSpPr>
          <p:cNvPr id="3" name="Text 1"/>
          <p:cNvSpPr/>
          <p:nvPr/>
        </p:nvSpPr>
        <p:spPr>
          <a:xfrm>
            <a:off x="456775" y="173020"/>
            <a:ext cx="8687225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小组：（用</a:t>
            </a:r>
            <a:r>
              <a:rPr lang="en-US" altLang="zh-CN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github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平台协助）</a:t>
            </a:r>
            <a:endParaRPr lang="zh-CN" altLang="en-US" sz="2305" b="1" dirty="0">
              <a:solidFill>
                <a:srgbClr val="0F45B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Shape 3"/>
          <p:cNvSpPr/>
          <p:nvPr>
            <p:custDataLst>
              <p:tags r:id="rId3"/>
            </p:custDataLst>
          </p:nvPr>
        </p:nvSpPr>
        <p:spPr>
          <a:xfrm>
            <a:off x="1066906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>
            <a:off x="714703" y="1018085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8" name="Text 6"/>
          <p:cNvSpPr/>
          <p:nvPr>
            <p:custDataLst>
              <p:tags r:id="rId5"/>
            </p:custDataLst>
          </p:nvPr>
        </p:nvSpPr>
        <p:spPr>
          <a:xfrm>
            <a:off x="801014" y="1018230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小组长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6" name="Text 14"/>
          <p:cNvSpPr/>
          <p:nvPr>
            <p:custDataLst>
              <p:tags r:id="rId6"/>
            </p:custDataLst>
          </p:nvPr>
        </p:nvSpPr>
        <p:spPr>
          <a:xfrm>
            <a:off x="714845" y="1042354"/>
            <a:ext cx="679728" cy="3657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7" name="Shape 15"/>
          <p:cNvSpPr/>
          <p:nvPr>
            <p:custDataLst>
              <p:tags r:id="rId7"/>
            </p:custDataLst>
          </p:nvPr>
        </p:nvSpPr>
        <p:spPr>
          <a:xfrm>
            <a:off x="714703" y="1874065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18" name="Text 16"/>
          <p:cNvSpPr/>
          <p:nvPr>
            <p:custDataLst>
              <p:tags r:id="rId8"/>
            </p:custDataLst>
          </p:nvPr>
        </p:nvSpPr>
        <p:spPr>
          <a:xfrm>
            <a:off x="714969" y="1888809"/>
            <a:ext cx="709960" cy="3657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9" name="Shape 17"/>
          <p:cNvSpPr/>
          <p:nvPr>
            <p:custDataLst>
              <p:tags r:id="rId9"/>
            </p:custDataLst>
          </p:nvPr>
        </p:nvSpPr>
        <p:spPr>
          <a:xfrm>
            <a:off x="714703" y="266845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20" name="Text 18"/>
          <p:cNvSpPr/>
          <p:nvPr>
            <p:custDataLst>
              <p:tags r:id="rId10"/>
            </p:custDataLst>
          </p:nvPr>
        </p:nvSpPr>
        <p:spPr>
          <a:xfrm>
            <a:off x="715102" y="2671129"/>
            <a:ext cx="723664" cy="3657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33" name="Shape 15"/>
          <p:cNvSpPr/>
          <p:nvPr>
            <p:custDataLst>
              <p:tags r:id="rId11"/>
            </p:custDataLst>
          </p:nvPr>
        </p:nvSpPr>
        <p:spPr>
          <a:xfrm>
            <a:off x="714703" y="340886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34" name="Text 16"/>
          <p:cNvSpPr/>
          <p:nvPr>
            <p:custDataLst>
              <p:tags r:id="rId12"/>
            </p:custDataLst>
          </p:nvPr>
        </p:nvSpPr>
        <p:spPr>
          <a:xfrm>
            <a:off x="684489" y="3429954"/>
            <a:ext cx="709960" cy="4114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440" dirty="0"/>
          </a:p>
        </p:txBody>
      </p:sp>
      <p:sp>
        <p:nvSpPr>
          <p:cNvPr id="35" name="Text 6"/>
          <p:cNvSpPr/>
          <p:nvPr>
            <p:custDataLst>
              <p:tags r:id="rId13"/>
            </p:custDataLst>
          </p:nvPr>
        </p:nvSpPr>
        <p:spPr>
          <a:xfrm>
            <a:off x="3620414" y="1018230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谭雨萱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6" name="Shape 15"/>
          <p:cNvSpPr/>
          <p:nvPr>
            <p:custDataLst>
              <p:tags r:id="rId14"/>
            </p:custDataLst>
          </p:nvPr>
        </p:nvSpPr>
        <p:spPr>
          <a:xfrm>
            <a:off x="714703" y="423436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  <p:txBody>
          <a:bodyPr/>
          <a:p>
            <a:endParaRPr lang="zh-CN" altLang="en-US"/>
          </a:p>
        </p:txBody>
      </p:sp>
      <p:sp>
        <p:nvSpPr>
          <p:cNvPr id="37" name="Text 16"/>
          <p:cNvSpPr/>
          <p:nvPr>
            <p:custDataLst>
              <p:tags r:id="rId15"/>
            </p:custDataLst>
          </p:nvPr>
        </p:nvSpPr>
        <p:spPr>
          <a:xfrm>
            <a:off x="684489" y="4233229"/>
            <a:ext cx="709960" cy="4114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440" dirty="0"/>
          </a:p>
        </p:txBody>
      </p:sp>
      <p:sp>
        <p:nvSpPr>
          <p:cNvPr id="40" name="Text 6"/>
          <p:cNvSpPr/>
          <p:nvPr>
            <p:custDataLst>
              <p:tags r:id="rId16"/>
            </p:custDataLst>
          </p:nvPr>
        </p:nvSpPr>
        <p:spPr>
          <a:xfrm>
            <a:off x="767359" y="1798010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组员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1" name="Text 6"/>
          <p:cNvSpPr/>
          <p:nvPr>
            <p:custDataLst>
              <p:tags r:id="rId17"/>
            </p:custDataLst>
          </p:nvPr>
        </p:nvSpPr>
        <p:spPr>
          <a:xfrm>
            <a:off x="3602634" y="1798010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徐泽坤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2" name="Text 6"/>
          <p:cNvSpPr/>
          <p:nvPr>
            <p:custDataLst>
              <p:tags r:id="rId18"/>
            </p:custDataLst>
          </p:nvPr>
        </p:nvSpPr>
        <p:spPr>
          <a:xfrm>
            <a:off x="3602634" y="2577790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欧洁颖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3" name="Text 6"/>
          <p:cNvSpPr/>
          <p:nvPr>
            <p:custDataLst>
              <p:tags r:id="rId19"/>
            </p:custDataLst>
          </p:nvPr>
        </p:nvSpPr>
        <p:spPr>
          <a:xfrm>
            <a:off x="3602634" y="3384875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常洋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4" name="Text 6"/>
          <p:cNvSpPr/>
          <p:nvPr>
            <p:custDataLst>
              <p:tags r:id="rId20"/>
            </p:custDataLst>
          </p:nvPr>
        </p:nvSpPr>
        <p:spPr>
          <a:xfrm>
            <a:off x="3620414" y="4207200"/>
            <a:ext cx="2395728" cy="7702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韦婷婷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谭雨萱：项目管理与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框架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构建</a:t>
            </a:r>
            <a:endParaRPr lang="zh-CN" altLang="en-US" sz="2305" b="1" dirty="0">
              <a:solidFill>
                <a:srgbClr val="0F45B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>
            <a:off x="640994" y="1792041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5" name="Shape 3"/>
          <p:cNvSpPr/>
          <p:nvPr>
            <p:custDataLst>
              <p:tags r:id="rId3"/>
            </p:custDataLst>
          </p:nvPr>
        </p:nvSpPr>
        <p:spPr>
          <a:xfrm>
            <a:off x="1066906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>
            <a:off x="640994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7" name="Shape 5"/>
          <p:cNvSpPr/>
          <p:nvPr>
            <p:custDataLst>
              <p:tags r:id="rId5"/>
            </p:custDataLst>
          </p:nvPr>
        </p:nvSpPr>
        <p:spPr>
          <a:xfrm>
            <a:off x="1589475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4064F3"/>
            </a:solidFill>
            <a:prstDash val="solid"/>
            <a:headEnd type="none"/>
            <a:tailEnd type="arrow"/>
          </a:ln>
        </p:spPr>
      </p:sp>
      <p:sp>
        <p:nvSpPr>
          <p:cNvPr id="8" name="Text 6"/>
          <p:cNvSpPr/>
          <p:nvPr>
            <p:custDataLst>
              <p:tags r:id="rId6"/>
            </p:custDataLst>
          </p:nvPr>
        </p:nvSpPr>
        <p:spPr>
          <a:xfrm>
            <a:off x="686714" y="1938345"/>
            <a:ext cx="23957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制定项目计划与ppt</a:t>
            </a:r>
            <a:endParaRPr lang="en-US" sz="1440" dirty="0"/>
          </a:p>
        </p:txBody>
      </p:sp>
      <p:sp>
        <p:nvSpPr>
          <p:cNvPr id="9" name="Shape 7"/>
          <p:cNvSpPr/>
          <p:nvPr>
            <p:custDataLst>
              <p:tags r:id="rId7"/>
            </p:custDataLst>
          </p:nvPr>
        </p:nvSpPr>
        <p:spPr>
          <a:xfrm>
            <a:off x="3339389" y="1792041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10" name="Shape 8"/>
          <p:cNvSpPr/>
          <p:nvPr>
            <p:custDataLst>
              <p:tags r:id="rId8"/>
            </p:custDataLst>
          </p:nvPr>
        </p:nvSpPr>
        <p:spPr>
          <a:xfrm>
            <a:off x="6015838" y="1792155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4064F3">
              <a:alpha val="10000"/>
            </a:srgbClr>
          </a:solidFill>
        </p:spPr>
        <p:txBody>
          <a:bodyPr/>
          <a:p>
            <a:endParaRPr lang="zh-CN" altLang="en-US"/>
          </a:p>
        </p:txBody>
      </p:sp>
      <p:sp>
        <p:nvSpPr>
          <p:cNvPr id="11" name="Text 9"/>
          <p:cNvSpPr/>
          <p:nvPr>
            <p:custDataLst>
              <p:tags r:id="rId9"/>
            </p:custDataLst>
          </p:nvPr>
        </p:nvSpPr>
        <p:spPr>
          <a:xfrm>
            <a:off x="750722" y="2340681"/>
            <a:ext cx="2267712" cy="151765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负责明确项目各阶段任务、时间节点及交付成果，确保项目有序推进。她通过细致的规划和协调，使团队能够高效地完成各项任务</a:t>
            </a:r>
            <a:endParaRPr lang="en-US" sz="1440" dirty="0"/>
          </a:p>
        </p:txBody>
      </p:sp>
      <p:sp>
        <p:nvSpPr>
          <p:cNvPr id="12" name="Text 10"/>
          <p:cNvSpPr/>
          <p:nvPr>
            <p:custDataLst>
              <p:tags r:id="rId10"/>
            </p:custDataLst>
          </p:nvPr>
        </p:nvSpPr>
        <p:spPr>
          <a:xfrm>
            <a:off x="3385109" y="1938345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设计总体功能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架构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3" name="Text 11"/>
          <p:cNvSpPr/>
          <p:nvPr>
            <p:custDataLst>
              <p:tags r:id="rId11"/>
            </p:custDataLst>
          </p:nvPr>
        </p:nvSpPr>
        <p:spPr>
          <a:xfrm>
            <a:off x="6061558" y="1938345"/>
            <a:ext cx="2395728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协助</a:t>
            </a:r>
            <a:r>
              <a:rPr lang="en-US" altLang="zh-CN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QT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完整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4" name="Text 12"/>
          <p:cNvSpPr/>
          <p:nvPr>
            <p:custDataLst>
              <p:tags r:id="rId12"/>
            </p:custDataLst>
          </p:nvPr>
        </p:nvSpPr>
        <p:spPr>
          <a:xfrm>
            <a:off x="3449117" y="2340681"/>
            <a:ext cx="2267712" cy="112331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计划好总体功能</a:t>
            </a:r>
            <a:r>
              <a:rPr lang="zh-CN" alt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架构，</a:t>
            </a:r>
            <a:r>
              <a:rPr 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定期收集成员工作进展，协调解决问题。</a:t>
            </a:r>
            <a:endParaRPr lang="en-US" sz="1440" dirty="0"/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5" name="Text 13"/>
          <p:cNvSpPr/>
          <p:nvPr>
            <p:custDataLst>
              <p:tags r:id="rId13"/>
            </p:custDataLst>
          </p:nvPr>
        </p:nvSpPr>
        <p:spPr>
          <a:xfrm>
            <a:off x="6125566" y="2340681"/>
            <a:ext cx="2267712" cy="10750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4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共同设计系统的功能模块，确定各个功能模块之间的交互流程和数据传递方式，确保系统的稳定性。</a:t>
            </a:r>
            <a:endParaRPr lang="zh-CN" altLang="en-US" sz="14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14"/>
          <p:cNvSpPr/>
          <p:nvPr>
            <p:custDataLst>
              <p:tags r:id="rId14"/>
            </p:custDataLst>
          </p:nvPr>
        </p:nvSpPr>
        <p:spPr>
          <a:xfrm>
            <a:off x="640994" y="1048069"/>
            <a:ext cx="679728" cy="3657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7" name="Shape 15"/>
          <p:cNvSpPr/>
          <p:nvPr>
            <p:custDataLst>
              <p:tags r:id="rId15"/>
            </p:custDataLst>
          </p:nvPr>
        </p:nvSpPr>
        <p:spPr>
          <a:xfrm>
            <a:off x="3339835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18" name="Text 16"/>
          <p:cNvSpPr/>
          <p:nvPr>
            <p:custDataLst>
              <p:tags r:id="rId16"/>
            </p:custDataLst>
          </p:nvPr>
        </p:nvSpPr>
        <p:spPr>
          <a:xfrm>
            <a:off x="3349080" y="1048069"/>
            <a:ext cx="709960" cy="3657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9" name="Shape 17"/>
          <p:cNvSpPr/>
          <p:nvPr>
            <p:custDataLst>
              <p:tags r:id="rId17"/>
            </p:custDataLst>
          </p:nvPr>
        </p:nvSpPr>
        <p:spPr>
          <a:xfrm>
            <a:off x="6015819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20" name="Text 18"/>
          <p:cNvSpPr/>
          <p:nvPr>
            <p:custDataLst>
              <p:tags r:id="rId18"/>
            </p:custDataLst>
          </p:nvPr>
        </p:nvSpPr>
        <p:spPr>
          <a:xfrm>
            <a:off x="6016304" y="1048069"/>
            <a:ext cx="723664" cy="3657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21" name="Shape 19"/>
          <p:cNvSpPr/>
          <p:nvPr>
            <p:custDataLst>
              <p:tags r:id="rId19"/>
            </p:custDataLst>
          </p:nvPr>
        </p:nvSpPr>
        <p:spPr>
          <a:xfrm>
            <a:off x="4228093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4064F3"/>
            </a:solidFill>
            <a:prstDash val="solid"/>
            <a:headEnd type="none"/>
            <a:tailEnd type="arrow"/>
          </a:ln>
        </p:spPr>
      </p:sp>
      <p:sp>
        <p:nvSpPr>
          <p:cNvPr id="22" name="Shape 20"/>
          <p:cNvSpPr/>
          <p:nvPr>
            <p:custDataLst>
              <p:tags r:id="rId20"/>
            </p:custDataLst>
          </p:nvPr>
        </p:nvSpPr>
        <p:spPr>
          <a:xfrm>
            <a:off x="6913035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4064F3"/>
            </a:solidFill>
            <a:prstDash val="solid"/>
            <a:headEnd type="none"/>
            <a:tailEnd type="arrow"/>
          </a:ln>
        </p:spPr>
      </p:sp>
      <p:sp>
        <p:nvSpPr>
          <p:cNvPr id="23" name="Shape 21"/>
          <p:cNvSpPr/>
          <p:nvPr>
            <p:custDataLst>
              <p:tags r:id="rId21"/>
            </p:custDataLst>
          </p:nvPr>
        </p:nvSpPr>
        <p:spPr>
          <a:xfrm>
            <a:off x="3765747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24" name="Shape 22"/>
          <p:cNvSpPr/>
          <p:nvPr>
            <p:custDataLst>
              <p:tags r:id="rId22"/>
            </p:custDataLst>
          </p:nvPr>
        </p:nvSpPr>
        <p:spPr>
          <a:xfrm>
            <a:off x="6441731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徐泽坤：</a:t>
            </a:r>
            <a:r>
              <a:rPr lang="en-US" sz="2305" b="1" dirty="0">
                <a:solidFill>
                  <a:srgbClr val="0F45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QT</a:t>
            </a: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界面开发与优化</a:t>
            </a:r>
            <a:endParaRPr lang="en-US" sz="1440" dirty="0"/>
          </a:p>
        </p:txBody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5" name="Shape 3"/>
          <p:cNvSpPr/>
          <p:nvPr>
            <p:custDataLst>
              <p:tags r:id="rId3"/>
            </p:custDataLst>
          </p:nvPr>
        </p:nvSpPr>
        <p:spPr>
          <a:xfrm>
            <a:off x="603401" y="3263375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7" name="Shape 5"/>
          <p:cNvSpPr/>
          <p:nvPr>
            <p:custDataLst>
              <p:tags r:id="rId5"/>
            </p:custDataLst>
          </p:nvPr>
        </p:nvSpPr>
        <p:spPr>
          <a:xfrm>
            <a:off x="603401" y="2248391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8" name="Shape 6"/>
          <p:cNvSpPr/>
          <p:nvPr>
            <p:custDataLst>
              <p:tags r:id="rId6"/>
            </p:custDataLst>
          </p:nvPr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9" name="Shape 7"/>
          <p:cNvSpPr/>
          <p:nvPr>
            <p:custDataLst>
              <p:tags r:id="rId7"/>
            </p:custDataLst>
          </p:nvPr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834307" y="1323749"/>
            <a:ext cx="2845133" cy="57310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界面设计与开发</a:t>
            </a:r>
            <a:endParaRPr lang="en-US" sz="1440" dirty="0"/>
          </a:p>
        </p:txBody>
      </p:sp>
      <p:sp>
        <p:nvSpPr>
          <p:cNvPr id="11" name="Text 9"/>
          <p:cNvSpPr/>
          <p:nvPr>
            <p:custDataLst>
              <p:tags r:id="rId9"/>
            </p:custDataLst>
          </p:nvPr>
        </p:nvSpPr>
        <p:spPr>
          <a:xfrm>
            <a:off x="3586576" y="1138619"/>
            <a:ext cx="4333133" cy="83629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负责使用QT框架完成主操控界面及各个子窗口的开发工作，包括界面布局设计、控件创建与配置、样式美化等，确保界面简洁美观、符合用户操作习惯</a:t>
            </a:r>
            <a:r>
              <a:rPr lang="en-US" sz="12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200" dirty="0"/>
          </a:p>
        </p:txBody>
      </p:sp>
      <p:sp>
        <p:nvSpPr>
          <p:cNvPr id="12" name="Text 10"/>
          <p:cNvSpPr/>
          <p:nvPr>
            <p:custDataLst>
              <p:tags r:id="rId10"/>
            </p:custDataLst>
          </p:nvPr>
        </p:nvSpPr>
        <p:spPr>
          <a:xfrm>
            <a:off x="834307" y="2409000"/>
            <a:ext cx="2531059" cy="59318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交互功能实现</a:t>
            </a:r>
            <a:endParaRPr lang="en-US" sz="1440" dirty="0"/>
          </a:p>
        </p:txBody>
      </p:sp>
      <p:sp>
        <p:nvSpPr>
          <p:cNvPr id="13" name="Text 11"/>
          <p:cNvSpPr/>
          <p:nvPr>
            <p:custDataLst>
              <p:tags r:id="rId11"/>
            </p:custDataLst>
          </p:nvPr>
        </p:nvSpPr>
        <p:spPr>
          <a:xfrm>
            <a:off x="3586576" y="2287444"/>
            <a:ext cx="4333133" cy="83629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实现了界面与用户的交互功能，如点击展示子窗口、可选路径功能、最短路径功能等，并确保交互响应及时、准确，提升了用户体验。</a:t>
            </a:r>
            <a:endParaRPr lang="en-US" sz="1400" dirty="0"/>
          </a:p>
        </p:txBody>
      </p:sp>
      <p:sp>
        <p:nvSpPr>
          <p:cNvPr id="14" name="Text 12"/>
          <p:cNvSpPr/>
          <p:nvPr>
            <p:custDataLst>
              <p:tags r:id="rId12"/>
            </p:custDataLst>
          </p:nvPr>
        </p:nvSpPr>
        <p:spPr>
          <a:xfrm>
            <a:off x="834307" y="3434022"/>
            <a:ext cx="2530145" cy="57310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性能优化策略</a:t>
            </a:r>
            <a:endParaRPr lang="en-US" sz="1440" dirty="0"/>
          </a:p>
        </p:txBody>
      </p:sp>
      <p:sp>
        <p:nvSpPr>
          <p:cNvPr id="15" name="Text 13"/>
          <p:cNvSpPr/>
          <p:nvPr>
            <p:custDataLst>
              <p:tags r:id="rId13"/>
            </p:custDataLst>
          </p:nvPr>
        </p:nvSpPr>
        <p:spPr>
          <a:xfrm>
            <a:off x="3586576" y="3194477"/>
            <a:ext cx="4333133" cy="105219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对界面进行性能优化，通过优化界面加载策略、减少不必要的资源消耗等方式，提高界面的响应速度和运行流畅度，尤其在处理复杂地图数据和大量用户操作时，保证系统的稳定性和可用性。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欧洁颖：数据管理与维护</a:t>
            </a:r>
            <a:endParaRPr lang="en-US" sz="1440" dirty="0"/>
          </a:p>
        </p:txBody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>
            <a:off x="931010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4064F3"/>
            </a:solidFill>
            <a:prstDash val="solid"/>
            <a:headEnd type="arrow"/>
            <a:tailEnd type="arrow"/>
          </a:ln>
        </p:spPr>
      </p:sp>
      <p:sp>
        <p:nvSpPr>
          <p:cNvPr id="5" name="Shape 3"/>
          <p:cNvSpPr/>
          <p:nvPr>
            <p:custDataLst>
              <p:tags r:id="rId3"/>
            </p:custDataLst>
          </p:nvPr>
        </p:nvSpPr>
        <p:spPr>
          <a:xfrm>
            <a:off x="637864" y="1138754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4064F3">
              <a:alpha val="50000"/>
            </a:srgbClr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>
            <a:off x="627162" y="1138754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7" name="Text 5"/>
          <p:cNvSpPr/>
          <p:nvPr>
            <p:custDataLst>
              <p:tags r:id="rId5"/>
            </p:custDataLst>
          </p:nvPr>
        </p:nvSpPr>
        <p:spPr>
          <a:xfrm>
            <a:off x="537280" y="1093034"/>
            <a:ext cx="543006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Shape 6"/>
          <p:cNvSpPr/>
          <p:nvPr>
            <p:custDataLst>
              <p:tags r:id="rId6"/>
            </p:custDataLst>
          </p:nvPr>
        </p:nvSpPr>
        <p:spPr>
          <a:xfrm>
            <a:off x="2651634" y="2666540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4064F3">
              <a:alpha val="50000"/>
            </a:srgbClr>
          </a:solidFill>
        </p:spPr>
      </p:sp>
      <p:sp>
        <p:nvSpPr>
          <p:cNvPr id="9" name="Shape 7"/>
          <p:cNvSpPr/>
          <p:nvPr>
            <p:custDataLst>
              <p:tags r:id="rId7"/>
            </p:custDataLst>
          </p:nvPr>
        </p:nvSpPr>
        <p:spPr>
          <a:xfrm>
            <a:off x="2640931" y="2666540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2552583" y="2620820"/>
            <a:ext cx="566988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1" name="Shape 9"/>
          <p:cNvSpPr/>
          <p:nvPr>
            <p:custDataLst>
              <p:tags r:id="rId9"/>
            </p:custDataLst>
          </p:nvPr>
        </p:nvSpPr>
        <p:spPr>
          <a:xfrm>
            <a:off x="4767525" y="1144931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4064F3">
              <a:alpha val="50000"/>
            </a:srgbClr>
          </a:solidFill>
        </p:spPr>
      </p:sp>
      <p:sp>
        <p:nvSpPr>
          <p:cNvPr id="12" name="Shape 10"/>
          <p:cNvSpPr/>
          <p:nvPr>
            <p:custDataLst>
              <p:tags r:id="rId10"/>
            </p:custDataLst>
          </p:nvPr>
        </p:nvSpPr>
        <p:spPr>
          <a:xfrm>
            <a:off x="4756823" y="1144931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4064F3"/>
          </a:solidFill>
        </p:spPr>
      </p:sp>
      <p:sp>
        <p:nvSpPr>
          <p:cNvPr id="13" name="Text 11"/>
          <p:cNvSpPr/>
          <p:nvPr>
            <p:custDataLst>
              <p:tags r:id="rId11"/>
            </p:custDataLst>
          </p:nvPr>
        </p:nvSpPr>
        <p:spPr>
          <a:xfrm>
            <a:off x="4659330" y="1093034"/>
            <a:ext cx="59096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4" name="Shape 12"/>
          <p:cNvSpPr/>
          <p:nvPr>
            <p:custDataLst>
              <p:tags r:id="rId12"/>
            </p:custDataLst>
          </p:nvPr>
        </p:nvSpPr>
        <p:spPr>
          <a:xfrm>
            <a:off x="3299836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4064F3"/>
            </a:solidFill>
            <a:prstDash val="solid"/>
            <a:headEnd type="arrow"/>
            <a:tailEnd type="arrow"/>
          </a:ln>
        </p:spPr>
      </p:sp>
      <p:sp>
        <p:nvSpPr>
          <p:cNvPr id="15" name="Shape 13"/>
          <p:cNvSpPr/>
          <p:nvPr>
            <p:custDataLst>
              <p:tags r:id="rId13"/>
            </p:custDataLst>
          </p:nvPr>
        </p:nvSpPr>
        <p:spPr>
          <a:xfrm>
            <a:off x="5656511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4064F3"/>
            </a:solidFill>
            <a:prstDash val="solid"/>
            <a:headEnd type="arrow"/>
            <a:tailEnd type="arrow"/>
          </a:ln>
        </p:spPr>
      </p:sp>
      <p:sp>
        <p:nvSpPr>
          <p:cNvPr id="16" name="Text 14"/>
          <p:cNvSpPr/>
          <p:nvPr>
            <p:custDataLst>
              <p:tags r:id="rId14"/>
            </p:custDataLst>
          </p:nvPr>
        </p:nvSpPr>
        <p:spPr>
          <a:xfrm>
            <a:off x="1132554" y="966385"/>
            <a:ext cx="3291840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校园地图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数据的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存储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7" name="Text 15"/>
          <p:cNvSpPr/>
          <p:nvPr>
            <p:custDataLst>
              <p:tags r:id="rId15"/>
            </p:custDataLst>
          </p:nvPr>
        </p:nvSpPr>
        <p:spPr>
          <a:xfrm>
            <a:off x="1132554" y="1313239"/>
            <a:ext cx="3291840" cy="10521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负责构建一个高效的校园地图数据库，通过精心设计的数据存储和表结构，确保了校园地点、道路及景点信息的完整性与一致性</a:t>
            </a:r>
            <a:endParaRPr lang="en-US" sz="1400" dirty="0"/>
          </a:p>
        </p:txBody>
      </p:sp>
      <p:sp>
        <p:nvSpPr>
          <p:cNvPr id="18" name="Text 16"/>
          <p:cNvSpPr/>
          <p:nvPr>
            <p:custDataLst>
              <p:tags r:id="rId16"/>
            </p:custDataLst>
          </p:nvPr>
        </p:nvSpPr>
        <p:spPr>
          <a:xfrm>
            <a:off x="3196290" y="2539757"/>
            <a:ext cx="3291765" cy="4908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部分算法函数的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9" name="Text 17"/>
          <p:cNvSpPr/>
          <p:nvPr>
            <p:custDataLst>
              <p:tags r:id="rId17"/>
            </p:custDataLst>
          </p:nvPr>
        </p:nvSpPr>
        <p:spPr>
          <a:xfrm>
            <a:off x="3195955" y="2886710"/>
            <a:ext cx="3100705" cy="62103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协助常洋完善算法函数，实现路径的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查找</a:t>
            </a:r>
            <a:endParaRPr lang="zh-CN" altLang="en-US" sz="140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0" name="Text 18"/>
          <p:cNvSpPr/>
          <p:nvPr>
            <p:custDataLst>
              <p:tags r:id="rId18"/>
            </p:custDataLst>
          </p:nvPr>
        </p:nvSpPr>
        <p:spPr>
          <a:xfrm>
            <a:off x="5314241" y="966385"/>
            <a:ext cx="3292479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查询优化与数据安全策略</a:t>
            </a:r>
            <a:endParaRPr lang="en-US" sz="1440" dirty="0"/>
          </a:p>
        </p:txBody>
      </p:sp>
      <p:sp>
        <p:nvSpPr>
          <p:cNvPr id="21" name="Text 19"/>
          <p:cNvSpPr/>
          <p:nvPr>
            <p:custDataLst>
              <p:tags r:id="rId19"/>
            </p:custDataLst>
          </p:nvPr>
        </p:nvSpPr>
        <p:spPr>
          <a:xfrm>
            <a:off x="5314950" y="1313180"/>
            <a:ext cx="3544570" cy="10521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为了提升系统响应速度，优化了数据库的查询操作，并制定了数据备份与恢复策略，不仅加快了信息检索过程，也确保了数据的安全性和可靠性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常洋：核心算法研究与实现</a:t>
            </a:r>
            <a:endParaRPr lang="en-US" sz="1440" dirty="0"/>
          </a:p>
        </p:txBody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>
            <a:off x="1112874" y="155477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4064F3">
              <a:alpha val="40000"/>
            </a:srgbClr>
          </a:solidFill>
        </p:spPr>
      </p:sp>
      <p:sp>
        <p:nvSpPr>
          <p:cNvPr id="5" name="Text 3"/>
          <p:cNvSpPr/>
          <p:nvPr>
            <p:custDataLst>
              <p:tags r:id="rId3"/>
            </p:custDataLst>
          </p:nvPr>
        </p:nvSpPr>
        <p:spPr>
          <a:xfrm>
            <a:off x="626569" y="1143296"/>
            <a:ext cx="972611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32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>
            <a:off x="3945776" y="155477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4064F3">
              <a:alpha val="40000"/>
            </a:srgbClr>
          </a:solidFill>
        </p:spPr>
      </p:sp>
      <p:sp>
        <p:nvSpPr>
          <p:cNvPr id="7" name="Text 5"/>
          <p:cNvSpPr/>
          <p:nvPr>
            <p:custDataLst>
              <p:tags r:id="rId5"/>
            </p:custDataLst>
          </p:nvPr>
        </p:nvSpPr>
        <p:spPr>
          <a:xfrm>
            <a:off x="3356765" y="1143296"/>
            <a:ext cx="972611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32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</a:t>
            </a:r>
            <a:r>
              <a:rPr lang="en-US" sz="432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endParaRPr lang="en-US" sz="1440" dirty="0"/>
          </a:p>
        </p:txBody>
      </p:sp>
      <p:sp>
        <p:nvSpPr>
          <p:cNvPr id="8" name="Shape 6"/>
          <p:cNvSpPr/>
          <p:nvPr>
            <p:custDataLst>
              <p:tags r:id="rId6"/>
            </p:custDataLst>
          </p:nvPr>
        </p:nvSpPr>
        <p:spPr>
          <a:xfrm>
            <a:off x="6684075" y="155477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4064F3">
              <a:alpha val="40000"/>
            </a:srgbClr>
          </a:solidFill>
        </p:spPr>
      </p:sp>
      <p:sp>
        <p:nvSpPr>
          <p:cNvPr id="9" name="Text 7"/>
          <p:cNvSpPr/>
          <p:nvPr>
            <p:custDataLst>
              <p:tags r:id="rId7"/>
            </p:custDataLst>
          </p:nvPr>
        </p:nvSpPr>
        <p:spPr>
          <a:xfrm>
            <a:off x="6086961" y="1143296"/>
            <a:ext cx="972611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32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626569" y="1771850"/>
            <a:ext cx="243047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Dijkstra算法的实现与优化</a:t>
            </a:r>
            <a:endParaRPr lang="en-US" sz="1440" dirty="0"/>
          </a:p>
        </p:txBody>
      </p:sp>
      <p:sp>
        <p:nvSpPr>
          <p:cNvPr id="11" name="Text 9"/>
          <p:cNvSpPr/>
          <p:nvPr>
            <p:custDataLst>
              <p:tags r:id="rId9"/>
            </p:custDataLst>
          </p:nvPr>
        </p:nvSpPr>
        <p:spPr>
          <a:xfrm>
            <a:off x="767140" y="2700889"/>
            <a:ext cx="2430470" cy="1494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深入研究并实现了Dijkstra算法，该算法用于计算两点之间的最短路径。通过对算法逻辑和数据结构的优化，提高了算法在校园导航系统中的准确性和效率。</a:t>
            </a:r>
            <a:endParaRPr lang="en-US" sz="1400" dirty="0"/>
          </a:p>
        </p:txBody>
      </p:sp>
      <p:sp>
        <p:nvSpPr>
          <p:cNvPr id="12" name="Text 10"/>
          <p:cNvSpPr/>
          <p:nvPr>
            <p:custDataLst>
              <p:tags r:id="rId10"/>
            </p:custDataLst>
          </p:nvPr>
        </p:nvSpPr>
        <p:spPr>
          <a:xfrm>
            <a:off x="3356765" y="1771850"/>
            <a:ext cx="243047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弗洛伊德算法的应用与改进</a:t>
            </a:r>
            <a:endParaRPr lang="en-US" sz="1440" dirty="0"/>
          </a:p>
        </p:txBody>
      </p:sp>
      <p:sp>
        <p:nvSpPr>
          <p:cNvPr id="13" name="Text 11"/>
          <p:cNvSpPr/>
          <p:nvPr>
            <p:custDataLst>
              <p:tags r:id="rId11"/>
            </p:custDataLst>
          </p:nvPr>
        </p:nvSpPr>
        <p:spPr>
          <a:xfrm>
            <a:off x="3469882" y="2700889"/>
            <a:ext cx="2430470" cy="1494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成功应用弗洛伊德算法于校园导航系统，该算法能够计算多顶点之间的最短路径。通过改进算法逻辑，降低了时间复杂度和空间复杂度，提升了系统性能。</a:t>
            </a:r>
            <a:endParaRPr lang="en-US" sz="1400" dirty="0"/>
          </a:p>
        </p:txBody>
      </p:sp>
      <p:sp>
        <p:nvSpPr>
          <p:cNvPr id="14" name="Text 12"/>
          <p:cNvSpPr/>
          <p:nvPr>
            <p:custDataLst>
              <p:tags r:id="rId12"/>
            </p:custDataLst>
          </p:nvPr>
        </p:nvSpPr>
        <p:spPr>
          <a:xfrm>
            <a:off x="6086961" y="1771850"/>
            <a:ext cx="243047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深度优先搜索（DFS）算法的创新使用</a:t>
            </a:r>
            <a:endParaRPr lang="en-US" sz="1440" dirty="0"/>
          </a:p>
        </p:txBody>
      </p:sp>
      <p:sp>
        <p:nvSpPr>
          <p:cNvPr id="15" name="Text 13"/>
          <p:cNvSpPr/>
          <p:nvPr>
            <p:custDataLst>
              <p:tags r:id="rId13"/>
            </p:custDataLst>
          </p:nvPr>
        </p:nvSpPr>
        <p:spPr>
          <a:xfrm>
            <a:off x="6179511" y="2649472"/>
            <a:ext cx="2430470" cy="1494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将深度优先搜索（DFS）算法应用于校园导航系统，用于遍历所有可能的路径。这一创新使得系统能够更全面地探索校园地图，为用户提供更多选择。</a:t>
            </a:r>
            <a:endParaRPr lang="en-US" sz="140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99862" y="123475"/>
            <a:ext cx="1344276" cy="8686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6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51782" y="763555"/>
            <a:ext cx="2240436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E1E1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CATALOG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1730612" y="1796793"/>
            <a:ext cx="2743200" cy="4908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73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选题</a:t>
            </a:r>
            <a:r>
              <a:rPr lang="zh-CN" altLang="en-US" sz="173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意义</a:t>
            </a:r>
            <a:endParaRPr lang="zh-CN" altLang="en-US" sz="173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20101" y="1730099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5280699" y="1796793"/>
            <a:ext cx="2743200" cy="4908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实现功能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4670188" y="1730099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1730765" y="2424128"/>
            <a:ext cx="274320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实现方案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1120253" y="2357433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279785" y="2424072"/>
            <a:ext cx="274320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小组分工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4669273" y="2357377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10414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韦婷婷：测试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优化与完善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</a:t>
            </a:r>
            <a:endParaRPr lang="zh-CN" altLang="en-US" sz="2305" b="1" dirty="0">
              <a:solidFill>
                <a:srgbClr val="0F45B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2305" b="1" dirty="0">
              <a:solidFill>
                <a:srgbClr val="0F45B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 rot="2700000">
            <a:off x="844660" y="2788678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3083FD">
              <a:alpha val="50000"/>
            </a:srgbClr>
          </a:solidFill>
        </p:spPr>
      </p:sp>
      <p:sp>
        <p:nvSpPr>
          <p:cNvPr id="5" name="Shape 3"/>
          <p:cNvSpPr/>
          <p:nvPr>
            <p:custDataLst>
              <p:tags r:id="rId3"/>
            </p:custDataLst>
          </p:nvPr>
        </p:nvSpPr>
        <p:spPr>
          <a:xfrm rot="2700000">
            <a:off x="844660" y="1753483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3083FD">
              <a:alpha val="50000"/>
            </a:srgbClr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 rot="2700000">
            <a:off x="844660" y="2290075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4064F3"/>
          </a:solidFill>
        </p:spPr>
      </p:sp>
      <p:sp>
        <p:nvSpPr>
          <p:cNvPr id="7" name="Shape 5"/>
          <p:cNvSpPr/>
          <p:nvPr>
            <p:custDataLst>
              <p:tags r:id="rId5"/>
            </p:custDataLst>
          </p:nvPr>
        </p:nvSpPr>
        <p:spPr>
          <a:xfrm rot="2700000">
            <a:off x="844660" y="3319915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4064F3"/>
          </a:solidFill>
        </p:spPr>
      </p:sp>
      <p:sp>
        <p:nvSpPr>
          <p:cNvPr id="8" name="Shape 6"/>
          <p:cNvSpPr/>
          <p:nvPr>
            <p:custDataLst>
              <p:tags r:id="rId6"/>
            </p:custDataLst>
          </p:nvPr>
        </p:nvSpPr>
        <p:spPr>
          <a:xfrm rot="2700000">
            <a:off x="844660" y="1216795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4064F3"/>
          </a:solidFill>
        </p:spPr>
      </p:sp>
      <p:sp>
        <p:nvSpPr>
          <p:cNvPr id="9" name="Text 7"/>
          <p:cNvSpPr/>
          <p:nvPr>
            <p:custDataLst>
              <p:tags r:id="rId7"/>
            </p:custDataLst>
          </p:nvPr>
        </p:nvSpPr>
        <p:spPr>
          <a:xfrm>
            <a:off x="786369" y="2290075"/>
            <a:ext cx="683510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786369" y="3319915"/>
            <a:ext cx="683510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9"/>
          <p:cNvSpPr/>
          <p:nvPr>
            <p:custDataLst>
              <p:tags r:id="rId9"/>
            </p:custDataLst>
          </p:nvPr>
        </p:nvSpPr>
        <p:spPr>
          <a:xfrm>
            <a:off x="786369" y="1216795"/>
            <a:ext cx="683510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2" name="Shape 10"/>
          <p:cNvSpPr/>
          <p:nvPr>
            <p:custDataLst>
              <p:tags r:id="rId10"/>
            </p:custDataLst>
          </p:nvPr>
        </p:nvSpPr>
        <p:spPr>
          <a:xfrm>
            <a:off x="1377951" y="1108896"/>
            <a:ext cx="7030578" cy="822960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4064F3"/>
            </a:solidFill>
            <a:prstDash val="solid"/>
          </a:ln>
        </p:spPr>
        <p:txBody>
          <a:bodyPr/>
          <a:p>
            <a:endParaRPr lang="zh-CN" altLang="en-US"/>
          </a:p>
        </p:txBody>
      </p:sp>
      <p:sp>
        <p:nvSpPr>
          <p:cNvPr id="13" name="Text 11"/>
          <p:cNvSpPr/>
          <p:nvPr>
            <p:custDataLst>
              <p:tags r:id="rId11"/>
            </p:custDataLst>
          </p:nvPr>
        </p:nvSpPr>
        <p:spPr>
          <a:xfrm>
            <a:off x="1529002" y="1296348"/>
            <a:ext cx="2377440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QT</a:t>
            </a:r>
            <a:r>
              <a:rPr lang="zh-CN" alt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</a:t>
            </a: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测试</a:t>
            </a:r>
            <a:endParaRPr lang="en-US" sz="1440" dirty="0"/>
          </a:p>
        </p:txBody>
      </p:sp>
      <p:sp>
        <p:nvSpPr>
          <p:cNvPr id="14" name="Text 12"/>
          <p:cNvSpPr/>
          <p:nvPr>
            <p:custDataLst>
              <p:tags r:id="rId12"/>
            </p:custDataLst>
          </p:nvPr>
        </p:nvSpPr>
        <p:spPr>
          <a:xfrm>
            <a:off x="3756660" y="1099820"/>
            <a:ext cx="4652010" cy="62103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负责制定全面的系统测试计划，包括单元测试、集成测试、系统测试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</a:t>
            </a: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确保测试工作全面、有序、高效进行。</a:t>
            </a:r>
            <a:endParaRPr lang="en-US" sz="1400" dirty="0"/>
          </a:p>
        </p:txBody>
      </p:sp>
      <p:sp>
        <p:nvSpPr>
          <p:cNvPr id="15" name="Shape 13"/>
          <p:cNvSpPr/>
          <p:nvPr>
            <p:custDataLst>
              <p:tags r:id="rId13"/>
            </p:custDataLst>
          </p:nvPr>
        </p:nvSpPr>
        <p:spPr>
          <a:xfrm>
            <a:off x="1377951" y="2181487"/>
            <a:ext cx="7038804" cy="822960"/>
          </a:xfrm>
          <a:custGeom>
            <a:avLst/>
            <a:gdLst/>
            <a:ahLst/>
            <a:cxnLst/>
            <a:rect l="l" t="t" r="r" b="b"/>
            <a:pathLst>
              <a:path w="7038804" h="822960">
                <a:moveTo>
                  <a:pt x="102870" y="0"/>
                </a:moveTo>
                <a:moveTo>
                  <a:pt x="102870" y="0"/>
                </a:moveTo>
                <a:lnTo>
                  <a:pt x="6935934" y="0"/>
                </a:lnTo>
                <a:quadBezTo>
                  <a:pt x="7038804" y="0"/>
                  <a:pt x="7038804" y="102870"/>
                </a:quadBezTo>
                <a:lnTo>
                  <a:pt x="7038804" y="720090"/>
                </a:lnTo>
                <a:quadBezTo>
                  <a:pt x="7038804" y="822960"/>
                  <a:pt x="6935934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4064F3"/>
            </a:solidFill>
            <a:prstDash val="solid"/>
          </a:ln>
        </p:spPr>
      </p:sp>
      <p:sp>
        <p:nvSpPr>
          <p:cNvPr id="16" name="Shape 14"/>
          <p:cNvSpPr/>
          <p:nvPr>
            <p:custDataLst>
              <p:tags r:id="rId14"/>
            </p:custDataLst>
          </p:nvPr>
        </p:nvSpPr>
        <p:spPr>
          <a:xfrm>
            <a:off x="1377951" y="3212016"/>
            <a:ext cx="7030578" cy="822960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4064F3"/>
            </a:solidFill>
            <a:prstDash val="solid"/>
          </a:ln>
        </p:spPr>
      </p:sp>
      <p:sp>
        <p:nvSpPr>
          <p:cNvPr id="17" name="Text 15"/>
          <p:cNvSpPr/>
          <p:nvPr>
            <p:custDataLst>
              <p:tags r:id="rId15"/>
            </p:custDataLst>
          </p:nvPr>
        </p:nvSpPr>
        <p:spPr>
          <a:xfrm>
            <a:off x="1529002" y="2368939"/>
            <a:ext cx="2377440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部分代码的</a:t>
            </a:r>
            <a:r>
              <a:rPr lang="zh-CN" alt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</a:t>
            </a:r>
            <a:endParaRPr lang="zh-CN" altLang="en-US" sz="1730" b="1" dirty="0">
              <a:solidFill>
                <a:srgbClr val="6D91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Text 16"/>
          <p:cNvSpPr/>
          <p:nvPr>
            <p:custDataLst>
              <p:tags r:id="rId16"/>
            </p:custDataLst>
          </p:nvPr>
        </p:nvSpPr>
        <p:spPr>
          <a:xfrm>
            <a:off x="3729990" y="2172335"/>
            <a:ext cx="4678680" cy="836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协助编写部分界面相关的基础代码，在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main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函数中调用相关函数进行配置初始化，确保系统能够根据配置信息正确运行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ext 17"/>
          <p:cNvSpPr/>
          <p:nvPr>
            <p:custDataLst>
              <p:tags r:id="rId17"/>
            </p:custDataLst>
          </p:nvPr>
        </p:nvSpPr>
        <p:spPr>
          <a:xfrm>
            <a:off x="1529174" y="3399468"/>
            <a:ext cx="23774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文档撰写与整理</a:t>
            </a:r>
            <a:endParaRPr lang="en-US" sz="1440" dirty="0"/>
          </a:p>
        </p:txBody>
      </p:sp>
      <p:sp>
        <p:nvSpPr>
          <p:cNvPr id="20" name="Text 18"/>
          <p:cNvSpPr/>
          <p:nvPr>
            <p:custDataLst>
              <p:tags r:id="rId18"/>
            </p:custDataLst>
          </p:nvPr>
        </p:nvSpPr>
        <p:spPr>
          <a:xfrm>
            <a:off x="3737610" y="3202305"/>
            <a:ext cx="4671060" cy="836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编写技术文档（对系统实现的技术细节、数据结构、算法原理、代码结构等进行详细说明，如在代码中添加详细注释解释关键算法和函数功能）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9457" y="1590608"/>
            <a:ext cx="3183281" cy="19945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185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谢谢</a:t>
            </a:r>
            <a:r>
              <a:rPr lang="zh-CN" altLang="en-US" sz="5185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老师</a:t>
            </a:r>
            <a:r>
              <a:rPr lang="zh-CN" altLang="en-US" sz="5185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指正</a:t>
            </a:r>
            <a:endParaRPr lang="zh-CN" altLang="en-US" sz="5185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9117" y="960139"/>
            <a:ext cx="1926901" cy="17739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065" b="1" dirty="0">
                <a:solidFill>
                  <a:srgbClr val="4064F3">
                    <a:alpha val="10000"/>
                  </a:srgbClr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033020" y="2243253"/>
            <a:ext cx="5110980" cy="71691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025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选题意义</a:t>
            </a:r>
            <a:endParaRPr lang="zh-CN" altLang="en-US" sz="3025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选题原因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46" y="1766736"/>
            <a:ext cx="914400" cy="9144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11254" y="1766736"/>
            <a:ext cx="914400" cy="914400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618346" y="2681136"/>
            <a:ext cx="914400" cy="91440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3611254" y="2681136"/>
            <a:ext cx="914400" cy="914400"/>
          </a:xfrm>
          <a:prstGeom prst="rect">
            <a:avLst/>
          </a:prstGeom>
        </p:spPr>
      </p:pic>
      <p:sp>
        <p:nvSpPr>
          <p:cNvPr id="8" name="Shape 2"/>
          <p:cNvSpPr/>
          <p:nvPr/>
        </p:nvSpPr>
        <p:spPr>
          <a:xfrm>
            <a:off x="4112230" y="2221366"/>
            <a:ext cx="919540" cy="919540"/>
          </a:xfrm>
          <a:custGeom>
            <a:avLst/>
            <a:gdLst/>
            <a:ahLst/>
            <a:cxnLst/>
            <a:rect l="l" t="t" r="r" b="b"/>
            <a:pathLst>
              <a:path w="919540" h="919540">
                <a:moveTo>
                  <a:pt x="459770" y="0"/>
                </a:moveTo>
                <a:moveTo>
                  <a:pt x="459770" y="0"/>
                </a:moveTo>
                <a:cubicBezTo>
                  <a:pt x="713524" y="0"/>
                  <a:pt x="919540" y="206016"/>
                  <a:pt x="919540" y="459770"/>
                </a:cubicBezTo>
                <a:cubicBezTo>
                  <a:pt x="919540" y="713524"/>
                  <a:pt x="713524" y="919540"/>
                  <a:pt x="459770" y="919540"/>
                </a:cubicBezTo>
                <a:cubicBezTo>
                  <a:pt x="206016" y="919540"/>
                  <a:pt x="0" y="713524"/>
                  <a:pt x="0" y="459770"/>
                </a:cubicBezTo>
                <a:cubicBezTo>
                  <a:pt x="0" y="206016"/>
                  <a:pt x="206016" y="0"/>
                  <a:pt x="459770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9" name="Text 3"/>
          <p:cNvSpPr/>
          <p:nvPr/>
        </p:nvSpPr>
        <p:spPr>
          <a:xfrm>
            <a:off x="596714" y="1048817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贴近校园日常生活</a:t>
            </a:r>
            <a:endParaRPr lang="en-US" sz="1440" dirty="0"/>
          </a:p>
        </p:txBody>
      </p:sp>
      <p:sp>
        <p:nvSpPr>
          <p:cNvPr id="10" name="Text 4"/>
          <p:cNvSpPr/>
          <p:nvPr/>
        </p:nvSpPr>
        <p:spPr>
          <a:xfrm>
            <a:off x="295910" y="1443990"/>
            <a:ext cx="3318510" cy="836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可以将在课本所学到的内容联系到现实生活中，这样可以增加数据结构的学习兴趣，加强了我们知识的运用实践能力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zh-CN" altLang="en-US" sz="140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535727" y="1048839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083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提升校园生活便利性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5535930" y="1443990"/>
            <a:ext cx="3172460" cy="10521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基于数据结构设计的校园导航能够快速规划出最短或最便捷的路线，减少学生在路途上的时间消耗，提高校园生活效率。</a:t>
            </a:r>
            <a:endParaRPr lang="en-US" sz="1400" dirty="0"/>
          </a:p>
        </p:txBody>
      </p:sp>
      <p:sp>
        <p:nvSpPr>
          <p:cNvPr id="13" name="Text 7"/>
          <p:cNvSpPr/>
          <p:nvPr/>
        </p:nvSpPr>
        <p:spPr>
          <a:xfrm>
            <a:off x="456775" y="2663647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083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促进校园资源整合与优化</a:t>
            </a:r>
            <a:endParaRPr lang="en-US" sz="1440" dirty="0"/>
          </a:p>
        </p:txBody>
      </p:sp>
      <p:sp>
        <p:nvSpPr>
          <p:cNvPr id="14" name="Text 8"/>
          <p:cNvSpPr/>
          <p:nvPr/>
        </p:nvSpPr>
        <p:spPr>
          <a:xfrm>
            <a:off x="444500" y="3202305"/>
            <a:ext cx="3169920" cy="836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在构建校园导航系统的过程中，需要对校园内的各种资源信息进行梳理与整合</a:t>
            </a:r>
            <a:r>
              <a:rPr lang="en-US" sz="115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440" dirty="0"/>
          </a:p>
        </p:txBody>
      </p:sp>
      <p:sp>
        <p:nvSpPr>
          <p:cNvPr id="15" name="Text 9"/>
          <p:cNvSpPr/>
          <p:nvPr/>
        </p:nvSpPr>
        <p:spPr>
          <a:xfrm>
            <a:off x="5532746" y="2663647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具有拓展性与创新性</a:t>
            </a:r>
            <a:endParaRPr lang="en-US" sz="1440" dirty="0"/>
          </a:p>
        </p:txBody>
      </p:sp>
      <p:sp>
        <p:nvSpPr>
          <p:cNvPr id="16" name="Text 10"/>
          <p:cNvSpPr/>
          <p:nvPr/>
        </p:nvSpPr>
        <p:spPr>
          <a:xfrm>
            <a:off x="5535930" y="3202305"/>
            <a:ext cx="3216275" cy="10521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可以在此基础上进行多种拓展功能的开发与创新应用。例如，与校园社交平台相结合，方便同学们在导航过程中发现同行伙伴或附近的朋友。</a:t>
            </a:r>
            <a:endParaRPr 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35680" y="19888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9" grpId="1"/>
      <p:bldP spid="10" grpId="1"/>
      <p:bldP spid="11" grpId="0"/>
      <p:bldP spid="12" grpId="0"/>
      <p:bldP spid="11" grpId="1"/>
      <p:bldP spid="12" grpId="1"/>
      <p:bldP spid="13" grpId="0"/>
      <p:bldP spid="14" grpId="0"/>
      <p:bldP spid="13" grpId="1"/>
      <p:bldP spid="14" grpId="1"/>
      <p:bldP spid="15" grpId="0"/>
      <p:bldP spid="16" grpId="0"/>
      <p:bldP spid="15" grpId="1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9117" y="960139"/>
            <a:ext cx="1926901" cy="17739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065" b="1" dirty="0">
                <a:solidFill>
                  <a:srgbClr val="4064F3">
                    <a:alpha val="10000"/>
                  </a:srgbClr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033020" y="2243253"/>
            <a:ext cx="5110980" cy="71691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25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实现功能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6400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QT</a:t>
            </a: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界面功能</a:t>
            </a:r>
            <a:endParaRPr lang="en-US" sz="1440" dirty="0"/>
          </a:p>
        </p:txBody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 rot="2700000">
            <a:off x="844660" y="2788678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3083FD">
              <a:alpha val="50000"/>
            </a:srgbClr>
          </a:solidFill>
        </p:spPr>
      </p:sp>
      <p:sp>
        <p:nvSpPr>
          <p:cNvPr id="5" name="Shape 3"/>
          <p:cNvSpPr/>
          <p:nvPr>
            <p:custDataLst>
              <p:tags r:id="rId3"/>
            </p:custDataLst>
          </p:nvPr>
        </p:nvSpPr>
        <p:spPr>
          <a:xfrm rot="2700000">
            <a:off x="844660" y="1753483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3083FD">
              <a:alpha val="50000"/>
            </a:srgbClr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 rot="2700000">
            <a:off x="844660" y="2290075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4064F3"/>
          </a:solidFill>
        </p:spPr>
      </p:sp>
      <p:sp>
        <p:nvSpPr>
          <p:cNvPr id="7" name="Shape 5"/>
          <p:cNvSpPr/>
          <p:nvPr>
            <p:custDataLst>
              <p:tags r:id="rId5"/>
            </p:custDataLst>
          </p:nvPr>
        </p:nvSpPr>
        <p:spPr>
          <a:xfrm rot="2700000">
            <a:off x="844660" y="3319915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4064F3"/>
          </a:solidFill>
        </p:spPr>
      </p:sp>
      <p:sp>
        <p:nvSpPr>
          <p:cNvPr id="8" name="Shape 6"/>
          <p:cNvSpPr/>
          <p:nvPr>
            <p:custDataLst>
              <p:tags r:id="rId6"/>
            </p:custDataLst>
          </p:nvPr>
        </p:nvSpPr>
        <p:spPr>
          <a:xfrm rot="2700000">
            <a:off x="844660" y="1216795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566928" h="566928">
                <a:moveTo>
                  <a:pt x="0" y="0"/>
                </a:moveTo>
                <a:moveTo>
                  <a:pt x="0" y="0"/>
                </a:moveTo>
                <a:lnTo>
                  <a:pt x="566928" y="0"/>
                </a:lnTo>
                <a:lnTo>
                  <a:pt x="566928" y="566928"/>
                </a:lnTo>
                <a:lnTo>
                  <a:pt x="0" y="566928"/>
                </a:lnTo>
                <a:close/>
              </a:path>
            </a:pathLst>
          </a:custGeom>
          <a:solidFill>
            <a:srgbClr val="4064F3"/>
          </a:solidFill>
        </p:spPr>
      </p:sp>
      <p:sp>
        <p:nvSpPr>
          <p:cNvPr id="9" name="Text 7"/>
          <p:cNvSpPr/>
          <p:nvPr>
            <p:custDataLst>
              <p:tags r:id="rId7"/>
            </p:custDataLst>
          </p:nvPr>
        </p:nvSpPr>
        <p:spPr>
          <a:xfrm>
            <a:off x="786369" y="2290075"/>
            <a:ext cx="683510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786369" y="3319915"/>
            <a:ext cx="683510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9"/>
          <p:cNvSpPr/>
          <p:nvPr>
            <p:custDataLst>
              <p:tags r:id="rId9"/>
            </p:custDataLst>
          </p:nvPr>
        </p:nvSpPr>
        <p:spPr>
          <a:xfrm>
            <a:off x="786369" y="1216795"/>
            <a:ext cx="683510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2" name="Shape 10"/>
          <p:cNvSpPr/>
          <p:nvPr>
            <p:custDataLst>
              <p:tags r:id="rId10"/>
            </p:custDataLst>
          </p:nvPr>
        </p:nvSpPr>
        <p:spPr>
          <a:xfrm>
            <a:off x="1377951" y="1108896"/>
            <a:ext cx="7030578" cy="822960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4064F3"/>
            </a:solidFill>
            <a:prstDash val="solid"/>
          </a:ln>
        </p:spPr>
      </p:sp>
      <p:sp>
        <p:nvSpPr>
          <p:cNvPr id="13" name="Text 11"/>
          <p:cNvSpPr/>
          <p:nvPr>
            <p:custDataLst>
              <p:tags r:id="rId11"/>
            </p:custDataLst>
          </p:nvPr>
        </p:nvSpPr>
        <p:spPr>
          <a:xfrm>
            <a:off x="1529002" y="1296348"/>
            <a:ext cx="23774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界面类设计</a:t>
            </a:r>
            <a:endParaRPr lang="en-US" sz="1440" dirty="0"/>
          </a:p>
        </p:txBody>
      </p:sp>
      <p:sp>
        <p:nvSpPr>
          <p:cNvPr id="14" name="Text 12"/>
          <p:cNvSpPr/>
          <p:nvPr>
            <p:custDataLst>
              <p:tags r:id="rId12"/>
            </p:custDataLst>
          </p:nvPr>
        </p:nvSpPr>
        <p:spPr>
          <a:xfrm>
            <a:off x="3906614" y="1099752"/>
            <a:ext cx="4501915" cy="836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主页面</a:t>
            </a: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展示平面地图（B区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</a:t>
            </a: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C区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</a:t>
            </a: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二教，十一教，十七教，计算机与信息安全学院，图书馆，中央食堂，四创中心，花江智慧谷，后街，南门口）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zh-CN" altLang="en-US" sz="140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5" name="Shape 13"/>
          <p:cNvSpPr/>
          <p:nvPr>
            <p:custDataLst>
              <p:tags r:id="rId13"/>
            </p:custDataLst>
          </p:nvPr>
        </p:nvSpPr>
        <p:spPr>
          <a:xfrm>
            <a:off x="1377951" y="2181487"/>
            <a:ext cx="7038804" cy="822960"/>
          </a:xfrm>
          <a:custGeom>
            <a:avLst/>
            <a:gdLst/>
            <a:ahLst/>
            <a:cxnLst/>
            <a:rect l="l" t="t" r="r" b="b"/>
            <a:pathLst>
              <a:path w="7038804" h="822960">
                <a:moveTo>
                  <a:pt x="102870" y="0"/>
                </a:moveTo>
                <a:moveTo>
                  <a:pt x="102870" y="0"/>
                </a:moveTo>
                <a:lnTo>
                  <a:pt x="6935934" y="0"/>
                </a:lnTo>
                <a:quadBezTo>
                  <a:pt x="7038804" y="0"/>
                  <a:pt x="7038804" y="102870"/>
                </a:quadBezTo>
                <a:lnTo>
                  <a:pt x="7038804" y="720090"/>
                </a:lnTo>
                <a:quadBezTo>
                  <a:pt x="7038804" y="822960"/>
                  <a:pt x="6935934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4064F3"/>
            </a:solidFill>
            <a:prstDash val="solid"/>
          </a:ln>
        </p:spPr>
      </p:sp>
      <p:sp>
        <p:nvSpPr>
          <p:cNvPr id="16" name="Shape 14"/>
          <p:cNvSpPr/>
          <p:nvPr>
            <p:custDataLst>
              <p:tags r:id="rId14"/>
            </p:custDataLst>
          </p:nvPr>
        </p:nvSpPr>
        <p:spPr>
          <a:xfrm>
            <a:off x="1377951" y="3212016"/>
            <a:ext cx="7030578" cy="822960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4064F3"/>
            </a:solidFill>
            <a:prstDash val="solid"/>
          </a:ln>
        </p:spPr>
      </p:sp>
      <p:sp>
        <p:nvSpPr>
          <p:cNvPr id="17" name="Text 15"/>
          <p:cNvSpPr/>
          <p:nvPr>
            <p:custDataLst>
              <p:tags r:id="rId15"/>
            </p:custDataLst>
          </p:nvPr>
        </p:nvSpPr>
        <p:spPr>
          <a:xfrm>
            <a:off x="1529002" y="2368939"/>
            <a:ext cx="23774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主窗口功能</a:t>
            </a:r>
            <a:endParaRPr lang="en-US" sz="1440" dirty="0"/>
          </a:p>
        </p:txBody>
      </p:sp>
      <p:sp>
        <p:nvSpPr>
          <p:cNvPr id="18" name="Text 16"/>
          <p:cNvSpPr/>
          <p:nvPr>
            <p:custDataLst>
              <p:tags r:id="rId16"/>
            </p:custDataLst>
          </p:nvPr>
        </p:nvSpPr>
        <p:spPr>
          <a:xfrm>
            <a:off x="3971327" y="2395047"/>
            <a:ext cx="4501915" cy="4057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可选路径功能，选择地点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zh-CN" altLang="en-US" sz="140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9" name="Text 17"/>
          <p:cNvSpPr/>
          <p:nvPr>
            <p:custDataLst>
              <p:tags r:id="rId17"/>
            </p:custDataLst>
          </p:nvPr>
        </p:nvSpPr>
        <p:spPr>
          <a:xfrm>
            <a:off x="1529174" y="3399468"/>
            <a:ext cx="23774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D91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路径搜索与展示</a:t>
            </a:r>
            <a:endParaRPr lang="en-US" sz="1440" dirty="0"/>
          </a:p>
        </p:txBody>
      </p:sp>
      <p:sp>
        <p:nvSpPr>
          <p:cNvPr id="20" name="Text 18"/>
          <p:cNvSpPr/>
          <p:nvPr>
            <p:custDataLst>
              <p:tags r:id="rId18"/>
            </p:custDataLst>
          </p:nvPr>
        </p:nvSpPr>
        <p:spPr>
          <a:xfrm>
            <a:off x="3908443" y="3327735"/>
            <a:ext cx="4500086" cy="4057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搜索路径，定义界面布局；处理路径算法并展示结果。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查询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</a:t>
            </a:r>
            <a:endParaRPr lang="zh-CN" altLang="en-US" sz="2305" b="1" dirty="0">
              <a:solidFill>
                <a:srgbClr val="0F45B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2"/>
          <p:cNvSpPr/>
          <p:nvPr>
            <p:custDataLst>
              <p:tags r:id="rId2"/>
            </p:custDataLst>
          </p:nvPr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5" name="Shape 3"/>
          <p:cNvSpPr/>
          <p:nvPr>
            <p:custDataLst>
              <p:tags r:id="rId3"/>
            </p:custDataLst>
          </p:nvPr>
        </p:nvSpPr>
        <p:spPr>
          <a:xfrm>
            <a:off x="603401" y="3263375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7" name="Shape 5"/>
          <p:cNvSpPr/>
          <p:nvPr>
            <p:custDataLst>
              <p:tags r:id="rId5"/>
            </p:custDataLst>
          </p:nvPr>
        </p:nvSpPr>
        <p:spPr>
          <a:xfrm>
            <a:off x="603401" y="2248391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8" name="Shape 6"/>
          <p:cNvSpPr/>
          <p:nvPr>
            <p:custDataLst>
              <p:tags r:id="rId6"/>
            </p:custDataLst>
          </p:nvPr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9" name="Shape 7"/>
          <p:cNvSpPr/>
          <p:nvPr>
            <p:custDataLst>
              <p:tags r:id="rId7"/>
            </p:custDataLst>
          </p:nvPr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834307" y="1382019"/>
            <a:ext cx="2845133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查询地点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信息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1" name="Text 9"/>
          <p:cNvSpPr/>
          <p:nvPr>
            <p:custDataLst>
              <p:tags r:id="rId9"/>
            </p:custDataLst>
          </p:nvPr>
        </p:nvSpPr>
        <p:spPr>
          <a:xfrm>
            <a:off x="3586576" y="1246251"/>
            <a:ext cx="4333133" cy="621030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用户通过点击主操控界面上的按钮或菜单选项来触发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查询地点信息。利用邻接矩阵存储</a:t>
            </a:r>
            <a:r>
              <a:rPr lang="zh-CN" alt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信息。</a:t>
            </a:r>
            <a:endParaRPr lang="zh-CN" altLang="en-US" sz="140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Text 10"/>
          <p:cNvSpPr/>
          <p:nvPr>
            <p:custDataLst>
              <p:tags r:id="rId10"/>
            </p:custDataLst>
          </p:nvPr>
        </p:nvSpPr>
        <p:spPr>
          <a:xfrm>
            <a:off x="834307" y="2320464"/>
            <a:ext cx="2531059" cy="77025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查询最短路径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（长度，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时间）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Text 11"/>
          <p:cNvSpPr/>
          <p:nvPr>
            <p:custDataLst>
              <p:tags r:id="rId11"/>
            </p:custDataLst>
          </p:nvPr>
        </p:nvSpPr>
        <p:spPr>
          <a:xfrm>
            <a:off x="3586576" y="2502709"/>
            <a:ext cx="4333133" cy="40576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核心算法包括Dijkstra和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Floyd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en-US" sz="140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计算最短路径。</a:t>
            </a:r>
            <a:endParaRPr lang="en-US" sz="1400" dirty="0"/>
          </a:p>
        </p:txBody>
      </p:sp>
      <p:sp>
        <p:nvSpPr>
          <p:cNvPr id="14" name="Text 12"/>
          <p:cNvSpPr/>
          <p:nvPr>
            <p:custDataLst>
              <p:tags r:id="rId12"/>
            </p:custDataLst>
          </p:nvPr>
        </p:nvSpPr>
        <p:spPr>
          <a:xfrm>
            <a:off x="834307" y="3492293"/>
            <a:ext cx="2530145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查询全部</a:t>
            </a:r>
            <a:r>
              <a:rPr lang="zh-CN" altLang="en-US" sz="1730" b="1" dirty="0">
                <a:solidFill>
                  <a:srgbClr val="4064F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路径</a:t>
            </a:r>
            <a:endParaRPr lang="zh-CN" altLang="en-US" sz="1730" b="1" dirty="0">
              <a:solidFill>
                <a:srgbClr val="4064F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5" name="Text 13"/>
          <p:cNvSpPr/>
          <p:nvPr>
            <p:custDataLst>
              <p:tags r:id="rId13"/>
            </p:custDataLst>
          </p:nvPr>
        </p:nvSpPr>
        <p:spPr>
          <a:xfrm>
            <a:off x="3586576" y="3517692"/>
            <a:ext cx="4333133" cy="40576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（深度优先搜索）算法遍历所有路径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QT</a:t>
            </a: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界面功能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：参考效果</a:t>
            </a:r>
            <a:r>
              <a:rPr lang="en-US" altLang="zh-CN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(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以这个为模板改进</a:t>
            </a:r>
            <a:r>
              <a:rPr lang="en-US" altLang="zh-CN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)</a:t>
            </a:r>
            <a:endParaRPr lang="en-US" altLang="zh-CN" sz="2305" b="1" dirty="0">
              <a:solidFill>
                <a:srgbClr val="0F45B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23290"/>
            <a:ext cx="5852795" cy="3843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20" y="2571750"/>
            <a:ext cx="2143125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028" y="188933"/>
            <a:ext cx="434112" cy="434112"/>
          </a:xfrm>
          <a:custGeom>
            <a:avLst/>
            <a:gdLst/>
            <a:ahLst/>
            <a:cxnLst/>
            <a:rect l="l" t="t" r="r" b="b"/>
            <a:pathLst>
              <a:path w="434112" h="434112">
                <a:moveTo>
                  <a:pt x="217056" y="0"/>
                </a:moveTo>
                <a:moveTo>
                  <a:pt x="217056" y="0"/>
                </a:moveTo>
                <a:cubicBezTo>
                  <a:pt x="336853" y="0"/>
                  <a:pt x="434112" y="97260"/>
                  <a:pt x="434112" y="217056"/>
                </a:cubicBezTo>
                <a:cubicBezTo>
                  <a:pt x="434112" y="336853"/>
                  <a:pt x="336853" y="434112"/>
                  <a:pt x="217056" y="434112"/>
                </a:cubicBezTo>
                <a:cubicBezTo>
                  <a:pt x="97260" y="434112"/>
                  <a:pt x="0" y="336853"/>
                  <a:pt x="0" y="217056"/>
                </a:cubicBezTo>
                <a:cubicBezTo>
                  <a:pt x="0" y="97260"/>
                  <a:pt x="97260" y="0"/>
                  <a:pt x="217056" y="0"/>
                </a:cubicBezTo>
                <a:close/>
              </a:path>
            </a:pathLst>
          </a:custGeom>
          <a:solidFill>
            <a:srgbClr val="4064F3">
              <a:alpha val="1000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456775" y="173020"/>
            <a:ext cx="8687225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F45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QT</a:t>
            </a:r>
            <a:r>
              <a:rPr 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界面功能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：参考</a:t>
            </a:r>
            <a:r>
              <a:rPr lang="zh-CN" altLang="en-US" sz="2305" b="1" dirty="0">
                <a:solidFill>
                  <a:srgbClr val="0F4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效果</a:t>
            </a:r>
            <a:endParaRPr lang="zh-CN" altLang="en-US" sz="2305" b="1" dirty="0">
              <a:solidFill>
                <a:srgbClr val="0F45B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rcRect l="801" t="2101" r="2761"/>
          <a:stretch>
            <a:fillRect/>
          </a:stretch>
        </p:blipFill>
        <p:spPr>
          <a:xfrm>
            <a:off x="1496060" y="854710"/>
            <a:ext cx="6808470" cy="42024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65" y="4431030"/>
            <a:ext cx="6033770" cy="626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0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00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1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2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3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4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5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6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7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8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09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1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10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11.xml><?xml version="1.0" encoding="utf-8"?>
<p:tagLst xmlns:p="http://schemas.openxmlformats.org/presentationml/2006/main">
  <p:tag name="KSO_WM_DIAGRAM_VIRTUALLY_FRAME" val="{&quot;height&quot;:240.29511811023622,&quot;left&quot;:49.336141732283465,&quot;top&quot;:90.02330708661417,&quot;width&quot;:628.6151181102363}"/>
</p:tagLst>
</file>

<file path=ppt/tags/tag112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13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14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15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16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17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18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19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20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1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2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3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4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5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6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7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28.xml><?xml version="1.0" encoding="utf-8"?>
<p:tagLst xmlns:p="http://schemas.openxmlformats.org/presentationml/2006/main">
  <p:tag name="KSO_WM_DIAGRAM_VIRTUALLY_FRAME" val="{&quot;height&quot;:248.43461679090765,&quot;left&quot;:57.263414705155355,&quot;top&quot;:86.56538320909235,&quot;width&quot;:605.473199468073}"/>
</p:tagLst>
</file>

<file path=ppt/tags/tag13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4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5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6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7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18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19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20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1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2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3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4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5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6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7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8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29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3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30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1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2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3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4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5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6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7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8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39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40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1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2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3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4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5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6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7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8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49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50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1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2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3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4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5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6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7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8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59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60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1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2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3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4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5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6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7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8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69.xml><?xml version="1.0" encoding="utf-8"?>
<p:tagLst xmlns:p="http://schemas.openxmlformats.org/presentationml/2006/main">
  <p:tag name="KSO_WM_DIAGRAM_VIRTUALLY_FRAME" val="{&quot;height&quot;:244.5716535433071,&quot;left&quot;:50.471968503937006,&quot;top&quot;:80.21417322834645,&quot;width&quot;:619.0560629921259}"/>
</p:tagLst>
</file>

<file path=ppt/tags/tag7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70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1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2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3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4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5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6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7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8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79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8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80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81.xml><?xml version="1.0" encoding="utf-8"?>
<p:tagLst xmlns:p="http://schemas.openxmlformats.org/presentationml/2006/main">
  <p:tag name="KSO_WM_DIAGRAM_VIRTUALLY_FRAME" val="{&quot;height&quot;:242.37866141732283,&quot;left&quot;:47.51188976377953,&quot;top&quot;:86.58,&quot;width&quot;:624.9762279337475}"/>
</p:tagLst>
</file>

<file path=ppt/tags/tag82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83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84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85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86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87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88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89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.xml><?xml version="1.0" encoding="utf-8"?>
<p:tagLst xmlns:p="http://schemas.openxmlformats.org/presentationml/2006/main">
  <p:tag name="KSO_WM_DIAGRAM_VIRTUALLY_FRAME" val="{&quot;height&quot;:231.149262460199,&quot;left&quot;:57.263414705155355,&quot;top&quot;:86.56538320909235,&quot;width&quot;:609.9209947436636}"/>
</p:tagLst>
</file>

<file path=ppt/tags/tag90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1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2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3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4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5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6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7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8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ags/tag99.xml><?xml version="1.0" encoding="utf-8"?>
<p:tagLst xmlns:p="http://schemas.openxmlformats.org/presentationml/2006/main">
  <p:tag name="KSO_WM_DIAGRAM_VIRTUALLY_FRAME" val="{&quot;height&quot;:251.00456692913386,&quot;left&quot;:42.30551181102362,&quot;top&quot;:76.09330708661417,&quot;width&quot;:655.294488188976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2125</Words>
  <Application>WPS 演示</Application>
  <PresentationFormat>On-screen Show (16:9)</PresentationFormat>
  <Paragraphs>251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</vt:lpstr>
      <vt:lpstr>Arial</vt:lpstr>
      <vt:lpstr>Arial</vt:lpstr>
      <vt:lpstr>Calibri</vt:lpstr>
      <vt:lpstr>Arial Unicode MS</vt:lpstr>
      <vt:lpstr>等线</vt:lpstr>
      <vt:lpstr>仓耳周珂正大榜书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yolk</cp:lastModifiedBy>
  <cp:revision>29</cp:revision>
  <dcterms:created xsi:type="dcterms:W3CDTF">2024-12-04T17:55:00Z</dcterms:created>
  <dcterms:modified xsi:type="dcterms:W3CDTF">2024-12-05T13:04:18Z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BA13CCB526B246DAB664FCEBD50D788D_12</vt:lpwstr>
  </property>
  <property fmtid="{D5CDD505-2E9C-101B-9397-08002B2CF9AE}" pid="3" name="KSOProductBuildVer">
    <vt:lpwstr>2052-12.1.0.19302</vt:lpwstr>
  </property>
</Properties>
</file>